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56" r:id="rId6"/>
    <p:sldId id="319" r:id="rId7"/>
    <p:sldId id="265" r:id="rId8"/>
    <p:sldId id="266" r:id="rId9"/>
    <p:sldId id="267" r:id="rId10"/>
    <p:sldId id="268" r:id="rId11"/>
    <p:sldId id="269" r:id="rId12"/>
    <p:sldId id="270" r:id="rId13"/>
    <p:sldId id="271" r:id="rId14"/>
    <p:sldId id="272" r:id="rId15"/>
    <p:sldId id="273" r:id="rId16"/>
    <p:sldId id="274" r:id="rId17"/>
    <p:sldId id="296" r:id="rId18"/>
    <p:sldId id="261" r:id="rId19"/>
    <p:sldId id="279" r:id="rId20"/>
    <p:sldId id="280" r:id="rId21"/>
    <p:sldId id="281" r:id="rId22"/>
    <p:sldId id="275" r:id="rId23"/>
    <p:sldId id="276" r:id="rId24"/>
    <p:sldId id="287" r:id="rId25"/>
    <p:sldId id="277" r:id="rId26"/>
    <p:sldId id="278" r:id="rId27"/>
    <p:sldId id="282" r:id="rId28"/>
    <p:sldId id="262" r:id="rId29"/>
    <p:sldId id="283" r:id="rId30"/>
    <p:sldId id="286" r:id="rId31"/>
    <p:sldId id="284" r:id="rId32"/>
    <p:sldId id="285" r:id="rId33"/>
    <p:sldId id="289" r:id="rId34"/>
    <p:sldId id="263" r:id="rId35"/>
    <p:sldId id="290" r:id="rId36"/>
    <p:sldId id="295" r:id="rId37"/>
    <p:sldId id="299" r:id="rId38"/>
    <p:sldId id="300" r:id="rId39"/>
    <p:sldId id="301" r:id="rId40"/>
    <p:sldId id="291" r:id="rId41"/>
    <p:sldId id="297" r:id="rId42"/>
    <p:sldId id="298" r:id="rId43"/>
    <p:sldId id="302" r:id="rId44"/>
    <p:sldId id="303" r:id="rId45"/>
    <p:sldId id="304" r:id="rId46"/>
    <p:sldId id="305" r:id="rId47"/>
    <p:sldId id="306" r:id="rId48"/>
    <p:sldId id="307" r:id="rId49"/>
    <p:sldId id="308" r:id="rId50"/>
    <p:sldId id="322" r:id="rId51"/>
    <p:sldId id="309" r:id="rId52"/>
    <p:sldId id="311" r:id="rId53"/>
    <p:sldId id="310" r:id="rId54"/>
    <p:sldId id="312" r:id="rId55"/>
    <p:sldId id="313" r:id="rId56"/>
    <p:sldId id="315" r:id="rId57"/>
    <p:sldId id="316" r:id="rId58"/>
    <p:sldId id="317" r:id="rId59"/>
    <p:sldId id="320" r:id="rId60"/>
    <p:sldId id="321" r:id="rId6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31"/>
  </p:normalViewPr>
  <p:slideViewPr>
    <p:cSldViewPr snapToGrid="0" snapToObjects="1">
      <p:cViewPr>
        <p:scale>
          <a:sx n="45" d="100"/>
          <a:sy n="45" d="100"/>
        </p:scale>
        <p:origin x="2504" y="13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7AC40A6C-9302-0B41-980C-14AEE379DE23}" type="datetimeFigureOut">
              <a:t>2016/12/28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0160BD2-8FAB-F148-9BD4-D6AC6657E6EF}" type="slidenum">
              <a:t>‹#›</a:t>
            </a:fld>
            <a:endParaRPr kumimoji="1" lang="ja-JP" altLang="en-US"/>
          </a:p>
        </p:txBody>
      </p:sp>
    </p:spTree>
    <p:extLst>
      <p:ext uri="{BB962C8B-B14F-4D97-AF65-F5344CB8AC3E}">
        <p14:creationId xmlns:p14="http://schemas.microsoft.com/office/powerpoint/2010/main" val="209766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AC40A6C-9302-0B41-980C-14AEE379DE23}" type="datetimeFigureOut">
              <a:t>2016/12/28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0160BD2-8FAB-F148-9BD4-D6AC6657E6EF}" type="slidenum">
              <a:t>‹#›</a:t>
            </a:fld>
            <a:endParaRPr kumimoji="1" lang="ja-JP" altLang="en-US"/>
          </a:p>
        </p:txBody>
      </p:sp>
    </p:spTree>
    <p:extLst>
      <p:ext uri="{BB962C8B-B14F-4D97-AF65-F5344CB8AC3E}">
        <p14:creationId xmlns:p14="http://schemas.microsoft.com/office/powerpoint/2010/main" val="571242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AC40A6C-9302-0B41-980C-14AEE379DE23}" type="datetimeFigureOut">
              <a:t>2016/12/28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0160BD2-8FAB-F148-9BD4-D6AC6657E6EF}" type="slidenum">
              <a:t>‹#›</a:t>
            </a:fld>
            <a:endParaRPr kumimoji="1" lang="ja-JP" altLang="en-US"/>
          </a:p>
        </p:txBody>
      </p:sp>
    </p:spTree>
    <p:extLst>
      <p:ext uri="{BB962C8B-B14F-4D97-AF65-F5344CB8AC3E}">
        <p14:creationId xmlns:p14="http://schemas.microsoft.com/office/powerpoint/2010/main" val="1623114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AC40A6C-9302-0B41-980C-14AEE379DE23}" type="datetimeFigureOut">
              <a:t>2016/12/28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0160BD2-8FAB-F148-9BD4-D6AC6657E6EF}" type="slidenum">
              <a:t>‹#›</a:t>
            </a:fld>
            <a:endParaRPr kumimoji="1" lang="ja-JP" altLang="en-US"/>
          </a:p>
        </p:txBody>
      </p:sp>
    </p:spTree>
    <p:extLst>
      <p:ext uri="{BB962C8B-B14F-4D97-AF65-F5344CB8AC3E}">
        <p14:creationId xmlns:p14="http://schemas.microsoft.com/office/powerpoint/2010/main" val="309409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7AC40A6C-9302-0B41-980C-14AEE379DE23}" type="datetimeFigureOut">
              <a:t>2016/12/28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0160BD2-8FAB-F148-9BD4-D6AC6657E6EF}" type="slidenum">
              <a:t>‹#›</a:t>
            </a:fld>
            <a:endParaRPr kumimoji="1" lang="ja-JP" altLang="en-US"/>
          </a:p>
        </p:txBody>
      </p:sp>
    </p:spTree>
    <p:extLst>
      <p:ext uri="{BB962C8B-B14F-4D97-AF65-F5344CB8AC3E}">
        <p14:creationId xmlns:p14="http://schemas.microsoft.com/office/powerpoint/2010/main" val="874852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7AC40A6C-9302-0B41-980C-14AEE379DE23}" type="datetimeFigureOut">
              <a:t>2016/12/28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0160BD2-8FAB-F148-9BD4-D6AC6657E6EF}" type="slidenum">
              <a:t>‹#›</a:t>
            </a:fld>
            <a:endParaRPr kumimoji="1" lang="ja-JP" altLang="en-US"/>
          </a:p>
        </p:txBody>
      </p:sp>
    </p:spTree>
    <p:extLst>
      <p:ext uri="{BB962C8B-B14F-4D97-AF65-F5344CB8AC3E}">
        <p14:creationId xmlns:p14="http://schemas.microsoft.com/office/powerpoint/2010/main" val="1979407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7AC40A6C-9302-0B41-980C-14AEE379DE23}" type="datetimeFigureOut">
              <a:t>2016/12/28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0160BD2-8FAB-F148-9BD4-D6AC6657E6EF}" type="slidenum">
              <a:t>‹#›</a:t>
            </a:fld>
            <a:endParaRPr kumimoji="1" lang="ja-JP" altLang="en-US"/>
          </a:p>
        </p:txBody>
      </p:sp>
    </p:spTree>
    <p:extLst>
      <p:ext uri="{BB962C8B-B14F-4D97-AF65-F5344CB8AC3E}">
        <p14:creationId xmlns:p14="http://schemas.microsoft.com/office/powerpoint/2010/main" val="1235029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7AC40A6C-9302-0B41-980C-14AEE379DE23}" type="datetimeFigureOut">
              <a:t>2016/12/28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0160BD2-8FAB-F148-9BD4-D6AC6657E6EF}" type="slidenum">
              <a:t>‹#›</a:t>
            </a:fld>
            <a:endParaRPr kumimoji="1" lang="ja-JP" altLang="en-US"/>
          </a:p>
        </p:txBody>
      </p:sp>
    </p:spTree>
    <p:extLst>
      <p:ext uri="{BB962C8B-B14F-4D97-AF65-F5344CB8AC3E}">
        <p14:creationId xmlns:p14="http://schemas.microsoft.com/office/powerpoint/2010/main" val="1716450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AC40A6C-9302-0B41-980C-14AEE379DE23}" type="datetimeFigureOut">
              <a:t>2016/12/28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0160BD2-8FAB-F148-9BD4-D6AC6657E6EF}" type="slidenum">
              <a:t>‹#›</a:t>
            </a:fld>
            <a:endParaRPr kumimoji="1" lang="ja-JP" altLang="en-US"/>
          </a:p>
        </p:txBody>
      </p:sp>
    </p:spTree>
    <p:extLst>
      <p:ext uri="{BB962C8B-B14F-4D97-AF65-F5344CB8AC3E}">
        <p14:creationId xmlns:p14="http://schemas.microsoft.com/office/powerpoint/2010/main" val="1240194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AC40A6C-9302-0B41-980C-14AEE379DE23}" type="datetimeFigureOut">
              <a:t>2016/12/28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0160BD2-8FAB-F148-9BD4-D6AC6657E6EF}" type="slidenum">
              <a:t>‹#›</a:t>
            </a:fld>
            <a:endParaRPr kumimoji="1" lang="ja-JP" altLang="en-US"/>
          </a:p>
        </p:txBody>
      </p:sp>
    </p:spTree>
    <p:extLst>
      <p:ext uri="{BB962C8B-B14F-4D97-AF65-F5344CB8AC3E}">
        <p14:creationId xmlns:p14="http://schemas.microsoft.com/office/powerpoint/2010/main" val="46446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AC40A6C-9302-0B41-980C-14AEE379DE23}" type="datetimeFigureOut">
              <a:t>2016/12/28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0160BD2-8FAB-F148-9BD4-D6AC6657E6EF}" type="slidenum">
              <a:t>‹#›</a:t>
            </a:fld>
            <a:endParaRPr kumimoji="1" lang="ja-JP" altLang="en-US"/>
          </a:p>
        </p:txBody>
      </p:sp>
    </p:spTree>
    <p:extLst>
      <p:ext uri="{BB962C8B-B14F-4D97-AF65-F5344CB8AC3E}">
        <p14:creationId xmlns:p14="http://schemas.microsoft.com/office/powerpoint/2010/main" val="1617948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40A6C-9302-0B41-980C-14AEE379DE23}" type="datetimeFigureOut">
              <a:t>2016/12/28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160BD2-8FAB-F148-9BD4-D6AC6657E6EF}" type="slidenum">
              <a:t>‹#›</a:t>
            </a:fld>
            <a:endParaRPr kumimoji="1" lang="ja-JP" altLang="en-US"/>
          </a:p>
        </p:txBody>
      </p:sp>
    </p:spTree>
    <p:extLst>
      <p:ext uri="{BB962C8B-B14F-4D97-AF65-F5344CB8AC3E}">
        <p14:creationId xmlns:p14="http://schemas.microsoft.com/office/powerpoint/2010/main" val="1971920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www.doraneko.org/misc/dom10/19981001/cover.html" TargetMode="External"/><Relationship Id="rId4" Type="http://schemas.openxmlformats.org/officeDocument/2006/relationships/hyperlink" Target="https://docs.oracle.com/javase/jp/6/api/org/w3c/dom/package-summary.html" TargetMode="External"/><Relationship Id="rId1" Type="http://schemas.openxmlformats.org/officeDocument/2006/relationships/slideLayout" Target="../slideLayouts/slideLayout2.xml"/><Relationship Id="rId2" Type="http://schemas.openxmlformats.org/officeDocument/2006/relationships/hyperlink" Target="https://www.w3.org/TR/#tr_D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mizukyf/MyWorkshops"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err="1"/>
              <a:t>JSer</a:t>
            </a:r>
            <a:r>
              <a:rPr kumimoji="1" lang="en-US" altLang="ja-JP" dirty="0"/>
              <a:t> </a:t>
            </a:r>
            <a:r>
              <a:rPr kumimoji="1" lang="en-US" altLang="ja-JP" dirty="0" smtClean="0"/>
              <a:t>Class</a:t>
            </a:r>
            <a:endParaRPr kumimoji="1" lang="ja-JP" altLang="en-US" dirty="0"/>
          </a:p>
        </p:txBody>
      </p:sp>
      <p:sp>
        <p:nvSpPr>
          <p:cNvPr id="3" name="サブタイトル 2"/>
          <p:cNvSpPr>
            <a:spLocks noGrp="1"/>
          </p:cNvSpPr>
          <p:nvPr>
            <p:ph type="subTitle" idx="1"/>
          </p:nvPr>
        </p:nvSpPr>
        <p:spPr/>
        <p:txBody>
          <a:bodyPr/>
          <a:lstStyle/>
          <a:p>
            <a:r>
              <a:rPr lang="en-US" altLang="ja-JP" dirty="0"/>
              <a:t>JavaScript</a:t>
            </a:r>
            <a:r>
              <a:rPr lang="ja-JP" altLang="en-US" dirty="0"/>
              <a:t>の基礎</a:t>
            </a:r>
            <a:r>
              <a:rPr lang="ja-JP" altLang="en-US" dirty="0" smtClean="0"/>
              <a:t>と軽量フレームワーク</a:t>
            </a:r>
            <a:endParaRPr kumimoji="1" lang="ja-JP" altLang="en-US" dirty="0"/>
          </a:p>
        </p:txBody>
      </p:sp>
    </p:spTree>
    <p:extLst>
      <p:ext uri="{BB962C8B-B14F-4D97-AF65-F5344CB8AC3E}">
        <p14:creationId xmlns:p14="http://schemas.microsoft.com/office/powerpoint/2010/main" val="4281862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イベント・リスナーとは何か？</a:t>
            </a:r>
          </a:p>
        </p:txBody>
      </p:sp>
      <p:sp>
        <p:nvSpPr>
          <p:cNvPr id="3" name="コンテンツ プレースホルダー 2"/>
          <p:cNvSpPr>
            <a:spLocks noGrp="1"/>
          </p:cNvSpPr>
          <p:nvPr>
            <p:ph idx="1"/>
          </p:nvPr>
        </p:nvSpPr>
        <p:spPr/>
        <p:txBody>
          <a:bodyPr/>
          <a:lstStyle/>
          <a:p>
            <a:r>
              <a:rPr kumimoji="1" lang="ja-JP" altLang="en-US" dirty="0"/>
              <a:t>イベント発生時に起動される関数。</a:t>
            </a:r>
            <a:endParaRPr kumimoji="1" lang="en-US" altLang="ja-JP" dirty="0"/>
          </a:p>
          <a:p>
            <a:r>
              <a:rPr kumimoji="1" lang="ja-JP" altLang="en-US" dirty="0"/>
              <a:t>リスナーはそれが生起する画面部品にあらかじめ登録しておく。</a:t>
            </a:r>
            <a:endParaRPr kumimoji="1" lang="en-US" altLang="ja-JP" dirty="0"/>
          </a:p>
          <a:p>
            <a:r>
              <a:rPr lang="ja-JP" altLang="en-US" dirty="0"/>
              <a:t>一般に（</a:t>
            </a:r>
            <a:r>
              <a:rPr lang="en-US" altLang="ja-JP" dirty="0"/>
              <a:t>Java</a:t>
            </a:r>
            <a:r>
              <a:rPr lang="ja-JP" altLang="en-US" dirty="0"/>
              <a:t>の）匿名内部クラスに類する方法で実装される。</a:t>
            </a:r>
            <a:endParaRPr kumimoji="1" lang="en-US" altLang="ja-JP" dirty="0"/>
          </a:p>
          <a:p>
            <a:r>
              <a:rPr lang="ja-JP" altLang="en-US" dirty="0"/>
              <a:t>例：</a:t>
            </a:r>
            <a:endParaRPr lang="en-US" altLang="ja-JP" dirty="0"/>
          </a:p>
          <a:p>
            <a:pPr lvl="1"/>
            <a:r>
              <a:rPr kumimoji="1" lang="en-US" altLang="ja-JP" dirty="0"/>
              <a:t>ASP.NET</a:t>
            </a:r>
            <a:r>
              <a:rPr kumimoji="1" lang="ja-JP" altLang="en-US" dirty="0"/>
              <a:t>：</a:t>
            </a:r>
            <a:r>
              <a:rPr kumimoji="1" lang="en-US" altLang="ja-JP" dirty="0"/>
              <a:t>	</a:t>
            </a:r>
            <a:r>
              <a:rPr kumimoji="1" lang="ja-JP" altLang="en-US" dirty="0"/>
              <a:t>ユーザーコントロールに割当てられた</a:t>
            </a:r>
            <a:r>
              <a:rPr kumimoji="1" lang="en-US" altLang="ja-JP" dirty="0"/>
              <a:t>delegate</a:t>
            </a:r>
          </a:p>
          <a:p>
            <a:pPr lvl="1"/>
            <a:r>
              <a:rPr lang="en-US" altLang="ja-JP" dirty="0"/>
              <a:t>Swing</a:t>
            </a:r>
            <a:r>
              <a:rPr lang="ja-JP" altLang="en-US" dirty="0"/>
              <a:t>：</a:t>
            </a:r>
            <a:r>
              <a:rPr lang="en-US" altLang="ja-JP" dirty="0"/>
              <a:t>	</a:t>
            </a:r>
            <a:r>
              <a:rPr lang="ja-JP" altLang="en-US" dirty="0"/>
              <a:t>画面部品に登録された</a:t>
            </a:r>
            <a:r>
              <a:rPr lang="en-US" altLang="ja-JP" dirty="0" err="1"/>
              <a:t>ActionListener</a:t>
            </a:r>
            <a:endParaRPr lang="en-US" altLang="ja-JP" dirty="0"/>
          </a:p>
          <a:p>
            <a:pPr lvl="1"/>
            <a:r>
              <a:rPr kumimoji="1" lang="en-US" altLang="ja-JP" dirty="0" err="1"/>
              <a:t>Dalvik</a:t>
            </a:r>
            <a:r>
              <a:rPr kumimoji="1" lang="ja-JP" altLang="en-US" dirty="0"/>
              <a:t>：</a:t>
            </a:r>
            <a:r>
              <a:rPr kumimoji="1" lang="en-US" altLang="ja-JP" dirty="0"/>
              <a:t>	</a:t>
            </a:r>
            <a:r>
              <a:rPr kumimoji="1" lang="ja-JP" altLang="en-US" dirty="0"/>
              <a:t>画面部品やサービスに登録された</a:t>
            </a:r>
            <a:r>
              <a:rPr kumimoji="1" lang="en-US" altLang="ja-JP" dirty="0" err="1"/>
              <a:t>EventListener</a:t>
            </a:r>
            <a:endParaRPr kumimoji="1" lang="en-US" altLang="ja-JP" dirty="0"/>
          </a:p>
          <a:p>
            <a:pPr lvl="1"/>
            <a:r>
              <a:rPr lang="en-US" altLang="ja-JP" dirty="0"/>
              <a:t>JavaScript</a:t>
            </a:r>
            <a:r>
              <a:rPr lang="ja-JP" altLang="en-US" dirty="0"/>
              <a:t>：</a:t>
            </a:r>
            <a:r>
              <a:rPr lang="en-US" altLang="ja-JP" dirty="0"/>
              <a:t>	DOM</a:t>
            </a:r>
            <a:r>
              <a:rPr lang="ja-JP" altLang="en-US" dirty="0"/>
              <a:t>ノードに登録された</a:t>
            </a:r>
            <a:r>
              <a:rPr lang="en-US" altLang="ja-JP" dirty="0"/>
              <a:t>Function</a:t>
            </a:r>
          </a:p>
          <a:p>
            <a:pPr lvl="1"/>
            <a:r>
              <a:rPr kumimoji="1" lang="en-US" altLang="ja-JP" dirty="0" err="1"/>
              <a:t>Akka</a:t>
            </a:r>
            <a:r>
              <a:rPr kumimoji="1" lang="ja-JP" altLang="en-US" dirty="0"/>
              <a:t>（</a:t>
            </a:r>
            <a:r>
              <a:rPr kumimoji="1" lang="en-US" altLang="ja-JP" dirty="0" err="1"/>
              <a:t>etc</a:t>
            </a:r>
            <a:r>
              <a:rPr kumimoji="1" lang="ja-JP" altLang="en-US" dirty="0"/>
              <a:t>）：</a:t>
            </a:r>
            <a:r>
              <a:rPr kumimoji="1" lang="en-US" altLang="ja-JP" dirty="0"/>
              <a:t>	Actor</a:t>
            </a:r>
            <a:r>
              <a:rPr lang="ja-JP" altLang="en-US" dirty="0"/>
              <a:t>の</a:t>
            </a:r>
            <a:r>
              <a:rPr lang="en-US" altLang="ja-JP" dirty="0"/>
              <a:t>receive</a:t>
            </a:r>
            <a:r>
              <a:rPr lang="ja-JP" altLang="en-US" dirty="0"/>
              <a:t>メソッド　</a:t>
            </a:r>
            <a:r>
              <a:rPr lang="en-US" altLang="ja-JP" dirty="0"/>
              <a:t>※</a:t>
            </a:r>
            <a:r>
              <a:rPr lang="ja-JP" altLang="en-US" dirty="0"/>
              <a:t>かなり極端な例</a:t>
            </a:r>
            <a:r>
              <a:rPr kumimoji="1" lang="en-US" altLang="ja-JP" dirty="0"/>
              <a:t>	</a:t>
            </a:r>
          </a:p>
          <a:p>
            <a:pPr lvl="1"/>
            <a:endParaRPr kumimoji="1"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620305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ところで</a:t>
            </a:r>
            <a:r>
              <a:rPr kumimoji="1" lang="en-US" altLang="ja-JP"/>
              <a:t>…</a:t>
            </a:r>
            <a:endParaRPr kumimoji="1" lang="ja-JP" altLang="en-US"/>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a:t>なぜリスナーは内部クラス（</a:t>
            </a:r>
            <a:r>
              <a:rPr kumimoji="1" lang="en-US" altLang="ja-JP" dirty="0"/>
              <a:t>C#</a:t>
            </a:r>
            <a:r>
              <a:rPr kumimoji="1" lang="ja-JP" altLang="en-US" dirty="0"/>
              <a:t>でいえば</a:t>
            </a:r>
            <a:r>
              <a:rPr kumimoji="1" lang="en-US" altLang="ja-JP" dirty="0"/>
              <a:t>delegate</a:t>
            </a:r>
            <a:r>
              <a:rPr kumimoji="1" lang="ja-JP" altLang="en-US" dirty="0"/>
              <a:t>）で実装されることが多いのだろうか？</a:t>
            </a:r>
            <a:endParaRPr kumimoji="1" lang="en-US" altLang="ja-JP" dirty="0"/>
          </a:p>
          <a:p>
            <a:endParaRPr lang="en-US" altLang="ja-JP" dirty="0"/>
          </a:p>
          <a:p>
            <a:r>
              <a:rPr kumimoji="1" lang="ja-JP" altLang="en-US" dirty="0"/>
              <a:t>イベントが起きる場所は、画面部品や通知サービス、リソース監視サービスなど外界との境界面に位置する（＝開発者が書いたコード以外のどこか）。</a:t>
            </a:r>
            <a:endParaRPr kumimoji="1" lang="en-US" altLang="ja-JP" dirty="0"/>
          </a:p>
          <a:p>
            <a:r>
              <a:rPr lang="ja-JP" altLang="en-US" dirty="0"/>
              <a:t>イベントが起きるタイミングは、ユーザのオペや何らかの情報の受信、リソース状況の変化のときなど（＝開発者が書いたコード以外の何かが働いた時）。ようするに非</a:t>
            </a:r>
            <a:r>
              <a:rPr lang="en-US" altLang="ja-JP" dirty="0"/>
              <a:t>main</a:t>
            </a:r>
            <a:r>
              <a:rPr lang="ja-JP" altLang="en-US" dirty="0"/>
              <a:t>スレッド上で起こる。</a:t>
            </a:r>
            <a:endParaRPr lang="en-US" altLang="ja-JP" dirty="0"/>
          </a:p>
          <a:p>
            <a:r>
              <a:rPr kumimoji="1" lang="ja-JP" altLang="en-US" dirty="0"/>
              <a:t>一方イベント発生時にしなくてはならないことは、アプリケーションのプログラム・コードとして開発者が書いたもの。</a:t>
            </a:r>
            <a:endParaRPr kumimoji="1" lang="en-US" altLang="ja-JP" dirty="0"/>
          </a:p>
          <a:p>
            <a:endParaRPr kumimoji="1" lang="ja-JP" altLang="en-US" dirty="0"/>
          </a:p>
        </p:txBody>
      </p:sp>
    </p:spTree>
    <p:extLst>
      <p:ext uri="{BB962C8B-B14F-4D97-AF65-F5344CB8AC3E}">
        <p14:creationId xmlns:p14="http://schemas.microsoft.com/office/powerpoint/2010/main" val="199655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リスナーの起動イメージ</a:t>
            </a:r>
          </a:p>
        </p:txBody>
      </p:sp>
      <p:sp>
        <p:nvSpPr>
          <p:cNvPr id="4" name="右矢印 3"/>
          <p:cNvSpPr/>
          <p:nvPr/>
        </p:nvSpPr>
        <p:spPr>
          <a:xfrm>
            <a:off x="838200" y="2727702"/>
            <a:ext cx="5252634" cy="352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右矢印 4"/>
          <p:cNvSpPr/>
          <p:nvPr/>
        </p:nvSpPr>
        <p:spPr>
          <a:xfrm>
            <a:off x="4593309" y="3650452"/>
            <a:ext cx="6760489" cy="330170"/>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822699" y="2426738"/>
            <a:ext cx="1630575" cy="369332"/>
          </a:xfrm>
          <a:prstGeom prst="rect">
            <a:avLst/>
          </a:prstGeom>
          <a:noFill/>
        </p:spPr>
        <p:txBody>
          <a:bodyPr wrap="none" rtlCol="0">
            <a:spAutoFit/>
          </a:bodyPr>
          <a:lstStyle/>
          <a:p>
            <a:r>
              <a:rPr kumimoji="1" lang="en-US" altLang="ja-JP" dirty="0"/>
              <a:t>main</a:t>
            </a:r>
            <a:r>
              <a:rPr kumimoji="1" lang="ja-JP" altLang="en-US" dirty="0"/>
              <a:t>スレッド</a:t>
            </a:r>
          </a:p>
        </p:txBody>
      </p:sp>
      <p:sp>
        <p:nvSpPr>
          <p:cNvPr id="9" name="テキスト ボックス 8"/>
          <p:cNvSpPr txBox="1"/>
          <p:nvPr/>
        </p:nvSpPr>
        <p:spPr>
          <a:xfrm>
            <a:off x="4501237" y="3370156"/>
            <a:ext cx="2558714" cy="369332"/>
          </a:xfrm>
          <a:prstGeom prst="rect">
            <a:avLst/>
          </a:prstGeom>
          <a:noFill/>
        </p:spPr>
        <p:txBody>
          <a:bodyPr wrap="none" rtlCol="0">
            <a:spAutoFit/>
          </a:bodyPr>
          <a:lstStyle/>
          <a:p>
            <a:r>
              <a:rPr kumimoji="1" lang="ja-JP" altLang="en-US" dirty="0"/>
              <a:t>画面部品 監視スレッド</a:t>
            </a:r>
          </a:p>
        </p:txBody>
      </p:sp>
      <p:sp>
        <p:nvSpPr>
          <p:cNvPr id="10" name="テキスト ボックス 9"/>
          <p:cNvSpPr txBox="1"/>
          <p:nvPr/>
        </p:nvSpPr>
        <p:spPr>
          <a:xfrm>
            <a:off x="4581615" y="4244304"/>
            <a:ext cx="4682692" cy="369332"/>
          </a:xfrm>
          <a:prstGeom prst="rect">
            <a:avLst/>
          </a:prstGeom>
          <a:noFill/>
        </p:spPr>
        <p:txBody>
          <a:bodyPr wrap="none" rtlCol="0">
            <a:spAutoFit/>
          </a:bodyPr>
          <a:lstStyle/>
          <a:p>
            <a:r>
              <a:rPr kumimoji="1" lang="ja-JP" altLang="en-US"/>
              <a:t>通知監視</a:t>
            </a:r>
            <a:r>
              <a:rPr kumimoji="1" lang="en-US" altLang="ja-JP"/>
              <a:t>/</a:t>
            </a:r>
            <a:r>
              <a:rPr kumimoji="1" lang="ja-JP" altLang="en-US"/>
              <a:t>リソース監視サービス・スレッド</a:t>
            </a:r>
          </a:p>
        </p:txBody>
      </p:sp>
      <p:sp>
        <p:nvSpPr>
          <p:cNvPr id="11" name="正方形/長方形 10"/>
          <p:cNvSpPr/>
          <p:nvPr/>
        </p:nvSpPr>
        <p:spPr>
          <a:xfrm>
            <a:off x="838201" y="5445602"/>
            <a:ext cx="1062598" cy="106259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b="1"/>
              <a:t>UI</a:t>
            </a:r>
            <a:endParaRPr kumimoji="1" lang="ja-JP" altLang="en-US" b="1"/>
          </a:p>
        </p:txBody>
      </p:sp>
      <p:sp>
        <p:nvSpPr>
          <p:cNvPr id="13" name="右矢印 12"/>
          <p:cNvSpPr/>
          <p:nvPr/>
        </p:nvSpPr>
        <p:spPr>
          <a:xfrm>
            <a:off x="4581616" y="4550887"/>
            <a:ext cx="4258554" cy="326431"/>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ja-JP" altLang="en-US"/>
          </a:p>
        </p:txBody>
      </p:sp>
      <p:sp>
        <p:nvSpPr>
          <p:cNvPr id="14" name="角丸四角形吹き出し 13"/>
          <p:cNvSpPr/>
          <p:nvPr/>
        </p:nvSpPr>
        <p:spPr>
          <a:xfrm>
            <a:off x="969290" y="1397556"/>
            <a:ext cx="2672812" cy="851034"/>
          </a:xfrm>
          <a:prstGeom prst="wedgeRoundRectCallout">
            <a:avLst>
              <a:gd name="adj1" fmla="val -53036"/>
              <a:gd name="adj2" fmla="val 80208"/>
              <a:gd name="adj3" fmla="val 16667"/>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ja-JP" altLang="en-US" b="1"/>
              <a:t>①アプリが起動し</a:t>
            </a:r>
            <a:r>
              <a:rPr lang="en-US" altLang="ja-JP" b="1"/>
              <a:t>main</a:t>
            </a:r>
            <a:r>
              <a:rPr lang="ja-JP" altLang="en-US" b="1"/>
              <a:t>スレッドが実行される</a:t>
            </a:r>
            <a:endParaRPr kumimoji="1" lang="ja-JP" altLang="en-US" b="1"/>
          </a:p>
        </p:txBody>
      </p:sp>
      <p:sp>
        <p:nvSpPr>
          <p:cNvPr id="15" name="正方形/長方形 14"/>
          <p:cNvSpPr/>
          <p:nvPr/>
        </p:nvSpPr>
        <p:spPr>
          <a:xfrm>
            <a:off x="2146469" y="5445602"/>
            <a:ext cx="1062598" cy="106259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b="1"/>
              <a:t>Service</a:t>
            </a:r>
            <a:endParaRPr kumimoji="1" lang="ja-JP" altLang="en-US" b="1"/>
          </a:p>
        </p:txBody>
      </p:sp>
      <p:sp>
        <p:nvSpPr>
          <p:cNvPr id="16" name="角丸四角形吹き出し 15"/>
          <p:cNvSpPr/>
          <p:nvPr/>
        </p:nvSpPr>
        <p:spPr>
          <a:xfrm>
            <a:off x="1678988" y="3390019"/>
            <a:ext cx="2672812" cy="1160867"/>
          </a:xfrm>
          <a:prstGeom prst="wedgeRoundRectCallout">
            <a:avLst>
              <a:gd name="adj1" fmla="val -53616"/>
              <a:gd name="adj2" fmla="val 98419"/>
              <a:gd name="adj3" fmla="val 16667"/>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ja-JP" altLang="en-US" b="1" dirty="0"/>
              <a:t>②</a:t>
            </a:r>
            <a:r>
              <a:rPr lang="en-US" altLang="ja-JP" b="1" dirty="0"/>
              <a:t>main</a:t>
            </a:r>
            <a:r>
              <a:rPr lang="ja-JP" altLang="en-US" b="1" dirty="0"/>
              <a:t>の処理で開発者コードからリスナーが登録される</a:t>
            </a:r>
            <a:endParaRPr kumimoji="1" lang="ja-JP" altLang="en-US" b="1" dirty="0"/>
          </a:p>
        </p:txBody>
      </p:sp>
      <p:cxnSp>
        <p:nvCxnSpPr>
          <p:cNvPr id="18" name="直線矢印コネクタ 17"/>
          <p:cNvCxnSpPr/>
          <p:nvPr/>
        </p:nvCxnSpPr>
        <p:spPr>
          <a:xfrm>
            <a:off x="1332854" y="3080289"/>
            <a:ext cx="0" cy="2189135"/>
          </a:xfrm>
          <a:prstGeom prst="straightConnector1">
            <a:avLst/>
          </a:prstGeom>
          <a:ln w="25400">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19" name="角丸四角形吹き出し 18"/>
          <p:cNvSpPr/>
          <p:nvPr/>
        </p:nvSpPr>
        <p:spPr>
          <a:xfrm>
            <a:off x="6922961" y="1313889"/>
            <a:ext cx="2672812" cy="1160867"/>
          </a:xfrm>
          <a:prstGeom prst="wedgeRoundRectCallout">
            <a:avLst>
              <a:gd name="adj1" fmla="val -65213"/>
              <a:gd name="adj2" fmla="val 74388"/>
              <a:gd name="adj3" fmla="val 16667"/>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ja-JP" altLang="en-US" b="1"/>
              <a:t>④</a:t>
            </a:r>
            <a:r>
              <a:rPr lang="en-US" altLang="ja-JP" b="1"/>
              <a:t>main</a:t>
            </a:r>
            <a:r>
              <a:rPr lang="ja-JP" altLang="en-US" b="1"/>
              <a:t>はここでアプリが停止されるときまで永遠に待機状態に入る</a:t>
            </a:r>
            <a:endParaRPr kumimoji="1" lang="ja-JP" altLang="en-US" b="1"/>
          </a:p>
        </p:txBody>
      </p:sp>
      <p:sp>
        <p:nvSpPr>
          <p:cNvPr id="20" name="右矢印 19"/>
          <p:cNvSpPr/>
          <p:nvPr/>
        </p:nvSpPr>
        <p:spPr>
          <a:xfrm>
            <a:off x="6585487" y="2727600"/>
            <a:ext cx="4773481" cy="352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a:off x="8915002" y="4562270"/>
            <a:ext cx="309966" cy="309966"/>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ja-JP" altLang="en-US"/>
          </a:p>
        </p:txBody>
      </p:sp>
      <p:sp>
        <p:nvSpPr>
          <p:cNvPr id="22" name="角丸四角形吹き出し 21"/>
          <p:cNvSpPr/>
          <p:nvPr/>
        </p:nvSpPr>
        <p:spPr>
          <a:xfrm>
            <a:off x="3939158" y="1994786"/>
            <a:ext cx="2399002" cy="516726"/>
          </a:xfrm>
          <a:prstGeom prst="wedgeRoundRectCallout">
            <a:avLst>
              <a:gd name="adj1" fmla="val 43289"/>
              <a:gd name="adj2" fmla="val 95419"/>
              <a:gd name="adj3" fmla="val 16667"/>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ja-JP" altLang="en-US" b="1"/>
              <a:t>③準備処理が完了</a:t>
            </a:r>
            <a:endParaRPr kumimoji="1" lang="ja-JP" altLang="en-US" b="1"/>
          </a:p>
        </p:txBody>
      </p:sp>
      <p:sp>
        <p:nvSpPr>
          <p:cNvPr id="23" name="角丸四角形吹き出し 22"/>
          <p:cNvSpPr/>
          <p:nvPr/>
        </p:nvSpPr>
        <p:spPr>
          <a:xfrm>
            <a:off x="4983675" y="5269425"/>
            <a:ext cx="2687985" cy="1238776"/>
          </a:xfrm>
          <a:prstGeom prst="wedgeRoundRectCallout">
            <a:avLst>
              <a:gd name="adj1" fmla="val -43280"/>
              <a:gd name="adj2" fmla="val -74741"/>
              <a:gd name="adj3" fmla="val 16667"/>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ja-JP" altLang="en-US" b="1"/>
              <a:t>⑤背後ではシステムにより自動で監視スレッドが起動される</a:t>
            </a:r>
            <a:endParaRPr kumimoji="1" lang="ja-JP" altLang="en-US" b="1"/>
          </a:p>
        </p:txBody>
      </p:sp>
      <p:sp>
        <p:nvSpPr>
          <p:cNvPr id="24" name="角丸四角形吹き出し 23"/>
          <p:cNvSpPr/>
          <p:nvPr/>
        </p:nvSpPr>
        <p:spPr>
          <a:xfrm>
            <a:off x="8840169" y="5269424"/>
            <a:ext cx="2687985" cy="1456840"/>
          </a:xfrm>
          <a:prstGeom prst="wedgeRoundRectCallout">
            <a:avLst>
              <a:gd name="adj1" fmla="val -43280"/>
              <a:gd name="adj2" fmla="val -74741"/>
              <a:gd name="adj3" fmla="val 16667"/>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ja-JP" altLang="en-US" b="1" dirty="0"/>
              <a:t>⑥監視対象のイベントが起きるとこのスレッドからリスナーが起動される</a:t>
            </a:r>
            <a:endParaRPr kumimoji="1" lang="ja-JP" altLang="en-US" b="1" dirty="0"/>
          </a:p>
        </p:txBody>
      </p:sp>
      <p:sp>
        <p:nvSpPr>
          <p:cNvPr id="29" name="円/楕円 28"/>
          <p:cNvSpPr/>
          <p:nvPr/>
        </p:nvSpPr>
        <p:spPr>
          <a:xfrm>
            <a:off x="6183177" y="2751916"/>
            <a:ext cx="309966" cy="3099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右矢印 29"/>
          <p:cNvSpPr/>
          <p:nvPr/>
        </p:nvSpPr>
        <p:spPr>
          <a:xfrm>
            <a:off x="9299800" y="4545805"/>
            <a:ext cx="2053998" cy="326431"/>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ja-JP" altLang="en-US"/>
          </a:p>
        </p:txBody>
      </p:sp>
      <p:cxnSp>
        <p:nvCxnSpPr>
          <p:cNvPr id="32" name="曲線コネクタ 31"/>
          <p:cNvCxnSpPr>
            <a:stCxn id="21" idx="3"/>
            <a:endCxn id="15" idx="3"/>
          </p:cNvCxnSpPr>
          <p:nvPr/>
        </p:nvCxnSpPr>
        <p:spPr>
          <a:xfrm rot="5400000">
            <a:off x="5509702" y="2526208"/>
            <a:ext cx="1150058" cy="5751328"/>
          </a:xfrm>
          <a:prstGeom prst="curvedConnector2">
            <a:avLst/>
          </a:prstGeom>
          <a:ln w="28575">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33" name="角丸四角形吹き出し 32"/>
          <p:cNvSpPr/>
          <p:nvPr/>
        </p:nvSpPr>
        <p:spPr>
          <a:xfrm>
            <a:off x="9887919" y="365125"/>
            <a:ext cx="2050682" cy="1722186"/>
          </a:xfrm>
          <a:prstGeom prst="wedgeRoundRectCallout">
            <a:avLst>
              <a:gd name="adj1" fmla="val 24739"/>
              <a:gd name="adj2" fmla="val 91744"/>
              <a:gd name="adj3" fmla="val 16667"/>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ja-JP" altLang="en-US" b="1"/>
              <a:t>⑦</a:t>
            </a:r>
            <a:r>
              <a:rPr lang="en-US" altLang="ja-JP" b="1"/>
              <a:t>×</a:t>
            </a:r>
            <a:r>
              <a:rPr lang="ja-JP" altLang="en-US" b="1"/>
              <a:t>ボタンが押された、サーバがシャットダウンされた、</a:t>
            </a:r>
            <a:r>
              <a:rPr lang="en-US" altLang="ja-JP" b="1"/>
              <a:t>etc.</a:t>
            </a:r>
            <a:endParaRPr kumimoji="1" lang="ja-JP" altLang="en-US" b="1"/>
          </a:p>
        </p:txBody>
      </p:sp>
    </p:spTree>
    <p:extLst>
      <p:ext uri="{BB962C8B-B14F-4D97-AF65-F5344CB8AC3E}">
        <p14:creationId xmlns:p14="http://schemas.microsoft.com/office/powerpoint/2010/main" val="198095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500"/>
                                        <p:tgtEl>
                                          <p:spTgt spid="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500"/>
                                        <p:tgtEl>
                                          <p:spTgt spid="1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500"/>
                                        <p:tgtEl>
                                          <p:spTgt spid="21"/>
                                        </p:tgtEl>
                                      </p:cBhvr>
                                    </p:animEffect>
                                  </p:childTnLst>
                                </p:cTn>
                              </p:par>
                              <p:par>
                                <p:cTn id="67" presetID="10" presetClass="entr" presetSubtype="0" fill="hold" nodeType="with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fade">
                                      <p:cBhvr>
                                        <p:cTn id="69" dur="500"/>
                                        <p:tgtEl>
                                          <p:spTgt spid="32"/>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500"/>
                                        <p:tgtEl>
                                          <p:spTgt spid="24"/>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fade">
                                      <p:cBhvr>
                                        <p:cTn id="79" dur="500"/>
                                        <p:tgtEl>
                                          <p:spTgt spid="30"/>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fade">
                                      <p:cBhvr>
                                        <p:cTn id="84" dur="500"/>
                                        <p:tgtEl>
                                          <p:spTgt spid="20"/>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fade">
                                      <p:cBhvr>
                                        <p:cTn id="8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9" grpId="0"/>
      <p:bldP spid="10" grpId="0"/>
      <p:bldP spid="11" grpId="0" animBg="1"/>
      <p:bldP spid="13" grpId="0" animBg="1"/>
      <p:bldP spid="14" grpId="0" animBg="1"/>
      <p:bldP spid="15" grpId="0" animBg="1"/>
      <p:bldP spid="16" grpId="0" animBg="1"/>
      <p:bldP spid="19" grpId="0" animBg="1"/>
      <p:bldP spid="20" grpId="0" animBg="1"/>
      <p:bldP spid="21" grpId="0" animBg="1"/>
      <p:bldP spid="22" grpId="0" animBg="1"/>
      <p:bldP spid="23" grpId="0" animBg="1"/>
      <p:bldP spid="24" grpId="0" animBg="1"/>
      <p:bldP spid="29" grpId="0" animBg="1"/>
      <p:bldP spid="30" grpId="0" animBg="1"/>
      <p:bldP spid="3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リスナーの役割</a:t>
            </a:r>
          </a:p>
        </p:txBody>
      </p:sp>
      <p:sp>
        <p:nvSpPr>
          <p:cNvPr id="3" name="コンテンツ プレースホルダー 2"/>
          <p:cNvSpPr>
            <a:spLocks noGrp="1"/>
          </p:cNvSpPr>
          <p:nvPr>
            <p:ph idx="1"/>
          </p:nvPr>
        </p:nvSpPr>
        <p:spPr/>
        <p:txBody>
          <a:bodyPr/>
          <a:lstStyle/>
          <a:p>
            <a:r>
              <a:rPr kumimoji="1" lang="ja-JP" altLang="en-US" dirty="0"/>
              <a:t>内部クラスはそれが定義されたスコープに存在した</a:t>
            </a:r>
            <a:r>
              <a:rPr kumimoji="1" lang="ja-JP" altLang="en-US" b="1" dirty="0"/>
              <a:t>オブジェクトへの</a:t>
            </a:r>
            <a:r>
              <a:rPr kumimoji="1" lang="ja-JP" altLang="en-US" dirty="0"/>
              <a:t>参照を記憶している。</a:t>
            </a:r>
            <a:endParaRPr kumimoji="1" lang="en-US" altLang="ja-JP" dirty="0"/>
          </a:p>
          <a:p>
            <a:r>
              <a:rPr kumimoji="1" lang="en-US" altLang="ja-JP" dirty="0"/>
              <a:t>Function</a:t>
            </a:r>
            <a:r>
              <a:rPr kumimoji="1" lang="ja-JP" altLang="en-US" dirty="0"/>
              <a:t>はそれが定義されたスコープに存在した</a:t>
            </a:r>
            <a:r>
              <a:rPr kumimoji="1" lang="ja-JP" altLang="en-US" b="1" dirty="0"/>
              <a:t>変数への</a:t>
            </a:r>
            <a:r>
              <a:rPr kumimoji="1" lang="ja-JP" altLang="en-US" dirty="0"/>
              <a:t>参照を記憶している。</a:t>
            </a:r>
            <a:endParaRPr kumimoji="1" lang="en-US" altLang="ja-JP" dirty="0"/>
          </a:p>
          <a:p>
            <a:r>
              <a:rPr lang="ja-JP" altLang="en-US" dirty="0"/>
              <a:t>リスナーが内部クラス（や</a:t>
            </a:r>
            <a:r>
              <a:rPr lang="en-US" altLang="ja-JP" dirty="0"/>
              <a:t>delegate</a:t>
            </a:r>
            <a:r>
              <a:rPr lang="ja-JP" altLang="en-US" dirty="0"/>
              <a:t>）、</a:t>
            </a:r>
            <a:r>
              <a:rPr lang="en-US" altLang="ja-JP" dirty="0"/>
              <a:t>Function</a:t>
            </a:r>
            <a:r>
              <a:rPr lang="ja-JP" altLang="en-US" dirty="0"/>
              <a:t>として定義されることで、イベント発生の結果起こった「状態」の変化を記憶し、他のリスナーと共有できる。</a:t>
            </a:r>
            <a:endParaRPr lang="en-US" altLang="ja-JP" dirty="0"/>
          </a:p>
          <a:p>
            <a:r>
              <a:rPr kumimoji="1" lang="ja-JP" altLang="en-US" dirty="0"/>
              <a:t>もしこうした共有ができなければ、「項目にチェックを入れたあとボタン・クリック」とか「テキスト</a:t>
            </a:r>
            <a:r>
              <a:rPr lang="ja-JP" altLang="en-US" dirty="0"/>
              <a:t>を選択したあと右クリック」といった状況をきちんと処理できない。</a:t>
            </a:r>
            <a:endParaRPr kumimoji="1" lang="en-US" altLang="ja-JP" dirty="0"/>
          </a:p>
        </p:txBody>
      </p:sp>
    </p:spTree>
    <p:extLst>
      <p:ext uri="{BB962C8B-B14F-4D97-AF65-F5344CB8AC3E}">
        <p14:creationId xmlns:p14="http://schemas.microsoft.com/office/powerpoint/2010/main" val="25268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JavaScript</a:t>
            </a:r>
            <a:r>
              <a:rPr kumimoji="1" lang="ja-JP" altLang="en-US"/>
              <a:t>におけるリスナー利用：</a:t>
            </a:r>
            <a:r>
              <a:rPr kumimoji="1" lang="en-US" altLang="ja-JP"/>
              <a:t/>
            </a:r>
            <a:br>
              <a:rPr kumimoji="1" lang="en-US" altLang="ja-JP"/>
            </a:br>
            <a:r>
              <a:rPr lang="en-US" altLang="ja-JP"/>
              <a:t>10</a:t>
            </a:r>
            <a:r>
              <a:rPr lang="ja-JP" altLang="en-US"/>
              <a:t>年くらい前まで</a:t>
            </a:r>
            <a:endParaRPr kumimoji="1" lang="ja-JP" altLang="en-US"/>
          </a:p>
        </p:txBody>
      </p:sp>
      <p:sp>
        <p:nvSpPr>
          <p:cNvPr id="3" name="コンテンツ プレースホルダー 2"/>
          <p:cNvSpPr>
            <a:spLocks noGrp="1"/>
          </p:cNvSpPr>
          <p:nvPr>
            <p:ph idx="1"/>
          </p:nvPr>
        </p:nvSpPr>
        <p:spPr/>
        <p:txBody>
          <a:bodyPr/>
          <a:lstStyle/>
          <a:p>
            <a:r>
              <a:rPr lang="en-US" altLang="ja-JP" dirty="0"/>
              <a:t>HTML</a:t>
            </a:r>
            <a:r>
              <a:rPr lang="ja-JP" altLang="en-US" dirty="0"/>
              <a:t>のタグに</a:t>
            </a:r>
            <a:r>
              <a:rPr lang="en-US" altLang="ja-JP" dirty="0" err="1"/>
              <a:t>onload</a:t>
            </a:r>
            <a:r>
              <a:rPr lang="ja-JP" altLang="en-US" dirty="0" err="1"/>
              <a:t>、</a:t>
            </a:r>
            <a:r>
              <a:rPr lang="en-US" altLang="ja-JP" dirty="0" err="1"/>
              <a:t>onclick</a:t>
            </a:r>
            <a:r>
              <a:rPr lang="ja-JP" altLang="en-US" dirty="0" err="1"/>
              <a:t>、</a:t>
            </a:r>
            <a:r>
              <a:rPr lang="en-US" altLang="ja-JP" dirty="0" err="1"/>
              <a:t>onfocus</a:t>
            </a:r>
            <a:r>
              <a:rPr lang="ja-JP" altLang="en-US" dirty="0"/>
              <a:t>などの属性を使って関数名を指定して、リスナー関数として登録。</a:t>
            </a:r>
            <a:endParaRPr lang="en-US" altLang="ja-JP" dirty="0"/>
          </a:p>
          <a:p>
            <a:endParaRPr kumimoji="1" lang="en-US" altLang="ja-JP" dirty="0"/>
          </a:p>
          <a:p>
            <a:r>
              <a:rPr kumimoji="1" lang="ja-JP" altLang="en-US" dirty="0"/>
              <a:t>問題点：</a:t>
            </a:r>
            <a:endParaRPr kumimoji="1" lang="en-US" altLang="ja-JP" dirty="0"/>
          </a:p>
          <a:p>
            <a:pPr lvl="1"/>
            <a:r>
              <a:rPr lang="ja-JP" altLang="en-US" dirty="0"/>
              <a:t>複数のリスナーを登録することができない。</a:t>
            </a:r>
            <a:endParaRPr lang="en-US" altLang="ja-JP" dirty="0"/>
          </a:p>
          <a:p>
            <a:pPr lvl="1"/>
            <a:r>
              <a:rPr lang="ja-JP" altLang="en-US" dirty="0"/>
              <a:t>動的なリスナーの登録</a:t>
            </a:r>
            <a:r>
              <a:rPr lang="en-US" altLang="ja-JP" dirty="0"/>
              <a:t>/</a:t>
            </a:r>
            <a:r>
              <a:rPr lang="ja-JP" altLang="en-US" dirty="0"/>
              <a:t>登録解除ができない。</a:t>
            </a:r>
          </a:p>
          <a:p>
            <a:pPr lvl="1"/>
            <a:r>
              <a:rPr kumimoji="1" lang="ja-JP" altLang="en-US" dirty="0"/>
              <a:t>グローバル・スコープから参照できる名前でないといけない。</a:t>
            </a:r>
            <a:endParaRPr kumimoji="1" lang="en-US" altLang="ja-JP" dirty="0"/>
          </a:p>
          <a:p>
            <a:pPr lvl="1"/>
            <a:r>
              <a:rPr lang="ja-JP" altLang="en-US" dirty="0"/>
              <a:t>コードが</a:t>
            </a:r>
            <a:r>
              <a:rPr lang="en-US" altLang="ja-JP" dirty="0"/>
              <a:t>2</a:t>
            </a:r>
            <a:r>
              <a:rPr lang="ja-JP" altLang="en-US" dirty="0" err="1"/>
              <a:t>つの</a:t>
            </a:r>
            <a:r>
              <a:rPr lang="ja-JP" altLang="en-US" dirty="0"/>
              <a:t>世界（</a:t>
            </a:r>
            <a:r>
              <a:rPr lang="en-US" altLang="ja-JP" dirty="0"/>
              <a:t>HTML </a:t>
            </a:r>
            <a:r>
              <a:rPr lang="en-US" altLang="ja-JP" dirty="0" err="1"/>
              <a:t>vs</a:t>
            </a:r>
            <a:r>
              <a:rPr lang="en-US" altLang="ja-JP" dirty="0"/>
              <a:t> JS</a:t>
            </a:r>
            <a:r>
              <a:rPr lang="ja-JP" altLang="en-US" dirty="0"/>
              <a:t>）に散在する。</a:t>
            </a:r>
            <a:endParaRPr lang="en-US" altLang="ja-JP" dirty="0"/>
          </a:p>
          <a:p>
            <a:pPr lvl="1"/>
            <a:endParaRPr kumimoji="1" lang="en-US" altLang="ja-JP" dirty="0"/>
          </a:p>
        </p:txBody>
      </p:sp>
    </p:spTree>
    <p:extLst>
      <p:ext uri="{BB962C8B-B14F-4D97-AF65-F5344CB8AC3E}">
        <p14:creationId xmlns:p14="http://schemas.microsoft.com/office/powerpoint/2010/main" val="139493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JavaScript</a:t>
            </a:r>
            <a:r>
              <a:rPr kumimoji="1" lang="ja-JP" altLang="en-US"/>
              <a:t>におけるリスナー利用：</a:t>
            </a:r>
            <a:r>
              <a:rPr kumimoji="1" lang="en-US" altLang="ja-JP"/>
              <a:t/>
            </a:r>
            <a:br>
              <a:rPr kumimoji="1" lang="en-US" altLang="ja-JP"/>
            </a:br>
            <a:r>
              <a:rPr kumimoji="1" lang="en-US" altLang="ja-JP"/>
              <a:t>10</a:t>
            </a:r>
            <a:r>
              <a:rPr kumimoji="1" lang="ja-JP" altLang="en-US"/>
              <a:t>年くらい前</a:t>
            </a:r>
            <a:r>
              <a:rPr kumimoji="1" lang="en-US" altLang="ja-JP"/>
              <a:t>〜</a:t>
            </a:r>
            <a:r>
              <a:rPr kumimoji="1" lang="ja-JP" altLang="en-US"/>
              <a:t>現在</a:t>
            </a:r>
          </a:p>
        </p:txBody>
      </p:sp>
      <p:sp>
        <p:nvSpPr>
          <p:cNvPr id="3" name="コンテンツ プレースホルダー 2"/>
          <p:cNvSpPr>
            <a:spLocks noGrp="1"/>
          </p:cNvSpPr>
          <p:nvPr>
            <p:ph idx="1"/>
          </p:nvPr>
        </p:nvSpPr>
        <p:spPr/>
        <p:txBody>
          <a:bodyPr/>
          <a:lstStyle/>
          <a:p>
            <a:r>
              <a:rPr kumimoji="1" lang="en-US" altLang="ja-JP" dirty="0"/>
              <a:t>DOM</a:t>
            </a:r>
            <a:r>
              <a:rPr kumimoji="1" lang="ja-JP" altLang="en-US" dirty="0"/>
              <a:t>（後述）の</a:t>
            </a:r>
            <a:r>
              <a:rPr kumimoji="1" lang="en-US" altLang="ja-JP" dirty="0"/>
              <a:t>API</a:t>
            </a:r>
            <a:r>
              <a:rPr kumimoji="1" lang="ja-JP" altLang="en-US" dirty="0"/>
              <a:t>を利用してリスナーを登録。</a:t>
            </a:r>
            <a:endParaRPr kumimoji="1" lang="en-US" altLang="ja-JP" dirty="0"/>
          </a:p>
          <a:p>
            <a:r>
              <a:rPr lang="ja-JP" altLang="en-US" dirty="0"/>
              <a:t>前述の問題点はすべて解消。</a:t>
            </a:r>
            <a:endParaRPr kumimoji="1" lang="en-US" altLang="ja-JP" dirty="0"/>
          </a:p>
          <a:p>
            <a:endParaRPr lang="en-US" altLang="ja-JP" dirty="0"/>
          </a:p>
          <a:p>
            <a:endParaRPr kumimoji="1" lang="en-US" altLang="ja-JP" dirty="0"/>
          </a:p>
          <a:p>
            <a:r>
              <a:rPr kumimoji="1" lang="ja-JP" altLang="en-US" dirty="0"/>
              <a:t>問題点：</a:t>
            </a:r>
            <a:endParaRPr kumimoji="1" lang="en-US" altLang="ja-JP" dirty="0"/>
          </a:p>
          <a:p>
            <a:pPr lvl="1"/>
            <a:r>
              <a:rPr lang="ja-JP" altLang="en-US" dirty="0"/>
              <a:t>ブラウザごとに</a:t>
            </a:r>
            <a:r>
              <a:rPr lang="en-US" altLang="ja-JP" dirty="0"/>
              <a:t>API</a:t>
            </a:r>
            <a:r>
              <a:rPr lang="ja-JP" altLang="en-US" dirty="0"/>
              <a:t>のインターフェースと挙動がまちまち。</a:t>
            </a:r>
            <a:endParaRPr lang="en-US" altLang="ja-JP" dirty="0"/>
          </a:p>
          <a:p>
            <a:pPr lvl="1"/>
            <a:r>
              <a:rPr kumimoji="1" lang="ja-JP" altLang="en-US" dirty="0"/>
              <a:t>「それぐらい標準で備わっていてよ」（頻繁に利用したい機能）</a:t>
            </a:r>
            <a:r>
              <a:rPr lang="ja-JP" altLang="en-US" dirty="0"/>
              <a:t>が備わってない。</a:t>
            </a:r>
            <a:endParaRPr kumimoji="1" lang="ja-JP" altLang="en-US" dirty="0"/>
          </a:p>
        </p:txBody>
      </p:sp>
      <p:sp>
        <p:nvSpPr>
          <p:cNvPr id="4" name="雲形吹き出し 3"/>
          <p:cNvSpPr/>
          <p:nvPr/>
        </p:nvSpPr>
        <p:spPr>
          <a:xfrm>
            <a:off x="6524786" y="2197584"/>
            <a:ext cx="5532895" cy="1952786"/>
          </a:xfrm>
          <a:prstGeom prst="cloudCallout">
            <a:avLst>
              <a:gd name="adj1" fmla="val -44546"/>
              <a:gd name="adj2" fmla="val 4980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a:t>ここでも</a:t>
            </a:r>
            <a:r>
              <a:rPr kumimoji="1" lang="en-US" altLang="ja-JP" sz="2000" b="1"/>
              <a:t>IE</a:t>
            </a:r>
            <a:r>
              <a:rPr kumimoji="1" lang="ja-JP" altLang="en-US" sz="2000" b="1"/>
              <a:t>は群を抜いて「光って」いたが、一方で</a:t>
            </a:r>
            <a:r>
              <a:rPr kumimoji="1" lang="en-US" altLang="ja-JP" sz="2000" b="1"/>
              <a:t>Safari</a:t>
            </a:r>
            <a:r>
              <a:rPr kumimoji="1" lang="ja-JP" altLang="en-US" sz="2000" b="1"/>
              <a:t>もけっこうすごかった</a:t>
            </a:r>
            <a:r>
              <a:rPr kumimoji="1" lang="en-US" altLang="ja-JP" sz="2000" b="1"/>
              <a:t>…</a:t>
            </a:r>
            <a:r>
              <a:rPr kumimoji="1" lang="ja-JP" altLang="en-US" sz="2000" b="1"/>
              <a:t>。</a:t>
            </a:r>
          </a:p>
        </p:txBody>
      </p:sp>
    </p:spTree>
    <p:extLst>
      <p:ext uri="{BB962C8B-B14F-4D97-AF65-F5344CB8AC3E}">
        <p14:creationId xmlns:p14="http://schemas.microsoft.com/office/powerpoint/2010/main" val="1331569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いまはむかし</a:t>
            </a:r>
          </a:p>
        </p:txBody>
      </p:sp>
      <p:sp>
        <p:nvSpPr>
          <p:cNvPr id="4" name="コンテンツ プレースホルダー 3"/>
          <p:cNvSpPr>
            <a:spLocks noGrp="1"/>
          </p:cNvSpPr>
          <p:nvPr>
            <p:ph sz="half" idx="1"/>
          </p:nvPr>
        </p:nvSpPr>
        <p:spPr/>
        <p:txBody>
          <a:bodyPr/>
          <a:lstStyle/>
          <a:p>
            <a:r>
              <a:rPr kumimoji="1" lang="ja-JP" altLang="en-US" dirty="0"/>
              <a:t>「すごかった」内容を憶えていないないし、思い出したくもない。</a:t>
            </a:r>
            <a:endParaRPr kumimoji="1" lang="en-US" altLang="ja-JP" dirty="0"/>
          </a:p>
          <a:p>
            <a:r>
              <a:rPr lang="ja-JP" altLang="en-US" dirty="0"/>
              <a:t>なぜ過去形なのかは後述。</a:t>
            </a:r>
          </a:p>
          <a:p>
            <a:r>
              <a:rPr lang="ja-JP" altLang="en-US" dirty="0"/>
              <a:t>あえて「すごさ」を知りたい人にはこの本をおすすめします（</a:t>
            </a:r>
            <a:r>
              <a:rPr lang="en-US" altLang="ja-JP" dirty="0"/>
              <a:t>*</a:t>
            </a:r>
            <a:r>
              <a:rPr lang="ja-JP" altLang="en-US" dirty="0"/>
              <a:t>）。</a:t>
            </a:r>
            <a:endParaRPr lang="en-US" altLang="ja-JP" dirty="0"/>
          </a:p>
        </p:txBody>
      </p:sp>
      <p:pic>
        <p:nvPicPr>
          <p:cNvPr id="10" name="コンテンツ プレースホルダー 9"/>
          <p:cNvPicPr>
            <a:picLocks noGrp="1" noChangeAspect="1"/>
          </p:cNvPicPr>
          <p:nvPr>
            <p:ph sz="half" idx="2"/>
          </p:nvPr>
        </p:nvPicPr>
        <p:blipFill>
          <a:blip r:embed="rId2"/>
          <a:stretch>
            <a:fillRect/>
          </a:stretch>
        </p:blipFill>
        <p:spPr>
          <a:xfrm>
            <a:off x="7036417" y="1825625"/>
            <a:ext cx="3453166" cy="4351338"/>
          </a:xfrm>
          <a:prstGeom prst="rect">
            <a:avLst/>
          </a:prstGeom>
        </p:spPr>
      </p:pic>
      <p:sp>
        <p:nvSpPr>
          <p:cNvPr id="11" name="正方形/長方形 10"/>
          <p:cNvSpPr/>
          <p:nvPr/>
        </p:nvSpPr>
        <p:spPr>
          <a:xfrm>
            <a:off x="838200" y="6311900"/>
            <a:ext cx="10515600" cy="5461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600">
                <a:solidFill>
                  <a:schemeClr val="tx1">
                    <a:lumMod val="75000"/>
                    <a:lumOff val="25000"/>
                  </a:schemeClr>
                </a:solidFill>
              </a:rPr>
              <a:t>＊ </a:t>
            </a:r>
            <a:r>
              <a:rPr lang="en-US" altLang="ja-JP" sz="1600">
                <a:solidFill>
                  <a:schemeClr val="tx1">
                    <a:lumMod val="75000"/>
                    <a:lumOff val="25000"/>
                  </a:schemeClr>
                </a:solidFill>
              </a:rPr>
              <a:t>『</a:t>
            </a:r>
            <a:r>
              <a:rPr lang="ja-JP" altLang="en-US" sz="1600">
                <a:solidFill>
                  <a:schemeClr val="tx1">
                    <a:lumMod val="75000"/>
                    <a:lumOff val="25000"/>
                  </a:schemeClr>
                </a:solidFill>
              </a:rPr>
              <a:t>標準</a:t>
            </a:r>
            <a:r>
              <a:rPr lang="en-US" altLang="ja-JP" sz="1600">
                <a:solidFill>
                  <a:schemeClr val="tx1">
                    <a:lumMod val="75000"/>
                    <a:lumOff val="25000"/>
                  </a:schemeClr>
                </a:solidFill>
              </a:rPr>
              <a:t>DOM</a:t>
            </a:r>
            <a:r>
              <a:rPr lang="ja-JP" altLang="en-US" sz="1600">
                <a:solidFill>
                  <a:schemeClr val="tx1">
                    <a:lumMod val="75000"/>
                    <a:lumOff val="25000"/>
                  </a:schemeClr>
                </a:solidFill>
              </a:rPr>
              <a:t>スクリプティング</a:t>
            </a:r>
            <a:r>
              <a:rPr lang="en-US" altLang="ja-JP" sz="1600">
                <a:solidFill>
                  <a:schemeClr val="tx1">
                    <a:lumMod val="75000"/>
                    <a:lumOff val="25000"/>
                  </a:schemeClr>
                </a:solidFill>
              </a:rPr>
              <a:t>』</a:t>
            </a:r>
            <a:r>
              <a:rPr lang="ja-JP" altLang="en-US" sz="1600">
                <a:solidFill>
                  <a:schemeClr val="tx1">
                    <a:lumMod val="75000"/>
                    <a:lumOff val="25000"/>
                  </a:schemeClr>
                </a:solidFill>
              </a:rPr>
              <a:t>（</a:t>
            </a:r>
            <a:r>
              <a:rPr lang="en-US" altLang="ja-JP" sz="1600">
                <a:solidFill>
                  <a:schemeClr val="tx1">
                    <a:lumMod val="75000"/>
                    <a:lumOff val="25000"/>
                  </a:schemeClr>
                </a:solidFill>
              </a:rPr>
              <a:t>http://www.amazon.co.jp/dp/4797336382</a:t>
            </a:r>
            <a:r>
              <a:rPr lang="ja-JP" altLang="en-US" sz="1600">
                <a:solidFill>
                  <a:schemeClr val="tx1">
                    <a:lumMod val="75000"/>
                    <a:lumOff val="25000"/>
                  </a:schemeClr>
                </a:solidFill>
              </a:rPr>
              <a:t>）</a:t>
            </a:r>
            <a:endParaRPr kumimoji="1" lang="ja-JP" altLang="en-US" sz="1600">
              <a:solidFill>
                <a:schemeClr val="tx1">
                  <a:lumMod val="75000"/>
                  <a:lumOff val="25000"/>
                </a:schemeClr>
              </a:solidFill>
            </a:endParaRPr>
          </a:p>
        </p:txBody>
      </p:sp>
      <p:sp>
        <p:nvSpPr>
          <p:cNvPr id="12" name="雲形吹き出し 11"/>
          <p:cNvSpPr/>
          <p:nvPr/>
        </p:nvSpPr>
        <p:spPr>
          <a:xfrm>
            <a:off x="7693617" y="365125"/>
            <a:ext cx="3812583" cy="1584002"/>
          </a:xfrm>
          <a:prstGeom prst="cloudCallout">
            <a:avLst>
              <a:gd name="adj1" fmla="val -44546"/>
              <a:gd name="adj2" fmla="val 4980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a:t>DOM</a:t>
            </a:r>
            <a:r>
              <a:rPr lang="ja-JP" altLang="en-US" sz="2000" b="1"/>
              <a:t>ってなに？</a:t>
            </a:r>
            <a:endParaRPr lang="en-US" altLang="ja-JP" sz="2000" b="1"/>
          </a:p>
          <a:p>
            <a:pPr algn="ctr"/>
            <a:r>
              <a:rPr kumimoji="1" lang="ja-JP" altLang="en-US" sz="2000" b="1"/>
              <a:t>は次スライド以降で説明</a:t>
            </a:r>
            <a:endParaRPr kumimoji="1" lang="en-US" altLang="ja-JP" sz="2000" b="1"/>
          </a:p>
        </p:txBody>
      </p:sp>
    </p:spTree>
    <p:extLst>
      <p:ext uri="{BB962C8B-B14F-4D97-AF65-F5344CB8AC3E}">
        <p14:creationId xmlns:p14="http://schemas.microsoft.com/office/powerpoint/2010/main" val="128927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ja-JP" altLang="en-US" dirty="0"/>
              <a:t>サンプルコード</a:t>
            </a:r>
          </a:p>
        </p:txBody>
      </p:sp>
      <p:sp>
        <p:nvSpPr>
          <p:cNvPr id="8" name="メモ 7"/>
          <p:cNvSpPr/>
          <p:nvPr/>
        </p:nvSpPr>
        <p:spPr>
          <a:xfrm>
            <a:off x="838200" y="2092270"/>
            <a:ext cx="10515600" cy="4308529"/>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2000" b="1" dirty="0">
                <a:solidFill>
                  <a:schemeClr val="bg2">
                    <a:lumMod val="10000"/>
                  </a:schemeClr>
                </a:solidFill>
                <a:latin typeface="Courier New" charset="0"/>
                <a:ea typeface="Courier New" charset="0"/>
                <a:cs typeface="Courier New" charset="0"/>
              </a:rPr>
              <a:t>// </a:t>
            </a:r>
            <a:r>
              <a:rPr kumimoji="1" lang="ja-JP" altLang="en-US" sz="2000" b="1" dirty="0">
                <a:solidFill>
                  <a:schemeClr val="bg2">
                    <a:lumMod val="10000"/>
                  </a:schemeClr>
                </a:solidFill>
                <a:latin typeface="Courier New" charset="0"/>
                <a:ea typeface="Courier New" charset="0"/>
                <a:cs typeface="Courier New" charset="0"/>
              </a:rPr>
              <a:t>ドキュメント（＝ページ）内から</a:t>
            </a:r>
            <a:r>
              <a:rPr kumimoji="1" lang="en-US" altLang="ja-JP" sz="2000" b="1" dirty="0">
                <a:solidFill>
                  <a:schemeClr val="bg2">
                    <a:lumMod val="10000"/>
                  </a:schemeClr>
                </a:solidFill>
                <a:latin typeface="Courier New" charset="0"/>
                <a:ea typeface="Courier New" charset="0"/>
                <a:cs typeface="Courier New" charset="0"/>
              </a:rPr>
              <a:t>id="</a:t>
            </a:r>
            <a:r>
              <a:rPr kumimoji="1" lang="en-US" altLang="ja-JP" sz="2000" b="1" dirty="0" err="1">
                <a:solidFill>
                  <a:schemeClr val="bg2">
                    <a:lumMod val="10000"/>
                  </a:schemeClr>
                </a:solidFill>
                <a:latin typeface="Courier New" charset="0"/>
                <a:ea typeface="Courier New" charset="0"/>
                <a:cs typeface="Courier New" charset="0"/>
              </a:rPr>
              <a:t>btn</a:t>
            </a:r>
            <a:r>
              <a:rPr kumimoji="1" lang="en-US" altLang="ja-JP" sz="2000" b="1" dirty="0">
                <a:solidFill>
                  <a:schemeClr val="bg2">
                    <a:lumMod val="10000"/>
                  </a:schemeClr>
                </a:solidFill>
                <a:latin typeface="Courier New" charset="0"/>
                <a:ea typeface="Courier New" charset="0"/>
                <a:cs typeface="Courier New" charset="0"/>
              </a:rPr>
              <a:t>"</a:t>
            </a:r>
            <a:r>
              <a:rPr kumimoji="1" lang="ja-JP" altLang="en-US" sz="2000" b="1" dirty="0">
                <a:solidFill>
                  <a:schemeClr val="bg2">
                    <a:lumMod val="10000"/>
                  </a:schemeClr>
                </a:solidFill>
                <a:latin typeface="Courier New" charset="0"/>
                <a:ea typeface="Courier New" charset="0"/>
                <a:cs typeface="Courier New" charset="0"/>
              </a:rPr>
              <a:t>要素を検索</a:t>
            </a:r>
            <a:endParaRPr kumimoji="1" lang="en-US" altLang="ja-JP" sz="2000" b="1" dirty="0">
              <a:solidFill>
                <a:schemeClr val="bg2">
                  <a:lumMod val="10000"/>
                </a:schemeClr>
              </a:solidFill>
              <a:latin typeface="Courier New" charset="0"/>
              <a:ea typeface="Courier New" charset="0"/>
              <a:cs typeface="Courier New" charset="0"/>
            </a:endParaRPr>
          </a:p>
          <a:p>
            <a:r>
              <a:rPr kumimoji="1" lang="en-US" altLang="ja-JP" sz="2000" b="1" dirty="0" err="1">
                <a:solidFill>
                  <a:schemeClr val="bg2">
                    <a:lumMod val="10000"/>
                  </a:schemeClr>
                </a:solidFill>
                <a:latin typeface="Courier New" charset="0"/>
                <a:ea typeface="Courier New" charset="0"/>
                <a:cs typeface="Courier New" charset="0"/>
              </a:rPr>
              <a:t>var</a:t>
            </a:r>
            <a:r>
              <a:rPr kumimoji="1" lang="en-US" altLang="ja-JP" sz="2000" b="1" dirty="0">
                <a:solidFill>
                  <a:schemeClr val="bg2">
                    <a:lumMod val="10000"/>
                  </a:schemeClr>
                </a:solidFill>
                <a:latin typeface="Courier New" charset="0"/>
                <a:ea typeface="Courier New" charset="0"/>
                <a:cs typeface="Courier New" charset="0"/>
              </a:rPr>
              <a:t> </a:t>
            </a:r>
            <a:r>
              <a:rPr kumimoji="1" lang="en-US" altLang="ja-JP" sz="2000" b="1" dirty="0" err="1">
                <a:solidFill>
                  <a:schemeClr val="bg2">
                    <a:lumMod val="10000"/>
                  </a:schemeClr>
                </a:solidFill>
                <a:latin typeface="Courier New" charset="0"/>
                <a:ea typeface="Courier New" charset="0"/>
                <a:cs typeface="Courier New" charset="0"/>
              </a:rPr>
              <a:t>btnElm</a:t>
            </a:r>
            <a:r>
              <a:rPr kumimoji="1" lang="en-US" altLang="ja-JP" sz="2000" b="1" dirty="0">
                <a:solidFill>
                  <a:schemeClr val="bg2">
                    <a:lumMod val="10000"/>
                  </a:schemeClr>
                </a:solidFill>
                <a:latin typeface="Courier New" charset="0"/>
                <a:ea typeface="Courier New" charset="0"/>
                <a:cs typeface="Courier New" charset="0"/>
              </a:rPr>
              <a:t> = </a:t>
            </a:r>
            <a:r>
              <a:rPr kumimoji="1" lang="en-US" altLang="ja-JP" sz="2000" b="1" dirty="0" err="1">
                <a:solidFill>
                  <a:schemeClr val="bg2">
                    <a:lumMod val="10000"/>
                  </a:schemeClr>
                </a:solidFill>
                <a:latin typeface="Courier New" charset="0"/>
                <a:ea typeface="Courier New" charset="0"/>
                <a:cs typeface="Courier New" charset="0"/>
              </a:rPr>
              <a:t>document.getElementById</a:t>
            </a:r>
            <a:r>
              <a:rPr kumimoji="1" lang="en-US" altLang="ja-JP" sz="2000" b="1" dirty="0">
                <a:solidFill>
                  <a:schemeClr val="bg2">
                    <a:lumMod val="10000"/>
                  </a:schemeClr>
                </a:solidFill>
                <a:latin typeface="Courier New" charset="0"/>
                <a:ea typeface="Courier New" charset="0"/>
                <a:cs typeface="Courier New" charset="0"/>
              </a:rPr>
              <a:t>("</a:t>
            </a:r>
            <a:r>
              <a:rPr kumimoji="1" lang="en-US" altLang="ja-JP" sz="2000" b="1" dirty="0" err="1">
                <a:solidFill>
                  <a:schemeClr val="bg2">
                    <a:lumMod val="10000"/>
                  </a:schemeClr>
                </a:solidFill>
                <a:latin typeface="Courier New" charset="0"/>
                <a:ea typeface="Courier New" charset="0"/>
                <a:cs typeface="Courier New" charset="0"/>
              </a:rPr>
              <a:t>btn</a:t>
            </a:r>
            <a:r>
              <a:rPr kumimoji="1" lang="en-US" altLang="ja-JP" sz="2000" b="1" dirty="0">
                <a:solidFill>
                  <a:schemeClr val="bg2">
                    <a:lumMod val="10000"/>
                  </a:schemeClr>
                </a:solidFill>
                <a:latin typeface="Courier New" charset="0"/>
                <a:ea typeface="Courier New" charset="0"/>
                <a:cs typeface="Courier New" charset="0"/>
              </a:rPr>
              <a:t>");</a:t>
            </a:r>
          </a:p>
          <a:p>
            <a:endParaRPr lang="en-US" altLang="ja-JP" sz="2000" b="1" dirty="0">
              <a:solidFill>
                <a:schemeClr val="bg2">
                  <a:lumMod val="10000"/>
                </a:schemeClr>
              </a:solidFill>
              <a:latin typeface="Courier New" charset="0"/>
              <a:ea typeface="Courier New" charset="0"/>
              <a:cs typeface="Courier New" charset="0"/>
            </a:endParaRPr>
          </a:p>
          <a:p>
            <a:r>
              <a:rPr lang="en-US" altLang="ja-JP" sz="2000" b="1" dirty="0">
                <a:solidFill>
                  <a:schemeClr val="bg2">
                    <a:lumMod val="10000"/>
                  </a:schemeClr>
                </a:solidFill>
                <a:latin typeface="Courier New" charset="0"/>
                <a:ea typeface="Courier New" charset="0"/>
                <a:cs typeface="Courier New" charset="0"/>
              </a:rPr>
              <a:t>// </a:t>
            </a:r>
            <a:r>
              <a:rPr lang="ja-JP" altLang="en-US" sz="2000" b="1" dirty="0">
                <a:solidFill>
                  <a:schemeClr val="bg2">
                    <a:lumMod val="10000"/>
                  </a:schemeClr>
                </a:solidFill>
                <a:latin typeface="Courier New" charset="0"/>
                <a:ea typeface="Courier New" charset="0"/>
                <a:cs typeface="Courier New" charset="0"/>
              </a:rPr>
              <a:t>要素がクリックされたとき実行したい処理を関数として定義</a:t>
            </a:r>
            <a:endParaRPr lang="en-US" altLang="ja-JP" sz="2000" b="1" dirty="0">
              <a:solidFill>
                <a:schemeClr val="bg2">
                  <a:lumMod val="10000"/>
                </a:schemeClr>
              </a:solidFill>
              <a:latin typeface="Courier New" charset="0"/>
              <a:ea typeface="Courier New" charset="0"/>
              <a:cs typeface="Courier New" charset="0"/>
            </a:endParaRPr>
          </a:p>
          <a:p>
            <a:r>
              <a:rPr lang="en-US" altLang="ja-JP" sz="2000" b="1" dirty="0" err="1">
                <a:solidFill>
                  <a:schemeClr val="bg2">
                    <a:lumMod val="10000"/>
                  </a:schemeClr>
                </a:solidFill>
                <a:latin typeface="Courier New" charset="0"/>
                <a:ea typeface="Courier New" charset="0"/>
                <a:cs typeface="Courier New" charset="0"/>
              </a:rPr>
              <a:t>var</a:t>
            </a:r>
            <a:r>
              <a:rPr lang="en-US" altLang="ja-JP" sz="2000" b="1" dirty="0">
                <a:solidFill>
                  <a:schemeClr val="bg2">
                    <a:lumMod val="10000"/>
                  </a:schemeClr>
                </a:solidFill>
                <a:latin typeface="Courier New" charset="0"/>
                <a:ea typeface="Courier New" charset="0"/>
                <a:cs typeface="Courier New" charset="0"/>
              </a:rPr>
              <a:t> </a:t>
            </a:r>
            <a:r>
              <a:rPr lang="en-US" altLang="ja-JP" sz="2000" b="1" dirty="0" err="1">
                <a:solidFill>
                  <a:schemeClr val="bg2">
                    <a:lumMod val="10000"/>
                  </a:schemeClr>
                </a:solidFill>
                <a:latin typeface="Courier New" charset="0"/>
                <a:ea typeface="Courier New" charset="0"/>
                <a:cs typeface="Courier New" charset="0"/>
              </a:rPr>
              <a:t>onClick</a:t>
            </a:r>
            <a:r>
              <a:rPr lang="en-US" altLang="ja-JP" sz="2000" b="1" dirty="0">
                <a:solidFill>
                  <a:schemeClr val="bg2">
                    <a:lumMod val="10000"/>
                  </a:schemeClr>
                </a:solidFill>
                <a:latin typeface="Courier New" charset="0"/>
                <a:ea typeface="Courier New" charset="0"/>
                <a:cs typeface="Courier New" charset="0"/>
              </a:rPr>
              <a:t> = function () {</a:t>
            </a:r>
          </a:p>
          <a:p>
            <a:r>
              <a:rPr kumimoji="1" lang="en-US" altLang="ja-JP" sz="2000" b="1" dirty="0">
                <a:solidFill>
                  <a:schemeClr val="bg2">
                    <a:lumMod val="10000"/>
                  </a:schemeClr>
                </a:solidFill>
                <a:latin typeface="Courier New" charset="0"/>
                <a:ea typeface="Courier New" charset="0"/>
                <a:cs typeface="Courier New" charset="0"/>
              </a:rPr>
              <a:t>	alert('An element has id="</a:t>
            </a:r>
            <a:r>
              <a:rPr kumimoji="1" lang="en-US" altLang="ja-JP" sz="2000" b="1" dirty="0" err="1">
                <a:solidFill>
                  <a:schemeClr val="bg2">
                    <a:lumMod val="10000"/>
                  </a:schemeClr>
                </a:solidFill>
                <a:latin typeface="Courier New" charset="0"/>
                <a:ea typeface="Courier New" charset="0"/>
                <a:cs typeface="Courier New" charset="0"/>
              </a:rPr>
              <a:t>btn</a:t>
            </a:r>
            <a:r>
              <a:rPr kumimoji="1" lang="en-US" altLang="ja-JP" sz="2000" b="1" dirty="0">
                <a:solidFill>
                  <a:schemeClr val="bg2">
                    <a:lumMod val="10000"/>
                  </a:schemeClr>
                </a:solidFill>
                <a:latin typeface="Courier New" charset="0"/>
                <a:ea typeface="Courier New" charset="0"/>
                <a:cs typeface="Courier New" charset="0"/>
              </a:rPr>
              <a:t>" was clicked.');</a:t>
            </a:r>
          </a:p>
          <a:p>
            <a:r>
              <a:rPr lang="en-US" altLang="ja-JP" sz="2000" b="1" dirty="0">
                <a:solidFill>
                  <a:schemeClr val="bg2">
                    <a:lumMod val="10000"/>
                  </a:schemeClr>
                </a:solidFill>
                <a:latin typeface="Courier New" charset="0"/>
                <a:ea typeface="Courier New" charset="0"/>
                <a:cs typeface="Courier New" charset="0"/>
              </a:rPr>
              <a:t>};</a:t>
            </a:r>
          </a:p>
          <a:p>
            <a:endParaRPr kumimoji="1" lang="en-US" altLang="ja-JP" sz="2000" b="1" dirty="0">
              <a:solidFill>
                <a:schemeClr val="bg2">
                  <a:lumMod val="10000"/>
                </a:schemeClr>
              </a:solidFill>
              <a:latin typeface="Courier New" charset="0"/>
              <a:ea typeface="Courier New" charset="0"/>
              <a:cs typeface="Courier New" charset="0"/>
            </a:endParaRPr>
          </a:p>
          <a:p>
            <a:r>
              <a:rPr lang="en-US" altLang="ja-JP" sz="2000" b="1" dirty="0">
                <a:solidFill>
                  <a:schemeClr val="bg2">
                    <a:lumMod val="10000"/>
                  </a:schemeClr>
                </a:solidFill>
                <a:latin typeface="Courier New" charset="0"/>
                <a:ea typeface="Courier New" charset="0"/>
                <a:cs typeface="Courier New" charset="0"/>
              </a:rPr>
              <a:t>// </a:t>
            </a:r>
            <a:r>
              <a:rPr lang="ja-JP" altLang="en-US" sz="2000" b="1" dirty="0">
                <a:solidFill>
                  <a:schemeClr val="bg2">
                    <a:lumMod val="10000"/>
                  </a:schemeClr>
                </a:solidFill>
                <a:latin typeface="Courier New" charset="0"/>
                <a:ea typeface="Courier New" charset="0"/>
                <a:cs typeface="Courier New" charset="0"/>
              </a:rPr>
              <a:t>その関数を</a:t>
            </a:r>
            <a:r>
              <a:rPr lang="en-US" altLang="ja-JP" sz="2000" b="1" dirty="0" err="1">
                <a:solidFill>
                  <a:schemeClr val="bg2">
                    <a:lumMod val="10000"/>
                  </a:schemeClr>
                </a:solidFill>
                <a:latin typeface="Courier New" charset="0"/>
                <a:ea typeface="Courier New" charset="0"/>
                <a:cs typeface="Courier New" charset="0"/>
              </a:rPr>
              <a:t>addEventListener</a:t>
            </a:r>
            <a:r>
              <a:rPr lang="ja-JP" altLang="en-US" sz="2000" b="1" dirty="0">
                <a:solidFill>
                  <a:schemeClr val="bg2">
                    <a:lumMod val="10000"/>
                  </a:schemeClr>
                </a:solidFill>
                <a:latin typeface="Courier New" charset="0"/>
                <a:ea typeface="Courier New" charset="0"/>
                <a:cs typeface="Courier New" charset="0"/>
              </a:rPr>
              <a:t>メソッドで登録</a:t>
            </a:r>
            <a:endParaRPr kumimoji="1" lang="en-US" altLang="ja-JP" sz="2000" b="1" dirty="0">
              <a:solidFill>
                <a:schemeClr val="bg2">
                  <a:lumMod val="10000"/>
                </a:schemeClr>
              </a:solidFill>
              <a:latin typeface="Courier New" charset="0"/>
              <a:ea typeface="Courier New" charset="0"/>
              <a:cs typeface="Courier New" charset="0"/>
            </a:endParaRPr>
          </a:p>
          <a:p>
            <a:r>
              <a:rPr lang="en-US" altLang="ja-JP" sz="2000" b="1" dirty="0" err="1">
                <a:solidFill>
                  <a:schemeClr val="bg2">
                    <a:lumMod val="10000"/>
                  </a:schemeClr>
                </a:solidFill>
                <a:latin typeface="Courier New" charset="0"/>
                <a:ea typeface="Courier New" charset="0"/>
                <a:cs typeface="Courier New" charset="0"/>
              </a:rPr>
              <a:t>btnElm.addEventListener</a:t>
            </a:r>
            <a:r>
              <a:rPr lang="en-US" altLang="ja-JP" sz="2000" b="1" dirty="0">
                <a:solidFill>
                  <a:schemeClr val="bg2">
                    <a:lumMod val="10000"/>
                  </a:schemeClr>
                </a:solidFill>
                <a:latin typeface="Courier New" charset="0"/>
                <a:ea typeface="Courier New" charset="0"/>
                <a:cs typeface="Courier New" charset="0"/>
              </a:rPr>
              <a:t>("click", </a:t>
            </a:r>
            <a:r>
              <a:rPr lang="en-US" altLang="ja-JP" sz="2000" b="1" dirty="0" err="1">
                <a:solidFill>
                  <a:schemeClr val="bg2">
                    <a:lumMod val="10000"/>
                  </a:schemeClr>
                </a:solidFill>
                <a:latin typeface="Courier New" charset="0"/>
                <a:ea typeface="Courier New" charset="0"/>
                <a:cs typeface="Courier New" charset="0"/>
              </a:rPr>
              <a:t>onClick</a:t>
            </a:r>
            <a:r>
              <a:rPr lang="en-US" altLang="ja-JP" sz="2000" b="1" dirty="0">
                <a:solidFill>
                  <a:schemeClr val="bg2">
                    <a:lumMod val="10000"/>
                  </a:schemeClr>
                </a:solidFill>
                <a:latin typeface="Courier New" charset="0"/>
                <a:ea typeface="Courier New" charset="0"/>
                <a:cs typeface="Courier New" charset="0"/>
              </a:rPr>
              <a:t>);</a:t>
            </a:r>
            <a:endParaRPr kumimoji="1" lang="en-US" altLang="ja-JP" sz="2000" b="1" dirty="0">
              <a:solidFill>
                <a:schemeClr val="bg2">
                  <a:lumMod val="10000"/>
                </a:schemeClr>
              </a:solidFill>
              <a:latin typeface="Courier New" charset="0"/>
              <a:ea typeface="Courier New" charset="0"/>
              <a:cs typeface="Courier New" charset="0"/>
            </a:endParaRPr>
          </a:p>
          <a:p>
            <a:endParaRPr kumimoji="1" lang="en-US" altLang="ja-JP" sz="2000" b="1" dirty="0">
              <a:solidFill>
                <a:schemeClr val="bg2">
                  <a:lumMod val="10000"/>
                </a:schemeClr>
              </a:solidFill>
              <a:latin typeface="Courier New" charset="0"/>
              <a:ea typeface="Courier New" charset="0"/>
              <a:cs typeface="Courier New" charset="0"/>
            </a:endParaRPr>
          </a:p>
          <a:p>
            <a:endParaRPr kumimoji="1" lang="ja-JP" altLang="en-US" sz="2000" b="1" dirty="0">
              <a:solidFill>
                <a:schemeClr val="bg2">
                  <a:lumMod val="10000"/>
                </a:schemeClr>
              </a:solidFill>
              <a:latin typeface="Courier New" charset="0"/>
              <a:ea typeface="Courier New" charset="0"/>
              <a:cs typeface="Courier New" charset="0"/>
            </a:endParaRPr>
          </a:p>
        </p:txBody>
      </p:sp>
      <p:sp>
        <p:nvSpPr>
          <p:cNvPr id="4" name="雲形吹き出し 3"/>
          <p:cNvSpPr/>
          <p:nvPr/>
        </p:nvSpPr>
        <p:spPr>
          <a:xfrm>
            <a:off x="7740111" y="3688597"/>
            <a:ext cx="4302072" cy="2185261"/>
          </a:xfrm>
          <a:prstGeom prst="cloudCallout">
            <a:avLst>
              <a:gd name="adj1" fmla="val -63245"/>
              <a:gd name="adj2" fmla="val 493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a:t>当時、こんな素朴な処理ですら、ブラウザ間の</a:t>
            </a:r>
            <a:r>
              <a:rPr kumimoji="1" lang="en-US" altLang="ja-JP" sz="2000" b="1"/>
              <a:t>API</a:t>
            </a:r>
            <a:r>
              <a:rPr kumimoji="1" lang="ja-JP" altLang="en-US" sz="2000" b="1"/>
              <a:t>シグネチャのちがいなど諸々を克服する必要があった。</a:t>
            </a:r>
            <a:endParaRPr kumimoji="1" lang="en-US" altLang="ja-JP" sz="2000" b="1"/>
          </a:p>
        </p:txBody>
      </p:sp>
    </p:spTree>
    <p:extLst>
      <p:ext uri="{BB962C8B-B14F-4D97-AF65-F5344CB8AC3E}">
        <p14:creationId xmlns:p14="http://schemas.microsoft.com/office/powerpoint/2010/main" val="5948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xEl>
                                              <p:pRg st="4" end="4"/>
                                            </p:txEl>
                                          </p:spTgt>
                                        </p:tgtEl>
                                        <p:attrNameLst>
                                          <p:attrName>style.visibility</p:attrName>
                                        </p:attrNameLst>
                                      </p:cBhvr>
                                      <p:to>
                                        <p:strVal val="visible"/>
                                      </p:to>
                                    </p:set>
                                    <p:animEffect transition="in" filter="fade">
                                      <p:cBhvr>
                                        <p:cTn id="18" dur="500"/>
                                        <p:tgtEl>
                                          <p:spTgt spid="8">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animEffect transition="in" filter="fade">
                                      <p:cBhvr>
                                        <p:cTn id="21" dur="500"/>
                                        <p:tgtEl>
                                          <p:spTgt spid="8">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8">
                                            <p:txEl>
                                              <p:pRg st="6" end="6"/>
                                            </p:txEl>
                                          </p:spTgt>
                                        </p:tgtEl>
                                        <p:attrNameLst>
                                          <p:attrName>style.visibility</p:attrName>
                                        </p:attrNameLst>
                                      </p:cBhvr>
                                      <p:to>
                                        <p:strVal val="visible"/>
                                      </p:to>
                                    </p:set>
                                    <p:animEffect transition="in" filter="fade">
                                      <p:cBhvr>
                                        <p:cTn id="24" dur="500"/>
                                        <p:tgtEl>
                                          <p:spTgt spid="8">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animEffect transition="in" filter="fade">
                                      <p:cBhvr>
                                        <p:cTn id="29" dur="500"/>
                                        <p:tgtEl>
                                          <p:spTgt spid="8">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8">
                                            <p:txEl>
                                              <p:pRg st="9" end="9"/>
                                            </p:txEl>
                                          </p:spTgt>
                                        </p:tgtEl>
                                        <p:attrNameLst>
                                          <p:attrName>style.visibility</p:attrName>
                                        </p:attrNameLst>
                                      </p:cBhvr>
                                      <p:to>
                                        <p:strVal val="visible"/>
                                      </p:to>
                                    </p:set>
                                    <p:animEffect transition="in" filter="fade">
                                      <p:cBhvr>
                                        <p:cTn id="32" dur="500"/>
                                        <p:tgtEl>
                                          <p:spTgt spid="8">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3" end="3"/>
                                            </p:txEl>
                                          </p:spTgt>
                                        </p:tgtEl>
                                        <p:attrNameLst>
                                          <p:attrName>style.visibility</p:attrName>
                                        </p:attrNameLst>
                                      </p:cBhvr>
                                      <p:to>
                                        <p:strVal val="visible"/>
                                      </p:to>
                                    </p:set>
                                    <p:animEffect transition="in" filter="fade">
                                      <p:cBhvr>
                                        <p:cTn id="3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a:t>DOM</a:t>
            </a:r>
            <a:endParaRPr kumimoji="1" lang="ja-JP" altLang="en-US"/>
          </a:p>
        </p:txBody>
      </p:sp>
      <p:sp>
        <p:nvSpPr>
          <p:cNvPr id="5" name="テキスト プレースホルダー 4"/>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1385076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a:t>DOM</a:t>
            </a:r>
            <a:r>
              <a:rPr kumimoji="1" lang="ja-JP" altLang="en-US"/>
              <a:t>って何？</a:t>
            </a:r>
            <a:r>
              <a:rPr lang="ja-JP" altLang="en-US"/>
              <a:t>の前に</a:t>
            </a:r>
            <a:r>
              <a:rPr lang="en-US" altLang="ja-JP"/>
              <a:t>…</a:t>
            </a:r>
            <a:endParaRPr kumimoji="1" lang="ja-JP" altLang="en-US"/>
          </a:p>
        </p:txBody>
      </p:sp>
      <p:sp>
        <p:nvSpPr>
          <p:cNvPr id="5" name="コンテンツ プレースホルダー 4"/>
          <p:cNvSpPr>
            <a:spLocks noGrp="1"/>
          </p:cNvSpPr>
          <p:nvPr>
            <p:ph idx="1"/>
          </p:nvPr>
        </p:nvSpPr>
        <p:spPr/>
        <p:txBody>
          <a:bodyPr>
            <a:normAutofit lnSpcReduction="10000"/>
          </a:bodyPr>
          <a:lstStyle/>
          <a:p>
            <a:r>
              <a:rPr kumimoji="1" lang="en-US" altLang="ja-JP" dirty="0"/>
              <a:t>HTML</a:t>
            </a:r>
            <a:r>
              <a:rPr kumimoji="1" lang="ja-JP" altLang="en-US" dirty="0"/>
              <a:t>とは？</a:t>
            </a:r>
            <a:endParaRPr kumimoji="1" lang="en-US" altLang="ja-JP" dirty="0"/>
          </a:p>
          <a:p>
            <a:pPr lvl="1"/>
            <a:r>
              <a:rPr lang="en-US" altLang="ja-JP" dirty="0"/>
              <a:t>Web</a:t>
            </a:r>
            <a:r>
              <a:rPr lang="ja-JP" altLang="en-US" dirty="0"/>
              <a:t>ページを記述することを目的とするマークアップ言語。</a:t>
            </a:r>
            <a:endParaRPr lang="en-US" altLang="ja-JP" dirty="0"/>
          </a:p>
          <a:p>
            <a:pPr lvl="1"/>
            <a:r>
              <a:rPr lang="en-US" altLang="ja-JP" dirty="0"/>
              <a:t>SGML</a:t>
            </a:r>
            <a:r>
              <a:rPr lang="ja-JP" altLang="en-US" dirty="0"/>
              <a:t>をベースとしている。</a:t>
            </a:r>
            <a:endParaRPr lang="en-US" altLang="ja-JP" dirty="0"/>
          </a:p>
          <a:p>
            <a:pPr lvl="1"/>
            <a:r>
              <a:rPr kumimoji="1" lang="en-US" altLang="ja-JP" dirty="0"/>
              <a:t>JavaScript</a:t>
            </a:r>
            <a:r>
              <a:rPr kumimoji="1" lang="ja-JP" altLang="en-US" dirty="0"/>
              <a:t>同様</a:t>
            </a:r>
            <a:r>
              <a:rPr kumimoji="1" lang="en-US" altLang="ja-JP" dirty="0"/>
              <a:t>Web</a:t>
            </a:r>
            <a:r>
              <a:rPr kumimoji="1" lang="ja-JP" altLang="en-US" dirty="0"/>
              <a:t>の黎明期から各ブラウザ・ベンダが各々実装。</a:t>
            </a:r>
            <a:endParaRPr kumimoji="1" lang="en-US" altLang="ja-JP" dirty="0"/>
          </a:p>
          <a:p>
            <a:pPr lvl="1"/>
            <a:r>
              <a:rPr lang="en-US" altLang="ja-JP" dirty="0"/>
              <a:t>W3C</a:t>
            </a:r>
            <a:r>
              <a:rPr lang="ja-JP" altLang="en-US" dirty="0"/>
              <a:t>という標準化機関があとから仕様策定。</a:t>
            </a:r>
            <a:endParaRPr lang="en-US" altLang="ja-JP" dirty="0"/>
          </a:p>
          <a:p>
            <a:pPr lvl="1"/>
            <a:r>
              <a:rPr lang="en-US" altLang="ja-JP" dirty="0"/>
              <a:t>10</a:t>
            </a:r>
            <a:r>
              <a:rPr lang="ja-JP" altLang="en-US" dirty="0"/>
              <a:t>年前（も今も）もっとも利用されているのは</a:t>
            </a:r>
            <a:r>
              <a:rPr lang="en-US" altLang="ja-JP" dirty="0"/>
              <a:t>v4</a:t>
            </a:r>
            <a:r>
              <a:rPr lang="ja-JP" altLang="en-US" dirty="0" err="1"/>
              <a:t>。</a:t>
            </a:r>
            <a:endParaRPr lang="en-US" altLang="ja-JP" dirty="0"/>
          </a:p>
          <a:p>
            <a:endParaRPr kumimoji="1" lang="en-US" altLang="ja-JP" dirty="0"/>
          </a:p>
          <a:p>
            <a:r>
              <a:rPr kumimoji="1" lang="en-US" altLang="ja-JP" dirty="0"/>
              <a:t>XML</a:t>
            </a:r>
            <a:r>
              <a:rPr kumimoji="1" lang="ja-JP" altLang="en-US" dirty="0"/>
              <a:t>とは？</a:t>
            </a:r>
            <a:endParaRPr kumimoji="1" lang="en-US" altLang="ja-JP" dirty="0"/>
          </a:p>
          <a:p>
            <a:pPr lvl="1"/>
            <a:r>
              <a:rPr lang="en-US" altLang="ja-JP" dirty="0"/>
              <a:t>Web</a:t>
            </a:r>
            <a:r>
              <a:rPr lang="ja-JP" altLang="en-US" dirty="0"/>
              <a:t>ページ云々に限定されない汎用的なマークアップ言語。</a:t>
            </a:r>
            <a:endParaRPr lang="en-US" altLang="ja-JP" dirty="0"/>
          </a:p>
          <a:p>
            <a:pPr lvl="1"/>
            <a:r>
              <a:rPr kumimoji="1" lang="en-US" altLang="ja-JP" dirty="0"/>
              <a:t>HTML</a:t>
            </a:r>
            <a:r>
              <a:rPr kumimoji="1" lang="ja-JP" altLang="en-US" dirty="0"/>
              <a:t>より曖昧性がすくない構文。</a:t>
            </a:r>
            <a:endParaRPr kumimoji="1" lang="en-US" altLang="ja-JP" dirty="0"/>
          </a:p>
          <a:p>
            <a:pPr lvl="1"/>
            <a:r>
              <a:rPr lang="en-US" altLang="ja-JP" dirty="0"/>
              <a:t>W3C</a:t>
            </a:r>
            <a:r>
              <a:rPr lang="ja-JP" altLang="en-US" dirty="0"/>
              <a:t>が仕様策定。</a:t>
            </a:r>
            <a:endParaRPr lang="en-US" altLang="ja-JP" dirty="0"/>
          </a:p>
        </p:txBody>
      </p:sp>
    </p:spTree>
    <p:extLst>
      <p:ext uri="{BB962C8B-B14F-4D97-AF65-F5344CB8AC3E}">
        <p14:creationId xmlns:p14="http://schemas.microsoft.com/office/powerpoint/2010/main" val="65738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xEl>
                                              <p:pRg st="8" end="8"/>
                                            </p:txEl>
                                          </p:spTgt>
                                        </p:tgtEl>
                                        <p:attrNameLst>
                                          <p:attrName>style.visibility</p:attrName>
                                        </p:attrNameLst>
                                      </p:cBhvr>
                                      <p:to>
                                        <p:strVal val="visible"/>
                                      </p:to>
                                    </p:set>
                                    <p:animEffect transition="in" filter="fade">
                                      <p:cBhvr>
                                        <p:cTn id="30" dur="500"/>
                                        <p:tgtEl>
                                          <p:spTgt spid="5">
                                            <p:txEl>
                                              <p:pRg st="8" end="8"/>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animEffect transition="in" filter="fade">
                                      <p:cBhvr>
                                        <p:cTn id="33" dur="500"/>
                                        <p:tgtEl>
                                          <p:spTgt spid="5">
                                            <p:txEl>
                                              <p:pRg st="9" end="9"/>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
                                            <p:txEl>
                                              <p:pRg st="10" end="10"/>
                                            </p:txEl>
                                          </p:spTgt>
                                        </p:tgtEl>
                                        <p:attrNameLst>
                                          <p:attrName>style.visibility</p:attrName>
                                        </p:attrNameLst>
                                      </p:cBhvr>
                                      <p:to>
                                        <p:strVal val="visible"/>
                                      </p:to>
                                    </p:set>
                                    <p:animEffect transition="in" filter="fade">
                                      <p:cBhvr>
                                        <p:cTn id="36"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目的</a:t>
            </a:r>
            <a:endParaRPr kumimoji="1" lang="ja-JP" altLang="en-US"/>
          </a:p>
        </p:txBody>
      </p:sp>
      <p:sp>
        <p:nvSpPr>
          <p:cNvPr id="3" name="コンテンツ プレースホルダー 2"/>
          <p:cNvSpPr>
            <a:spLocks noGrp="1"/>
          </p:cNvSpPr>
          <p:nvPr>
            <p:ph idx="1"/>
          </p:nvPr>
        </p:nvSpPr>
        <p:spPr/>
        <p:txBody>
          <a:bodyPr/>
          <a:lstStyle/>
          <a:p>
            <a:r>
              <a:rPr kumimoji="1" lang="ja-JP" altLang="en-US" dirty="0"/>
              <a:t>一般的観点</a:t>
            </a:r>
            <a:endParaRPr kumimoji="1" lang="en-US" altLang="ja-JP" dirty="0"/>
          </a:p>
          <a:p>
            <a:pPr lvl="1"/>
            <a:r>
              <a:rPr lang="en-US" altLang="ja-JP" dirty="0"/>
              <a:t>Web</a:t>
            </a:r>
            <a:r>
              <a:rPr lang="ja-JP" altLang="en-US" dirty="0"/>
              <a:t>アプリケーション開発のなかで存在感を増し続ける</a:t>
            </a:r>
            <a:r>
              <a:rPr lang="en-US" altLang="ja-JP" dirty="0"/>
              <a:t>JavaScript</a:t>
            </a:r>
            <a:r>
              <a:rPr lang="ja-JP" altLang="en-US" dirty="0"/>
              <a:t>について、「なんとなくわかる」でない知識を身に付ける。</a:t>
            </a:r>
            <a:endParaRPr lang="en-US" altLang="ja-JP" dirty="0"/>
          </a:p>
          <a:p>
            <a:pPr lvl="1"/>
            <a:r>
              <a:rPr kumimoji="1" lang="en-US" altLang="ja-JP" dirty="0"/>
              <a:t>JavaScript</a:t>
            </a:r>
            <a:r>
              <a:rPr kumimoji="1" lang="ja-JP" altLang="en-US" dirty="0"/>
              <a:t>のメリット、デメリット、代替技術について知ることで、保守</a:t>
            </a:r>
            <a:r>
              <a:rPr kumimoji="1" lang="en-US" altLang="ja-JP" dirty="0"/>
              <a:t>/</a:t>
            </a:r>
            <a:r>
              <a:rPr kumimoji="1" lang="ja-JP" altLang="en-US" dirty="0"/>
              <a:t>開発の生産性や品質を向上させる。</a:t>
            </a:r>
            <a:endParaRPr kumimoji="1" lang="en-US" altLang="ja-JP" dirty="0"/>
          </a:p>
          <a:p>
            <a:endParaRPr lang="en-US" altLang="ja-JP" dirty="0"/>
          </a:p>
          <a:p>
            <a:r>
              <a:rPr lang="ja-JP" altLang="en-US" dirty="0"/>
              <a:t>特殊的観点</a:t>
            </a:r>
            <a:endParaRPr lang="en-US" altLang="ja-JP" dirty="0"/>
          </a:p>
          <a:p>
            <a:pPr lvl="1"/>
            <a:r>
              <a:rPr kumimoji="1" lang="ja-JP" altLang="en-US" dirty="0"/>
              <a:t>数カ月後に身近な存在となる某クライアントサイド</a:t>
            </a:r>
            <a:r>
              <a:rPr kumimoji="1" lang="en-US" altLang="ja-JP" dirty="0"/>
              <a:t>MVC</a:t>
            </a:r>
            <a:r>
              <a:rPr kumimoji="1" lang="ja-JP" altLang="en-US" dirty="0"/>
              <a:t>ライクなアプリケーションの保守</a:t>
            </a:r>
            <a:r>
              <a:rPr kumimoji="1" lang="en-US" altLang="ja-JP" dirty="0"/>
              <a:t>/</a:t>
            </a:r>
            <a:r>
              <a:rPr kumimoji="1" lang="ja-JP" altLang="en-US" dirty="0"/>
              <a:t>開発のための基礎知識を得る。</a:t>
            </a:r>
          </a:p>
        </p:txBody>
      </p:sp>
      <p:sp>
        <p:nvSpPr>
          <p:cNvPr id="4" name="正方形/長方形 3"/>
          <p:cNvSpPr/>
          <p:nvPr/>
        </p:nvSpPr>
        <p:spPr>
          <a:xfrm>
            <a:off x="156275" y="164260"/>
            <a:ext cx="866613" cy="4556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b="1"/>
              <a:t>再掲</a:t>
            </a:r>
          </a:p>
        </p:txBody>
      </p:sp>
    </p:spTree>
    <p:extLst>
      <p:ext uri="{BB962C8B-B14F-4D97-AF65-F5344CB8AC3E}">
        <p14:creationId xmlns:p14="http://schemas.microsoft.com/office/powerpoint/2010/main" val="118569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a:t>DOM</a:t>
            </a:r>
            <a:r>
              <a:rPr kumimoji="1" lang="ja-JP" altLang="en-US"/>
              <a:t>って何？</a:t>
            </a:r>
            <a:r>
              <a:rPr lang="ja-JP" altLang="en-US"/>
              <a:t>の前に</a:t>
            </a:r>
            <a:r>
              <a:rPr lang="en-US" altLang="ja-JP"/>
              <a:t>…</a:t>
            </a:r>
            <a:endParaRPr kumimoji="1" lang="ja-JP" altLang="en-US"/>
          </a:p>
        </p:txBody>
      </p:sp>
      <p:sp>
        <p:nvSpPr>
          <p:cNvPr id="5" name="コンテンツ プレースホルダー 4"/>
          <p:cNvSpPr>
            <a:spLocks noGrp="1"/>
          </p:cNvSpPr>
          <p:nvPr>
            <p:ph idx="1"/>
          </p:nvPr>
        </p:nvSpPr>
        <p:spPr/>
        <p:txBody>
          <a:bodyPr>
            <a:normAutofit/>
          </a:bodyPr>
          <a:lstStyle/>
          <a:p>
            <a:r>
              <a:rPr lang="en-US" altLang="ja-JP" dirty="0"/>
              <a:t>XHTML</a:t>
            </a:r>
            <a:r>
              <a:rPr lang="ja-JP" altLang="en-US" dirty="0"/>
              <a:t>とは？</a:t>
            </a:r>
            <a:endParaRPr lang="en-US" altLang="ja-JP" dirty="0"/>
          </a:p>
          <a:p>
            <a:pPr lvl="1"/>
            <a:r>
              <a:rPr kumimoji="1" lang="en-US" altLang="ja-JP" dirty="0"/>
              <a:t>HTML</a:t>
            </a:r>
            <a:r>
              <a:rPr kumimoji="1" lang="ja-JP" altLang="en-US" dirty="0"/>
              <a:t>のベースと</a:t>
            </a:r>
            <a:r>
              <a:rPr kumimoji="1" lang="en-US" altLang="ja-JP" dirty="0"/>
              <a:t>SGML</a:t>
            </a:r>
            <a:r>
              <a:rPr kumimoji="1" lang="ja-JP" altLang="en-US" dirty="0"/>
              <a:t>から</a:t>
            </a:r>
            <a:r>
              <a:rPr kumimoji="1" lang="en-US" altLang="ja-JP" dirty="0"/>
              <a:t>XML</a:t>
            </a:r>
            <a:r>
              <a:rPr kumimoji="1" lang="ja-JP" altLang="en-US" dirty="0"/>
              <a:t>に変更したもの。</a:t>
            </a:r>
            <a:endParaRPr kumimoji="1" lang="en-US" altLang="ja-JP" dirty="0"/>
          </a:p>
          <a:p>
            <a:pPr lvl="1"/>
            <a:r>
              <a:rPr lang="en-US" altLang="ja-JP" dirty="0"/>
              <a:t>10</a:t>
            </a:r>
            <a:r>
              <a:rPr lang="ja-JP" altLang="en-US" dirty="0"/>
              <a:t>年まえにはこれがオーソリティを持っており、次期バージョンの仕様策定や既存仕様を各社ブラウザがきちんと実装し終えることが熱望されていた。</a:t>
            </a:r>
            <a:endParaRPr lang="en-US" altLang="ja-JP" dirty="0"/>
          </a:p>
          <a:p>
            <a:pPr lvl="1"/>
            <a:endParaRPr kumimoji="1" lang="en-US" altLang="ja-JP" dirty="0"/>
          </a:p>
          <a:p>
            <a:r>
              <a:rPr kumimoji="1" lang="en-US" altLang="ja-JP" dirty="0"/>
              <a:t>HTML5</a:t>
            </a:r>
            <a:r>
              <a:rPr kumimoji="1" lang="ja-JP" altLang="en-US" dirty="0"/>
              <a:t>とは？</a:t>
            </a:r>
            <a:endParaRPr kumimoji="1" lang="en-US" altLang="ja-JP" dirty="0"/>
          </a:p>
          <a:p>
            <a:pPr lvl="1"/>
            <a:r>
              <a:rPr lang="ja-JP" altLang="en-US" dirty="0"/>
              <a:t>再度</a:t>
            </a:r>
            <a:r>
              <a:rPr lang="en-US" altLang="ja-JP" dirty="0"/>
              <a:t>SGML</a:t>
            </a:r>
            <a:r>
              <a:rPr lang="ja-JP" altLang="en-US" dirty="0"/>
              <a:t>ベースに戻ったマークアップ言語としての</a:t>
            </a:r>
            <a:r>
              <a:rPr lang="en-US" altLang="ja-JP" dirty="0"/>
              <a:t>HTML</a:t>
            </a:r>
            <a:r>
              <a:rPr lang="ja-JP" altLang="en-US" dirty="0"/>
              <a:t>の拡張と、それに関連する</a:t>
            </a:r>
            <a:r>
              <a:rPr lang="en-US" altLang="ja-JP" dirty="0"/>
              <a:t>JavaScript</a:t>
            </a:r>
            <a:r>
              <a:rPr lang="ja-JP" altLang="en-US" dirty="0"/>
              <a:t>の</a:t>
            </a:r>
            <a:r>
              <a:rPr lang="en-US" altLang="ja-JP" dirty="0"/>
              <a:t>API</a:t>
            </a:r>
            <a:r>
              <a:rPr lang="ja-JP" altLang="en-US" dirty="0"/>
              <a:t>拡張の仕様。</a:t>
            </a:r>
            <a:endParaRPr kumimoji="1" lang="ja-JP" altLang="en-US" dirty="0"/>
          </a:p>
        </p:txBody>
      </p:sp>
    </p:spTree>
    <p:extLst>
      <p:ext uri="{BB962C8B-B14F-4D97-AF65-F5344CB8AC3E}">
        <p14:creationId xmlns:p14="http://schemas.microsoft.com/office/powerpoint/2010/main" val="457891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まあ、なんにせよ</a:t>
            </a:r>
          </a:p>
        </p:txBody>
      </p:sp>
      <p:sp>
        <p:nvSpPr>
          <p:cNvPr id="6" name="正方形/長方形 5"/>
          <p:cNvSpPr/>
          <p:nvPr/>
        </p:nvSpPr>
        <p:spPr>
          <a:xfrm>
            <a:off x="838200" y="1825626"/>
            <a:ext cx="10515599" cy="8736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t>Web</a:t>
            </a:r>
            <a:r>
              <a:rPr lang="ja-JP" altLang="en-US" sz="2800" b="1" dirty="0"/>
              <a:t>ページのコンテンツを参照したり変更したりすること</a:t>
            </a:r>
            <a:endParaRPr kumimoji="1" lang="ja-JP" altLang="en-US" sz="2800" b="1" dirty="0"/>
          </a:p>
        </p:txBody>
      </p:sp>
      <p:sp>
        <p:nvSpPr>
          <p:cNvPr id="7" name="正方形/長方形 6"/>
          <p:cNvSpPr/>
          <p:nvPr/>
        </p:nvSpPr>
        <p:spPr>
          <a:xfrm>
            <a:off x="838200" y="3765069"/>
            <a:ext cx="10515599" cy="8736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a:t>XML/HTML</a:t>
            </a:r>
            <a:r>
              <a:rPr lang="ja-JP" altLang="en-US" sz="2800" b="1"/>
              <a:t>を参照したり更新したりすること</a:t>
            </a:r>
          </a:p>
        </p:txBody>
      </p:sp>
      <p:sp>
        <p:nvSpPr>
          <p:cNvPr id="8" name="等号 7"/>
          <p:cNvSpPr/>
          <p:nvPr/>
        </p:nvSpPr>
        <p:spPr>
          <a:xfrm rot="5400000">
            <a:off x="5707745" y="2821473"/>
            <a:ext cx="776505" cy="821411"/>
          </a:xfrm>
          <a:prstGeom prst="mathEqual">
            <a:avLst>
              <a:gd name="adj1" fmla="val 23520"/>
              <a:gd name="adj2" fmla="val 230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p:cNvSpPr/>
          <p:nvPr/>
        </p:nvSpPr>
        <p:spPr>
          <a:xfrm>
            <a:off x="838197" y="5704512"/>
            <a:ext cx="10515599" cy="8736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ja-JP" altLang="en-US" sz="2800" b="1"/>
              <a:t>そのために利用される</a:t>
            </a:r>
            <a:r>
              <a:rPr lang="en-US" altLang="ja-JP" sz="2800" b="1"/>
              <a:t>API</a:t>
            </a:r>
            <a:r>
              <a:rPr lang="ja-JP" altLang="en-US" sz="2800" b="1"/>
              <a:t>が</a:t>
            </a:r>
            <a:r>
              <a:rPr lang="en-US" altLang="ja-JP" sz="2800" b="1"/>
              <a:t>DOM</a:t>
            </a:r>
            <a:endParaRPr lang="ja-JP" altLang="en-US" sz="2800" b="1"/>
          </a:p>
        </p:txBody>
      </p:sp>
      <p:sp>
        <p:nvSpPr>
          <p:cNvPr id="10" name="下矢印 9"/>
          <p:cNvSpPr/>
          <p:nvPr/>
        </p:nvSpPr>
        <p:spPr>
          <a:xfrm>
            <a:off x="5685293" y="4893433"/>
            <a:ext cx="821410" cy="56197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9014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a:t>DOM</a:t>
            </a:r>
            <a:r>
              <a:rPr kumimoji="1" lang="ja-JP" altLang="en-US"/>
              <a:t>って何？</a:t>
            </a:r>
          </a:p>
        </p:txBody>
      </p:sp>
      <p:sp>
        <p:nvSpPr>
          <p:cNvPr id="5" name="コンテンツ プレースホルダー 4"/>
          <p:cNvSpPr>
            <a:spLocks noGrp="1"/>
          </p:cNvSpPr>
          <p:nvPr>
            <p:ph idx="1"/>
          </p:nvPr>
        </p:nvSpPr>
        <p:spPr/>
        <p:txBody>
          <a:bodyPr/>
          <a:lstStyle/>
          <a:p>
            <a:r>
              <a:rPr kumimoji="1" lang="en-US" altLang="ja-JP" dirty="0"/>
              <a:t>DOM</a:t>
            </a:r>
            <a:r>
              <a:rPr kumimoji="1" lang="ja-JP" altLang="en-US" dirty="0"/>
              <a:t>：</a:t>
            </a:r>
            <a:r>
              <a:rPr kumimoji="1" lang="en-US" altLang="ja-JP" dirty="0"/>
              <a:t>Document Object Model</a:t>
            </a:r>
            <a:r>
              <a:rPr kumimoji="1" lang="ja-JP" altLang="en-US" dirty="0"/>
              <a:t>の略。</a:t>
            </a:r>
            <a:endParaRPr kumimoji="1" lang="en-US" altLang="ja-JP" dirty="0"/>
          </a:p>
          <a:p>
            <a:r>
              <a:rPr kumimoji="1" lang="en-US" altLang="ja-JP" dirty="0"/>
              <a:t>XML/HTML</a:t>
            </a:r>
            <a:r>
              <a:rPr kumimoji="1" lang="ja-JP" altLang="en-US" dirty="0"/>
              <a:t>ドキュメントをプログラムコード（</a:t>
            </a:r>
            <a:r>
              <a:rPr lang="en-US" altLang="ja-JP" dirty="0"/>
              <a:t>Java</a:t>
            </a:r>
            <a:r>
              <a:rPr lang="ja-JP" altLang="en-US" dirty="0"/>
              <a:t>や</a:t>
            </a:r>
            <a:r>
              <a:rPr lang="en-US" altLang="ja-JP" dirty="0"/>
              <a:t>JS</a:t>
            </a:r>
            <a:r>
              <a:rPr lang="ja-JP" altLang="en-US" dirty="0"/>
              <a:t>）から読み取り、探索し、変更するための</a:t>
            </a:r>
            <a:r>
              <a:rPr lang="en-US" altLang="ja-JP" dirty="0"/>
              <a:t>API</a:t>
            </a:r>
            <a:r>
              <a:rPr lang="ja-JP" altLang="en-US" dirty="0"/>
              <a:t>仕様。</a:t>
            </a:r>
            <a:endParaRPr lang="en-US" altLang="ja-JP" dirty="0"/>
          </a:p>
          <a:p>
            <a:r>
              <a:rPr lang="en-US" altLang="ja-JP" dirty="0"/>
              <a:t>W3C</a:t>
            </a:r>
            <a:r>
              <a:rPr lang="ja-JP" altLang="en-US" dirty="0"/>
              <a:t>が</a:t>
            </a:r>
            <a:r>
              <a:rPr lang="en-US" altLang="ja-JP" dirty="0"/>
              <a:t>Lv1〜3</a:t>
            </a:r>
            <a:r>
              <a:rPr lang="ja-JP" altLang="en-US" dirty="0" err="1"/>
              <a:t>まで</a:t>
            </a:r>
            <a:r>
              <a:rPr lang="ja-JP" altLang="en-US" dirty="0"/>
              <a:t>段階的に策定をした。</a:t>
            </a:r>
            <a:endParaRPr lang="en-US" altLang="ja-JP" dirty="0"/>
          </a:p>
          <a:p>
            <a:r>
              <a:rPr lang="ja-JP" altLang="en-US" dirty="0"/>
              <a:t>ドキュメントを木構造のオブジェクトで表わす。</a:t>
            </a:r>
            <a:endParaRPr lang="en-US" altLang="ja-JP" dirty="0"/>
          </a:p>
          <a:p>
            <a:r>
              <a:rPr lang="en-US" altLang="ja-JP" dirty="0"/>
              <a:t>CSS</a:t>
            </a:r>
            <a:r>
              <a:rPr lang="ja-JP" altLang="en-US" dirty="0"/>
              <a:t>やイベントに関する仕様も含まれ、</a:t>
            </a:r>
            <a:r>
              <a:rPr lang="en-US" altLang="ja-JP" dirty="0" err="1"/>
              <a:t>Lv</a:t>
            </a:r>
            <a:r>
              <a:rPr lang="ja-JP" altLang="en-US" dirty="0"/>
              <a:t>が上がるにつれてその傾向が強まる。</a:t>
            </a:r>
            <a:endParaRPr lang="en-US" altLang="ja-JP" dirty="0"/>
          </a:p>
          <a:p>
            <a:r>
              <a:rPr lang="en-US" altLang="ja-JP" dirty="0"/>
              <a:t>XML/HTML</a:t>
            </a:r>
            <a:r>
              <a:rPr lang="ja-JP" altLang="en-US" dirty="0"/>
              <a:t>の仕様ではないし、</a:t>
            </a:r>
            <a:r>
              <a:rPr lang="en-US" altLang="ja-JP" dirty="0"/>
              <a:t>XML/HTML</a:t>
            </a:r>
            <a:r>
              <a:rPr lang="ja-JP" altLang="en-US" dirty="0"/>
              <a:t>を操作する</a:t>
            </a:r>
            <a:r>
              <a:rPr lang="en-US" altLang="ja-JP" dirty="0"/>
              <a:t>API</a:t>
            </a:r>
            <a:r>
              <a:rPr lang="ja-JP" altLang="en-US" dirty="0"/>
              <a:t>の唯一の仕様でもない（が、有名だし実際重要）。</a:t>
            </a:r>
            <a:endParaRPr lang="en-US" altLang="ja-JP" dirty="0"/>
          </a:p>
          <a:p>
            <a:endParaRPr lang="en-US" altLang="ja-JP" dirty="0"/>
          </a:p>
          <a:p>
            <a:endParaRPr kumimoji="1" lang="ja-JP" altLang="en-US" dirty="0"/>
          </a:p>
        </p:txBody>
      </p:sp>
    </p:spTree>
    <p:extLst>
      <p:ext uri="{BB962C8B-B14F-4D97-AF65-F5344CB8AC3E}">
        <p14:creationId xmlns:p14="http://schemas.microsoft.com/office/powerpoint/2010/main" val="197345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DOM</a:t>
            </a:r>
            <a:r>
              <a:rPr kumimoji="1" lang="ja-JP" altLang="en-US"/>
              <a:t>の構造</a:t>
            </a:r>
          </a:p>
        </p:txBody>
      </p:sp>
      <p:sp>
        <p:nvSpPr>
          <p:cNvPr id="4" name="正方形/長方形 3"/>
          <p:cNvSpPr/>
          <p:nvPr/>
        </p:nvSpPr>
        <p:spPr>
          <a:xfrm>
            <a:off x="5013547" y="1690688"/>
            <a:ext cx="2104936" cy="78471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ja-JP" b="1"/>
              <a:t>Document</a:t>
            </a:r>
            <a:endParaRPr kumimoji="1" lang="ja-JP" altLang="en-US" b="1"/>
          </a:p>
        </p:txBody>
      </p:sp>
      <p:sp>
        <p:nvSpPr>
          <p:cNvPr id="6" name="正方形/長方形 5"/>
          <p:cNvSpPr/>
          <p:nvPr/>
        </p:nvSpPr>
        <p:spPr>
          <a:xfrm>
            <a:off x="2905652" y="2841590"/>
            <a:ext cx="2104936" cy="7628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ja-JP" b="1"/>
              <a:t>Element</a:t>
            </a:r>
            <a:endParaRPr kumimoji="1" lang="ja-JP" altLang="en-US" b="1"/>
          </a:p>
        </p:txBody>
      </p:sp>
      <p:sp>
        <p:nvSpPr>
          <p:cNvPr id="5" name="正方形/長方形 4"/>
          <p:cNvSpPr/>
          <p:nvPr/>
        </p:nvSpPr>
        <p:spPr>
          <a:xfrm>
            <a:off x="7118483" y="2841590"/>
            <a:ext cx="2104936" cy="798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a:t>DocumentType</a:t>
            </a:r>
            <a:endParaRPr kumimoji="1" lang="ja-JP" altLang="en-US" b="1"/>
          </a:p>
        </p:txBody>
      </p:sp>
      <p:sp>
        <p:nvSpPr>
          <p:cNvPr id="7" name="正方形/長方形 6"/>
          <p:cNvSpPr/>
          <p:nvPr/>
        </p:nvSpPr>
        <p:spPr>
          <a:xfrm>
            <a:off x="800716" y="3992492"/>
            <a:ext cx="2104936" cy="762834"/>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a:t>Element</a:t>
            </a:r>
            <a:endParaRPr kumimoji="1" lang="ja-JP" altLang="en-US" b="1"/>
          </a:p>
        </p:txBody>
      </p:sp>
      <p:sp>
        <p:nvSpPr>
          <p:cNvPr id="8" name="正方形/長方形 7"/>
          <p:cNvSpPr/>
          <p:nvPr/>
        </p:nvSpPr>
        <p:spPr>
          <a:xfrm>
            <a:off x="3213035" y="5151737"/>
            <a:ext cx="2104936" cy="762834"/>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a:t>Element</a:t>
            </a:r>
            <a:endParaRPr kumimoji="1" lang="ja-JP" altLang="en-US" b="1"/>
          </a:p>
        </p:txBody>
      </p:sp>
      <p:sp>
        <p:nvSpPr>
          <p:cNvPr id="9" name="正方形/長方形 8"/>
          <p:cNvSpPr/>
          <p:nvPr/>
        </p:nvSpPr>
        <p:spPr>
          <a:xfrm>
            <a:off x="3213035" y="3992492"/>
            <a:ext cx="2104936" cy="7628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b="1"/>
              <a:t>Text</a:t>
            </a:r>
            <a:endParaRPr kumimoji="1" lang="ja-JP" altLang="en-US" b="1"/>
          </a:p>
        </p:txBody>
      </p:sp>
      <p:sp>
        <p:nvSpPr>
          <p:cNvPr id="10" name="正方形/長方形 9"/>
          <p:cNvSpPr/>
          <p:nvPr/>
        </p:nvSpPr>
        <p:spPr>
          <a:xfrm>
            <a:off x="5625354" y="3992492"/>
            <a:ext cx="2104936" cy="762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a:t>CDATASection</a:t>
            </a:r>
            <a:endParaRPr kumimoji="1" lang="ja-JP" altLang="en-US" b="1"/>
          </a:p>
        </p:txBody>
      </p:sp>
      <p:sp>
        <p:nvSpPr>
          <p:cNvPr id="11" name="正方形/長方形 10"/>
          <p:cNvSpPr/>
          <p:nvPr/>
        </p:nvSpPr>
        <p:spPr>
          <a:xfrm>
            <a:off x="8037673" y="3961941"/>
            <a:ext cx="2104936" cy="7628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ja-JP" b="1"/>
              <a:t>Attr</a:t>
            </a:r>
            <a:endParaRPr kumimoji="1" lang="ja-JP" altLang="en-US" b="1"/>
          </a:p>
        </p:txBody>
      </p:sp>
      <p:cxnSp>
        <p:nvCxnSpPr>
          <p:cNvPr id="13" name="カギ線コネクタ 12"/>
          <p:cNvCxnSpPr>
            <a:stCxn id="4" idx="2"/>
            <a:endCxn id="5" idx="0"/>
          </p:cNvCxnSpPr>
          <p:nvPr/>
        </p:nvCxnSpPr>
        <p:spPr>
          <a:xfrm rot="16200000" flipH="1">
            <a:off x="6935391" y="1606029"/>
            <a:ext cx="366185" cy="2104936"/>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4" idx="2"/>
            <a:endCxn id="6" idx="0"/>
          </p:cNvCxnSpPr>
          <p:nvPr/>
        </p:nvCxnSpPr>
        <p:spPr>
          <a:xfrm rot="5400000">
            <a:off x="4828976" y="1604550"/>
            <a:ext cx="366185" cy="2107895"/>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20" name="カギ線コネクタ 19"/>
          <p:cNvCxnSpPr>
            <a:stCxn id="6" idx="2"/>
            <a:endCxn id="7" idx="0"/>
          </p:cNvCxnSpPr>
          <p:nvPr/>
        </p:nvCxnSpPr>
        <p:spPr>
          <a:xfrm rot="5400000">
            <a:off x="2711618" y="2745990"/>
            <a:ext cx="388068" cy="2104936"/>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23" name="カギ線コネクタ 22"/>
          <p:cNvCxnSpPr>
            <a:stCxn id="6" idx="2"/>
            <a:endCxn id="9" idx="0"/>
          </p:cNvCxnSpPr>
          <p:nvPr/>
        </p:nvCxnSpPr>
        <p:spPr>
          <a:xfrm rot="16200000" flipH="1">
            <a:off x="3917777" y="3644766"/>
            <a:ext cx="388068" cy="307383"/>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26" name="カギ線コネクタ 25"/>
          <p:cNvCxnSpPr>
            <a:stCxn id="6" idx="2"/>
            <a:endCxn id="10" idx="0"/>
          </p:cNvCxnSpPr>
          <p:nvPr/>
        </p:nvCxnSpPr>
        <p:spPr>
          <a:xfrm rot="16200000" flipH="1">
            <a:off x="5123937" y="2438607"/>
            <a:ext cx="388068" cy="2719702"/>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31" name="カギ線コネクタ 30"/>
          <p:cNvCxnSpPr>
            <a:stCxn id="6" idx="2"/>
            <a:endCxn id="11" idx="0"/>
          </p:cNvCxnSpPr>
          <p:nvPr/>
        </p:nvCxnSpPr>
        <p:spPr>
          <a:xfrm rot="16200000" flipH="1">
            <a:off x="6345372" y="1217171"/>
            <a:ext cx="357517" cy="5132021"/>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36" name="カギ線コネクタ 35"/>
          <p:cNvCxnSpPr>
            <a:stCxn id="8" idx="0"/>
            <a:endCxn id="7" idx="2"/>
          </p:cNvCxnSpPr>
          <p:nvPr/>
        </p:nvCxnSpPr>
        <p:spPr>
          <a:xfrm rot="16200000" flipV="1">
            <a:off x="2861139" y="3747372"/>
            <a:ext cx="396411" cy="2412319"/>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sp>
        <p:nvSpPr>
          <p:cNvPr id="40" name="正方形/長方形 39"/>
          <p:cNvSpPr/>
          <p:nvPr/>
        </p:nvSpPr>
        <p:spPr>
          <a:xfrm>
            <a:off x="800716" y="5151737"/>
            <a:ext cx="2104936" cy="762834"/>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a:t>Element</a:t>
            </a:r>
            <a:endParaRPr kumimoji="1" lang="ja-JP" altLang="en-US" b="1"/>
          </a:p>
        </p:txBody>
      </p:sp>
      <p:cxnSp>
        <p:nvCxnSpPr>
          <p:cNvPr id="42" name="カギ線コネクタ 41"/>
          <p:cNvCxnSpPr>
            <a:stCxn id="40" idx="0"/>
            <a:endCxn id="7" idx="2"/>
          </p:cNvCxnSpPr>
          <p:nvPr/>
        </p:nvCxnSpPr>
        <p:spPr>
          <a:xfrm rot="5400000" flipH="1" flipV="1">
            <a:off x="1654979" y="4953532"/>
            <a:ext cx="396411" cy="12700"/>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sp>
        <p:nvSpPr>
          <p:cNvPr id="45" name="正方形/長方形 44"/>
          <p:cNvSpPr/>
          <p:nvPr/>
        </p:nvSpPr>
        <p:spPr>
          <a:xfrm>
            <a:off x="5625354" y="5151737"/>
            <a:ext cx="2104936" cy="405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a:t>Entity</a:t>
            </a:r>
            <a:endParaRPr kumimoji="1" lang="ja-JP" altLang="en-US" sz="1400" b="1"/>
          </a:p>
        </p:txBody>
      </p:sp>
      <p:sp>
        <p:nvSpPr>
          <p:cNvPr id="46" name="正方形/長方形 45"/>
          <p:cNvSpPr/>
          <p:nvPr/>
        </p:nvSpPr>
        <p:spPr>
          <a:xfrm>
            <a:off x="8037673" y="5145385"/>
            <a:ext cx="2104936" cy="412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a:t>EntityReference</a:t>
            </a:r>
            <a:endParaRPr kumimoji="1" lang="ja-JP" altLang="en-US" sz="1400" b="1"/>
          </a:p>
        </p:txBody>
      </p:sp>
      <p:sp>
        <p:nvSpPr>
          <p:cNvPr id="47" name="正方形/長方形 46"/>
          <p:cNvSpPr/>
          <p:nvPr/>
        </p:nvSpPr>
        <p:spPr>
          <a:xfrm>
            <a:off x="5625354" y="5740900"/>
            <a:ext cx="2104936" cy="412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a:t>Notation</a:t>
            </a:r>
            <a:endParaRPr kumimoji="1" lang="ja-JP" altLang="en-US" sz="1400" b="1"/>
          </a:p>
        </p:txBody>
      </p:sp>
      <p:sp>
        <p:nvSpPr>
          <p:cNvPr id="48" name="正方形/長方形 47"/>
          <p:cNvSpPr/>
          <p:nvPr/>
        </p:nvSpPr>
        <p:spPr>
          <a:xfrm>
            <a:off x="8037672" y="6330063"/>
            <a:ext cx="2104937" cy="419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a:t>ProcessingInstruction</a:t>
            </a:r>
            <a:endParaRPr kumimoji="1" lang="ja-JP" altLang="en-US" sz="1400" b="1"/>
          </a:p>
        </p:txBody>
      </p:sp>
      <p:sp>
        <p:nvSpPr>
          <p:cNvPr id="49" name="正方形/長方形 48"/>
          <p:cNvSpPr/>
          <p:nvPr/>
        </p:nvSpPr>
        <p:spPr>
          <a:xfrm>
            <a:off x="5625354" y="6337356"/>
            <a:ext cx="2104936" cy="412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a:t>DocumentFragment</a:t>
            </a:r>
            <a:endParaRPr kumimoji="1" lang="ja-JP" altLang="en-US" sz="1400" b="1"/>
          </a:p>
        </p:txBody>
      </p:sp>
      <p:sp>
        <p:nvSpPr>
          <p:cNvPr id="50" name="角丸四角形吹き出し 49"/>
          <p:cNvSpPr/>
          <p:nvPr/>
        </p:nvSpPr>
        <p:spPr>
          <a:xfrm>
            <a:off x="6834545" y="696444"/>
            <a:ext cx="2672812" cy="851034"/>
          </a:xfrm>
          <a:prstGeom prst="wedgeRoundRectCallout">
            <a:avLst>
              <a:gd name="adj1" fmla="val -53036"/>
              <a:gd name="adj2" fmla="val 80208"/>
              <a:gd name="adj3" fmla="val 16667"/>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ja-JP" altLang="en-US" b="1"/>
              <a:t>木構造のルートは</a:t>
            </a:r>
            <a:r>
              <a:rPr lang="en-US" altLang="ja-JP" b="1"/>
              <a:t>Document</a:t>
            </a:r>
            <a:r>
              <a:rPr lang="ja-JP" altLang="en-US" b="1"/>
              <a:t>ノード</a:t>
            </a:r>
            <a:endParaRPr kumimoji="1" lang="ja-JP" altLang="en-US" b="1"/>
          </a:p>
        </p:txBody>
      </p:sp>
      <p:sp>
        <p:nvSpPr>
          <p:cNvPr id="51" name="角丸四角形吹き出し 50"/>
          <p:cNvSpPr/>
          <p:nvPr/>
        </p:nvSpPr>
        <p:spPr>
          <a:xfrm>
            <a:off x="833366" y="1624369"/>
            <a:ext cx="2672812" cy="1390892"/>
          </a:xfrm>
          <a:prstGeom prst="wedgeRoundRectCallout">
            <a:avLst>
              <a:gd name="adj1" fmla="val 40899"/>
              <a:gd name="adj2" fmla="val 66022"/>
              <a:gd name="adj3" fmla="val 16667"/>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altLang="ja-JP" b="1"/>
              <a:t>Element</a:t>
            </a:r>
            <a:r>
              <a:rPr lang="ja-JP" altLang="en-US" b="1"/>
              <a:t>＝</a:t>
            </a:r>
            <a:r>
              <a:rPr lang="en-US" altLang="ja-JP" b="1"/>
              <a:t>Tag</a:t>
            </a:r>
          </a:p>
          <a:p>
            <a:r>
              <a:rPr lang="ja-JP" altLang="en-US" b="1"/>
              <a:t>最重要のブランチ。</a:t>
            </a:r>
            <a:endParaRPr lang="en-US" altLang="ja-JP" b="1"/>
          </a:p>
          <a:p>
            <a:r>
              <a:rPr lang="ja-JP" altLang="en-US" b="1"/>
              <a:t>タグの入れ子構造を反映した親子関係を持つ。</a:t>
            </a:r>
            <a:endParaRPr lang="en-US" altLang="ja-JP" b="1"/>
          </a:p>
        </p:txBody>
      </p:sp>
      <p:sp>
        <p:nvSpPr>
          <p:cNvPr id="52" name="角丸四角形吹き出し 51"/>
          <p:cNvSpPr/>
          <p:nvPr/>
        </p:nvSpPr>
        <p:spPr>
          <a:xfrm>
            <a:off x="9090141" y="3036538"/>
            <a:ext cx="2672812" cy="851034"/>
          </a:xfrm>
          <a:prstGeom prst="wedgeRoundRectCallout">
            <a:avLst>
              <a:gd name="adj1" fmla="val -47817"/>
              <a:gd name="adj2" fmla="val 78387"/>
              <a:gd name="adj3" fmla="val 16667"/>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altLang="ja-JP" b="1"/>
              <a:t>Attr</a:t>
            </a:r>
            <a:r>
              <a:rPr lang="ja-JP" altLang="en-US" b="1"/>
              <a:t>＝</a:t>
            </a:r>
            <a:r>
              <a:rPr lang="en-US" altLang="ja-JP" b="1"/>
              <a:t>Attribute</a:t>
            </a:r>
          </a:p>
          <a:p>
            <a:r>
              <a:rPr lang="ja-JP" altLang="en-US" b="1"/>
              <a:t>タグの属性をあらわす</a:t>
            </a:r>
            <a:endParaRPr lang="en-US" altLang="ja-JP" b="1"/>
          </a:p>
        </p:txBody>
      </p:sp>
      <p:sp>
        <p:nvSpPr>
          <p:cNvPr id="54" name="正方形/長方形 53"/>
          <p:cNvSpPr/>
          <p:nvPr/>
        </p:nvSpPr>
        <p:spPr>
          <a:xfrm>
            <a:off x="8037673" y="5740900"/>
            <a:ext cx="2104936" cy="405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b="1"/>
              <a:t>Comment</a:t>
            </a:r>
            <a:endParaRPr kumimoji="1" lang="ja-JP" altLang="en-US" sz="1400" b="1"/>
          </a:p>
        </p:txBody>
      </p:sp>
      <p:sp>
        <p:nvSpPr>
          <p:cNvPr id="53" name="角丸四角形吹き出し 52"/>
          <p:cNvSpPr/>
          <p:nvPr/>
        </p:nvSpPr>
        <p:spPr>
          <a:xfrm>
            <a:off x="1569246" y="5681007"/>
            <a:ext cx="2672812" cy="851034"/>
          </a:xfrm>
          <a:prstGeom prst="wedgeRoundRectCallout">
            <a:avLst>
              <a:gd name="adj1" fmla="val 73952"/>
              <a:gd name="adj2" fmla="val 20111"/>
              <a:gd name="adj3" fmla="val 16667"/>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ja-JP" altLang="en-US" b="1"/>
              <a:t>ほかにもいろいろあるが、当面重要ではない</a:t>
            </a:r>
            <a:endParaRPr lang="en-US" altLang="ja-JP" b="1"/>
          </a:p>
        </p:txBody>
      </p:sp>
    </p:spTree>
    <p:extLst>
      <p:ext uri="{BB962C8B-B14F-4D97-AF65-F5344CB8AC3E}">
        <p14:creationId xmlns:p14="http://schemas.microsoft.com/office/powerpoint/2010/main" val="41480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P spid="5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ja-JP" altLang="en-US"/>
              <a:t>サンプルコード</a:t>
            </a:r>
          </a:p>
        </p:txBody>
      </p:sp>
      <p:sp>
        <p:nvSpPr>
          <p:cNvPr id="8" name="メモ 7"/>
          <p:cNvSpPr/>
          <p:nvPr/>
        </p:nvSpPr>
        <p:spPr>
          <a:xfrm>
            <a:off x="838200" y="2092270"/>
            <a:ext cx="10515600" cy="4308529"/>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2000" b="1" dirty="0">
                <a:solidFill>
                  <a:schemeClr val="bg2">
                    <a:lumMod val="10000"/>
                  </a:schemeClr>
                </a:solidFill>
                <a:latin typeface="Courier New" charset="0"/>
                <a:ea typeface="Courier New" charset="0"/>
                <a:cs typeface="Courier New" charset="0"/>
              </a:rPr>
              <a:t>// </a:t>
            </a:r>
            <a:r>
              <a:rPr kumimoji="1" lang="ja-JP" altLang="en-US" sz="2000" b="1" dirty="0">
                <a:solidFill>
                  <a:schemeClr val="bg2">
                    <a:lumMod val="10000"/>
                  </a:schemeClr>
                </a:solidFill>
                <a:latin typeface="Courier New" charset="0"/>
                <a:ea typeface="Courier New" charset="0"/>
                <a:cs typeface="Courier New" charset="0"/>
              </a:rPr>
              <a:t>ドキュメント（＝ページ）内から</a:t>
            </a:r>
            <a:r>
              <a:rPr kumimoji="1" lang="en-US" altLang="ja-JP" sz="2000" b="1" dirty="0">
                <a:solidFill>
                  <a:schemeClr val="bg2">
                    <a:lumMod val="10000"/>
                  </a:schemeClr>
                </a:solidFill>
                <a:latin typeface="Courier New" charset="0"/>
                <a:ea typeface="Courier New" charset="0"/>
                <a:cs typeface="Courier New" charset="0"/>
              </a:rPr>
              <a:t>h1</a:t>
            </a:r>
            <a:r>
              <a:rPr kumimoji="1" lang="ja-JP" altLang="en-US" sz="2000" b="1" dirty="0">
                <a:solidFill>
                  <a:schemeClr val="bg2">
                    <a:lumMod val="10000"/>
                  </a:schemeClr>
                </a:solidFill>
                <a:latin typeface="Courier New" charset="0"/>
                <a:ea typeface="Courier New" charset="0"/>
                <a:cs typeface="Courier New" charset="0"/>
              </a:rPr>
              <a:t>要素を検索</a:t>
            </a:r>
            <a:endParaRPr kumimoji="1" lang="en-US" altLang="ja-JP" sz="2000" b="1" dirty="0">
              <a:solidFill>
                <a:schemeClr val="bg2">
                  <a:lumMod val="10000"/>
                </a:schemeClr>
              </a:solidFill>
              <a:latin typeface="Courier New" charset="0"/>
              <a:ea typeface="Courier New" charset="0"/>
              <a:cs typeface="Courier New" charset="0"/>
            </a:endParaRPr>
          </a:p>
          <a:p>
            <a:r>
              <a:rPr kumimoji="1" lang="en-US" altLang="ja-JP" sz="2000" b="1" dirty="0" err="1">
                <a:solidFill>
                  <a:schemeClr val="bg2">
                    <a:lumMod val="10000"/>
                  </a:schemeClr>
                </a:solidFill>
                <a:latin typeface="Courier New" charset="0"/>
                <a:ea typeface="Courier New" charset="0"/>
                <a:cs typeface="Courier New" charset="0"/>
              </a:rPr>
              <a:t>var</a:t>
            </a:r>
            <a:r>
              <a:rPr kumimoji="1" lang="en-US" altLang="ja-JP" sz="2000" b="1" dirty="0">
                <a:solidFill>
                  <a:schemeClr val="bg2">
                    <a:lumMod val="10000"/>
                  </a:schemeClr>
                </a:solidFill>
                <a:latin typeface="Courier New" charset="0"/>
                <a:ea typeface="Courier New" charset="0"/>
                <a:cs typeface="Courier New" charset="0"/>
              </a:rPr>
              <a:t> h1Tags = </a:t>
            </a:r>
            <a:r>
              <a:rPr kumimoji="1" lang="en-US" altLang="ja-JP" sz="2000" b="1" dirty="0" err="1">
                <a:solidFill>
                  <a:schemeClr val="bg2">
                    <a:lumMod val="10000"/>
                  </a:schemeClr>
                </a:solidFill>
                <a:latin typeface="Courier New" charset="0"/>
                <a:ea typeface="Courier New" charset="0"/>
                <a:cs typeface="Courier New" charset="0"/>
              </a:rPr>
              <a:t>document.getElementsByTagName</a:t>
            </a:r>
            <a:r>
              <a:rPr kumimoji="1" lang="en-US" altLang="ja-JP" sz="2000" b="1" dirty="0">
                <a:solidFill>
                  <a:schemeClr val="bg2">
                    <a:lumMod val="10000"/>
                  </a:schemeClr>
                </a:solidFill>
                <a:latin typeface="Courier New" charset="0"/>
                <a:ea typeface="Courier New" charset="0"/>
                <a:cs typeface="Courier New" charset="0"/>
              </a:rPr>
              <a:t>("h1");</a:t>
            </a:r>
          </a:p>
          <a:p>
            <a:r>
              <a:rPr kumimoji="1" lang="en-US" altLang="ja-JP" sz="2000" b="1" dirty="0">
                <a:solidFill>
                  <a:schemeClr val="bg2">
                    <a:lumMod val="10000"/>
                  </a:schemeClr>
                </a:solidFill>
                <a:latin typeface="Courier New" charset="0"/>
                <a:ea typeface="Courier New" charset="0"/>
                <a:cs typeface="Courier New" charset="0"/>
              </a:rPr>
              <a:t>// h1</a:t>
            </a:r>
            <a:r>
              <a:rPr kumimoji="1" lang="ja-JP" altLang="en-US" sz="2000" b="1" dirty="0">
                <a:solidFill>
                  <a:schemeClr val="bg2">
                    <a:lumMod val="10000"/>
                  </a:schemeClr>
                </a:solidFill>
                <a:latin typeface="Courier New" charset="0"/>
                <a:ea typeface="Courier New" charset="0"/>
                <a:cs typeface="Courier New" charset="0"/>
              </a:rPr>
              <a:t>タグで囲われた</a:t>
            </a:r>
            <a:r>
              <a:rPr lang="ja-JP" altLang="en-US" sz="2000" b="1" dirty="0">
                <a:solidFill>
                  <a:schemeClr val="bg2">
                    <a:lumMod val="10000"/>
                  </a:schemeClr>
                </a:solidFill>
                <a:latin typeface="Courier New" charset="0"/>
                <a:ea typeface="Courier New" charset="0"/>
                <a:cs typeface="Courier New" charset="0"/>
              </a:rPr>
              <a:t>子孫</a:t>
            </a:r>
            <a:r>
              <a:rPr kumimoji="1" lang="ja-JP" altLang="en-US" sz="2000" b="1" dirty="0">
                <a:solidFill>
                  <a:schemeClr val="bg2">
                    <a:lumMod val="10000"/>
                  </a:schemeClr>
                </a:solidFill>
                <a:latin typeface="Courier New" charset="0"/>
                <a:ea typeface="Courier New" charset="0"/>
                <a:cs typeface="Courier New" charset="0"/>
              </a:rPr>
              <a:t>ノードを文字列として取得</a:t>
            </a:r>
            <a:endParaRPr kumimoji="1" lang="en-US" altLang="ja-JP" sz="2000" b="1" dirty="0">
              <a:solidFill>
                <a:schemeClr val="bg2">
                  <a:lumMod val="10000"/>
                </a:schemeClr>
              </a:solidFill>
              <a:latin typeface="Courier New" charset="0"/>
              <a:ea typeface="Courier New" charset="0"/>
              <a:cs typeface="Courier New" charset="0"/>
            </a:endParaRPr>
          </a:p>
          <a:p>
            <a:r>
              <a:rPr lang="en-US" altLang="ja-JP" sz="2000" b="1" dirty="0" err="1">
                <a:solidFill>
                  <a:schemeClr val="bg2">
                    <a:lumMod val="10000"/>
                  </a:schemeClr>
                </a:solidFill>
                <a:latin typeface="Courier New" charset="0"/>
                <a:ea typeface="Courier New" charset="0"/>
                <a:cs typeface="Courier New" charset="0"/>
              </a:rPr>
              <a:t>var</a:t>
            </a:r>
            <a:r>
              <a:rPr lang="en-US" altLang="ja-JP" sz="2000" b="1" dirty="0">
                <a:solidFill>
                  <a:schemeClr val="bg2">
                    <a:lumMod val="10000"/>
                  </a:schemeClr>
                </a:solidFill>
                <a:latin typeface="Courier New" charset="0"/>
                <a:ea typeface="Courier New" charset="0"/>
                <a:cs typeface="Courier New" charset="0"/>
              </a:rPr>
              <a:t> h1Cont = h1Tags[0].</a:t>
            </a:r>
            <a:r>
              <a:rPr lang="en-US" altLang="ja-JP" sz="2000" b="1" dirty="0" err="1">
                <a:solidFill>
                  <a:schemeClr val="bg2">
                    <a:lumMod val="10000"/>
                  </a:schemeClr>
                </a:solidFill>
                <a:latin typeface="Courier New" charset="0"/>
                <a:ea typeface="Courier New" charset="0"/>
                <a:cs typeface="Courier New" charset="0"/>
              </a:rPr>
              <a:t>innerHTML</a:t>
            </a:r>
            <a:r>
              <a:rPr lang="en-US" altLang="ja-JP" sz="2000" b="1" dirty="0">
                <a:solidFill>
                  <a:schemeClr val="bg2">
                    <a:lumMod val="10000"/>
                  </a:schemeClr>
                </a:solidFill>
                <a:latin typeface="Courier New" charset="0"/>
                <a:ea typeface="Courier New" charset="0"/>
                <a:cs typeface="Courier New" charset="0"/>
              </a:rPr>
              <a:t>;</a:t>
            </a:r>
            <a:endParaRPr kumimoji="1" lang="en-US" altLang="ja-JP" sz="2000" b="1" dirty="0">
              <a:solidFill>
                <a:schemeClr val="bg2">
                  <a:lumMod val="10000"/>
                </a:schemeClr>
              </a:solidFill>
              <a:latin typeface="Courier New" charset="0"/>
              <a:ea typeface="Courier New" charset="0"/>
              <a:cs typeface="Courier New" charset="0"/>
            </a:endParaRPr>
          </a:p>
          <a:p>
            <a:endParaRPr lang="en-US" altLang="ja-JP" sz="2000" b="1" dirty="0">
              <a:solidFill>
                <a:schemeClr val="bg2">
                  <a:lumMod val="10000"/>
                </a:schemeClr>
              </a:solidFill>
              <a:latin typeface="Courier New" charset="0"/>
              <a:ea typeface="Courier New" charset="0"/>
              <a:cs typeface="Courier New" charset="0"/>
            </a:endParaRPr>
          </a:p>
          <a:p>
            <a:r>
              <a:rPr kumimoji="1" lang="en-US" altLang="ja-JP" sz="2000" b="1" dirty="0">
                <a:solidFill>
                  <a:schemeClr val="bg2">
                    <a:lumMod val="10000"/>
                  </a:schemeClr>
                </a:solidFill>
                <a:latin typeface="Courier New" charset="0"/>
                <a:ea typeface="Courier New" charset="0"/>
                <a:cs typeface="Courier New" charset="0"/>
              </a:rPr>
              <a:t>// id</a:t>
            </a:r>
            <a:r>
              <a:rPr kumimoji="1" lang="ja-JP" altLang="en-US" sz="2000" b="1" dirty="0">
                <a:solidFill>
                  <a:schemeClr val="bg2">
                    <a:lumMod val="10000"/>
                  </a:schemeClr>
                </a:solidFill>
                <a:latin typeface="Courier New" charset="0"/>
                <a:ea typeface="Courier New" charset="0"/>
                <a:cs typeface="Courier New" charset="0"/>
              </a:rPr>
              <a:t>属性をキーにして要素を検索</a:t>
            </a:r>
            <a:endParaRPr kumimoji="1" lang="en-US" altLang="ja-JP" sz="2000" b="1" dirty="0">
              <a:solidFill>
                <a:schemeClr val="bg2">
                  <a:lumMod val="10000"/>
                </a:schemeClr>
              </a:solidFill>
              <a:latin typeface="Courier New" charset="0"/>
              <a:ea typeface="Courier New" charset="0"/>
              <a:cs typeface="Courier New" charset="0"/>
            </a:endParaRPr>
          </a:p>
          <a:p>
            <a:r>
              <a:rPr lang="en-US" altLang="ja-JP" sz="2000" b="1" dirty="0" err="1">
                <a:solidFill>
                  <a:schemeClr val="bg2">
                    <a:lumMod val="10000"/>
                  </a:schemeClr>
                </a:solidFill>
                <a:latin typeface="Courier New" charset="0"/>
                <a:ea typeface="Courier New" charset="0"/>
                <a:cs typeface="Courier New" charset="0"/>
              </a:rPr>
              <a:t>var</a:t>
            </a:r>
            <a:r>
              <a:rPr lang="en-US" altLang="ja-JP" sz="2000" b="1" dirty="0">
                <a:solidFill>
                  <a:schemeClr val="bg2">
                    <a:lumMod val="10000"/>
                  </a:schemeClr>
                </a:solidFill>
                <a:latin typeface="Courier New" charset="0"/>
                <a:ea typeface="Courier New" charset="0"/>
                <a:cs typeface="Courier New" charset="0"/>
              </a:rPr>
              <a:t> </a:t>
            </a:r>
            <a:r>
              <a:rPr lang="en-US" altLang="ja-JP" sz="2000" b="1" dirty="0" err="1">
                <a:solidFill>
                  <a:schemeClr val="bg2">
                    <a:lumMod val="10000"/>
                  </a:schemeClr>
                </a:solidFill>
                <a:latin typeface="Courier New" charset="0"/>
                <a:ea typeface="Courier New" charset="0"/>
                <a:cs typeface="Courier New" charset="0"/>
              </a:rPr>
              <a:t>fooIdentified</a:t>
            </a:r>
            <a:r>
              <a:rPr lang="en-US" altLang="ja-JP" sz="2000" b="1" dirty="0">
                <a:solidFill>
                  <a:schemeClr val="bg2">
                    <a:lumMod val="10000"/>
                  </a:schemeClr>
                </a:solidFill>
                <a:latin typeface="Courier New" charset="0"/>
                <a:ea typeface="Courier New" charset="0"/>
                <a:cs typeface="Courier New" charset="0"/>
              </a:rPr>
              <a:t> = </a:t>
            </a:r>
            <a:r>
              <a:rPr lang="en-US" altLang="ja-JP" sz="2000" b="1" dirty="0" err="1">
                <a:solidFill>
                  <a:schemeClr val="bg2">
                    <a:lumMod val="10000"/>
                  </a:schemeClr>
                </a:solidFill>
                <a:latin typeface="Courier New" charset="0"/>
                <a:ea typeface="Courier New" charset="0"/>
                <a:cs typeface="Courier New" charset="0"/>
              </a:rPr>
              <a:t>document.getElementById</a:t>
            </a:r>
            <a:r>
              <a:rPr lang="en-US" altLang="ja-JP" sz="2000" b="1" dirty="0">
                <a:solidFill>
                  <a:schemeClr val="bg2">
                    <a:lumMod val="10000"/>
                  </a:schemeClr>
                </a:solidFill>
                <a:latin typeface="Courier New" charset="0"/>
                <a:ea typeface="Courier New" charset="0"/>
                <a:cs typeface="Courier New" charset="0"/>
              </a:rPr>
              <a:t>("foo");</a:t>
            </a:r>
          </a:p>
          <a:p>
            <a:r>
              <a:rPr lang="en-US" altLang="ja-JP" sz="2000" b="1" dirty="0">
                <a:solidFill>
                  <a:schemeClr val="bg2">
                    <a:lumMod val="10000"/>
                  </a:schemeClr>
                </a:solidFill>
                <a:latin typeface="Courier New" charset="0"/>
                <a:ea typeface="Courier New" charset="0"/>
                <a:cs typeface="Courier New" charset="0"/>
              </a:rPr>
              <a:t>// foo</a:t>
            </a:r>
            <a:r>
              <a:rPr lang="ja-JP" altLang="en-US" sz="2000" b="1" dirty="0">
                <a:solidFill>
                  <a:schemeClr val="bg2">
                    <a:lumMod val="10000"/>
                  </a:schemeClr>
                </a:solidFill>
                <a:latin typeface="Courier New" charset="0"/>
                <a:ea typeface="Courier New" charset="0"/>
                <a:cs typeface="Courier New" charset="0"/>
              </a:rPr>
              <a:t>の子要素の一覧から</a:t>
            </a:r>
            <a:r>
              <a:rPr lang="en-US" altLang="ja-JP" sz="2000" b="1" dirty="0">
                <a:solidFill>
                  <a:schemeClr val="bg2">
                    <a:lumMod val="10000"/>
                  </a:schemeClr>
                </a:solidFill>
                <a:latin typeface="Courier New" charset="0"/>
                <a:ea typeface="Courier New" charset="0"/>
                <a:cs typeface="Courier New" charset="0"/>
              </a:rPr>
              <a:t>1</a:t>
            </a:r>
            <a:r>
              <a:rPr lang="ja-JP" altLang="en-US" sz="2000" b="1" dirty="0">
                <a:solidFill>
                  <a:schemeClr val="bg2">
                    <a:lumMod val="10000"/>
                  </a:schemeClr>
                </a:solidFill>
                <a:latin typeface="Courier New" charset="0"/>
                <a:ea typeface="Courier New" charset="0"/>
                <a:cs typeface="Courier New" charset="0"/>
              </a:rPr>
              <a:t>番目（</a:t>
            </a:r>
            <a:r>
              <a:rPr lang="en-US" altLang="ja-JP" sz="2000" b="1" dirty="0">
                <a:solidFill>
                  <a:schemeClr val="bg2">
                    <a:lumMod val="10000"/>
                  </a:schemeClr>
                </a:solidFill>
                <a:latin typeface="Courier New" charset="0"/>
                <a:ea typeface="Courier New" charset="0"/>
                <a:cs typeface="Courier New" charset="0"/>
              </a:rPr>
              <a:t>0</a:t>
            </a:r>
            <a:r>
              <a:rPr lang="ja-JP" altLang="en-US" sz="2000" b="1" dirty="0">
                <a:solidFill>
                  <a:schemeClr val="bg2">
                    <a:lumMod val="10000"/>
                  </a:schemeClr>
                </a:solidFill>
                <a:latin typeface="Courier New" charset="0"/>
                <a:ea typeface="Courier New" charset="0"/>
                <a:cs typeface="Courier New" charset="0"/>
              </a:rPr>
              <a:t>開始）の要素を取得</a:t>
            </a:r>
            <a:endParaRPr lang="en-US" altLang="ja-JP" sz="2000" b="1" dirty="0">
              <a:solidFill>
                <a:schemeClr val="bg2">
                  <a:lumMod val="10000"/>
                </a:schemeClr>
              </a:solidFill>
              <a:latin typeface="Courier New" charset="0"/>
              <a:ea typeface="Courier New" charset="0"/>
              <a:cs typeface="Courier New" charset="0"/>
            </a:endParaRPr>
          </a:p>
          <a:p>
            <a:r>
              <a:rPr lang="en-US" altLang="ja-JP" sz="2000" b="1" dirty="0" err="1">
                <a:solidFill>
                  <a:schemeClr val="bg2">
                    <a:lumMod val="10000"/>
                  </a:schemeClr>
                </a:solidFill>
                <a:latin typeface="Courier New" charset="0"/>
                <a:ea typeface="Courier New" charset="0"/>
                <a:cs typeface="Courier New" charset="0"/>
              </a:rPr>
              <a:t>var</a:t>
            </a:r>
            <a:r>
              <a:rPr lang="en-US" altLang="ja-JP" sz="2000" b="1" dirty="0">
                <a:solidFill>
                  <a:schemeClr val="bg2">
                    <a:lumMod val="10000"/>
                  </a:schemeClr>
                </a:solidFill>
                <a:latin typeface="Courier New" charset="0"/>
                <a:ea typeface="Courier New" charset="0"/>
                <a:cs typeface="Courier New" charset="0"/>
              </a:rPr>
              <a:t> fooChild1 = </a:t>
            </a:r>
            <a:r>
              <a:rPr lang="en-US" altLang="ja-JP" sz="2000" b="1" dirty="0" err="1">
                <a:solidFill>
                  <a:schemeClr val="bg2">
                    <a:lumMod val="10000"/>
                  </a:schemeClr>
                </a:solidFill>
                <a:latin typeface="Courier New" charset="0"/>
                <a:ea typeface="Courier New" charset="0"/>
                <a:cs typeface="Courier New" charset="0"/>
              </a:rPr>
              <a:t>fooIdentified.childNodes</a:t>
            </a:r>
            <a:r>
              <a:rPr lang="en-US" altLang="ja-JP" sz="2000" b="1" dirty="0">
                <a:solidFill>
                  <a:schemeClr val="bg2">
                    <a:lumMod val="10000"/>
                  </a:schemeClr>
                </a:solidFill>
                <a:latin typeface="Courier New" charset="0"/>
                <a:ea typeface="Courier New" charset="0"/>
                <a:cs typeface="Courier New" charset="0"/>
              </a:rPr>
              <a:t>[1];</a:t>
            </a:r>
          </a:p>
          <a:p>
            <a:r>
              <a:rPr lang="en-US" altLang="ja-JP" sz="2000" b="1" dirty="0">
                <a:solidFill>
                  <a:schemeClr val="bg2">
                    <a:lumMod val="10000"/>
                  </a:schemeClr>
                </a:solidFill>
                <a:latin typeface="Courier New" charset="0"/>
                <a:ea typeface="Courier New" charset="0"/>
                <a:cs typeface="Courier New" charset="0"/>
              </a:rPr>
              <a:t>// </a:t>
            </a:r>
            <a:r>
              <a:rPr lang="ja-JP" altLang="en-US" sz="2000" b="1" dirty="0">
                <a:solidFill>
                  <a:schemeClr val="bg2">
                    <a:lumMod val="10000"/>
                  </a:schemeClr>
                </a:solidFill>
                <a:latin typeface="Courier New" charset="0"/>
                <a:ea typeface="Courier New" charset="0"/>
                <a:cs typeface="Courier New" charset="0"/>
              </a:rPr>
              <a:t>新しい要素を作成</a:t>
            </a:r>
            <a:endParaRPr lang="en-US" altLang="ja-JP" sz="2000" b="1" dirty="0">
              <a:solidFill>
                <a:schemeClr val="bg2">
                  <a:lumMod val="10000"/>
                </a:schemeClr>
              </a:solidFill>
              <a:latin typeface="Courier New" charset="0"/>
              <a:ea typeface="Courier New" charset="0"/>
              <a:cs typeface="Courier New" charset="0"/>
            </a:endParaRPr>
          </a:p>
          <a:p>
            <a:r>
              <a:rPr lang="en-US" altLang="ja-JP" sz="2000" b="1" dirty="0" err="1">
                <a:solidFill>
                  <a:schemeClr val="bg2">
                    <a:lumMod val="10000"/>
                  </a:schemeClr>
                </a:solidFill>
                <a:latin typeface="Courier New" charset="0"/>
                <a:ea typeface="Courier New" charset="0"/>
                <a:cs typeface="Courier New" charset="0"/>
              </a:rPr>
              <a:t>var</a:t>
            </a:r>
            <a:r>
              <a:rPr lang="en-US" altLang="ja-JP" sz="2000" b="1" dirty="0">
                <a:solidFill>
                  <a:schemeClr val="bg2">
                    <a:lumMod val="10000"/>
                  </a:schemeClr>
                </a:solidFill>
                <a:latin typeface="Courier New" charset="0"/>
                <a:ea typeface="Courier New" charset="0"/>
                <a:cs typeface="Courier New" charset="0"/>
              </a:rPr>
              <a:t> </a:t>
            </a:r>
            <a:r>
              <a:rPr lang="en-US" altLang="ja-JP" sz="2000" b="1" dirty="0" err="1">
                <a:solidFill>
                  <a:schemeClr val="bg2">
                    <a:lumMod val="10000"/>
                  </a:schemeClr>
                </a:solidFill>
                <a:latin typeface="Courier New" charset="0"/>
                <a:ea typeface="Courier New" charset="0"/>
                <a:cs typeface="Courier New" charset="0"/>
              </a:rPr>
              <a:t>barCreated</a:t>
            </a:r>
            <a:r>
              <a:rPr lang="en-US" altLang="ja-JP" sz="2000" b="1" dirty="0">
                <a:solidFill>
                  <a:schemeClr val="bg2">
                    <a:lumMod val="10000"/>
                  </a:schemeClr>
                </a:solidFill>
                <a:latin typeface="Courier New" charset="0"/>
                <a:ea typeface="Courier New" charset="0"/>
                <a:cs typeface="Courier New" charset="0"/>
              </a:rPr>
              <a:t> = </a:t>
            </a:r>
            <a:r>
              <a:rPr lang="en-US" altLang="ja-JP" sz="2000" b="1" dirty="0" err="1">
                <a:solidFill>
                  <a:schemeClr val="bg2">
                    <a:lumMod val="10000"/>
                  </a:schemeClr>
                </a:solidFill>
                <a:latin typeface="Courier New" charset="0"/>
                <a:ea typeface="Courier New" charset="0"/>
                <a:cs typeface="Courier New" charset="0"/>
              </a:rPr>
              <a:t>document.createElement</a:t>
            </a:r>
            <a:r>
              <a:rPr lang="en-US" altLang="ja-JP" sz="2000" b="1" dirty="0">
                <a:solidFill>
                  <a:schemeClr val="bg2">
                    <a:lumMod val="10000"/>
                  </a:schemeClr>
                </a:solidFill>
                <a:latin typeface="Courier New" charset="0"/>
                <a:ea typeface="Courier New" charset="0"/>
                <a:cs typeface="Courier New" charset="0"/>
              </a:rPr>
              <a:t>("bar");</a:t>
            </a:r>
          </a:p>
          <a:p>
            <a:r>
              <a:rPr lang="en-US" altLang="ja-JP" sz="2000" b="1" dirty="0">
                <a:solidFill>
                  <a:schemeClr val="bg2">
                    <a:lumMod val="10000"/>
                  </a:schemeClr>
                </a:solidFill>
                <a:latin typeface="Courier New" charset="0"/>
                <a:ea typeface="Courier New" charset="0"/>
                <a:cs typeface="Courier New" charset="0"/>
              </a:rPr>
              <a:t>//</a:t>
            </a:r>
            <a:r>
              <a:rPr lang="ja-JP" altLang="en-US" sz="2000" b="1" dirty="0">
                <a:solidFill>
                  <a:schemeClr val="bg2">
                    <a:lumMod val="10000"/>
                  </a:schemeClr>
                </a:solidFill>
                <a:latin typeface="Courier New" charset="0"/>
                <a:ea typeface="Courier New" charset="0"/>
                <a:cs typeface="Courier New" charset="0"/>
              </a:rPr>
              <a:t> 要素を</a:t>
            </a:r>
            <a:r>
              <a:rPr lang="en-US" altLang="ja-JP" sz="2000" b="1" dirty="0">
                <a:solidFill>
                  <a:schemeClr val="bg2">
                    <a:lumMod val="10000"/>
                  </a:schemeClr>
                </a:solidFill>
                <a:latin typeface="Courier New" charset="0"/>
                <a:ea typeface="Courier New" charset="0"/>
                <a:cs typeface="Courier New" charset="0"/>
              </a:rPr>
              <a:t>DOM</a:t>
            </a:r>
            <a:r>
              <a:rPr lang="ja-JP" altLang="en-US" sz="2000" b="1" dirty="0">
                <a:solidFill>
                  <a:schemeClr val="bg2">
                    <a:lumMod val="10000"/>
                  </a:schemeClr>
                </a:solidFill>
                <a:latin typeface="Courier New" charset="0"/>
                <a:ea typeface="Courier New" charset="0"/>
                <a:cs typeface="Courier New" charset="0"/>
              </a:rPr>
              <a:t>のツリー内に追加する</a:t>
            </a:r>
            <a:endParaRPr lang="en-US" altLang="ja-JP" sz="2000" b="1" dirty="0">
              <a:solidFill>
                <a:schemeClr val="bg2">
                  <a:lumMod val="10000"/>
                </a:schemeClr>
              </a:solidFill>
              <a:latin typeface="Courier New" charset="0"/>
              <a:ea typeface="Courier New" charset="0"/>
              <a:cs typeface="Courier New" charset="0"/>
            </a:endParaRPr>
          </a:p>
          <a:p>
            <a:r>
              <a:rPr lang="en-US" altLang="ja-JP" sz="2000" b="1" dirty="0">
                <a:solidFill>
                  <a:schemeClr val="bg2">
                    <a:lumMod val="10000"/>
                  </a:schemeClr>
                </a:solidFill>
                <a:latin typeface="Courier New" charset="0"/>
                <a:ea typeface="Courier New" charset="0"/>
                <a:cs typeface="Courier New" charset="0"/>
              </a:rPr>
              <a:t>fooChild1.appendChild(</a:t>
            </a:r>
            <a:r>
              <a:rPr lang="en-US" altLang="ja-JP" sz="2000" b="1" dirty="0" err="1">
                <a:solidFill>
                  <a:schemeClr val="bg2">
                    <a:lumMod val="10000"/>
                  </a:schemeClr>
                </a:solidFill>
                <a:latin typeface="Courier New" charset="0"/>
                <a:ea typeface="Courier New" charset="0"/>
                <a:cs typeface="Courier New" charset="0"/>
              </a:rPr>
              <a:t>barCreated</a:t>
            </a:r>
            <a:r>
              <a:rPr lang="en-US" altLang="ja-JP" sz="2000" b="1" dirty="0">
                <a:solidFill>
                  <a:schemeClr val="bg2">
                    <a:lumMod val="10000"/>
                  </a:schemeClr>
                </a:solidFill>
                <a:latin typeface="Courier New" charset="0"/>
                <a:ea typeface="Courier New" charset="0"/>
                <a:cs typeface="Courier New" charset="0"/>
              </a:rPr>
              <a:t>);</a:t>
            </a:r>
            <a:endParaRPr kumimoji="1" lang="en-US" altLang="ja-JP" sz="2000" b="1" dirty="0">
              <a:solidFill>
                <a:schemeClr val="bg2">
                  <a:lumMod val="10000"/>
                </a:schemeClr>
              </a:solidFill>
              <a:latin typeface="Courier New" charset="0"/>
              <a:ea typeface="Courier New" charset="0"/>
              <a:cs typeface="Courier New" charset="0"/>
            </a:endParaRPr>
          </a:p>
          <a:p>
            <a:endParaRPr kumimoji="1" lang="en-US" altLang="ja-JP" sz="2000" b="1" dirty="0">
              <a:solidFill>
                <a:schemeClr val="bg2">
                  <a:lumMod val="10000"/>
                </a:schemeClr>
              </a:solidFill>
              <a:latin typeface="Courier New" charset="0"/>
              <a:ea typeface="Courier New" charset="0"/>
              <a:cs typeface="Courier New" charset="0"/>
            </a:endParaRPr>
          </a:p>
          <a:p>
            <a:endParaRPr kumimoji="1" lang="ja-JP" altLang="en-US" sz="2000" b="1" dirty="0">
              <a:solidFill>
                <a:schemeClr val="bg2">
                  <a:lumMod val="10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1558289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animEffect transition="in" filter="fade">
                                      <p:cBhvr>
                                        <p:cTn id="21" dur="500"/>
                                        <p:tgtEl>
                                          <p:spTgt spid="8">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8">
                                            <p:txEl>
                                              <p:pRg st="6" end="6"/>
                                            </p:txEl>
                                          </p:spTgt>
                                        </p:tgtEl>
                                        <p:attrNameLst>
                                          <p:attrName>style.visibility</p:attrName>
                                        </p:attrNameLst>
                                      </p:cBhvr>
                                      <p:to>
                                        <p:strVal val="visible"/>
                                      </p:to>
                                    </p:set>
                                    <p:animEffect transition="in" filter="fade">
                                      <p:cBhvr>
                                        <p:cTn id="24" dur="500"/>
                                        <p:tgtEl>
                                          <p:spTgt spid="8">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
                                            <p:txEl>
                                              <p:pRg st="7" end="7"/>
                                            </p:txEl>
                                          </p:spTgt>
                                        </p:tgtEl>
                                        <p:attrNameLst>
                                          <p:attrName>style.visibility</p:attrName>
                                        </p:attrNameLst>
                                      </p:cBhvr>
                                      <p:to>
                                        <p:strVal val="visible"/>
                                      </p:to>
                                    </p:set>
                                    <p:animEffect transition="in" filter="fade">
                                      <p:cBhvr>
                                        <p:cTn id="29" dur="500"/>
                                        <p:tgtEl>
                                          <p:spTgt spid="8">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8">
                                            <p:txEl>
                                              <p:pRg st="8" end="8"/>
                                            </p:txEl>
                                          </p:spTgt>
                                        </p:tgtEl>
                                        <p:attrNameLst>
                                          <p:attrName>style.visibility</p:attrName>
                                        </p:attrNameLst>
                                      </p:cBhvr>
                                      <p:to>
                                        <p:strVal val="visible"/>
                                      </p:to>
                                    </p:set>
                                    <p:animEffect transition="in" filter="fade">
                                      <p:cBhvr>
                                        <p:cTn id="32" dur="500"/>
                                        <p:tgtEl>
                                          <p:spTgt spid="8">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9" end="9"/>
                                            </p:txEl>
                                          </p:spTgt>
                                        </p:tgtEl>
                                        <p:attrNameLst>
                                          <p:attrName>style.visibility</p:attrName>
                                        </p:attrNameLst>
                                      </p:cBhvr>
                                      <p:to>
                                        <p:strVal val="visible"/>
                                      </p:to>
                                    </p:set>
                                    <p:animEffect transition="in" filter="fade">
                                      <p:cBhvr>
                                        <p:cTn id="37" dur="500"/>
                                        <p:tgtEl>
                                          <p:spTgt spid="8">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8">
                                            <p:txEl>
                                              <p:pRg st="10" end="10"/>
                                            </p:txEl>
                                          </p:spTgt>
                                        </p:tgtEl>
                                        <p:attrNameLst>
                                          <p:attrName>style.visibility</p:attrName>
                                        </p:attrNameLst>
                                      </p:cBhvr>
                                      <p:to>
                                        <p:strVal val="visible"/>
                                      </p:to>
                                    </p:set>
                                    <p:animEffect transition="in" filter="fade">
                                      <p:cBhvr>
                                        <p:cTn id="40" dur="500"/>
                                        <p:tgtEl>
                                          <p:spTgt spid="8">
                                            <p:txEl>
                                              <p:pRg st="10" end="1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8">
                                            <p:txEl>
                                              <p:pRg st="11" end="11"/>
                                            </p:txEl>
                                          </p:spTgt>
                                        </p:tgtEl>
                                        <p:attrNameLst>
                                          <p:attrName>style.visibility</p:attrName>
                                        </p:attrNameLst>
                                      </p:cBhvr>
                                      <p:to>
                                        <p:strVal val="visible"/>
                                      </p:to>
                                    </p:set>
                                    <p:animEffect transition="in" filter="fade">
                                      <p:cBhvr>
                                        <p:cTn id="45" dur="500"/>
                                        <p:tgtEl>
                                          <p:spTgt spid="8">
                                            <p:txEl>
                                              <p:pRg st="11" end="11"/>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8">
                                            <p:txEl>
                                              <p:pRg st="12" end="12"/>
                                            </p:txEl>
                                          </p:spTgt>
                                        </p:tgtEl>
                                        <p:attrNameLst>
                                          <p:attrName>style.visibility</p:attrName>
                                        </p:attrNameLst>
                                      </p:cBhvr>
                                      <p:to>
                                        <p:strVal val="visible"/>
                                      </p:to>
                                    </p:set>
                                    <p:animEffect transition="in" filter="fade">
                                      <p:cBhvr>
                                        <p:cTn id="48" dur="5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参考資料</a:t>
            </a:r>
          </a:p>
        </p:txBody>
      </p:sp>
      <p:sp>
        <p:nvSpPr>
          <p:cNvPr id="3" name="コンテンツ プレースホルダー 2"/>
          <p:cNvSpPr>
            <a:spLocks noGrp="1"/>
          </p:cNvSpPr>
          <p:nvPr>
            <p:ph idx="1"/>
          </p:nvPr>
        </p:nvSpPr>
        <p:spPr/>
        <p:txBody>
          <a:bodyPr/>
          <a:lstStyle/>
          <a:p>
            <a:r>
              <a:rPr lang="en-US" altLang="ja-JP" dirty="0"/>
              <a:t>W3C - All Standards - DOM</a:t>
            </a:r>
          </a:p>
          <a:p>
            <a:pPr lvl="1"/>
            <a:r>
              <a:rPr lang="en-US" altLang="ja-JP" dirty="0">
                <a:hlinkClick r:id="rId2"/>
              </a:rPr>
              <a:t>https://www.w3.org/TR/#tr_DOM</a:t>
            </a:r>
            <a:endParaRPr lang="en-US" altLang="ja-JP" dirty="0"/>
          </a:p>
          <a:p>
            <a:pPr lvl="1"/>
            <a:endParaRPr lang="en-US" altLang="ja-JP" dirty="0"/>
          </a:p>
          <a:p>
            <a:r>
              <a:rPr lang="ja-JP" altLang="en-US" dirty="0" err="1"/>
              <a:t>どら</a:t>
            </a:r>
            <a:r>
              <a:rPr lang="ja-JP" altLang="en-US" dirty="0"/>
              <a:t>猫本舗</a:t>
            </a:r>
            <a:r>
              <a:rPr lang="en-US" altLang="ja-JP" dirty="0"/>
              <a:t> - DOM Lv1</a:t>
            </a:r>
            <a:r>
              <a:rPr lang="ja-JP" altLang="en-US" dirty="0"/>
              <a:t> 仕様書の邦訳</a:t>
            </a:r>
            <a:endParaRPr lang="en-US" altLang="ja-JP" dirty="0"/>
          </a:p>
          <a:p>
            <a:pPr lvl="1"/>
            <a:r>
              <a:rPr lang="en-US" altLang="ja-JP" dirty="0">
                <a:hlinkClick r:id="rId3"/>
              </a:rPr>
              <a:t>http://www.doraneko.org/misc/dom10/19981001/cover.html</a:t>
            </a:r>
            <a:endParaRPr lang="en-US" altLang="ja-JP" dirty="0"/>
          </a:p>
          <a:p>
            <a:pPr lvl="1"/>
            <a:endParaRPr lang="en-US" altLang="ja-JP" dirty="0"/>
          </a:p>
          <a:p>
            <a:r>
              <a:rPr lang="en-US" altLang="ja-JP" dirty="0"/>
              <a:t>Java SE</a:t>
            </a:r>
            <a:r>
              <a:rPr lang="ja-JP" altLang="en-US" dirty="0"/>
              <a:t>同梱の</a:t>
            </a:r>
            <a:r>
              <a:rPr lang="en-US" altLang="ja-JP" dirty="0"/>
              <a:t>DOM</a:t>
            </a:r>
            <a:r>
              <a:rPr lang="ja-JP" altLang="en-US" dirty="0"/>
              <a:t>実装（</a:t>
            </a:r>
            <a:r>
              <a:rPr lang="en-US" altLang="ja-JP" dirty="0"/>
              <a:t>W3C</a:t>
            </a:r>
            <a:r>
              <a:rPr lang="ja-JP" altLang="en-US" dirty="0"/>
              <a:t>謹製）</a:t>
            </a:r>
            <a:endParaRPr lang="en-US" altLang="ja-JP" dirty="0"/>
          </a:p>
          <a:p>
            <a:pPr lvl="1"/>
            <a:r>
              <a:rPr lang="en-US" altLang="ja-JP" dirty="0">
                <a:hlinkClick r:id="rId4"/>
              </a:rPr>
              <a:t>https://docs.oracle.com/javase/jp/6/api/org/w3c/dom/package-summary.html</a:t>
            </a:r>
            <a:endParaRPr lang="en-US" altLang="ja-JP" dirty="0"/>
          </a:p>
          <a:p>
            <a:endParaRPr lang="en-US" altLang="ja-JP" dirty="0"/>
          </a:p>
          <a:p>
            <a:pPr lvl="1"/>
            <a:endParaRPr lang="en-US" altLang="ja-JP" dirty="0"/>
          </a:p>
          <a:p>
            <a:endParaRPr lang="en-US" altLang="ja-JP" dirty="0"/>
          </a:p>
        </p:txBody>
      </p:sp>
      <p:sp>
        <p:nvSpPr>
          <p:cNvPr id="4" name="正方形/長方形 3"/>
          <p:cNvSpPr/>
          <p:nvPr/>
        </p:nvSpPr>
        <p:spPr>
          <a:xfrm>
            <a:off x="838200" y="6176963"/>
            <a:ext cx="10515600" cy="6810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600" dirty="0">
                <a:solidFill>
                  <a:schemeClr val="tx1">
                    <a:lumMod val="75000"/>
                    <a:lumOff val="25000"/>
                  </a:schemeClr>
                </a:solidFill>
              </a:rPr>
              <a:t>＊ </a:t>
            </a:r>
            <a:r>
              <a:rPr lang="en-US" altLang="ja-JP" sz="1600" dirty="0">
                <a:solidFill>
                  <a:schemeClr val="tx1">
                    <a:lumMod val="75000"/>
                    <a:lumOff val="25000"/>
                  </a:schemeClr>
                </a:solidFill>
              </a:rPr>
              <a:t>DOM</a:t>
            </a:r>
            <a:r>
              <a:rPr lang="ja-JP" altLang="en-US" sz="1600" dirty="0">
                <a:solidFill>
                  <a:schemeClr val="tx1">
                    <a:lumMod val="75000"/>
                    <a:lumOff val="25000"/>
                  </a:schemeClr>
                </a:solidFill>
              </a:rPr>
              <a:t>の</a:t>
            </a:r>
            <a:r>
              <a:rPr lang="en-US" altLang="ja-JP" sz="1600" dirty="0">
                <a:solidFill>
                  <a:schemeClr val="tx1">
                    <a:lumMod val="75000"/>
                    <a:lumOff val="25000"/>
                  </a:schemeClr>
                </a:solidFill>
              </a:rPr>
              <a:t>API</a:t>
            </a:r>
            <a:r>
              <a:rPr lang="ja-JP" altLang="en-US" sz="1600" dirty="0">
                <a:solidFill>
                  <a:schemeClr val="tx1">
                    <a:lumMod val="75000"/>
                    <a:lumOff val="25000"/>
                  </a:schemeClr>
                </a:solidFill>
              </a:rPr>
              <a:t>の使い勝手を向上させるためにライブラリをつくってみました。プロジェクトのリポジトリはこちら→</a:t>
            </a:r>
            <a:r>
              <a:rPr lang="en-US" altLang="ja-JP" sz="1600" dirty="0">
                <a:solidFill>
                  <a:schemeClr val="tx1">
                    <a:lumMod val="75000"/>
                    <a:lumOff val="25000"/>
                  </a:schemeClr>
                </a:solidFill>
              </a:rPr>
              <a:t>https://github.com/unclazz/unclazz-dom-queries</a:t>
            </a:r>
            <a:endParaRPr kumimoji="1" lang="ja-JP" altLang="en-US" sz="1600" dirty="0">
              <a:solidFill>
                <a:schemeClr val="tx1">
                  <a:lumMod val="75000"/>
                  <a:lumOff val="25000"/>
                </a:schemeClr>
              </a:solidFill>
            </a:endParaRPr>
          </a:p>
        </p:txBody>
      </p:sp>
      <p:sp>
        <p:nvSpPr>
          <p:cNvPr id="5" name="雲形吹き出し 4"/>
          <p:cNvSpPr/>
          <p:nvPr/>
        </p:nvSpPr>
        <p:spPr>
          <a:xfrm>
            <a:off x="7268705" y="2786519"/>
            <a:ext cx="4804475" cy="1952786"/>
          </a:xfrm>
          <a:prstGeom prst="cloudCallout">
            <a:avLst>
              <a:gd name="adj1" fmla="val -44546"/>
              <a:gd name="adj2" fmla="val 4980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a:t>Java SE 1.4</a:t>
            </a:r>
            <a:r>
              <a:rPr lang="ja-JP" altLang="en-US" sz="2000" b="1"/>
              <a:t>で追加された。</a:t>
            </a:r>
            <a:r>
              <a:rPr kumimoji="1" lang="en-US" altLang="ja-JP" sz="2000" b="1"/>
              <a:t>W3C</a:t>
            </a:r>
            <a:r>
              <a:rPr kumimoji="1" lang="ja-JP" altLang="en-US" sz="2000" b="1"/>
              <a:t>の定めた仕様に起因する使い勝手の悪さが際立つ</a:t>
            </a:r>
            <a:r>
              <a:rPr kumimoji="1" lang="en-US" altLang="ja-JP" sz="2000" b="1"/>
              <a:t>…</a:t>
            </a:r>
            <a:r>
              <a:rPr kumimoji="1" lang="ja-JP" altLang="en-US" sz="2000" b="1"/>
              <a:t>（</a:t>
            </a:r>
            <a:r>
              <a:rPr kumimoji="1" lang="en-US" altLang="ja-JP" sz="2000" b="1"/>
              <a:t>*</a:t>
            </a:r>
            <a:r>
              <a:rPr kumimoji="1" lang="ja-JP" altLang="en-US" sz="2000" b="1"/>
              <a:t>）。</a:t>
            </a:r>
          </a:p>
        </p:txBody>
      </p:sp>
    </p:spTree>
    <p:extLst>
      <p:ext uri="{BB962C8B-B14F-4D97-AF65-F5344CB8AC3E}">
        <p14:creationId xmlns:p14="http://schemas.microsoft.com/office/powerpoint/2010/main" val="11986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DOM</a:t>
            </a:r>
            <a:r>
              <a:rPr kumimoji="1" lang="ja-JP" altLang="en-US"/>
              <a:t>の登場以前</a:t>
            </a:r>
            <a:r>
              <a:rPr kumimoji="1" lang="en-US" altLang="ja-JP"/>
              <a:t>/</a:t>
            </a:r>
            <a:r>
              <a:rPr kumimoji="1" lang="ja-JP" altLang="en-US"/>
              <a:t>以後</a:t>
            </a:r>
          </a:p>
        </p:txBody>
      </p:sp>
      <p:sp>
        <p:nvSpPr>
          <p:cNvPr id="3" name="コンテンツ プレースホルダー 2"/>
          <p:cNvSpPr>
            <a:spLocks noGrp="1"/>
          </p:cNvSpPr>
          <p:nvPr>
            <p:ph idx="1"/>
          </p:nvPr>
        </p:nvSpPr>
        <p:spPr/>
        <p:txBody>
          <a:bodyPr/>
          <a:lstStyle/>
          <a:p>
            <a:r>
              <a:rPr lang="en-US" altLang="ja-JP" dirty="0"/>
              <a:t>DOM</a:t>
            </a:r>
            <a:r>
              <a:rPr lang="ja-JP" altLang="en-US" dirty="0"/>
              <a:t>以前：</a:t>
            </a:r>
            <a:endParaRPr lang="en-US" altLang="ja-JP" dirty="0"/>
          </a:p>
          <a:p>
            <a:pPr lvl="1"/>
            <a:r>
              <a:rPr lang="en-US" altLang="ja-JP" dirty="0"/>
              <a:t>Web</a:t>
            </a:r>
            <a:r>
              <a:rPr lang="ja-JP" altLang="en-US" dirty="0"/>
              <a:t>ページの内容を動的に書き換える場合、</a:t>
            </a:r>
            <a:r>
              <a:rPr lang="en-US" altLang="ja-JP" dirty="0" err="1"/>
              <a:t>document.write</a:t>
            </a:r>
            <a:r>
              <a:rPr lang="ja-JP" altLang="en-US" dirty="0"/>
              <a:t>関数で新しい内容を書き出すことしかできなかった。</a:t>
            </a:r>
            <a:endParaRPr lang="en-US" altLang="ja-JP" dirty="0"/>
          </a:p>
          <a:p>
            <a:pPr lvl="1"/>
            <a:r>
              <a:rPr kumimoji="1" lang="ja-JP" altLang="en-US" dirty="0"/>
              <a:t>それも</a:t>
            </a:r>
            <a:r>
              <a:rPr kumimoji="1" lang="en-US" altLang="ja-JP" dirty="0"/>
              <a:t>XML/HTML</a:t>
            </a:r>
            <a:r>
              <a:rPr kumimoji="1" lang="ja-JP" altLang="en-US" dirty="0"/>
              <a:t>としてではなく単なる文字列として。</a:t>
            </a:r>
            <a:endParaRPr kumimoji="1" lang="en-US" altLang="ja-JP" dirty="0"/>
          </a:p>
          <a:p>
            <a:pPr lvl="1"/>
            <a:endParaRPr lang="en-US" altLang="ja-JP" dirty="0"/>
          </a:p>
          <a:p>
            <a:r>
              <a:rPr kumimoji="1" lang="en-US" altLang="ja-JP" dirty="0"/>
              <a:t>DOM</a:t>
            </a:r>
            <a:r>
              <a:rPr kumimoji="1" lang="ja-JP" altLang="en-US" dirty="0"/>
              <a:t>以後：</a:t>
            </a:r>
            <a:endParaRPr kumimoji="1" lang="en-US" altLang="ja-JP" dirty="0"/>
          </a:p>
          <a:p>
            <a:pPr lvl="1"/>
            <a:r>
              <a:rPr lang="en-US" altLang="ja-JP" dirty="0"/>
              <a:t>XML/HTML</a:t>
            </a:r>
            <a:r>
              <a:rPr lang="ja-JP" altLang="en-US" dirty="0"/>
              <a:t>を構成する要素（タグ）、属性、テキストを</a:t>
            </a:r>
            <a:r>
              <a:rPr lang="en-US" altLang="ja-JP" dirty="0"/>
              <a:t>JavaScript</a:t>
            </a:r>
            <a:r>
              <a:rPr lang="ja-JP" altLang="en-US" dirty="0"/>
              <a:t>のオブジェクトとして生成、追加、変更、削除できるようになった。</a:t>
            </a:r>
            <a:endParaRPr lang="en-US" altLang="ja-JP" dirty="0"/>
          </a:p>
          <a:p>
            <a:pPr lvl="1"/>
            <a:r>
              <a:rPr lang="ja-JP" altLang="en-US" dirty="0"/>
              <a:t>またそれらに紐付けられた</a:t>
            </a:r>
            <a:r>
              <a:rPr lang="en-US" altLang="ja-JP" dirty="0"/>
              <a:t>CSS</a:t>
            </a:r>
            <a:r>
              <a:rPr lang="ja-JP" altLang="en-US" dirty="0" err="1"/>
              <a:t>、</a:t>
            </a:r>
            <a:r>
              <a:rPr lang="ja-JP" altLang="en-US" dirty="0"/>
              <a:t>イベント・リスナーも動的に操作することが可能になった。</a:t>
            </a:r>
            <a:endParaRPr kumimoji="1" lang="ja-JP" altLang="en-US" dirty="0"/>
          </a:p>
        </p:txBody>
      </p:sp>
    </p:spTree>
    <p:extLst>
      <p:ext uri="{BB962C8B-B14F-4D97-AF65-F5344CB8AC3E}">
        <p14:creationId xmlns:p14="http://schemas.microsoft.com/office/powerpoint/2010/main" val="1148553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問題点</a:t>
            </a:r>
          </a:p>
        </p:txBody>
      </p:sp>
      <p:sp>
        <p:nvSpPr>
          <p:cNvPr id="3" name="コンテンツ プレースホルダー 2"/>
          <p:cNvSpPr>
            <a:spLocks noGrp="1"/>
          </p:cNvSpPr>
          <p:nvPr>
            <p:ph idx="1"/>
          </p:nvPr>
        </p:nvSpPr>
        <p:spPr/>
        <p:txBody>
          <a:bodyPr/>
          <a:lstStyle/>
          <a:p>
            <a:r>
              <a:rPr kumimoji="1" lang="ja-JP" altLang="en-US" dirty="0"/>
              <a:t>例によってブラウザごとに挙動がちがった。</a:t>
            </a:r>
            <a:endParaRPr kumimoji="1" lang="en-US" altLang="ja-JP" dirty="0"/>
          </a:p>
          <a:p>
            <a:r>
              <a:rPr kumimoji="1" lang="en-US" altLang="ja-JP" dirty="0"/>
              <a:t>DOM</a:t>
            </a:r>
            <a:r>
              <a:rPr kumimoji="1" lang="ja-JP" altLang="en-US" dirty="0"/>
              <a:t>の中でも</a:t>
            </a:r>
            <a:r>
              <a:rPr kumimoji="1" lang="en-US" altLang="ja-JP" dirty="0"/>
              <a:t>HTML</a:t>
            </a:r>
            <a:r>
              <a:rPr kumimoji="1" lang="ja-JP" altLang="en-US" dirty="0"/>
              <a:t>関連仕様の比重は大きいが、</a:t>
            </a:r>
            <a:r>
              <a:rPr kumimoji="1" lang="en-US" altLang="ja-JP" dirty="0"/>
              <a:t>HTML</a:t>
            </a:r>
            <a:r>
              <a:rPr kumimoji="1" lang="ja-JP" altLang="en-US" dirty="0"/>
              <a:t>専用の仕様でないため、少々まどろっこしく、使い勝手が悪い。</a:t>
            </a:r>
          </a:p>
        </p:txBody>
      </p:sp>
      <p:sp>
        <p:nvSpPr>
          <p:cNvPr id="5" name="雲形吹き出し 4"/>
          <p:cNvSpPr/>
          <p:nvPr/>
        </p:nvSpPr>
        <p:spPr>
          <a:xfrm>
            <a:off x="7693617" y="365125"/>
            <a:ext cx="3812583" cy="1584002"/>
          </a:xfrm>
          <a:prstGeom prst="cloudCallout">
            <a:avLst>
              <a:gd name="adj1" fmla="val -44546"/>
              <a:gd name="adj2" fmla="val 4980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そもそも仕様の記述内容</a:t>
            </a:r>
            <a:r>
              <a:rPr lang="ja-JP" altLang="en-US" sz="2000" b="1" dirty="0" smtClean="0"/>
              <a:t>が曖昧なん</a:t>
            </a:r>
            <a:r>
              <a:rPr lang="ja-JP" altLang="en-US" sz="2000" b="1" dirty="0"/>
              <a:t>ですが</a:t>
            </a:r>
            <a:r>
              <a:rPr lang="en-US" altLang="ja-JP" sz="2000" b="1" dirty="0"/>
              <a:t>…</a:t>
            </a:r>
          </a:p>
        </p:txBody>
      </p:sp>
    </p:spTree>
    <p:extLst>
      <p:ext uri="{BB962C8B-B14F-4D97-AF65-F5344CB8AC3E}">
        <p14:creationId xmlns:p14="http://schemas.microsoft.com/office/powerpoint/2010/main" val="61517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XHR</a:t>
            </a:r>
            <a:endParaRPr kumimoji="1" lang="ja-JP" altLang="en-US"/>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2822578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a:t>XHR</a:t>
            </a:r>
            <a:r>
              <a:rPr lang="ja-JP" altLang="en-US"/>
              <a:t>って何？</a:t>
            </a:r>
            <a:endParaRPr kumimoji="1" lang="ja-JP" altLang="en-US"/>
          </a:p>
        </p:txBody>
      </p:sp>
      <p:sp>
        <p:nvSpPr>
          <p:cNvPr id="5" name="コンテンツ プレースホルダー 4"/>
          <p:cNvSpPr>
            <a:spLocks noGrp="1"/>
          </p:cNvSpPr>
          <p:nvPr>
            <p:ph idx="1"/>
          </p:nvPr>
        </p:nvSpPr>
        <p:spPr/>
        <p:txBody>
          <a:bodyPr/>
          <a:lstStyle/>
          <a:p>
            <a:r>
              <a:rPr kumimoji="1" lang="en-US" altLang="ja-JP" dirty="0" err="1"/>
              <a:t>XmlHttpRequest</a:t>
            </a:r>
            <a:r>
              <a:rPr lang="ja-JP" altLang="en-US" dirty="0"/>
              <a:t>という</a:t>
            </a:r>
            <a:r>
              <a:rPr lang="en-US" altLang="ja-JP" dirty="0"/>
              <a:t>API</a:t>
            </a:r>
            <a:r>
              <a:rPr lang="ja-JP" altLang="en-US" dirty="0"/>
              <a:t>名称の略。</a:t>
            </a:r>
            <a:endParaRPr lang="en-US" altLang="ja-JP" dirty="0"/>
          </a:p>
          <a:p>
            <a:r>
              <a:rPr lang="en-US" altLang="ja-JP" dirty="0"/>
              <a:t>JavaScript</a:t>
            </a:r>
            <a:r>
              <a:rPr lang="ja-JP" altLang="en-US" dirty="0"/>
              <a:t>から任意のタイミングで</a:t>
            </a:r>
            <a:r>
              <a:rPr lang="en-US" altLang="ja-JP" dirty="0"/>
              <a:t>Web</a:t>
            </a:r>
            <a:r>
              <a:rPr lang="ja-JP" altLang="en-US" dirty="0"/>
              <a:t>サーバにコンテンツのリクエストを行うための</a:t>
            </a:r>
            <a:r>
              <a:rPr lang="en-US" altLang="ja-JP" dirty="0"/>
              <a:t>API</a:t>
            </a:r>
            <a:r>
              <a:rPr lang="ja-JP" altLang="en-US" dirty="0" err="1"/>
              <a:t>。</a:t>
            </a:r>
            <a:endParaRPr lang="en-US" altLang="ja-JP" dirty="0"/>
          </a:p>
          <a:p>
            <a:r>
              <a:rPr kumimoji="1" lang="ja-JP" altLang="en-US" dirty="0"/>
              <a:t>いわゆる</a:t>
            </a:r>
            <a:r>
              <a:rPr kumimoji="1" lang="en-US" altLang="ja-JP" dirty="0"/>
              <a:t>Ajax</a:t>
            </a:r>
            <a:r>
              <a:rPr kumimoji="1" lang="ja-JP" altLang="en-US" dirty="0"/>
              <a:t>の基盤。</a:t>
            </a:r>
            <a:endParaRPr kumimoji="1" lang="en-US" altLang="ja-JP" dirty="0"/>
          </a:p>
          <a:p>
            <a:r>
              <a:rPr lang="ja-JP" altLang="en-US" dirty="0"/>
              <a:t>「</a:t>
            </a:r>
            <a:r>
              <a:rPr lang="en-US" altLang="ja-JP" dirty="0"/>
              <a:t>Xml</a:t>
            </a:r>
            <a:r>
              <a:rPr lang="ja-JP" altLang="en-US" dirty="0"/>
              <a:t>」という枕が付いているが</a:t>
            </a:r>
            <a:r>
              <a:rPr lang="en-US" altLang="ja-JP" dirty="0"/>
              <a:t>HTTP</a:t>
            </a:r>
            <a:r>
              <a:rPr lang="ja-JP" altLang="en-US" dirty="0"/>
              <a:t>プロトコルでリクエストできるものなら何でもリクエストできる。</a:t>
            </a:r>
            <a:endParaRPr lang="en-US" altLang="ja-JP" dirty="0"/>
          </a:p>
          <a:p>
            <a:r>
              <a:rPr lang="ja-JP" altLang="en-US" dirty="0"/>
              <a:t>同期通信</a:t>
            </a:r>
            <a:r>
              <a:rPr lang="en-US" altLang="ja-JP" dirty="0"/>
              <a:t>/</a:t>
            </a:r>
            <a:r>
              <a:rPr lang="ja-JP" altLang="en-US" dirty="0"/>
              <a:t>非同期通信はオプションで選べる。</a:t>
            </a:r>
            <a:endParaRPr lang="en-US" altLang="ja-JP" dirty="0"/>
          </a:p>
        </p:txBody>
      </p:sp>
    </p:spTree>
    <p:extLst>
      <p:ext uri="{BB962C8B-B14F-4D97-AF65-F5344CB8AC3E}">
        <p14:creationId xmlns:p14="http://schemas.microsoft.com/office/powerpoint/2010/main" val="32850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開催概要</a:t>
            </a:r>
          </a:p>
        </p:txBody>
      </p:sp>
      <p:sp>
        <p:nvSpPr>
          <p:cNvPr id="3" name="コンテンツ プレースホルダー 2"/>
          <p:cNvSpPr>
            <a:spLocks noGrp="1"/>
          </p:cNvSpPr>
          <p:nvPr>
            <p:ph idx="1"/>
          </p:nvPr>
        </p:nvSpPr>
        <p:spPr/>
        <p:txBody>
          <a:bodyPr/>
          <a:lstStyle/>
          <a:p>
            <a:r>
              <a:rPr kumimoji="1" lang="ja-JP" altLang="en-US" dirty="0"/>
              <a:t>開催日時</a:t>
            </a:r>
            <a:endParaRPr lang="en-US" altLang="ja-JP" dirty="0"/>
          </a:p>
          <a:p>
            <a:pPr lvl="1"/>
            <a:r>
              <a:rPr kumimoji="1" lang="en-US" altLang="ja-JP" dirty="0"/>
              <a:t>3/2</a:t>
            </a:r>
            <a:r>
              <a:rPr kumimoji="1" lang="ja-JP" altLang="en-US" dirty="0"/>
              <a:t>（水）</a:t>
            </a:r>
            <a:r>
              <a:rPr kumimoji="1" lang="en-US" altLang="ja-JP" dirty="0"/>
              <a:t>〜</a:t>
            </a:r>
            <a:r>
              <a:rPr lang="ja-JP" altLang="en-US" dirty="0"/>
              <a:t>　毎週水曜　</a:t>
            </a:r>
            <a:r>
              <a:rPr lang="en-US" altLang="ja-JP" dirty="0"/>
              <a:t>19:30〜21:30</a:t>
            </a:r>
            <a:r>
              <a:rPr lang="ja-JP" altLang="en-US" dirty="0"/>
              <a:t>　全</a:t>
            </a:r>
            <a:r>
              <a:rPr lang="en-US" altLang="ja-JP" dirty="0"/>
              <a:t>3</a:t>
            </a:r>
            <a:r>
              <a:rPr lang="ja-JP" altLang="en-US" dirty="0"/>
              <a:t>回予定</a:t>
            </a:r>
            <a:endParaRPr lang="en-US" altLang="ja-JP" dirty="0"/>
          </a:p>
          <a:p>
            <a:r>
              <a:rPr kumimoji="1" lang="ja-JP" altLang="en-US" dirty="0"/>
              <a:t>会場</a:t>
            </a:r>
            <a:endParaRPr kumimoji="1" lang="en-US" altLang="ja-JP" dirty="0"/>
          </a:p>
          <a:p>
            <a:pPr lvl="1"/>
            <a:r>
              <a:rPr lang="ja-JP" altLang="en-US" dirty="0" smtClean="0"/>
              <a:t>コラボレーションスペース（</a:t>
            </a:r>
            <a:r>
              <a:rPr lang="en-US" altLang="ja-JP" dirty="0" smtClean="0"/>
              <a:t>N</a:t>
            </a:r>
            <a:r>
              <a:rPr lang="ja-JP" altLang="en-US" dirty="0" smtClean="0"/>
              <a:t>・</a:t>
            </a:r>
            <a:r>
              <a:rPr lang="en-US" altLang="ja-JP" dirty="0" smtClean="0"/>
              <a:t>W</a:t>
            </a:r>
            <a:r>
              <a:rPr lang="ja-JP" altLang="en-US" dirty="0" smtClean="0"/>
              <a:t>）</a:t>
            </a:r>
            <a:endParaRPr lang="en-US" altLang="ja-JP" dirty="0"/>
          </a:p>
          <a:p>
            <a:r>
              <a:rPr kumimoji="1" lang="ja-JP" altLang="en-US" dirty="0"/>
              <a:t>コンテンツ</a:t>
            </a:r>
            <a:endParaRPr kumimoji="1" lang="en-US" altLang="ja-JP" dirty="0"/>
          </a:p>
          <a:p>
            <a:pPr lvl="1"/>
            <a:r>
              <a:rPr lang="ja-JP" altLang="en-US" dirty="0"/>
              <a:t>第</a:t>
            </a:r>
            <a:r>
              <a:rPr lang="en-US" altLang="ja-JP" dirty="0"/>
              <a:t>1</a:t>
            </a:r>
            <a:r>
              <a:rPr lang="ja-JP" altLang="en-US" dirty="0"/>
              <a:t>回　</a:t>
            </a:r>
            <a:r>
              <a:rPr lang="en-US" altLang="ja-JP" dirty="0"/>
              <a:t>JavaScript</a:t>
            </a:r>
            <a:r>
              <a:rPr lang="ja-JP" altLang="en-US" dirty="0"/>
              <a:t>の言語仕様</a:t>
            </a:r>
            <a:endParaRPr lang="en-US" altLang="ja-JP" dirty="0"/>
          </a:p>
          <a:p>
            <a:pPr lvl="1"/>
            <a:r>
              <a:rPr kumimoji="1" lang="ja-JP" altLang="en-US" dirty="0"/>
              <a:t>第</a:t>
            </a:r>
            <a:r>
              <a:rPr kumimoji="1" lang="en-US" altLang="ja-JP" dirty="0"/>
              <a:t>2</a:t>
            </a:r>
            <a:r>
              <a:rPr kumimoji="1" lang="ja-JP" altLang="en-US" dirty="0"/>
              <a:t>回　</a:t>
            </a:r>
            <a:r>
              <a:rPr kumimoji="1" lang="en-US" altLang="ja-JP" dirty="0"/>
              <a:t>DOM</a:t>
            </a:r>
            <a:r>
              <a:rPr kumimoji="1" lang="ja-JP" altLang="en-US" dirty="0"/>
              <a:t>と</a:t>
            </a:r>
            <a:r>
              <a:rPr kumimoji="1" lang="en-US" altLang="ja-JP" dirty="0" err="1" smtClean="0"/>
              <a:t>XmlHttpRequest</a:t>
            </a:r>
            <a:r>
              <a:rPr kumimoji="1" lang="ja-JP" altLang="en-US" dirty="0" err="1" smtClean="0"/>
              <a:t>、</a:t>
            </a:r>
            <a:r>
              <a:rPr lang="ja-JP" altLang="en-US" dirty="0" smtClean="0"/>
              <a:t>軽量フレームワーク</a:t>
            </a:r>
            <a:endParaRPr kumimoji="1" lang="en-US" altLang="ja-JP" dirty="0"/>
          </a:p>
          <a:p>
            <a:pPr lvl="1"/>
            <a:r>
              <a:rPr lang="ja-JP" altLang="en-US" dirty="0"/>
              <a:t>第</a:t>
            </a:r>
            <a:r>
              <a:rPr lang="en-US" altLang="ja-JP" dirty="0"/>
              <a:t>3</a:t>
            </a:r>
            <a:r>
              <a:rPr lang="ja-JP" altLang="en-US" dirty="0"/>
              <a:t>回　クライアントサイド</a:t>
            </a:r>
            <a:r>
              <a:rPr lang="en-US" altLang="ja-JP" dirty="0"/>
              <a:t>MVC</a:t>
            </a:r>
            <a:endParaRPr kumimoji="1" lang="ja-JP" altLang="en-US" dirty="0"/>
          </a:p>
        </p:txBody>
      </p:sp>
      <p:sp>
        <p:nvSpPr>
          <p:cNvPr id="4" name="正方形/長方形 3"/>
          <p:cNvSpPr/>
          <p:nvPr/>
        </p:nvSpPr>
        <p:spPr>
          <a:xfrm>
            <a:off x="156275" y="164260"/>
            <a:ext cx="866613" cy="4556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b="1"/>
              <a:t>再掲</a:t>
            </a:r>
          </a:p>
        </p:txBody>
      </p:sp>
    </p:spTree>
    <p:extLst>
      <p:ext uri="{BB962C8B-B14F-4D97-AF65-F5344CB8AC3E}">
        <p14:creationId xmlns:p14="http://schemas.microsoft.com/office/powerpoint/2010/main" val="141688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なんで</a:t>
            </a:r>
            <a:r>
              <a:rPr kumimoji="1" lang="en-US" altLang="ja-JP"/>
              <a:t>XHR</a:t>
            </a:r>
            <a:r>
              <a:rPr lang="ja-JP" altLang="en-US"/>
              <a:t>が必要なの？</a:t>
            </a:r>
            <a:endParaRPr kumimoji="1" lang="ja-JP" altLang="en-US"/>
          </a:p>
        </p:txBody>
      </p:sp>
      <p:sp>
        <p:nvSpPr>
          <p:cNvPr id="3" name="コンテンツ プレースホルダー 2"/>
          <p:cNvSpPr>
            <a:spLocks noGrp="1"/>
          </p:cNvSpPr>
          <p:nvPr>
            <p:ph idx="1"/>
          </p:nvPr>
        </p:nvSpPr>
        <p:spPr/>
        <p:txBody>
          <a:bodyPr/>
          <a:lstStyle/>
          <a:p>
            <a:r>
              <a:rPr lang="ja-JP" altLang="en-US" dirty="0"/>
              <a:t>「地図をドラッグすると隣接するエリアの情報が見られる」「フォームの入力内容に応じてサジェストが表示される」などの機能を実現するには、「</a:t>
            </a:r>
            <a:r>
              <a:rPr lang="en-US" altLang="ja-JP" dirty="0"/>
              <a:t>Web</a:t>
            </a:r>
            <a:r>
              <a:rPr lang="ja-JP" altLang="en-US" dirty="0"/>
              <a:t>ページ全体」ではなく「</a:t>
            </a:r>
            <a:r>
              <a:rPr lang="en-US" altLang="ja-JP" dirty="0"/>
              <a:t>Web</a:t>
            </a:r>
            <a:r>
              <a:rPr lang="ja-JP" altLang="en-US" dirty="0"/>
              <a:t>ページを構成する部品」を個別にロードする必要がある。</a:t>
            </a:r>
            <a:endParaRPr lang="en-US" altLang="ja-JP" dirty="0"/>
          </a:p>
          <a:p>
            <a:r>
              <a:rPr lang="ja-JP" altLang="en-US" dirty="0"/>
              <a:t>こうしたリソース（</a:t>
            </a:r>
            <a:r>
              <a:rPr lang="en-US" altLang="ja-JP" dirty="0"/>
              <a:t>HTML</a:t>
            </a:r>
            <a:r>
              <a:rPr lang="ja-JP" altLang="en-US" dirty="0" err="1"/>
              <a:t>、</a:t>
            </a:r>
            <a:r>
              <a:rPr lang="en-US" altLang="ja-JP" dirty="0"/>
              <a:t>XML</a:t>
            </a:r>
            <a:r>
              <a:rPr lang="ja-JP" altLang="en-US" dirty="0" err="1"/>
              <a:t>、</a:t>
            </a:r>
            <a:r>
              <a:rPr lang="en-US" altLang="ja-JP" dirty="0"/>
              <a:t>JSON</a:t>
            </a:r>
            <a:r>
              <a:rPr lang="ja-JP" altLang="en-US" dirty="0" err="1"/>
              <a:t>、</a:t>
            </a:r>
            <a:r>
              <a:rPr lang="en-US" altLang="ja-JP" dirty="0" err="1"/>
              <a:t>etc</a:t>
            </a:r>
            <a:r>
              <a:rPr lang="ja-JP" altLang="en-US" dirty="0"/>
              <a:t>）の個別取得、個別送信を可能にするのが</a:t>
            </a:r>
            <a:r>
              <a:rPr lang="en-US" altLang="ja-JP" dirty="0"/>
              <a:t>XHR</a:t>
            </a:r>
            <a:r>
              <a:rPr lang="ja-JP" altLang="en-US" dirty="0" err="1"/>
              <a:t>。</a:t>
            </a:r>
            <a:endParaRPr kumimoji="1" lang="ja-JP" altLang="en-US" dirty="0"/>
          </a:p>
        </p:txBody>
      </p:sp>
    </p:spTree>
    <p:extLst>
      <p:ext uri="{BB962C8B-B14F-4D97-AF65-F5344CB8AC3E}">
        <p14:creationId xmlns:p14="http://schemas.microsoft.com/office/powerpoint/2010/main" val="568112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で、どんなふうに使うの？</a:t>
            </a:r>
          </a:p>
        </p:txBody>
      </p:sp>
      <p:sp>
        <p:nvSpPr>
          <p:cNvPr id="4" name="コンテンツ プレースホルダー 3"/>
          <p:cNvSpPr>
            <a:spLocks noGrp="1"/>
          </p:cNvSpPr>
          <p:nvPr>
            <p:ph sz="half" idx="1"/>
          </p:nvPr>
        </p:nvSpPr>
        <p:spPr/>
        <p:txBody>
          <a:bodyPr/>
          <a:lstStyle/>
          <a:p>
            <a:r>
              <a:rPr kumimoji="1" lang="ja-JP" altLang="en-US" dirty="0"/>
              <a:t>わたしが教えてほしいくらいです（忘れた）。</a:t>
            </a:r>
            <a:endParaRPr kumimoji="1" lang="en-US" altLang="ja-JP" dirty="0"/>
          </a:p>
          <a:p>
            <a:r>
              <a:rPr kumimoji="1" lang="ja-JP" altLang="en-US" dirty="0"/>
              <a:t>知りたい人は</a:t>
            </a:r>
            <a:r>
              <a:rPr lang="ja-JP" altLang="en-US" dirty="0"/>
              <a:t>「サイ本」を読みましょう。</a:t>
            </a:r>
            <a:endParaRPr lang="en-US" altLang="ja-JP" dirty="0"/>
          </a:p>
          <a:p>
            <a:endParaRPr kumimoji="1" lang="en-US" altLang="ja-JP" dirty="0"/>
          </a:p>
        </p:txBody>
      </p:sp>
      <p:pic>
        <p:nvPicPr>
          <p:cNvPr id="4098" name="Picture 2" descr="ttp://ecx.images-amazon.com/images/I/51c9uCrhHgL._SX389_BO1,204,203,200_.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58217" y="1825625"/>
            <a:ext cx="3409565" cy="4351338"/>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p:cNvSpPr/>
          <p:nvPr/>
        </p:nvSpPr>
        <p:spPr>
          <a:xfrm>
            <a:off x="838200" y="6311900"/>
            <a:ext cx="10515600" cy="5461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600">
                <a:solidFill>
                  <a:schemeClr val="tx1">
                    <a:lumMod val="75000"/>
                    <a:lumOff val="25000"/>
                  </a:schemeClr>
                </a:solidFill>
              </a:rPr>
              <a:t>＊ </a:t>
            </a:r>
            <a:r>
              <a:rPr lang="en-US" altLang="ja-JP" sz="1600">
                <a:solidFill>
                  <a:schemeClr val="tx1">
                    <a:lumMod val="75000"/>
                    <a:lumOff val="25000"/>
                  </a:schemeClr>
                </a:solidFill>
              </a:rPr>
              <a:t>『JavaScript </a:t>
            </a:r>
            <a:r>
              <a:rPr lang="ja-JP" altLang="en-US" sz="1600">
                <a:solidFill>
                  <a:schemeClr val="tx1">
                    <a:lumMod val="75000"/>
                    <a:lumOff val="25000"/>
                  </a:schemeClr>
                </a:solidFill>
              </a:rPr>
              <a:t>第</a:t>
            </a:r>
            <a:r>
              <a:rPr lang="en-US" altLang="ja-JP" sz="1600">
                <a:solidFill>
                  <a:schemeClr val="tx1">
                    <a:lumMod val="75000"/>
                    <a:lumOff val="25000"/>
                  </a:schemeClr>
                </a:solidFill>
              </a:rPr>
              <a:t>6</a:t>
            </a:r>
            <a:r>
              <a:rPr lang="ja-JP" altLang="en-US" sz="1600">
                <a:solidFill>
                  <a:schemeClr val="tx1">
                    <a:lumMod val="75000"/>
                    <a:lumOff val="25000"/>
                  </a:schemeClr>
                </a:solidFill>
              </a:rPr>
              <a:t>版</a:t>
            </a:r>
            <a:r>
              <a:rPr lang="en-US" altLang="ja-JP" sz="1600">
                <a:solidFill>
                  <a:schemeClr val="tx1">
                    <a:lumMod val="75000"/>
                    <a:lumOff val="25000"/>
                  </a:schemeClr>
                </a:solidFill>
              </a:rPr>
              <a:t>』</a:t>
            </a:r>
            <a:r>
              <a:rPr lang="ja-JP" altLang="en-US" sz="1600">
                <a:solidFill>
                  <a:schemeClr val="tx1">
                    <a:lumMod val="75000"/>
                    <a:lumOff val="25000"/>
                  </a:schemeClr>
                </a:solidFill>
              </a:rPr>
              <a:t>（</a:t>
            </a:r>
            <a:r>
              <a:rPr lang="en-US" altLang="ja-JP" sz="1600">
                <a:solidFill>
                  <a:schemeClr val="tx1">
                    <a:lumMod val="75000"/>
                    <a:lumOff val="25000"/>
                  </a:schemeClr>
                </a:solidFill>
              </a:rPr>
              <a:t>http://www.amazon.co.jp/dp/4873115736</a:t>
            </a:r>
            <a:r>
              <a:rPr lang="ja-JP" altLang="en-US" sz="1600">
                <a:solidFill>
                  <a:schemeClr val="tx1">
                    <a:lumMod val="75000"/>
                    <a:lumOff val="25000"/>
                  </a:schemeClr>
                </a:solidFill>
              </a:rPr>
              <a:t>）</a:t>
            </a:r>
          </a:p>
        </p:txBody>
      </p:sp>
    </p:spTree>
    <p:extLst>
      <p:ext uri="{BB962C8B-B14F-4D97-AF65-F5344CB8AC3E}">
        <p14:creationId xmlns:p14="http://schemas.microsoft.com/office/powerpoint/2010/main" val="46595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Effect transition="in" filter="fade">
                                      <p:cBhvr>
                                        <p:cTn id="17" dur="500"/>
                                        <p:tgtEl>
                                          <p:spTgt spid="409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a:t>共通する事項</a:t>
            </a:r>
          </a:p>
        </p:txBody>
      </p:sp>
      <p:sp>
        <p:nvSpPr>
          <p:cNvPr id="6" name="コンテンツ プレースホルダー 5"/>
          <p:cNvSpPr>
            <a:spLocks noGrp="1"/>
          </p:cNvSpPr>
          <p:nvPr>
            <p:ph idx="1"/>
          </p:nvPr>
        </p:nvSpPr>
        <p:spPr/>
        <p:txBody>
          <a:bodyPr/>
          <a:lstStyle/>
          <a:p>
            <a:r>
              <a:rPr kumimoji="1" lang="ja-JP" altLang="en-US" dirty="0"/>
              <a:t>モダンな</a:t>
            </a:r>
            <a:r>
              <a:rPr kumimoji="1" lang="en-US" altLang="ja-JP" dirty="0"/>
              <a:t>Web</a:t>
            </a:r>
            <a:r>
              <a:rPr kumimoji="1" lang="ja-JP" altLang="en-US" dirty="0"/>
              <a:t>ページ</a:t>
            </a:r>
            <a:r>
              <a:rPr kumimoji="1" lang="en-US" altLang="ja-JP" dirty="0"/>
              <a:t>/Web</a:t>
            </a:r>
            <a:r>
              <a:rPr kumimoji="1" lang="ja-JP" altLang="en-US" dirty="0"/>
              <a:t>アプリ作成には、イベント・リスナー、</a:t>
            </a:r>
            <a:r>
              <a:rPr kumimoji="1" lang="en-US" altLang="ja-JP" dirty="0"/>
              <a:t>DOM</a:t>
            </a:r>
            <a:r>
              <a:rPr kumimoji="1" lang="ja-JP" altLang="en-US" dirty="0" err="1"/>
              <a:t>、</a:t>
            </a:r>
            <a:r>
              <a:rPr kumimoji="1" lang="en-US" altLang="ja-JP" dirty="0"/>
              <a:t>XHR</a:t>
            </a:r>
            <a:r>
              <a:rPr kumimoji="1" lang="ja-JP" altLang="en-US" dirty="0"/>
              <a:t>がほぼ必須となる。</a:t>
            </a:r>
            <a:endParaRPr kumimoji="1" lang="en-US" altLang="ja-JP" dirty="0"/>
          </a:p>
          <a:p>
            <a:r>
              <a:rPr lang="ja-JP" altLang="en-US" dirty="0"/>
              <a:t>それらのいずれもブラウザごとに仕様の実装度合いがちがったり、明らかに仕様から逸脱しているケースが多かった。</a:t>
            </a:r>
            <a:endParaRPr lang="en-US" altLang="ja-JP" dirty="0"/>
          </a:p>
          <a:p>
            <a:endParaRPr kumimoji="1" lang="en-US" altLang="ja-JP" dirty="0"/>
          </a:p>
          <a:p>
            <a:endParaRPr kumimoji="1" lang="ja-JP" altLang="en-US" dirty="0"/>
          </a:p>
        </p:txBody>
      </p:sp>
      <p:sp>
        <p:nvSpPr>
          <p:cNvPr id="7" name="雲形吹き出し 6"/>
          <p:cNvSpPr/>
          <p:nvPr/>
        </p:nvSpPr>
        <p:spPr>
          <a:xfrm>
            <a:off x="7144719" y="365125"/>
            <a:ext cx="4361481" cy="1584002"/>
          </a:xfrm>
          <a:prstGeom prst="cloudCallout">
            <a:avLst>
              <a:gd name="adj1" fmla="val -44546"/>
              <a:gd name="adj2" fmla="val 4980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ところで、なぜ「モダン」であって「テンポラリ」でないのか？</a:t>
            </a:r>
            <a:endParaRPr lang="en-US" altLang="ja-JP" sz="2000" b="1" dirty="0"/>
          </a:p>
        </p:txBody>
      </p:sp>
      <p:sp>
        <p:nvSpPr>
          <p:cNvPr id="8" name="雲形吹き出し 7"/>
          <p:cNvSpPr/>
          <p:nvPr/>
        </p:nvSpPr>
        <p:spPr>
          <a:xfrm>
            <a:off x="6096000" y="3766088"/>
            <a:ext cx="5570348" cy="2092271"/>
          </a:xfrm>
          <a:prstGeom prst="cloudCallout">
            <a:avLst>
              <a:gd name="adj1" fmla="val -35086"/>
              <a:gd name="adj2" fmla="val -5686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a:t>実のところ現在もそうした差異は多いが、少なくとも「これは実験的機能です」と宣言する程度に慎み深くなった。</a:t>
            </a:r>
            <a:endParaRPr lang="en-US" altLang="ja-JP" sz="2000" b="1"/>
          </a:p>
        </p:txBody>
      </p:sp>
      <p:sp>
        <p:nvSpPr>
          <p:cNvPr id="9" name="正方形/長方形 8"/>
          <p:cNvSpPr/>
          <p:nvPr/>
        </p:nvSpPr>
        <p:spPr>
          <a:xfrm>
            <a:off x="838199" y="4680487"/>
            <a:ext cx="5903563" cy="1496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2800" b="1"/>
              <a:t>そうした背景のもと</a:t>
            </a:r>
            <a:r>
              <a:rPr lang="en-US" altLang="ja-JP" sz="2800" b="1"/>
              <a:t/>
            </a:r>
            <a:br>
              <a:rPr lang="en-US" altLang="ja-JP" sz="2800" b="1"/>
            </a:br>
            <a:r>
              <a:rPr lang="ja-JP" altLang="en-US" sz="2800" b="1"/>
              <a:t>登場したのが軽量</a:t>
            </a:r>
            <a:r>
              <a:rPr lang="en-US" altLang="ja-JP" sz="2800" b="1"/>
              <a:t>FW</a:t>
            </a:r>
            <a:endParaRPr lang="ja-JP" altLang="en-US" sz="2800" b="1"/>
          </a:p>
        </p:txBody>
      </p:sp>
      <p:sp>
        <p:nvSpPr>
          <p:cNvPr id="10" name="下矢印 9"/>
          <p:cNvSpPr/>
          <p:nvPr/>
        </p:nvSpPr>
        <p:spPr>
          <a:xfrm>
            <a:off x="3433272" y="3766088"/>
            <a:ext cx="713415" cy="62029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2161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P spid="8" grpId="0" animBg="1"/>
      <p:bldP spid="9"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重要なこと</a:t>
            </a:r>
          </a:p>
        </p:txBody>
      </p:sp>
      <p:sp>
        <p:nvSpPr>
          <p:cNvPr id="3" name="コンテンツ プレースホルダー 2"/>
          <p:cNvSpPr>
            <a:spLocks noGrp="1"/>
          </p:cNvSpPr>
          <p:nvPr>
            <p:ph idx="1"/>
          </p:nvPr>
        </p:nvSpPr>
        <p:spPr/>
        <p:txBody>
          <a:bodyPr>
            <a:normAutofit fontScale="92500"/>
          </a:bodyPr>
          <a:lstStyle/>
          <a:p>
            <a:r>
              <a:rPr kumimoji="1" lang="en-US" altLang="ja-JP" dirty="0"/>
              <a:t>JavaScript</a:t>
            </a:r>
            <a:r>
              <a:rPr kumimoji="1" lang="ja-JP" altLang="en-US" dirty="0"/>
              <a:t>で</a:t>
            </a:r>
            <a:r>
              <a:rPr kumimoji="1" lang="en-US" altLang="ja-JP" dirty="0"/>
              <a:t>DOM</a:t>
            </a:r>
            <a:r>
              <a:rPr kumimoji="1" lang="ja-JP" altLang="en-US" dirty="0"/>
              <a:t>やイベント・リスナーや</a:t>
            </a:r>
            <a:r>
              <a:rPr kumimoji="1" lang="en-US" altLang="ja-JP" dirty="0"/>
              <a:t>XHR</a:t>
            </a:r>
            <a:r>
              <a:rPr kumimoji="1" lang="ja-JP" altLang="en-US" dirty="0"/>
              <a:t>を直接利用するのは、</a:t>
            </a:r>
            <a:r>
              <a:rPr kumimoji="1" lang="en-US" altLang="ja-JP" dirty="0"/>
              <a:t>Java</a:t>
            </a:r>
            <a:r>
              <a:rPr kumimoji="1" lang="ja-JP" altLang="en-US" dirty="0"/>
              <a:t>で（</a:t>
            </a:r>
            <a:r>
              <a:rPr kumimoji="1" lang="en-US" altLang="ja-JP" dirty="0" err="1"/>
              <a:t>java.util.concurrent</a:t>
            </a:r>
            <a:r>
              <a:rPr lang="ja-JP" altLang="en-US" dirty="0"/>
              <a:t>を使わず）</a:t>
            </a:r>
            <a:r>
              <a:rPr lang="en-US" altLang="ja-JP" dirty="0"/>
              <a:t>Thread</a:t>
            </a:r>
            <a:r>
              <a:rPr lang="ja-JP" altLang="en-US" dirty="0"/>
              <a:t>を直接利用したり同期</a:t>
            </a:r>
            <a:r>
              <a:rPr lang="en-US" altLang="ja-JP" dirty="0"/>
              <a:t>/</a:t>
            </a:r>
            <a:r>
              <a:rPr lang="ja-JP" altLang="en-US" dirty="0"/>
              <a:t>並列コレクションを独自実装したりする以上に危険で非生産的。</a:t>
            </a:r>
            <a:endParaRPr lang="en-US" altLang="ja-JP" dirty="0"/>
          </a:p>
          <a:p>
            <a:r>
              <a:rPr kumimoji="1" lang="ja-JP" altLang="en-US" dirty="0"/>
              <a:t>なぜ</a:t>
            </a:r>
            <a:r>
              <a:rPr lang="ja-JP" altLang="en-US" dirty="0"/>
              <a:t>か？</a:t>
            </a:r>
            <a:endParaRPr lang="en-US" altLang="ja-JP" dirty="0"/>
          </a:p>
          <a:p>
            <a:pPr lvl="1"/>
            <a:r>
              <a:rPr kumimoji="1" lang="ja-JP" altLang="en-US" dirty="0"/>
              <a:t>例えば</a:t>
            </a:r>
            <a:r>
              <a:rPr kumimoji="1" lang="en-US" altLang="ja-JP" dirty="0"/>
              <a:t>Java</a:t>
            </a:r>
            <a:r>
              <a:rPr kumimoji="1" lang="ja-JP" altLang="en-US" dirty="0"/>
              <a:t>では、ランタイムに問題があれば取り替えられる（</a:t>
            </a:r>
            <a:r>
              <a:rPr kumimoji="1" lang="en-US" altLang="ja-JP" dirty="0"/>
              <a:t>Oracl</a:t>
            </a:r>
            <a:r>
              <a:rPr lang="en-US" altLang="ja-JP" dirty="0"/>
              <a:t>e</a:t>
            </a:r>
            <a:r>
              <a:rPr lang="ja-JP" altLang="en-US" dirty="0" err="1"/>
              <a:t>、</a:t>
            </a:r>
            <a:r>
              <a:rPr lang="en-US" altLang="ja-JP" dirty="0"/>
              <a:t>IBM</a:t>
            </a:r>
            <a:r>
              <a:rPr lang="ja-JP" altLang="en-US" dirty="0" err="1"/>
              <a:t>、</a:t>
            </a:r>
            <a:r>
              <a:rPr lang="en-US" altLang="ja-JP" dirty="0"/>
              <a:t>Apple</a:t>
            </a:r>
            <a:r>
              <a:rPr lang="ja-JP" altLang="en-US" dirty="0"/>
              <a:t>などのベンダ製に加え</a:t>
            </a:r>
            <a:r>
              <a:rPr lang="en-US" altLang="ja-JP" dirty="0" err="1"/>
              <a:t>OpenJDK</a:t>
            </a:r>
            <a:r>
              <a:rPr lang="ja-JP" altLang="en-US" dirty="0"/>
              <a:t>も存在）。主導権は開発者側にある。</a:t>
            </a:r>
            <a:endParaRPr lang="en-US" altLang="ja-JP" dirty="0"/>
          </a:p>
          <a:p>
            <a:pPr lvl="1"/>
            <a:r>
              <a:rPr lang="en-US" altLang="ja-JP" dirty="0"/>
              <a:t>JavaScript</a:t>
            </a:r>
            <a:r>
              <a:rPr lang="ja-JP" altLang="en-US" dirty="0"/>
              <a:t>では、問題があろうとなかろうと、すべてのブラウが潜在的なランタイムであり、主導権は開発者側にない。</a:t>
            </a:r>
            <a:endParaRPr lang="en-US" altLang="ja-JP" dirty="0"/>
          </a:p>
          <a:p>
            <a:pPr lvl="1"/>
            <a:r>
              <a:rPr lang="en-US" altLang="ja-JP" dirty="0"/>
              <a:t>API</a:t>
            </a:r>
            <a:r>
              <a:rPr lang="ja-JP" altLang="en-US" dirty="0"/>
              <a:t>の実装度合いや実装の正確さはブラウザごとにまちまち。よってその差異について現に詳しく、また今後も詳しくあり続けることなしに、</a:t>
            </a:r>
            <a:r>
              <a:rPr lang="en-US" altLang="ja-JP" dirty="0"/>
              <a:t>API</a:t>
            </a:r>
            <a:r>
              <a:rPr lang="ja-JP" altLang="en-US" dirty="0"/>
              <a:t>を直接利用してはならない。</a:t>
            </a:r>
            <a:endParaRPr lang="en-US" altLang="ja-JP" dirty="0"/>
          </a:p>
          <a:p>
            <a:endParaRPr kumimoji="1" lang="ja-JP" altLang="en-US" dirty="0"/>
          </a:p>
        </p:txBody>
      </p:sp>
    </p:spTree>
    <p:extLst>
      <p:ext uri="{BB962C8B-B14F-4D97-AF65-F5344CB8AC3E}">
        <p14:creationId xmlns:p14="http://schemas.microsoft.com/office/powerpoint/2010/main" val="2140601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軽量フレームワーク</a:t>
            </a:r>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275018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prototype.js</a:t>
            </a:r>
            <a:endParaRPr kumimoji="1" lang="ja-JP" altLang="en-US"/>
          </a:p>
        </p:txBody>
      </p:sp>
      <p:sp>
        <p:nvSpPr>
          <p:cNvPr id="4" name="コンテンツ プレースホルダー 3"/>
          <p:cNvSpPr>
            <a:spLocks noGrp="1"/>
          </p:cNvSpPr>
          <p:nvPr>
            <p:ph idx="1"/>
          </p:nvPr>
        </p:nvSpPr>
        <p:spPr/>
        <p:txBody>
          <a:bodyPr>
            <a:normAutofit lnSpcReduction="10000"/>
          </a:bodyPr>
          <a:lstStyle/>
          <a:p>
            <a:r>
              <a:rPr kumimoji="1" lang="ja-JP" altLang="en-US" dirty="0"/>
              <a:t>単独で</a:t>
            </a:r>
            <a:r>
              <a:rPr lang="ja-JP" altLang="en-US" dirty="0"/>
              <a:t>、あるいは</a:t>
            </a:r>
            <a:r>
              <a:rPr kumimoji="1" lang="ja-JP" altLang="en-US" dirty="0"/>
              <a:t>組込みで、広範に利用され始めた</a:t>
            </a:r>
            <a:r>
              <a:rPr kumimoji="1" lang="en-US" altLang="ja-JP" dirty="0"/>
              <a:t>JavaScript</a:t>
            </a:r>
            <a:r>
              <a:rPr kumimoji="1" lang="ja-JP" altLang="en-US" dirty="0"/>
              <a:t>フレームワークの嚆矢。</a:t>
            </a:r>
            <a:endParaRPr kumimoji="1" lang="en-US" altLang="ja-JP" dirty="0"/>
          </a:p>
          <a:p>
            <a:r>
              <a:rPr lang="ja-JP" altLang="en-US" dirty="0"/>
              <a:t>機能</a:t>
            </a:r>
            <a:r>
              <a:rPr lang="en-US" altLang="ja-JP" dirty="0"/>
              <a:t>/</a:t>
            </a:r>
            <a:r>
              <a:rPr lang="ja-JP" altLang="en-US" dirty="0"/>
              <a:t>特徴：</a:t>
            </a:r>
            <a:endParaRPr lang="en-US" altLang="ja-JP" dirty="0"/>
          </a:p>
          <a:p>
            <a:pPr lvl="1"/>
            <a:r>
              <a:rPr lang="ja-JP" altLang="en-US" dirty="0"/>
              <a:t>クラス・ベースの</a:t>
            </a:r>
            <a:r>
              <a:rPr lang="en-US" altLang="ja-JP" dirty="0"/>
              <a:t>OOP</a:t>
            </a:r>
            <a:r>
              <a:rPr lang="ja-JP" altLang="en-US" dirty="0"/>
              <a:t>を模したオブジェクト定義</a:t>
            </a:r>
            <a:r>
              <a:rPr lang="en-US" altLang="ja-JP" dirty="0"/>
              <a:t>API</a:t>
            </a:r>
            <a:r>
              <a:rPr lang="ja-JP" altLang="en-US" dirty="0"/>
              <a:t>（</a:t>
            </a:r>
            <a:r>
              <a:rPr lang="en-US" altLang="ja-JP" dirty="0"/>
              <a:t>DSL</a:t>
            </a:r>
            <a:r>
              <a:rPr lang="ja-JP" altLang="en-US" dirty="0"/>
              <a:t>）</a:t>
            </a:r>
            <a:endParaRPr lang="en-US" altLang="ja-JP" dirty="0"/>
          </a:p>
          <a:p>
            <a:pPr lvl="1"/>
            <a:r>
              <a:rPr lang="en-US" altLang="ja-JP" dirty="0"/>
              <a:t>DOM/Event/XHR</a:t>
            </a:r>
            <a:r>
              <a:rPr lang="ja-JP" altLang="en-US" dirty="0"/>
              <a:t>のブラウザ間差異吸収</a:t>
            </a:r>
            <a:endParaRPr lang="en-US" altLang="ja-JP" dirty="0"/>
          </a:p>
          <a:p>
            <a:pPr lvl="1"/>
            <a:r>
              <a:rPr lang="en-US" altLang="ja-JP" dirty="0"/>
              <a:t>DOM</a:t>
            </a:r>
            <a:r>
              <a:rPr lang="ja-JP" altLang="en-US" dirty="0"/>
              <a:t> </a:t>
            </a:r>
            <a:r>
              <a:rPr lang="en-US" altLang="ja-JP" dirty="0"/>
              <a:t>API</a:t>
            </a:r>
            <a:r>
              <a:rPr lang="ja-JP" altLang="en-US" dirty="0"/>
              <a:t>の拡張と</a:t>
            </a:r>
            <a:r>
              <a:rPr lang="en-US" altLang="ja-JP" dirty="0"/>
              <a:t>$</a:t>
            </a:r>
            <a:r>
              <a:rPr lang="ja-JP" altLang="en-US" dirty="0"/>
              <a:t>・</a:t>
            </a:r>
            <a:r>
              <a:rPr lang="en-US" altLang="ja-JP" dirty="0"/>
              <a:t>$$</a:t>
            </a:r>
            <a:r>
              <a:rPr lang="ja-JP" altLang="en-US" dirty="0"/>
              <a:t>関数によるショートカットの提供</a:t>
            </a:r>
            <a:endParaRPr lang="en-US" altLang="ja-JP" dirty="0"/>
          </a:p>
          <a:p>
            <a:pPr lvl="1"/>
            <a:r>
              <a:rPr lang="en-US" altLang="ja-JP" dirty="0"/>
              <a:t>Event</a:t>
            </a:r>
            <a:r>
              <a:rPr lang="ja-JP" altLang="en-US" dirty="0"/>
              <a:t>リスナの登録</a:t>
            </a:r>
            <a:r>
              <a:rPr lang="en-US" altLang="ja-JP" dirty="0"/>
              <a:t>/</a:t>
            </a:r>
            <a:r>
              <a:rPr lang="ja-JP" altLang="en-US" dirty="0"/>
              <a:t>解除を平易化する</a:t>
            </a:r>
            <a:r>
              <a:rPr lang="en-US" altLang="ja-JP" dirty="0"/>
              <a:t>API</a:t>
            </a:r>
            <a:r>
              <a:rPr lang="ja-JP" altLang="en-US" dirty="0"/>
              <a:t>の提供</a:t>
            </a:r>
            <a:endParaRPr lang="en-US" altLang="ja-JP" dirty="0"/>
          </a:p>
          <a:p>
            <a:pPr lvl="1"/>
            <a:r>
              <a:rPr lang="en-US" altLang="ja-JP" dirty="0"/>
              <a:t>XHR</a:t>
            </a:r>
            <a:r>
              <a:rPr lang="ja-JP" altLang="en-US" dirty="0"/>
              <a:t>をラップした</a:t>
            </a:r>
            <a:r>
              <a:rPr lang="en-US" altLang="ja-JP" dirty="0"/>
              <a:t>Ajax</a:t>
            </a:r>
            <a:r>
              <a:rPr lang="ja-JP" altLang="en-US" dirty="0"/>
              <a:t> </a:t>
            </a:r>
            <a:r>
              <a:rPr lang="en-US" altLang="ja-JP" dirty="0"/>
              <a:t>API</a:t>
            </a:r>
            <a:r>
              <a:rPr lang="ja-JP" altLang="en-US" dirty="0"/>
              <a:t>の提供</a:t>
            </a:r>
            <a:endParaRPr lang="en-US" altLang="ja-JP" dirty="0"/>
          </a:p>
          <a:p>
            <a:pPr lvl="1"/>
            <a:r>
              <a:rPr lang="en-US" altLang="ja-JP" dirty="0"/>
              <a:t>JSON</a:t>
            </a:r>
            <a:r>
              <a:rPr lang="ja-JP" altLang="en-US" dirty="0"/>
              <a:t>の読み込み</a:t>
            </a:r>
            <a:r>
              <a:rPr lang="en-US" altLang="ja-JP" dirty="0"/>
              <a:t>/</a:t>
            </a:r>
            <a:r>
              <a:rPr lang="ja-JP" altLang="en-US" dirty="0"/>
              <a:t>書き出しの機能の提供</a:t>
            </a:r>
            <a:endParaRPr lang="en-US" altLang="ja-JP" dirty="0"/>
          </a:p>
          <a:p>
            <a:pPr lvl="1"/>
            <a:r>
              <a:rPr lang="en-US" altLang="ja-JP" dirty="0"/>
              <a:t>UI</a:t>
            </a:r>
            <a:r>
              <a:rPr lang="ja-JP" altLang="en-US" dirty="0"/>
              <a:t>のタテヨコや画面上の座標にアクセスするための</a:t>
            </a:r>
            <a:r>
              <a:rPr lang="en-US" altLang="ja-JP" dirty="0"/>
              <a:t>API</a:t>
            </a:r>
            <a:r>
              <a:rPr lang="ja-JP" altLang="en-US" dirty="0"/>
              <a:t>の提供</a:t>
            </a:r>
            <a:endParaRPr lang="en-US" altLang="ja-JP" dirty="0"/>
          </a:p>
          <a:p>
            <a:pPr lvl="1"/>
            <a:r>
              <a:rPr lang="en-US" altLang="ja-JP" dirty="0"/>
              <a:t>Array</a:t>
            </a:r>
            <a:r>
              <a:rPr lang="ja-JP" altLang="en-US" dirty="0"/>
              <a:t>など組込みオブジェクトのモンキーパッチ</a:t>
            </a:r>
            <a:endParaRPr lang="en-US" altLang="ja-JP" dirty="0"/>
          </a:p>
        </p:txBody>
      </p:sp>
      <p:pic>
        <p:nvPicPr>
          <p:cNvPr id="7" name="図 6"/>
          <p:cNvPicPr>
            <a:picLocks noChangeAspect="1"/>
          </p:cNvPicPr>
          <p:nvPr/>
        </p:nvPicPr>
        <p:blipFill>
          <a:blip r:embed="rId2"/>
          <a:stretch>
            <a:fillRect/>
          </a:stretch>
        </p:blipFill>
        <p:spPr>
          <a:xfrm>
            <a:off x="9105900" y="538956"/>
            <a:ext cx="2247900" cy="977900"/>
          </a:xfrm>
          <a:prstGeom prst="roundRect">
            <a:avLst>
              <a:gd name="adj" fmla="val 29346"/>
            </a:avLst>
          </a:prstGeom>
        </p:spPr>
      </p:pic>
    </p:spTree>
    <p:extLst>
      <p:ext uri="{BB962C8B-B14F-4D97-AF65-F5344CB8AC3E}">
        <p14:creationId xmlns:p14="http://schemas.microsoft.com/office/powerpoint/2010/main" val="2089189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prototype.js</a:t>
            </a:r>
            <a:r>
              <a:rPr kumimoji="1" lang="ja-JP" altLang="en-US"/>
              <a:t>に</a:t>
            </a:r>
            <a:r>
              <a:rPr lang="ja-JP" altLang="en-US"/>
              <a:t>は</a:t>
            </a:r>
            <a:r>
              <a:rPr lang="en-US" altLang="ja-JP"/>
              <a:t/>
            </a:r>
            <a:br>
              <a:rPr lang="en-US" altLang="ja-JP"/>
            </a:br>
            <a:r>
              <a:rPr lang="ja-JP" altLang="en-US"/>
              <a:t>これ以上踏み込まない</a:t>
            </a:r>
            <a:endParaRPr kumimoji="1" lang="ja-JP" altLang="en-US"/>
          </a:p>
        </p:txBody>
      </p:sp>
      <p:sp>
        <p:nvSpPr>
          <p:cNvPr id="3" name="コンテンツ プレースホルダー 2"/>
          <p:cNvSpPr>
            <a:spLocks noGrp="1"/>
          </p:cNvSpPr>
          <p:nvPr>
            <p:ph idx="1"/>
          </p:nvPr>
        </p:nvSpPr>
        <p:spPr/>
        <p:txBody>
          <a:bodyPr/>
          <a:lstStyle/>
          <a:p>
            <a:r>
              <a:rPr kumimoji="1" lang="en-US" altLang="ja-JP" dirty="0"/>
              <a:t>prototype.js</a:t>
            </a:r>
            <a:r>
              <a:rPr lang="ja-JP" altLang="en-US" dirty="0" err="1"/>
              <a:t>の提</a:t>
            </a:r>
            <a:r>
              <a:rPr lang="ja-JP" altLang="en-US" dirty="0"/>
              <a:t>供する</a:t>
            </a:r>
            <a:r>
              <a:rPr lang="en-US" altLang="ja-JP" dirty="0"/>
              <a:t>API</a:t>
            </a:r>
            <a:r>
              <a:rPr lang="ja-JP" altLang="en-US" dirty="0"/>
              <a:t>はそのほとんどが</a:t>
            </a:r>
            <a:r>
              <a:rPr lang="en-US" altLang="ja-JP" dirty="0" err="1"/>
              <a:t>jQuery</a:t>
            </a:r>
            <a:r>
              <a:rPr lang="ja-JP" altLang="en-US" dirty="0"/>
              <a:t>など他のライブラリでも提供されている。そしてその</a:t>
            </a:r>
            <a:r>
              <a:rPr lang="en-US" altLang="ja-JP" dirty="0"/>
              <a:t>API</a:t>
            </a:r>
            <a:r>
              <a:rPr lang="ja-JP" altLang="en-US" dirty="0"/>
              <a:t>は</a:t>
            </a:r>
            <a:r>
              <a:rPr lang="en-US" altLang="ja-JP" dirty="0" err="1"/>
              <a:t>jQuery</a:t>
            </a:r>
            <a:r>
              <a:rPr lang="ja-JP" altLang="en-US" dirty="0"/>
              <a:t>など後進の</a:t>
            </a:r>
            <a:r>
              <a:rPr lang="en-US" altLang="ja-JP" dirty="0"/>
              <a:t>API</a:t>
            </a:r>
            <a:r>
              <a:rPr lang="ja-JP" altLang="en-US" dirty="0"/>
              <a:t>と比べると使い勝手は劣る。</a:t>
            </a:r>
            <a:endParaRPr lang="en-US" altLang="ja-JP" dirty="0"/>
          </a:p>
          <a:p>
            <a:r>
              <a:rPr lang="ja-JP" altLang="en-US" dirty="0"/>
              <a:t>しかも</a:t>
            </a:r>
            <a:r>
              <a:rPr lang="en-US" altLang="ja-JP" dirty="0"/>
              <a:t>prototype.js</a:t>
            </a:r>
            <a:r>
              <a:rPr lang="ja-JP" altLang="en-US" dirty="0"/>
              <a:t>はモンキーパッチを多用しているので他のライブラリとの併用にリスクがある（独自の</a:t>
            </a:r>
            <a:r>
              <a:rPr lang="en-US" altLang="ja-JP" dirty="0"/>
              <a:t>JS</a:t>
            </a:r>
            <a:r>
              <a:rPr lang="ja-JP" altLang="en-US" dirty="0"/>
              <a:t>ランタイムを備えるブラウザが</a:t>
            </a:r>
            <a:r>
              <a:rPr lang="en-US" altLang="ja-JP" dirty="0"/>
              <a:t>1</a:t>
            </a:r>
            <a:r>
              <a:rPr lang="ja-JP" altLang="en-US" dirty="0"/>
              <a:t>つ増えたイメージ）。</a:t>
            </a:r>
            <a:endParaRPr lang="en-US" altLang="ja-JP" dirty="0"/>
          </a:p>
          <a:p>
            <a:r>
              <a:rPr kumimoji="1" lang="ja-JP" altLang="en-US" dirty="0"/>
              <a:t>したがって新規開発では使うべきではない。</a:t>
            </a:r>
            <a:r>
              <a:rPr lang="ja-JP" altLang="en-US" dirty="0"/>
              <a:t>既存改修では慎重に使うこと。</a:t>
            </a:r>
            <a:endParaRPr kumimoji="1" lang="ja-JP" altLang="en-US" dirty="0"/>
          </a:p>
        </p:txBody>
      </p:sp>
    </p:spTree>
    <p:extLst>
      <p:ext uri="{BB962C8B-B14F-4D97-AF65-F5344CB8AC3E}">
        <p14:creationId xmlns:p14="http://schemas.microsoft.com/office/powerpoint/2010/main" val="166532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余談）</a:t>
            </a:r>
            <a:r>
              <a:rPr kumimoji="1" lang="en-US" altLang="ja-JP"/>
              <a:t>prototype.js</a:t>
            </a:r>
            <a:r>
              <a:rPr kumimoji="1" lang="ja-JP" altLang="en-US"/>
              <a:t>と</a:t>
            </a:r>
            <a:r>
              <a:rPr kumimoji="1" lang="en-US" altLang="ja-JP"/>
              <a:t>jQuery</a:t>
            </a:r>
            <a:br>
              <a:rPr kumimoji="1" lang="en-US" altLang="ja-JP"/>
            </a:br>
            <a:r>
              <a:rPr kumimoji="1" lang="ja-JP" altLang="en-US"/>
              <a:t>そしてグローバルスコープ</a:t>
            </a:r>
          </a:p>
        </p:txBody>
      </p:sp>
      <p:sp>
        <p:nvSpPr>
          <p:cNvPr id="3" name="コンテンツ プレースホルダー 2"/>
          <p:cNvSpPr>
            <a:spLocks noGrp="1"/>
          </p:cNvSpPr>
          <p:nvPr>
            <p:ph idx="1"/>
          </p:nvPr>
        </p:nvSpPr>
        <p:spPr/>
        <p:txBody>
          <a:bodyPr/>
          <a:lstStyle/>
          <a:p>
            <a:endParaRPr kumimoji="1" lang="ja-JP" altLang="en-US"/>
          </a:p>
        </p:txBody>
      </p:sp>
      <p:sp>
        <p:nvSpPr>
          <p:cNvPr id="4" name="メモ 3"/>
          <p:cNvSpPr/>
          <p:nvPr/>
        </p:nvSpPr>
        <p:spPr>
          <a:xfrm>
            <a:off x="838200" y="1847029"/>
            <a:ext cx="10515600" cy="4308529"/>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000" b="1" dirty="0">
                <a:solidFill>
                  <a:schemeClr val="bg2">
                    <a:lumMod val="10000"/>
                  </a:schemeClr>
                </a:solidFill>
                <a:latin typeface="Courier New" charset="0"/>
                <a:ea typeface="Courier New" charset="0"/>
                <a:cs typeface="Courier New" charset="0"/>
              </a:rPr>
              <a:t>// prototype.js</a:t>
            </a:r>
            <a:r>
              <a:rPr lang="ja-JP" altLang="en-US" sz="2000" b="1" dirty="0">
                <a:solidFill>
                  <a:schemeClr val="bg2">
                    <a:lumMod val="10000"/>
                  </a:schemeClr>
                </a:solidFill>
                <a:latin typeface="Courier New" charset="0"/>
                <a:ea typeface="Courier New" charset="0"/>
                <a:cs typeface="Courier New" charset="0"/>
              </a:rPr>
              <a:t>の</a:t>
            </a:r>
            <a:r>
              <a:rPr lang="en-US" altLang="ja-JP" sz="2000" b="1" dirty="0">
                <a:solidFill>
                  <a:schemeClr val="bg2">
                    <a:lumMod val="10000"/>
                  </a:schemeClr>
                </a:solidFill>
                <a:latin typeface="Courier New" charset="0"/>
                <a:ea typeface="Courier New" charset="0"/>
                <a:cs typeface="Courier New" charset="0"/>
              </a:rPr>
              <a:t>JS</a:t>
            </a:r>
            <a:r>
              <a:rPr lang="ja-JP" altLang="en-US" sz="2000" b="1" dirty="0">
                <a:solidFill>
                  <a:schemeClr val="bg2">
                    <a:lumMod val="10000"/>
                  </a:schemeClr>
                </a:solidFill>
                <a:latin typeface="Courier New" charset="0"/>
                <a:ea typeface="Courier New" charset="0"/>
                <a:cs typeface="Courier New" charset="0"/>
              </a:rPr>
              <a:t>ファイルを読み込む</a:t>
            </a:r>
            <a:endParaRPr lang="en-US" altLang="ja-JP" sz="2000" b="1" dirty="0">
              <a:solidFill>
                <a:schemeClr val="bg2">
                  <a:lumMod val="10000"/>
                </a:schemeClr>
              </a:solidFill>
              <a:latin typeface="Courier New" charset="0"/>
              <a:ea typeface="Courier New" charset="0"/>
              <a:cs typeface="Courier New" charset="0"/>
            </a:endParaRPr>
          </a:p>
          <a:p>
            <a:r>
              <a:rPr lang="en-US" altLang="ja-JP" sz="2000" b="1" dirty="0">
                <a:solidFill>
                  <a:schemeClr val="bg2">
                    <a:lumMod val="10000"/>
                  </a:schemeClr>
                </a:solidFill>
                <a:latin typeface="Courier New" charset="0"/>
                <a:ea typeface="Courier New" charset="0"/>
                <a:cs typeface="Courier New" charset="0"/>
              </a:rPr>
              <a:t>&lt;script type="text/</a:t>
            </a:r>
            <a:r>
              <a:rPr lang="en-US" altLang="ja-JP" sz="2000" b="1" dirty="0" err="1">
                <a:solidFill>
                  <a:schemeClr val="bg2">
                    <a:lumMod val="10000"/>
                  </a:schemeClr>
                </a:solidFill>
                <a:latin typeface="Courier New" charset="0"/>
                <a:ea typeface="Courier New" charset="0"/>
                <a:cs typeface="Courier New" charset="0"/>
              </a:rPr>
              <a:t>javascript</a:t>
            </a:r>
            <a:r>
              <a:rPr lang="en-US" altLang="ja-JP" sz="2000" b="1" dirty="0">
                <a:solidFill>
                  <a:schemeClr val="bg2">
                    <a:lumMod val="10000"/>
                  </a:schemeClr>
                </a:solidFill>
                <a:latin typeface="Courier New" charset="0"/>
                <a:ea typeface="Courier New" charset="0"/>
                <a:cs typeface="Courier New" charset="0"/>
              </a:rPr>
              <a:t>" </a:t>
            </a:r>
            <a:r>
              <a:rPr lang="en-US" altLang="ja-JP" sz="2000" b="1" dirty="0" err="1">
                <a:solidFill>
                  <a:schemeClr val="bg2">
                    <a:lumMod val="10000"/>
                  </a:schemeClr>
                </a:solidFill>
                <a:latin typeface="Courier New" charset="0"/>
                <a:ea typeface="Courier New" charset="0"/>
                <a:cs typeface="Courier New" charset="0"/>
              </a:rPr>
              <a:t>src</a:t>
            </a:r>
            <a:r>
              <a:rPr lang="en-US" altLang="ja-JP" sz="2000" b="1" dirty="0">
                <a:solidFill>
                  <a:schemeClr val="bg2">
                    <a:lumMod val="10000"/>
                  </a:schemeClr>
                </a:solidFill>
                <a:latin typeface="Courier New" charset="0"/>
                <a:ea typeface="Courier New" charset="0"/>
                <a:cs typeface="Courier New" charset="0"/>
              </a:rPr>
              <a:t>="</a:t>
            </a:r>
            <a:r>
              <a:rPr lang="en-US" altLang="ja-JP" sz="2000" b="1" dirty="0">
                <a:solidFill>
                  <a:srgbClr val="0070C0"/>
                </a:solidFill>
                <a:latin typeface="Courier New" charset="0"/>
                <a:ea typeface="Courier New" charset="0"/>
                <a:cs typeface="Courier New" charset="0"/>
              </a:rPr>
              <a:t>prototype-x.x.x.js</a:t>
            </a:r>
            <a:r>
              <a:rPr lang="en-US" altLang="ja-JP" sz="2000" b="1" dirty="0">
                <a:solidFill>
                  <a:schemeClr val="bg2">
                    <a:lumMod val="10000"/>
                  </a:schemeClr>
                </a:solidFill>
                <a:latin typeface="Courier New" charset="0"/>
                <a:ea typeface="Courier New" charset="0"/>
                <a:cs typeface="Courier New" charset="0"/>
              </a:rPr>
              <a:t>"&gt;&lt;/script&gt;</a:t>
            </a:r>
          </a:p>
          <a:p>
            <a:r>
              <a:rPr lang="en-US" altLang="ja-JP" sz="2000" b="1" dirty="0">
                <a:solidFill>
                  <a:schemeClr val="bg2">
                    <a:lumMod val="10000"/>
                  </a:schemeClr>
                </a:solidFill>
                <a:latin typeface="Courier New" charset="0"/>
                <a:ea typeface="Courier New" charset="0"/>
                <a:cs typeface="Courier New" charset="0"/>
              </a:rPr>
              <a:t>// </a:t>
            </a:r>
            <a:r>
              <a:rPr lang="ja-JP" altLang="en-US" sz="2000" b="1" dirty="0">
                <a:solidFill>
                  <a:schemeClr val="bg2">
                    <a:lumMod val="10000"/>
                  </a:schemeClr>
                </a:solidFill>
                <a:latin typeface="Courier New" charset="0"/>
                <a:ea typeface="Courier New" charset="0"/>
                <a:cs typeface="Courier New" charset="0"/>
              </a:rPr>
              <a:t>そのあと</a:t>
            </a:r>
            <a:r>
              <a:rPr lang="en-US" altLang="ja-JP" sz="2000" b="1" dirty="0" err="1">
                <a:solidFill>
                  <a:schemeClr val="bg2">
                    <a:lumMod val="10000"/>
                  </a:schemeClr>
                </a:solidFill>
                <a:latin typeface="Courier New" charset="0"/>
                <a:ea typeface="Courier New" charset="0"/>
                <a:cs typeface="Courier New" charset="0"/>
              </a:rPr>
              <a:t>jQuery</a:t>
            </a:r>
            <a:r>
              <a:rPr lang="ja-JP" altLang="en-US" sz="2000" b="1" dirty="0">
                <a:solidFill>
                  <a:schemeClr val="bg2">
                    <a:lumMod val="10000"/>
                  </a:schemeClr>
                </a:solidFill>
                <a:latin typeface="Courier New" charset="0"/>
                <a:ea typeface="Courier New" charset="0"/>
                <a:cs typeface="Courier New" charset="0"/>
              </a:rPr>
              <a:t>の</a:t>
            </a:r>
            <a:r>
              <a:rPr lang="en-US" altLang="ja-JP" sz="2000" b="1" dirty="0">
                <a:solidFill>
                  <a:schemeClr val="bg2">
                    <a:lumMod val="10000"/>
                  </a:schemeClr>
                </a:solidFill>
                <a:latin typeface="Courier New" charset="0"/>
                <a:ea typeface="Courier New" charset="0"/>
                <a:cs typeface="Courier New" charset="0"/>
              </a:rPr>
              <a:t>JS</a:t>
            </a:r>
            <a:r>
              <a:rPr lang="ja-JP" altLang="en-US" sz="2000" b="1" dirty="0">
                <a:solidFill>
                  <a:schemeClr val="bg2">
                    <a:lumMod val="10000"/>
                  </a:schemeClr>
                </a:solidFill>
                <a:latin typeface="Courier New" charset="0"/>
                <a:ea typeface="Courier New" charset="0"/>
                <a:cs typeface="Courier New" charset="0"/>
              </a:rPr>
              <a:t>ファイルも読み込む</a:t>
            </a:r>
            <a:endParaRPr lang="en-US" altLang="ja-JP" sz="2000" b="1" dirty="0">
              <a:solidFill>
                <a:schemeClr val="bg2">
                  <a:lumMod val="10000"/>
                </a:schemeClr>
              </a:solidFill>
              <a:latin typeface="Courier New" charset="0"/>
              <a:ea typeface="Courier New" charset="0"/>
              <a:cs typeface="Courier New" charset="0"/>
            </a:endParaRPr>
          </a:p>
          <a:p>
            <a:r>
              <a:rPr lang="en-US" altLang="ja-JP" sz="2000" b="1" dirty="0">
                <a:solidFill>
                  <a:schemeClr val="bg2">
                    <a:lumMod val="10000"/>
                  </a:schemeClr>
                </a:solidFill>
                <a:latin typeface="Courier New" charset="0"/>
                <a:ea typeface="Courier New" charset="0"/>
                <a:cs typeface="Courier New" charset="0"/>
              </a:rPr>
              <a:t>&lt;script type="text/</a:t>
            </a:r>
            <a:r>
              <a:rPr lang="en-US" altLang="ja-JP" sz="2000" b="1" dirty="0" err="1">
                <a:solidFill>
                  <a:schemeClr val="bg2">
                    <a:lumMod val="10000"/>
                  </a:schemeClr>
                </a:solidFill>
                <a:latin typeface="Courier New" charset="0"/>
                <a:ea typeface="Courier New" charset="0"/>
                <a:cs typeface="Courier New" charset="0"/>
              </a:rPr>
              <a:t>javascript</a:t>
            </a:r>
            <a:r>
              <a:rPr lang="en-US" altLang="ja-JP" sz="2000" b="1" dirty="0">
                <a:solidFill>
                  <a:schemeClr val="bg2">
                    <a:lumMod val="10000"/>
                  </a:schemeClr>
                </a:solidFill>
                <a:latin typeface="Courier New" charset="0"/>
                <a:ea typeface="Courier New" charset="0"/>
                <a:cs typeface="Courier New" charset="0"/>
              </a:rPr>
              <a:t>" </a:t>
            </a:r>
            <a:r>
              <a:rPr lang="en-US" altLang="ja-JP" sz="2000" b="1" dirty="0" err="1">
                <a:solidFill>
                  <a:schemeClr val="bg2">
                    <a:lumMod val="10000"/>
                  </a:schemeClr>
                </a:solidFill>
                <a:latin typeface="Courier New" charset="0"/>
                <a:ea typeface="Courier New" charset="0"/>
                <a:cs typeface="Courier New" charset="0"/>
              </a:rPr>
              <a:t>src</a:t>
            </a:r>
            <a:r>
              <a:rPr lang="en-US" altLang="ja-JP" sz="2000" b="1" dirty="0">
                <a:solidFill>
                  <a:schemeClr val="bg2">
                    <a:lumMod val="10000"/>
                  </a:schemeClr>
                </a:solidFill>
                <a:latin typeface="Courier New" charset="0"/>
                <a:ea typeface="Courier New" charset="0"/>
                <a:cs typeface="Courier New" charset="0"/>
              </a:rPr>
              <a:t>="</a:t>
            </a:r>
            <a:r>
              <a:rPr lang="en-US" altLang="ja-JP" sz="2000" b="1" dirty="0">
                <a:solidFill>
                  <a:srgbClr val="0070C0"/>
                </a:solidFill>
                <a:latin typeface="Courier New" charset="0"/>
                <a:ea typeface="Courier New" charset="0"/>
                <a:cs typeface="Courier New" charset="0"/>
              </a:rPr>
              <a:t>jquery-x.x.x.js</a:t>
            </a:r>
            <a:r>
              <a:rPr lang="en-US" altLang="ja-JP" sz="2000" b="1" dirty="0">
                <a:solidFill>
                  <a:schemeClr val="bg2">
                    <a:lumMod val="10000"/>
                  </a:schemeClr>
                </a:solidFill>
                <a:latin typeface="Courier New" charset="0"/>
                <a:ea typeface="Courier New" charset="0"/>
                <a:cs typeface="Courier New" charset="0"/>
              </a:rPr>
              <a:t>"&gt;&lt;/script&gt;</a:t>
            </a:r>
          </a:p>
          <a:p>
            <a:endParaRPr lang="en-US" altLang="ja-JP" sz="2000" b="1" dirty="0">
              <a:solidFill>
                <a:schemeClr val="bg2">
                  <a:lumMod val="10000"/>
                </a:schemeClr>
              </a:solidFill>
              <a:latin typeface="Courier New" charset="0"/>
              <a:ea typeface="Courier New" charset="0"/>
              <a:cs typeface="Courier New" charset="0"/>
            </a:endParaRPr>
          </a:p>
          <a:p>
            <a:r>
              <a:rPr lang="en-US" altLang="ja-JP" sz="2000" b="1" dirty="0">
                <a:solidFill>
                  <a:schemeClr val="bg2">
                    <a:lumMod val="10000"/>
                  </a:schemeClr>
                </a:solidFill>
                <a:latin typeface="Courier New" charset="0"/>
                <a:ea typeface="Courier New" charset="0"/>
                <a:cs typeface="Courier New" charset="0"/>
              </a:rPr>
              <a:t>&lt;script type="text/</a:t>
            </a:r>
            <a:r>
              <a:rPr lang="en-US" altLang="ja-JP" sz="2000" b="1" dirty="0" err="1">
                <a:solidFill>
                  <a:schemeClr val="bg2">
                    <a:lumMod val="10000"/>
                  </a:schemeClr>
                </a:solidFill>
                <a:latin typeface="Courier New" charset="0"/>
                <a:ea typeface="Courier New" charset="0"/>
                <a:cs typeface="Courier New" charset="0"/>
              </a:rPr>
              <a:t>javascript</a:t>
            </a:r>
            <a:r>
              <a:rPr lang="en-US" altLang="ja-JP" sz="2000" b="1" dirty="0">
                <a:solidFill>
                  <a:schemeClr val="bg2">
                    <a:lumMod val="10000"/>
                  </a:schemeClr>
                </a:solidFill>
                <a:latin typeface="Courier New" charset="0"/>
                <a:ea typeface="Courier New" charset="0"/>
                <a:cs typeface="Courier New" charset="0"/>
              </a:rPr>
              <a:t>"&gt;</a:t>
            </a:r>
          </a:p>
          <a:p>
            <a:r>
              <a:rPr lang="en-US" altLang="ja-JP" sz="2000" b="1" dirty="0">
                <a:solidFill>
                  <a:srgbClr val="0070C0"/>
                </a:solidFill>
                <a:latin typeface="Courier New" charset="0"/>
                <a:ea typeface="Courier New" charset="0"/>
                <a:cs typeface="Courier New" charset="0"/>
              </a:rPr>
              <a:t>// "foo"</a:t>
            </a:r>
            <a:r>
              <a:rPr lang="ja-JP" altLang="en-US" sz="2000" b="1" dirty="0">
                <a:solidFill>
                  <a:srgbClr val="0070C0"/>
                </a:solidFill>
                <a:latin typeface="Courier New" charset="0"/>
                <a:ea typeface="Courier New" charset="0"/>
                <a:cs typeface="Courier New" charset="0"/>
              </a:rPr>
              <a:t>という文字列を引数に</a:t>
            </a:r>
            <a:r>
              <a:rPr lang="en-US" altLang="ja-JP" sz="2000" b="1" dirty="0">
                <a:solidFill>
                  <a:srgbClr val="0070C0"/>
                </a:solidFill>
                <a:latin typeface="Courier New" charset="0"/>
                <a:ea typeface="Courier New" charset="0"/>
                <a:cs typeface="Courier New" charset="0"/>
              </a:rPr>
              <a:t>$</a:t>
            </a:r>
            <a:r>
              <a:rPr lang="ja-JP" altLang="en-US" sz="2000" b="1" dirty="0">
                <a:solidFill>
                  <a:srgbClr val="0070C0"/>
                </a:solidFill>
                <a:latin typeface="Courier New" charset="0"/>
                <a:ea typeface="Courier New" charset="0"/>
                <a:cs typeface="Courier New" charset="0"/>
              </a:rPr>
              <a:t>関数をコール</a:t>
            </a:r>
            <a:endParaRPr lang="en-US" altLang="ja-JP" sz="2000" b="1" dirty="0">
              <a:solidFill>
                <a:srgbClr val="0070C0"/>
              </a:solidFill>
              <a:latin typeface="Courier New" charset="0"/>
              <a:ea typeface="Courier New" charset="0"/>
              <a:cs typeface="Courier New" charset="0"/>
            </a:endParaRPr>
          </a:p>
          <a:p>
            <a:r>
              <a:rPr lang="en-US" altLang="ja-JP" sz="2000" b="1" dirty="0" err="1">
                <a:solidFill>
                  <a:srgbClr val="0070C0"/>
                </a:solidFill>
                <a:latin typeface="Courier New" charset="0"/>
                <a:ea typeface="Courier New" charset="0"/>
                <a:cs typeface="Courier New" charset="0"/>
              </a:rPr>
              <a:t>var</a:t>
            </a:r>
            <a:r>
              <a:rPr lang="en-US" altLang="ja-JP" sz="2000" b="1" dirty="0">
                <a:solidFill>
                  <a:srgbClr val="0070C0"/>
                </a:solidFill>
                <a:latin typeface="Courier New" charset="0"/>
                <a:ea typeface="Courier New" charset="0"/>
                <a:cs typeface="Courier New" charset="0"/>
              </a:rPr>
              <a:t> x = $("foo");</a:t>
            </a:r>
          </a:p>
          <a:p>
            <a:r>
              <a:rPr lang="en-US" altLang="ja-JP" sz="2000" b="1" dirty="0">
                <a:solidFill>
                  <a:srgbClr val="0070C0"/>
                </a:solidFill>
                <a:latin typeface="Courier New" charset="0"/>
                <a:ea typeface="Courier New" charset="0"/>
                <a:cs typeface="Courier New" charset="0"/>
              </a:rPr>
              <a:t>// </a:t>
            </a:r>
            <a:r>
              <a:rPr lang="ja-JP" altLang="en-US" sz="2000" b="1" dirty="0">
                <a:solidFill>
                  <a:srgbClr val="0070C0"/>
                </a:solidFill>
                <a:latin typeface="Courier New" charset="0"/>
                <a:ea typeface="Courier New" charset="0"/>
                <a:cs typeface="Courier New" charset="0"/>
              </a:rPr>
              <a:t>得られたオブジェクトの</a:t>
            </a:r>
            <a:r>
              <a:rPr lang="en-US" altLang="ja-JP" sz="2000" b="1" dirty="0" err="1">
                <a:solidFill>
                  <a:srgbClr val="0070C0"/>
                </a:solidFill>
                <a:latin typeface="Courier New" charset="0"/>
                <a:ea typeface="Courier New" charset="0"/>
                <a:cs typeface="Courier New" charset="0"/>
              </a:rPr>
              <a:t>innerHTML</a:t>
            </a:r>
            <a:r>
              <a:rPr lang="ja-JP" altLang="en-US" sz="2000" b="1" dirty="0">
                <a:solidFill>
                  <a:srgbClr val="0070C0"/>
                </a:solidFill>
                <a:latin typeface="Courier New" charset="0"/>
                <a:ea typeface="Courier New" charset="0"/>
                <a:cs typeface="Courier New" charset="0"/>
              </a:rPr>
              <a:t>プロパティを参照</a:t>
            </a:r>
            <a:endParaRPr lang="en-US" altLang="ja-JP" sz="2000" b="1" dirty="0">
              <a:solidFill>
                <a:srgbClr val="0070C0"/>
              </a:solidFill>
              <a:latin typeface="Courier New" charset="0"/>
              <a:ea typeface="Courier New" charset="0"/>
              <a:cs typeface="Courier New" charset="0"/>
            </a:endParaRPr>
          </a:p>
          <a:p>
            <a:r>
              <a:rPr kumimoji="1" lang="en-US" altLang="ja-JP" sz="2000" b="1" dirty="0" err="1">
                <a:solidFill>
                  <a:srgbClr val="0070C0"/>
                </a:solidFill>
                <a:latin typeface="Courier New" charset="0"/>
                <a:ea typeface="Courier New" charset="0"/>
                <a:cs typeface="Courier New" charset="0"/>
              </a:rPr>
              <a:t>var</a:t>
            </a:r>
            <a:r>
              <a:rPr kumimoji="1" lang="en-US" altLang="ja-JP" sz="2000" b="1" dirty="0">
                <a:solidFill>
                  <a:srgbClr val="0070C0"/>
                </a:solidFill>
                <a:latin typeface="Courier New" charset="0"/>
                <a:ea typeface="Courier New" charset="0"/>
                <a:cs typeface="Courier New" charset="0"/>
              </a:rPr>
              <a:t> </a:t>
            </a:r>
            <a:r>
              <a:rPr kumimoji="1" lang="en-US" altLang="ja-JP" sz="2000" b="1" dirty="0" err="1">
                <a:solidFill>
                  <a:srgbClr val="0070C0"/>
                </a:solidFill>
                <a:latin typeface="Courier New" charset="0"/>
                <a:ea typeface="Courier New" charset="0"/>
                <a:cs typeface="Courier New" charset="0"/>
              </a:rPr>
              <a:t>xInnerText</a:t>
            </a:r>
            <a:r>
              <a:rPr kumimoji="1" lang="en-US" altLang="ja-JP" sz="2000" b="1" dirty="0">
                <a:solidFill>
                  <a:srgbClr val="0070C0"/>
                </a:solidFill>
                <a:latin typeface="Courier New" charset="0"/>
                <a:ea typeface="Courier New" charset="0"/>
                <a:cs typeface="Courier New" charset="0"/>
              </a:rPr>
              <a:t> = </a:t>
            </a:r>
            <a:r>
              <a:rPr kumimoji="1" lang="en-US" altLang="ja-JP" sz="2000" b="1" dirty="0" err="1">
                <a:solidFill>
                  <a:srgbClr val="0070C0"/>
                </a:solidFill>
                <a:latin typeface="Courier New" charset="0"/>
                <a:ea typeface="Courier New" charset="0"/>
                <a:cs typeface="Courier New" charset="0"/>
              </a:rPr>
              <a:t>x.innerHTML</a:t>
            </a:r>
            <a:r>
              <a:rPr kumimoji="1" lang="en-US" altLang="ja-JP" sz="2000" b="1" dirty="0">
                <a:solidFill>
                  <a:srgbClr val="0070C0"/>
                </a:solidFill>
                <a:latin typeface="Courier New" charset="0"/>
                <a:ea typeface="Courier New" charset="0"/>
                <a:cs typeface="Courier New" charset="0"/>
              </a:rPr>
              <a:t>;</a:t>
            </a:r>
          </a:p>
          <a:p>
            <a:r>
              <a:rPr lang="en-US" altLang="ja-JP" sz="2000" b="1" dirty="0">
                <a:solidFill>
                  <a:srgbClr val="0070C0"/>
                </a:solidFill>
                <a:latin typeface="Courier New" charset="0"/>
                <a:ea typeface="Courier New" charset="0"/>
                <a:cs typeface="Courier New" charset="0"/>
              </a:rPr>
              <a:t>//</a:t>
            </a:r>
            <a:r>
              <a:rPr lang="ja-JP" altLang="en-US" sz="2000" b="1" dirty="0">
                <a:solidFill>
                  <a:srgbClr val="0070C0"/>
                </a:solidFill>
                <a:latin typeface="Courier New" charset="0"/>
                <a:ea typeface="Courier New" charset="0"/>
                <a:cs typeface="Courier New" charset="0"/>
              </a:rPr>
              <a:t> さて、なにが表示される？</a:t>
            </a:r>
            <a:endParaRPr kumimoji="1" lang="en-US" altLang="ja-JP" sz="2000" b="1" dirty="0">
              <a:solidFill>
                <a:srgbClr val="0070C0"/>
              </a:solidFill>
              <a:latin typeface="Courier New" charset="0"/>
              <a:ea typeface="Courier New" charset="0"/>
              <a:cs typeface="Courier New" charset="0"/>
            </a:endParaRPr>
          </a:p>
          <a:p>
            <a:r>
              <a:rPr lang="en-US" altLang="ja-JP" sz="2000" b="1" dirty="0">
                <a:solidFill>
                  <a:srgbClr val="0070C0"/>
                </a:solidFill>
                <a:latin typeface="Courier New" charset="0"/>
                <a:ea typeface="Courier New" charset="0"/>
                <a:cs typeface="Courier New" charset="0"/>
              </a:rPr>
              <a:t>console.log(</a:t>
            </a:r>
            <a:r>
              <a:rPr lang="en-US" altLang="ja-JP" sz="2000" b="1" dirty="0" err="1">
                <a:solidFill>
                  <a:srgbClr val="0070C0"/>
                </a:solidFill>
                <a:latin typeface="Courier New" charset="0"/>
                <a:ea typeface="Courier New" charset="0"/>
                <a:cs typeface="Courier New" charset="0"/>
              </a:rPr>
              <a:t>xInnerText</a:t>
            </a:r>
            <a:r>
              <a:rPr lang="en-US" altLang="ja-JP" sz="2000" b="1" dirty="0">
                <a:solidFill>
                  <a:srgbClr val="0070C0"/>
                </a:solidFill>
                <a:latin typeface="Courier New" charset="0"/>
                <a:ea typeface="Courier New" charset="0"/>
                <a:cs typeface="Courier New" charset="0"/>
              </a:rPr>
              <a:t>);</a:t>
            </a:r>
            <a:endParaRPr kumimoji="1" lang="en-US" altLang="ja-JP" sz="2000" b="1" dirty="0">
              <a:solidFill>
                <a:srgbClr val="0070C0"/>
              </a:solidFill>
              <a:latin typeface="Courier New" charset="0"/>
              <a:ea typeface="Courier New" charset="0"/>
              <a:cs typeface="Courier New" charset="0"/>
            </a:endParaRPr>
          </a:p>
          <a:p>
            <a:r>
              <a:rPr kumimoji="1" lang="en-US" altLang="ja-JP" sz="2000" b="1" dirty="0">
                <a:solidFill>
                  <a:schemeClr val="bg2">
                    <a:lumMod val="10000"/>
                  </a:schemeClr>
                </a:solidFill>
                <a:latin typeface="Courier New" charset="0"/>
                <a:ea typeface="Courier New" charset="0"/>
                <a:cs typeface="Courier New" charset="0"/>
              </a:rPr>
              <a:t>&lt;/script&gt;</a:t>
            </a:r>
          </a:p>
          <a:p>
            <a:endParaRPr kumimoji="1" lang="ja-JP" altLang="en-US" sz="2000" b="1" dirty="0">
              <a:solidFill>
                <a:schemeClr val="bg2">
                  <a:lumMod val="10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82250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10" end="10"/>
                                            </p:txEl>
                                          </p:spTgt>
                                        </p:tgtEl>
                                        <p:attrNameLst>
                                          <p:attrName>style.visibility</p:attrName>
                                        </p:attrNameLst>
                                      </p:cBhvr>
                                      <p:to>
                                        <p:strVal val="visible"/>
                                      </p:to>
                                    </p:set>
                                    <p:animEffect transition="in" filter="fade">
                                      <p:cBhvr>
                                        <p:cTn id="36" dur="500"/>
                                        <p:tgtEl>
                                          <p:spTgt spid="4">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animEffect transition="in" filter="fade">
                                      <p:cBhvr>
                                        <p:cTn id="39" dur="500"/>
                                        <p:tgtEl>
                                          <p:spTgt spid="4">
                                            <p:txEl>
                                              <p:pRg st="11" end="1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12" end="12"/>
                                            </p:txEl>
                                          </p:spTgt>
                                        </p:tgtEl>
                                        <p:attrNameLst>
                                          <p:attrName>style.visibility</p:attrName>
                                        </p:attrNameLst>
                                      </p:cBhvr>
                                      <p:to>
                                        <p:strVal val="visible"/>
                                      </p:to>
                                    </p:set>
                                    <p:animEffect transition="in" filter="fade">
                                      <p:cBhvr>
                                        <p:cTn id="42"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余談）</a:t>
            </a:r>
            <a:r>
              <a:rPr lang="en-US" altLang="ja-JP"/>
              <a:t>prototype.js</a:t>
            </a:r>
            <a:r>
              <a:rPr lang="ja-JP" altLang="en-US"/>
              <a:t>と</a:t>
            </a:r>
            <a:r>
              <a:rPr lang="en-US" altLang="ja-JP"/>
              <a:t>jQuery</a:t>
            </a:r>
            <a:br>
              <a:rPr lang="en-US" altLang="ja-JP"/>
            </a:br>
            <a:r>
              <a:rPr lang="ja-JP" altLang="en-US"/>
              <a:t>そしてグローバルスコープ</a:t>
            </a:r>
            <a:endParaRPr kumimoji="1" lang="ja-JP" altLang="en-US"/>
          </a:p>
        </p:txBody>
      </p:sp>
      <p:sp>
        <p:nvSpPr>
          <p:cNvPr id="3" name="コンテンツ プレースホルダー 2"/>
          <p:cNvSpPr>
            <a:spLocks noGrp="1"/>
          </p:cNvSpPr>
          <p:nvPr>
            <p:ph idx="1"/>
          </p:nvPr>
        </p:nvSpPr>
        <p:spPr/>
        <p:txBody>
          <a:bodyPr/>
          <a:lstStyle/>
          <a:p>
            <a:r>
              <a:rPr lang="en-US" altLang="ja-JP" dirty="0"/>
              <a:t>prototype.js</a:t>
            </a:r>
            <a:r>
              <a:rPr lang="ja-JP" altLang="en-US" dirty="0"/>
              <a:t>と</a:t>
            </a:r>
            <a:r>
              <a:rPr lang="en-US" altLang="ja-JP" dirty="0" err="1"/>
              <a:t>jQuery</a:t>
            </a:r>
            <a:r>
              <a:rPr lang="ja-JP" altLang="en-US" dirty="0"/>
              <a:t>はともに</a:t>
            </a:r>
            <a:r>
              <a:rPr lang="en-US" altLang="ja-JP" dirty="0"/>
              <a:t>$</a:t>
            </a:r>
            <a:r>
              <a:rPr lang="ja-JP" altLang="en-US" dirty="0"/>
              <a:t>という名前の変数をグローバル・スコープに定義し、関数を代入している。</a:t>
            </a:r>
            <a:endParaRPr lang="en-US" altLang="ja-JP" dirty="0"/>
          </a:p>
          <a:p>
            <a:r>
              <a:rPr kumimoji="1" lang="en-US" altLang="ja-JP" dirty="0"/>
              <a:t>prototype.js</a:t>
            </a:r>
            <a:r>
              <a:rPr kumimoji="1" lang="ja-JP" altLang="en-US" dirty="0"/>
              <a:t>の</a:t>
            </a:r>
            <a:r>
              <a:rPr kumimoji="1" lang="en-US" altLang="ja-JP" dirty="0"/>
              <a:t>$</a:t>
            </a:r>
            <a:r>
              <a:rPr kumimoji="1" lang="ja-JP" altLang="en-US" dirty="0"/>
              <a:t>は引数の文字列を</a:t>
            </a:r>
            <a:r>
              <a:rPr kumimoji="1" lang="en-US" altLang="ja-JP" dirty="0"/>
              <a:t>id</a:t>
            </a:r>
            <a:r>
              <a:rPr kumimoji="1" lang="ja-JP" altLang="en-US" dirty="0"/>
              <a:t>属性値として扱い、</a:t>
            </a:r>
            <a:r>
              <a:rPr kumimoji="1" lang="en-US" altLang="ja-JP" dirty="0"/>
              <a:t>DOM</a:t>
            </a:r>
            <a:r>
              <a:rPr kumimoji="1" lang="ja-JP" altLang="en-US" dirty="0"/>
              <a:t>ノードを検索してそのノードそのもの（</a:t>
            </a:r>
            <a:r>
              <a:rPr kumimoji="1" lang="en-US" altLang="ja-JP" dirty="0"/>
              <a:t>*</a:t>
            </a:r>
            <a:r>
              <a:rPr kumimoji="1" lang="ja-JP" altLang="en-US" dirty="0"/>
              <a:t>）を返す。</a:t>
            </a:r>
            <a:endParaRPr kumimoji="1" lang="en-US" altLang="ja-JP" dirty="0"/>
          </a:p>
          <a:p>
            <a:r>
              <a:rPr lang="en-US" altLang="ja-JP" dirty="0" err="1"/>
              <a:t>jQuery</a:t>
            </a:r>
            <a:r>
              <a:rPr lang="ja-JP" altLang="en-US" dirty="0"/>
              <a:t>の</a:t>
            </a:r>
            <a:r>
              <a:rPr lang="en-US" altLang="ja-JP" dirty="0"/>
              <a:t>$</a:t>
            </a:r>
            <a:r>
              <a:rPr lang="ja-JP" altLang="en-US" dirty="0"/>
              <a:t>は引数の文字列を</a:t>
            </a:r>
            <a:r>
              <a:rPr lang="en-US" altLang="ja-JP" dirty="0"/>
              <a:t>CSS</a:t>
            </a:r>
            <a:r>
              <a:rPr lang="ja-JP" altLang="en-US" dirty="0"/>
              <a:t>セレクタ（</a:t>
            </a:r>
            <a:r>
              <a:rPr lang="en-US" altLang="ja-JP" dirty="0"/>
              <a:t>**</a:t>
            </a:r>
            <a:r>
              <a:rPr lang="ja-JP" altLang="en-US" dirty="0"/>
              <a:t>）として扱い、</a:t>
            </a:r>
            <a:r>
              <a:rPr lang="en-US" altLang="ja-JP" dirty="0"/>
              <a:t>DOM</a:t>
            </a:r>
            <a:r>
              <a:rPr lang="ja-JP" altLang="en-US" dirty="0"/>
              <a:t>ノードを検索してそのノード集合をラップした独自オブジェクトを返す。</a:t>
            </a:r>
            <a:endParaRPr lang="en-US" altLang="ja-JP" dirty="0"/>
          </a:p>
          <a:p>
            <a:r>
              <a:rPr kumimoji="1" lang="en-US" altLang="ja-JP" dirty="0"/>
              <a:t>JavaScript</a:t>
            </a:r>
            <a:r>
              <a:rPr lang="ja-JP" altLang="en-US" dirty="0" err="1"/>
              <a:t>には</a:t>
            </a:r>
            <a:r>
              <a:rPr lang="en-US" altLang="ja-JP" dirty="0"/>
              <a:t>package</a:t>
            </a:r>
            <a:r>
              <a:rPr lang="ja-JP" altLang="en-US" dirty="0"/>
              <a:t>も</a:t>
            </a:r>
            <a:r>
              <a:rPr lang="en-US" altLang="ja-JP" dirty="0"/>
              <a:t>final</a:t>
            </a:r>
            <a:r>
              <a:rPr lang="ja-JP" altLang="en-US" dirty="0"/>
              <a:t>変数（</a:t>
            </a:r>
            <a:r>
              <a:rPr lang="en-US" altLang="ja-JP" dirty="0" err="1"/>
              <a:t>const</a:t>
            </a:r>
            <a:r>
              <a:rPr lang="ja-JP" altLang="en-US" dirty="0"/>
              <a:t>定数</a:t>
            </a:r>
            <a:r>
              <a:rPr lang="en-US" altLang="ja-JP" dirty="0"/>
              <a:t>/</a:t>
            </a:r>
            <a:r>
              <a:rPr lang="en-US" altLang="ja-JP" dirty="0" err="1"/>
              <a:t>readonly</a:t>
            </a:r>
            <a:r>
              <a:rPr lang="ja-JP" altLang="en-US" dirty="0"/>
              <a:t>変数）も存在しない。よって後勝ちで</a:t>
            </a:r>
            <a:r>
              <a:rPr lang="en-US" altLang="ja-JP" dirty="0"/>
              <a:t>prototype.js</a:t>
            </a:r>
            <a:r>
              <a:rPr lang="ja-JP" altLang="en-US" dirty="0"/>
              <a:t>の</a:t>
            </a:r>
            <a:r>
              <a:rPr lang="en-US" altLang="ja-JP" dirty="0"/>
              <a:t>$</a:t>
            </a:r>
            <a:r>
              <a:rPr lang="ja-JP" altLang="en-US" dirty="0"/>
              <a:t>は上書きされてしまい、それに依存したコードは破壊されてしまう。</a:t>
            </a:r>
            <a:endParaRPr kumimoji="1" lang="ja-JP" altLang="en-US" dirty="0"/>
          </a:p>
        </p:txBody>
      </p:sp>
      <p:sp>
        <p:nvSpPr>
          <p:cNvPr id="4" name="正方形/長方形 3"/>
          <p:cNvSpPr/>
          <p:nvPr/>
        </p:nvSpPr>
        <p:spPr>
          <a:xfrm>
            <a:off x="838200" y="6311900"/>
            <a:ext cx="10515600" cy="5461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1600" dirty="0">
                <a:solidFill>
                  <a:schemeClr val="tx1">
                    <a:lumMod val="75000"/>
                    <a:lumOff val="25000"/>
                  </a:schemeClr>
                </a:solidFill>
              </a:rPr>
              <a:t>*</a:t>
            </a:r>
            <a:r>
              <a:rPr lang="ja-JP" altLang="en-US" sz="1600" dirty="0">
                <a:solidFill>
                  <a:schemeClr val="tx1">
                    <a:lumMod val="75000"/>
                    <a:lumOff val="25000"/>
                  </a:schemeClr>
                </a:solidFill>
              </a:rPr>
              <a:t> ただし例によってモンキーパッチが施されており、ブラウザ間差異を吸収する工夫がなされている。</a:t>
            </a:r>
            <a:r>
              <a:rPr lang="en-US" altLang="ja-JP" sz="1600" dirty="0">
                <a:solidFill>
                  <a:schemeClr val="tx1">
                    <a:lumMod val="75000"/>
                    <a:lumOff val="25000"/>
                  </a:schemeClr>
                </a:solidFill>
              </a:rPr>
              <a:t/>
            </a:r>
            <a:br>
              <a:rPr lang="en-US" altLang="ja-JP" sz="1600" dirty="0">
                <a:solidFill>
                  <a:schemeClr val="tx1">
                    <a:lumMod val="75000"/>
                    <a:lumOff val="25000"/>
                  </a:schemeClr>
                </a:solidFill>
              </a:rPr>
            </a:br>
            <a:r>
              <a:rPr lang="en-US" altLang="ja-JP" sz="1600" dirty="0">
                <a:solidFill>
                  <a:schemeClr val="tx1">
                    <a:lumMod val="75000"/>
                    <a:lumOff val="25000"/>
                  </a:schemeClr>
                </a:solidFill>
              </a:rPr>
              <a:t>**</a:t>
            </a:r>
            <a:r>
              <a:rPr lang="ja-JP" altLang="en-US" sz="1600" dirty="0">
                <a:solidFill>
                  <a:schemeClr val="tx1">
                    <a:lumMod val="75000"/>
                    <a:lumOff val="25000"/>
                  </a:schemeClr>
                </a:solidFill>
              </a:rPr>
              <a:t> 正確にいえば</a:t>
            </a:r>
            <a:r>
              <a:rPr lang="en-US" altLang="ja-JP" sz="1600" dirty="0">
                <a:solidFill>
                  <a:schemeClr val="tx1">
                    <a:lumMod val="75000"/>
                    <a:lumOff val="25000"/>
                  </a:schemeClr>
                </a:solidFill>
              </a:rPr>
              <a:t>CSS</a:t>
            </a:r>
            <a:r>
              <a:rPr lang="ja-JP" altLang="en-US" sz="1600" dirty="0">
                <a:solidFill>
                  <a:schemeClr val="tx1">
                    <a:lumMod val="75000"/>
                    <a:lumOff val="25000"/>
                  </a:schemeClr>
                </a:solidFill>
              </a:rPr>
              <a:t>セレクタを拡張した</a:t>
            </a:r>
            <a:r>
              <a:rPr lang="en-US" altLang="ja-JP" sz="1600" dirty="0">
                <a:solidFill>
                  <a:schemeClr val="tx1">
                    <a:lumMod val="75000"/>
                    <a:lumOff val="25000"/>
                  </a:schemeClr>
                </a:solidFill>
              </a:rPr>
              <a:t>DSL</a:t>
            </a:r>
            <a:r>
              <a:rPr lang="ja-JP" altLang="en-US" sz="1600" dirty="0" err="1">
                <a:solidFill>
                  <a:schemeClr val="tx1">
                    <a:lumMod val="75000"/>
                    <a:lumOff val="25000"/>
                  </a:schemeClr>
                </a:solidFill>
              </a:rPr>
              <a:t>。</a:t>
            </a:r>
            <a:r>
              <a:rPr lang="en-US" altLang="ja-JP" sz="1600" dirty="0">
                <a:solidFill>
                  <a:schemeClr val="tx1">
                    <a:lumMod val="75000"/>
                    <a:lumOff val="25000"/>
                  </a:schemeClr>
                </a:solidFill>
              </a:rPr>
              <a:t>CSS</a:t>
            </a:r>
            <a:r>
              <a:rPr lang="ja-JP" altLang="en-US" sz="1600" dirty="0">
                <a:solidFill>
                  <a:schemeClr val="tx1">
                    <a:lumMod val="75000"/>
                    <a:lumOff val="25000"/>
                  </a:schemeClr>
                </a:solidFill>
              </a:rPr>
              <a:t>セレクタにはできないこともできる。　</a:t>
            </a:r>
          </a:p>
        </p:txBody>
      </p:sp>
    </p:spTree>
    <p:extLst>
      <p:ext uri="{BB962C8B-B14F-4D97-AF65-F5344CB8AC3E}">
        <p14:creationId xmlns:p14="http://schemas.microsoft.com/office/powerpoint/2010/main" val="50746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余談）</a:t>
            </a:r>
            <a:r>
              <a:rPr lang="en-US" altLang="ja-JP"/>
              <a:t>prototype.js</a:t>
            </a:r>
            <a:r>
              <a:rPr lang="ja-JP" altLang="en-US"/>
              <a:t>と</a:t>
            </a:r>
            <a:r>
              <a:rPr lang="en-US" altLang="ja-JP"/>
              <a:t>jQuery</a:t>
            </a:r>
            <a:br>
              <a:rPr lang="en-US" altLang="ja-JP"/>
            </a:br>
            <a:r>
              <a:rPr lang="ja-JP" altLang="en-US"/>
              <a:t>そしてグローバルスコープ</a:t>
            </a:r>
            <a:endParaRPr kumimoji="1" lang="ja-JP" altLang="en-US"/>
          </a:p>
        </p:txBody>
      </p:sp>
      <p:sp>
        <p:nvSpPr>
          <p:cNvPr id="3" name="コンテンツ プレースホルダー 2"/>
          <p:cNvSpPr>
            <a:spLocks noGrp="1"/>
          </p:cNvSpPr>
          <p:nvPr>
            <p:ph idx="1"/>
          </p:nvPr>
        </p:nvSpPr>
        <p:spPr/>
        <p:txBody>
          <a:bodyPr/>
          <a:lstStyle/>
          <a:p>
            <a:r>
              <a:rPr kumimoji="1" lang="en-US" altLang="ja-JP" dirty="0"/>
              <a:t>2</a:t>
            </a:r>
            <a:r>
              <a:rPr kumimoji="1" lang="ja-JP" altLang="en-US" dirty="0" err="1"/>
              <a:t>つの</a:t>
            </a:r>
            <a:r>
              <a:rPr kumimoji="1" lang="ja-JP" altLang="en-US" dirty="0"/>
              <a:t>ライブラリは併用されることが多かったので、紛争解決策が用意されていた。</a:t>
            </a:r>
            <a:endParaRPr kumimoji="1" lang="en-US" altLang="ja-JP" dirty="0"/>
          </a:p>
          <a:p>
            <a:endParaRPr kumimoji="1" lang="ja-JP" altLang="en-US" dirty="0"/>
          </a:p>
        </p:txBody>
      </p:sp>
      <p:sp>
        <p:nvSpPr>
          <p:cNvPr id="5" name="メモ 4"/>
          <p:cNvSpPr/>
          <p:nvPr/>
        </p:nvSpPr>
        <p:spPr>
          <a:xfrm>
            <a:off x="838200" y="2960176"/>
            <a:ext cx="10515600" cy="3195382"/>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2000" b="1">
                <a:solidFill>
                  <a:schemeClr val="bg2">
                    <a:lumMod val="10000"/>
                  </a:schemeClr>
                </a:solidFill>
                <a:latin typeface="Courier New" charset="0"/>
                <a:ea typeface="Courier New" charset="0"/>
                <a:cs typeface="Courier New" charset="0"/>
              </a:rPr>
              <a:t>// $</a:t>
            </a:r>
            <a:r>
              <a:rPr kumimoji="1" lang="ja-JP" altLang="en-US" sz="2000" b="1">
                <a:solidFill>
                  <a:schemeClr val="bg2">
                    <a:lumMod val="10000"/>
                  </a:schemeClr>
                </a:solidFill>
                <a:latin typeface="Courier New" charset="0"/>
                <a:ea typeface="Courier New" charset="0"/>
                <a:cs typeface="Courier New" charset="0"/>
              </a:rPr>
              <a:t>を</a:t>
            </a:r>
            <a:r>
              <a:rPr kumimoji="1" lang="en-US" altLang="ja-JP" sz="2000" b="1">
                <a:solidFill>
                  <a:schemeClr val="bg2">
                    <a:lumMod val="10000"/>
                  </a:schemeClr>
                </a:solidFill>
                <a:latin typeface="Courier New" charset="0"/>
                <a:ea typeface="Courier New" charset="0"/>
                <a:cs typeface="Courier New" charset="0"/>
              </a:rPr>
              <a:t>prototype.js</a:t>
            </a:r>
            <a:r>
              <a:rPr kumimoji="1" lang="ja-JP" altLang="en-US" sz="2000" b="1">
                <a:solidFill>
                  <a:schemeClr val="bg2">
                    <a:lumMod val="10000"/>
                  </a:schemeClr>
                </a:solidFill>
                <a:latin typeface="Courier New" charset="0"/>
                <a:ea typeface="Courier New" charset="0"/>
                <a:cs typeface="Courier New" charset="0"/>
              </a:rPr>
              <a:t>の</a:t>
            </a:r>
            <a:r>
              <a:rPr kumimoji="1" lang="en-US" altLang="ja-JP" sz="2000" b="1">
                <a:solidFill>
                  <a:schemeClr val="bg2">
                    <a:lumMod val="10000"/>
                  </a:schemeClr>
                </a:solidFill>
                <a:latin typeface="Courier New" charset="0"/>
                <a:ea typeface="Courier New" charset="0"/>
                <a:cs typeface="Courier New" charset="0"/>
              </a:rPr>
              <a:t>$</a:t>
            </a:r>
            <a:r>
              <a:rPr kumimoji="1" lang="ja-JP" altLang="en-US" sz="2000" b="1">
                <a:solidFill>
                  <a:schemeClr val="bg2">
                    <a:lumMod val="10000"/>
                  </a:schemeClr>
                </a:solidFill>
                <a:latin typeface="Courier New" charset="0"/>
                <a:ea typeface="Courier New" charset="0"/>
                <a:cs typeface="Courier New" charset="0"/>
              </a:rPr>
              <a:t>に戻す</a:t>
            </a:r>
            <a:endParaRPr kumimoji="1" lang="en-US" altLang="ja-JP" sz="2000" b="1">
              <a:solidFill>
                <a:schemeClr val="bg2">
                  <a:lumMod val="10000"/>
                </a:schemeClr>
              </a:solidFill>
              <a:latin typeface="Courier New" charset="0"/>
              <a:ea typeface="Courier New" charset="0"/>
              <a:cs typeface="Courier New" charset="0"/>
            </a:endParaRPr>
          </a:p>
          <a:p>
            <a:r>
              <a:rPr lang="en-US" altLang="ja-JP" sz="2000" b="1">
                <a:solidFill>
                  <a:srgbClr val="0070C0"/>
                </a:solidFill>
                <a:latin typeface="Courier New" charset="0"/>
                <a:ea typeface="Courier New" charset="0"/>
                <a:cs typeface="Courier New" charset="0"/>
              </a:rPr>
              <a:t>jQuery.noConflict();</a:t>
            </a:r>
          </a:p>
          <a:p>
            <a:endParaRPr kumimoji="1" lang="en-US" altLang="ja-JP" sz="2000" b="1">
              <a:solidFill>
                <a:schemeClr val="bg2">
                  <a:lumMod val="10000"/>
                </a:schemeClr>
              </a:solidFill>
              <a:latin typeface="Courier New" charset="0"/>
              <a:ea typeface="Courier New" charset="0"/>
              <a:cs typeface="Courier New" charset="0"/>
            </a:endParaRPr>
          </a:p>
          <a:p>
            <a:r>
              <a:rPr lang="en-US" altLang="ja-JP" sz="2000" b="1">
                <a:solidFill>
                  <a:schemeClr val="bg2">
                    <a:lumMod val="10000"/>
                  </a:schemeClr>
                </a:solidFill>
                <a:latin typeface="Courier New" charset="0"/>
                <a:ea typeface="Courier New" charset="0"/>
                <a:cs typeface="Courier New" charset="0"/>
              </a:rPr>
              <a:t>// $</a:t>
            </a:r>
            <a:r>
              <a:rPr lang="ja-JP" altLang="en-US" sz="2000" b="1">
                <a:solidFill>
                  <a:schemeClr val="bg2">
                    <a:lumMod val="10000"/>
                  </a:schemeClr>
                </a:solidFill>
                <a:latin typeface="Courier New" charset="0"/>
                <a:ea typeface="Courier New" charset="0"/>
                <a:cs typeface="Courier New" charset="0"/>
              </a:rPr>
              <a:t>恋しい人のためのイディオム</a:t>
            </a:r>
            <a:endParaRPr lang="en-US" altLang="ja-JP" sz="2000" b="1">
              <a:solidFill>
                <a:schemeClr val="bg2">
                  <a:lumMod val="10000"/>
                </a:schemeClr>
              </a:solidFill>
              <a:latin typeface="Courier New" charset="0"/>
              <a:ea typeface="Courier New" charset="0"/>
              <a:cs typeface="Courier New" charset="0"/>
            </a:endParaRPr>
          </a:p>
          <a:p>
            <a:r>
              <a:rPr kumimoji="1" lang="en-US" altLang="ja-JP" sz="2000" b="1">
                <a:solidFill>
                  <a:schemeClr val="bg2">
                    <a:lumMod val="10000"/>
                  </a:schemeClr>
                </a:solidFill>
                <a:latin typeface="Courier New" charset="0"/>
                <a:ea typeface="Courier New" charset="0"/>
                <a:cs typeface="Courier New" charset="0"/>
              </a:rPr>
              <a:t>(function(</a:t>
            </a:r>
            <a:r>
              <a:rPr kumimoji="1" lang="en-US" altLang="ja-JP" sz="2000" b="1">
                <a:solidFill>
                  <a:srgbClr val="0070C0"/>
                </a:solidFill>
                <a:latin typeface="Courier New" charset="0"/>
                <a:ea typeface="Courier New" charset="0"/>
                <a:cs typeface="Courier New" charset="0"/>
              </a:rPr>
              <a:t>$</a:t>
            </a:r>
            <a:r>
              <a:rPr kumimoji="1" lang="en-US" altLang="ja-JP" sz="2000" b="1">
                <a:solidFill>
                  <a:schemeClr val="bg2">
                    <a:lumMod val="10000"/>
                  </a:schemeClr>
                </a:solidFill>
                <a:latin typeface="Courier New" charset="0"/>
                <a:ea typeface="Courier New" charset="0"/>
                <a:cs typeface="Courier New" charset="0"/>
              </a:rPr>
              <a:t>) {</a:t>
            </a:r>
          </a:p>
          <a:p>
            <a:r>
              <a:rPr lang="en-US" altLang="ja-JP" sz="2000" b="1">
                <a:solidFill>
                  <a:schemeClr val="bg2">
                    <a:lumMod val="10000"/>
                  </a:schemeClr>
                </a:solidFill>
                <a:latin typeface="Courier New" charset="0"/>
                <a:ea typeface="Courier New" charset="0"/>
                <a:cs typeface="Courier New" charset="0"/>
              </a:rPr>
              <a:t>	// </a:t>
            </a:r>
            <a:r>
              <a:rPr lang="ja-JP" altLang="en-US" sz="2000" b="1">
                <a:solidFill>
                  <a:schemeClr val="bg2">
                    <a:lumMod val="10000"/>
                  </a:schemeClr>
                </a:solidFill>
                <a:latin typeface="Courier New" charset="0"/>
                <a:ea typeface="Courier New" charset="0"/>
                <a:cs typeface="Courier New" charset="0"/>
              </a:rPr>
              <a:t>ここで</a:t>
            </a:r>
            <a:r>
              <a:rPr lang="en-US" altLang="ja-JP" sz="2000" b="1">
                <a:solidFill>
                  <a:schemeClr val="bg2">
                    <a:lumMod val="10000"/>
                  </a:schemeClr>
                </a:solidFill>
                <a:latin typeface="Courier New" charset="0"/>
                <a:ea typeface="Courier New" charset="0"/>
                <a:cs typeface="Courier New" charset="0"/>
              </a:rPr>
              <a:t>$</a:t>
            </a:r>
            <a:r>
              <a:rPr lang="ja-JP" altLang="en-US" sz="2000" b="1">
                <a:solidFill>
                  <a:schemeClr val="bg2">
                    <a:lumMod val="10000"/>
                  </a:schemeClr>
                </a:solidFill>
                <a:latin typeface="Courier New" charset="0"/>
                <a:ea typeface="Courier New" charset="0"/>
                <a:cs typeface="Courier New" charset="0"/>
              </a:rPr>
              <a:t>は</a:t>
            </a:r>
            <a:r>
              <a:rPr lang="en-US" altLang="ja-JP" sz="2000" b="1">
                <a:solidFill>
                  <a:schemeClr val="bg2">
                    <a:lumMod val="10000"/>
                  </a:schemeClr>
                </a:solidFill>
                <a:latin typeface="Courier New" charset="0"/>
                <a:ea typeface="Courier New" charset="0"/>
                <a:cs typeface="Courier New" charset="0"/>
              </a:rPr>
              <a:t>jQuery</a:t>
            </a:r>
            <a:r>
              <a:rPr lang="ja-JP" altLang="en-US" sz="2000" b="1">
                <a:solidFill>
                  <a:schemeClr val="bg2">
                    <a:lumMod val="10000"/>
                  </a:schemeClr>
                </a:solidFill>
                <a:latin typeface="Courier New" charset="0"/>
                <a:ea typeface="Courier New" charset="0"/>
                <a:cs typeface="Courier New" charset="0"/>
              </a:rPr>
              <a:t>の</a:t>
            </a:r>
            <a:r>
              <a:rPr lang="en-US" altLang="ja-JP" sz="2000" b="1">
                <a:solidFill>
                  <a:schemeClr val="bg2">
                    <a:lumMod val="10000"/>
                  </a:schemeClr>
                </a:solidFill>
                <a:latin typeface="Courier New" charset="0"/>
                <a:ea typeface="Courier New" charset="0"/>
                <a:cs typeface="Courier New" charset="0"/>
              </a:rPr>
              <a:t>$</a:t>
            </a:r>
            <a:r>
              <a:rPr lang="ja-JP" altLang="en-US" sz="2000" b="1">
                <a:solidFill>
                  <a:schemeClr val="bg2">
                    <a:lumMod val="10000"/>
                  </a:schemeClr>
                </a:solidFill>
                <a:latin typeface="Courier New" charset="0"/>
                <a:ea typeface="Courier New" charset="0"/>
                <a:cs typeface="Courier New" charset="0"/>
              </a:rPr>
              <a:t>を指している</a:t>
            </a:r>
            <a:endParaRPr lang="en-US" altLang="ja-JP" sz="2000" b="1">
              <a:solidFill>
                <a:schemeClr val="bg2">
                  <a:lumMod val="10000"/>
                </a:schemeClr>
              </a:solidFill>
              <a:latin typeface="Courier New" charset="0"/>
              <a:ea typeface="Courier New" charset="0"/>
              <a:cs typeface="Courier New" charset="0"/>
            </a:endParaRPr>
          </a:p>
          <a:p>
            <a:r>
              <a:rPr lang="en-US" altLang="ja-JP" sz="2000" b="1">
                <a:solidFill>
                  <a:schemeClr val="bg2">
                    <a:lumMod val="10000"/>
                  </a:schemeClr>
                </a:solidFill>
                <a:latin typeface="Courier New" charset="0"/>
                <a:ea typeface="Courier New" charset="0"/>
                <a:cs typeface="Courier New" charset="0"/>
              </a:rPr>
              <a:t>	var x = </a:t>
            </a:r>
            <a:r>
              <a:rPr lang="en-US" altLang="ja-JP" sz="2000" b="1">
                <a:solidFill>
                  <a:srgbClr val="0070C0"/>
                </a:solidFill>
                <a:latin typeface="Courier New" charset="0"/>
                <a:ea typeface="Courier New" charset="0"/>
                <a:cs typeface="Courier New" charset="0"/>
              </a:rPr>
              <a:t>$</a:t>
            </a:r>
            <a:r>
              <a:rPr lang="en-US" altLang="ja-JP" sz="2000" b="1">
                <a:solidFill>
                  <a:schemeClr val="bg2">
                    <a:lumMod val="10000"/>
                  </a:schemeClr>
                </a:solidFill>
                <a:latin typeface="Courier New" charset="0"/>
                <a:ea typeface="Courier New" charset="0"/>
                <a:cs typeface="Courier New" charset="0"/>
              </a:rPr>
              <a:t>("foo");</a:t>
            </a:r>
          </a:p>
          <a:p>
            <a:r>
              <a:rPr lang="en-US" altLang="ja-JP" sz="2000" b="1">
                <a:solidFill>
                  <a:schemeClr val="bg2">
                    <a:lumMod val="10000"/>
                  </a:schemeClr>
                </a:solidFill>
                <a:latin typeface="Courier New" charset="0"/>
                <a:ea typeface="Courier New" charset="0"/>
                <a:cs typeface="Courier New" charset="0"/>
              </a:rPr>
              <a:t>	...</a:t>
            </a:r>
          </a:p>
          <a:p>
            <a:r>
              <a:rPr kumimoji="1" lang="en-US" altLang="ja-JP" sz="2000" b="1">
                <a:solidFill>
                  <a:schemeClr val="bg2">
                    <a:lumMod val="10000"/>
                  </a:schemeClr>
                </a:solidFill>
                <a:latin typeface="Courier New" charset="0"/>
                <a:ea typeface="Courier New" charset="0"/>
                <a:cs typeface="Courier New" charset="0"/>
              </a:rPr>
              <a:t>})(</a:t>
            </a:r>
            <a:r>
              <a:rPr kumimoji="1" lang="en-US" altLang="ja-JP" sz="2000" b="1">
                <a:solidFill>
                  <a:srgbClr val="0070C0"/>
                </a:solidFill>
                <a:latin typeface="Courier New" charset="0"/>
                <a:ea typeface="Courier New" charset="0"/>
                <a:cs typeface="Courier New" charset="0"/>
              </a:rPr>
              <a:t>jQuery</a:t>
            </a:r>
            <a:r>
              <a:rPr kumimoji="1" lang="en-US" altLang="ja-JP" sz="2000" b="1">
                <a:solidFill>
                  <a:schemeClr val="bg2">
                    <a:lumMod val="10000"/>
                  </a:schemeClr>
                </a:solidFill>
                <a:latin typeface="Courier New" charset="0"/>
                <a:ea typeface="Courier New" charset="0"/>
                <a:cs typeface="Courier New" charset="0"/>
              </a:rPr>
              <a:t>);</a:t>
            </a:r>
            <a:endParaRPr kumimoji="1" lang="ja-JP" altLang="en-US" sz="2000" b="1">
              <a:solidFill>
                <a:schemeClr val="bg2">
                  <a:lumMod val="10000"/>
                </a:schemeClr>
              </a:solidFill>
              <a:latin typeface="Courier New" charset="0"/>
              <a:ea typeface="Courier New" charset="0"/>
              <a:cs typeface="Courier New" charset="0"/>
            </a:endParaRPr>
          </a:p>
        </p:txBody>
      </p:sp>
      <p:sp>
        <p:nvSpPr>
          <p:cNvPr id="6" name="雲形吹き出し 5"/>
          <p:cNvSpPr/>
          <p:nvPr/>
        </p:nvSpPr>
        <p:spPr>
          <a:xfrm>
            <a:off x="6726264" y="2629242"/>
            <a:ext cx="4919421" cy="3058635"/>
          </a:xfrm>
          <a:prstGeom prst="cloudCallout">
            <a:avLst>
              <a:gd name="adj1" fmla="val -75105"/>
              <a:gd name="adj2" fmla="val -5812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a:t>なぜ</a:t>
            </a:r>
            <a:r>
              <a:rPr lang="en-US" altLang="ja-JP" sz="2000" b="1"/>
              <a:t>2</a:t>
            </a:r>
            <a:r>
              <a:rPr lang="ja-JP" altLang="en-US" sz="2000" b="1"/>
              <a:t>つを併用するのか？ </a:t>
            </a:r>
            <a:endParaRPr lang="en-US" altLang="ja-JP" sz="2000" b="1"/>
          </a:p>
          <a:p>
            <a:pPr algn="ctr"/>
            <a:r>
              <a:rPr lang="ja-JP" altLang="en-US" sz="2000" b="1"/>
              <a:t>今から考えると無駄以外の何ものでもないが、</a:t>
            </a:r>
            <a:r>
              <a:rPr lang="en-US" altLang="ja-JP" sz="2000" b="1"/>
              <a:t>Web</a:t>
            </a:r>
            <a:r>
              <a:rPr lang="ja-JP" altLang="en-US" sz="2000" b="1"/>
              <a:t>開発は事ほど左様に無秩序が支配する世界だったということか</a:t>
            </a:r>
            <a:r>
              <a:rPr lang="en-US" altLang="ja-JP" sz="2000" b="1"/>
              <a:t>…</a:t>
            </a:r>
            <a:r>
              <a:rPr lang="ja-JP" altLang="en-US" sz="2000" b="1"/>
              <a:t>。</a:t>
            </a:r>
            <a:endParaRPr lang="en-US" altLang="ja-JP" sz="2000" b="1"/>
          </a:p>
        </p:txBody>
      </p:sp>
      <p:sp>
        <p:nvSpPr>
          <p:cNvPr id="7" name="雲形吹き出し 6"/>
          <p:cNvSpPr/>
          <p:nvPr/>
        </p:nvSpPr>
        <p:spPr>
          <a:xfrm>
            <a:off x="7206712" y="5248474"/>
            <a:ext cx="4552628" cy="1540674"/>
          </a:xfrm>
          <a:prstGeom prst="cloudCallout">
            <a:avLst>
              <a:gd name="adj1" fmla="val -11366"/>
              <a:gd name="adj2" fmla="val -32964"/>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そして、それがかならずしも過去の問題ではないのが残念なところ。</a:t>
            </a:r>
            <a:endParaRPr lang="en-US" altLang="ja-JP" sz="2000" b="1" dirty="0"/>
          </a:p>
        </p:txBody>
      </p:sp>
    </p:spTree>
    <p:extLst>
      <p:ext uri="{BB962C8B-B14F-4D97-AF65-F5344CB8AC3E}">
        <p14:creationId xmlns:p14="http://schemas.microsoft.com/office/powerpoint/2010/main" val="1350861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参考情報</a:t>
            </a:r>
          </a:p>
        </p:txBody>
      </p:sp>
      <p:sp>
        <p:nvSpPr>
          <p:cNvPr id="3" name="コンテンツ プレースホルダー 2"/>
          <p:cNvSpPr>
            <a:spLocks noGrp="1"/>
          </p:cNvSpPr>
          <p:nvPr>
            <p:ph idx="1"/>
          </p:nvPr>
        </p:nvSpPr>
        <p:spPr/>
        <p:txBody>
          <a:bodyPr/>
          <a:lstStyle/>
          <a:p>
            <a:r>
              <a:rPr kumimoji="1" lang="ja-JP" altLang="en-US" dirty="0"/>
              <a:t>サイト</a:t>
            </a:r>
            <a:endParaRPr kumimoji="1" lang="en-US" altLang="ja-JP" dirty="0"/>
          </a:p>
          <a:p>
            <a:pPr lvl="1"/>
            <a:r>
              <a:rPr kumimoji="1" lang="en-US" altLang="ja-JP" dirty="0"/>
              <a:t>JavaScript</a:t>
            </a:r>
            <a:r>
              <a:rPr lang="ja-JP" altLang="en-US" dirty="0"/>
              <a:t>ガイド＠</a:t>
            </a:r>
            <a:r>
              <a:rPr lang="en-US" altLang="ja-JP" dirty="0"/>
              <a:t>MDN</a:t>
            </a:r>
          </a:p>
          <a:p>
            <a:pPr lvl="2"/>
            <a:r>
              <a:rPr lang="en-US" altLang="ja-JP" dirty="0"/>
              <a:t>https://developer.mozilla.org/ja/docs/Web/JavaScript/Guide</a:t>
            </a:r>
          </a:p>
          <a:p>
            <a:endParaRPr lang="en-US" altLang="ja-JP" dirty="0"/>
          </a:p>
          <a:p>
            <a:r>
              <a:rPr lang="ja-JP" altLang="en-US" dirty="0"/>
              <a:t>書籍</a:t>
            </a:r>
            <a:endParaRPr lang="en-US" altLang="ja-JP" dirty="0"/>
          </a:p>
          <a:p>
            <a:pPr lvl="1"/>
            <a:r>
              <a:rPr lang="en-US" altLang="ja-JP" dirty="0"/>
              <a:t>JavaScript </a:t>
            </a:r>
            <a:r>
              <a:rPr lang="ja-JP" altLang="en-US" dirty="0"/>
              <a:t>第</a:t>
            </a:r>
            <a:r>
              <a:rPr lang="en-US" altLang="ja-JP" dirty="0"/>
              <a:t>6</a:t>
            </a:r>
            <a:r>
              <a:rPr lang="ja-JP" altLang="en-US" dirty="0"/>
              <a:t>版（サイ本）</a:t>
            </a:r>
            <a:endParaRPr lang="en-US" altLang="ja-JP" dirty="0"/>
          </a:p>
          <a:p>
            <a:pPr lvl="2"/>
            <a:r>
              <a:rPr lang="en-US" altLang="ja-JP" dirty="0"/>
              <a:t>http://www.amazon.co.jp/dp/4873115736</a:t>
            </a:r>
          </a:p>
          <a:p>
            <a:pPr lvl="1"/>
            <a:r>
              <a:rPr lang="en-US" altLang="ja-JP" dirty="0"/>
              <a:t>Effective JavaScript</a:t>
            </a:r>
          </a:p>
          <a:p>
            <a:pPr lvl="2"/>
            <a:r>
              <a:rPr lang="en-US" altLang="ja-JP" dirty="0"/>
              <a:t>http://www.amazon.co.jp/dp/4798131113</a:t>
            </a:r>
            <a:endParaRPr lang="ja-JP" altLang="en-US" dirty="0"/>
          </a:p>
          <a:p>
            <a:pPr lvl="1"/>
            <a:endParaRPr lang="en-US" altLang="ja-JP" dirty="0"/>
          </a:p>
          <a:p>
            <a:endParaRPr kumimoji="1" lang="ja-JP" altLang="en-US" dirty="0"/>
          </a:p>
        </p:txBody>
      </p:sp>
      <p:pic>
        <p:nvPicPr>
          <p:cNvPr id="7" name="図 6"/>
          <p:cNvPicPr>
            <a:picLocks noChangeAspect="1"/>
          </p:cNvPicPr>
          <p:nvPr/>
        </p:nvPicPr>
        <p:blipFill>
          <a:blip r:embed="rId2"/>
          <a:stretch>
            <a:fillRect/>
          </a:stretch>
        </p:blipFill>
        <p:spPr>
          <a:xfrm>
            <a:off x="9221492" y="3453423"/>
            <a:ext cx="2132308" cy="2723539"/>
          </a:xfrm>
          <a:prstGeom prst="rect">
            <a:avLst/>
          </a:prstGeom>
        </p:spPr>
      </p:pic>
      <p:sp>
        <p:nvSpPr>
          <p:cNvPr id="5" name="正方形/長方形 4"/>
          <p:cNvSpPr/>
          <p:nvPr/>
        </p:nvSpPr>
        <p:spPr>
          <a:xfrm>
            <a:off x="156275" y="164260"/>
            <a:ext cx="866613" cy="4556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b="1"/>
              <a:t>再掲</a:t>
            </a:r>
          </a:p>
        </p:txBody>
      </p:sp>
    </p:spTree>
    <p:extLst>
      <p:ext uri="{BB962C8B-B14F-4D97-AF65-F5344CB8AC3E}">
        <p14:creationId xmlns:p14="http://schemas.microsoft.com/office/powerpoint/2010/main" val="14068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jQuery</a:t>
            </a:r>
            <a:endParaRPr kumimoji="1" lang="ja-JP" altLang="en-US"/>
          </a:p>
        </p:txBody>
      </p:sp>
      <p:sp>
        <p:nvSpPr>
          <p:cNvPr id="4" name="コンテンツ プレースホルダー 3"/>
          <p:cNvSpPr>
            <a:spLocks noGrp="1"/>
          </p:cNvSpPr>
          <p:nvPr>
            <p:ph idx="1"/>
          </p:nvPr>
        </p:nvSpPr>
        <p:spPr/>
        <p:txBody>
          <a:bodyPr/>
          <a:lstStyle/>
          <a:p>
            <a:r>
              <a:rPr lang="en-US" altLang="ja-JP" dirty="0"/>
              <a:t>prototype.js</a:t>
            </a:r>
            <a:r>
              <a:rPr lang="ja-JP" altLang="en-US" dirty="0"/>
              <a:t>の次に来る、そしてさらに多くのユーザを勝ち得た</a:t>
            </a:r>
            <a:r>
              <a:rPr lang="en-US" altLang="ja-JP" dirty="0"/>
              <a:t>JavaScript</a:t>
            </a:r>
            <a:r>
              <a:rPr lang="ja-JP" altLang="en-US" dirty="0"/>
              <a:t>ライブラリ。</a:t>
            </a:r>
            <a:endParaRPr lang="en-US" altLang="ja-JP" dirty="0"/>
          </a:p>
          <a:p>
            <a:r>
              <a:rPr kumimoji="1" lang="ja-JP" altLang="en-US" dirty="0"/>
              <a:t>機能</a:t>
            </a:r>
            <a:r>
              <a:rPr kumimoji="1" lang="en-US" altLang="ja-JP" dirty="0"/>
              <a:t>/</a:t>
            </a:r>
            <a:r>
              <a:rPr kumimoji="1" lang="ja-JP" altLang="en-US" dirty="0"/>
              <a:t>特徴：</a:t>
            </a:r>
            <a:endParaRPr kumimoji="1" lang="en-US" altLang="ja-JP" dirty="0"/>
          </a:p>
          <a:p>
            <a:pPr lvl="1"/>
            <a:r>
              <a:rPr kumimoji="1" lang="en-US" altLang="ja-JP" dirty="0"/>
              <a:t>prototype.js</a:t>
            </a:r>
            <a:r>
              <a:rPr kumimoji="1" lang="ja-JP" altLang="en-US" dirty="0"/>
              <a:t>と異なりクラス概念の模倣や</a:t>
            </a:r>
            <a:r>
              <a:rPr lang="ja-JP" altLang="en-US" dirty="0"/>
              <a:t>標準</a:t>
            </a:r>
            <a:r>
              <a:rPr lang="en-US" altLang="ja-JP" dirty="0"/>
              <a:t>API</a:t>
            </a:r>
            <a:r>
              <a:rPr lang="ja-JP" altLang="en-US" dirty="0"/>
              <a:t>の拡張はしない。</a:t>
            </a:r>
            <a:endParaRPr lang="en-US" altLang="ja-JP" dirty="0"/>
          </a:p>
          <a:p>
            <a:pPr lvl="1"/>
            <a:r>
              <a:rPr lang="en-US" altLang="ja-JP" dirty="0"/>
              <a:t>DOM/XHR/Event</a:t>
            </a:r>
            <a:r>
              <a:rPr lang="ja-JP" altLang="en-US" dirty="0"/>
              <a:t>のブラウザ間差異吸収と生産性向上はさらに前進。</a:t>
            </a:r>
            <a:endParaRPr lang="en-US" altLang="ja-JP" dirty="0"/>
          </a:p>
          <a:p>
            <a:pPr lvl="1"/>
            <a:r>
              <a:rPr kumimoji="1" lang="ja-JP" altLang="en-US" dirty="0"/>
              <a:t>とくに焦点をあてられているのは</a:t>
            </a:r>
            <a:r>
              <a:rPr kumimoji="1" lang="en-US" altLang="ja-JP" dirty="0"/>
              <a:t>UI</a:t>
            </a:r>
            <a:r>
              <a:rPr kumimoji="1" lang="ja-JP" altLang="en-US" dirty="0"/>
              <a:t>（≒</a:t>
            </a:r>
            <a:r>
              <a:rPr kumimoji="1" lang="en-US" altLang="ja-JP" dirty="0"/>
              <a:t>DOM</a:t>
            </a:r>
            <a:r>
              <a:rPr kumimoji="1" lang="ja-JP" altLang="en-US" dirty="0"/>
              <a:t>）の操作。</a:t>
            </a:r>
            <a:endParaRPr kumimoji="1" lang="en-US" altLang="ja-JP" dirty="0"/>
          </a:p>
          <a:p>
            <a:pPr lvl="1"/>
            <a:r>
              <a:rPr kumimoji="1" lang="ja-JP" altLang="en-US" dirty="0"/>
              <a:t>アニメーションのための</a:t>
            </a:r>
            <a:r>
              <a:rPr kumimoji="1" lang="en-US" altLang="ja-JP" dirty="0"/>
              <a:t>API</a:t>
            </a:r>
            <a:r>
              <a:rPr kumimoji="1" lang="ja-JP" altLang="en-US" dirty="0"/>
              <a:t>も持つ。</a:t>
            </a:r>
            <a:endParaRPr kumimoji="1" lang="en-US" altLang="ja-JP" dirty="0"/>
          </a:p>
          <a:p>
            <a:pPr lvl="1"/>
            <a:r>
              <a:rPr kumimoji="1" lang="ja-JP" altLang="en-US" dirty="0"/>
              <a:t>アドイン機構を持ちユーザ（開発者</a:t>
            </a:r>
            <a:r>
              <a:rPr lang="ja-JP" altLang="en-US" dirty="0"/>
              <a:t>）</a:t>
            </a:r>
            <a:r>
              <a:rPr kumimoji="1" lang="ja-JP" altLang="en-US" dirty="0"/>
              <a:t>が独自の機能拡張を行いそれを配布できるようになっていた点もおそらく人気の要因の</a:t>
            </a:r>
            <a:r>
              <a:rPr kumimoji="1" lang="en-US" altLang="ja-JP" dirty="0"/>
              <a:t>1</a:t>
            </a:r>
            <a:r>
              <a:rPr kumimoji="1" lang="ja-JP" altLang="en-US" dirty="0"/>
              <a:t>つ。</a:t>
            </a:r>
          </a:p>
        </p:txBody>
      </p:sp>
      <p:grpSp>
        <p:nvGrpSpPr>
          <p:cNvPr id="5" name="図形グループ 4"/>
          <p:cNvGrpSpPr/>
          <p:nvPr/>
        </p:nvGrpSpPr>
        <p:grpSpPr>
          <a:xfrm>
            <a:off x="8632555" y="570706"/>
            <a:ext cx="2721245" cy="914400"/>
            <a:chOff x="8632555" y="595313"/>
            <a:chExt cx="2721245" cy="914400"/>
          </a:xfrm>
        </p:grpSpPr>
        <p:sp>
          <p:nvSpPr>
            <p:cNvPr id="3" name="正方形/長方形 2"/>
            <p:cNvSpPr/>
            <p:nvPr/>
          </p:nvSpPr>
          <p:spPr>
            <a:xfrm>
              <a:off x="8632555" y="595313"/>
              <a:ext cx="2721245" cy="914400"/>
            </a:xfrm>
            <a:prstGeom prst="rect">
              <a:avLst/>
            </a:prstGeom>
            <a:solidFill>
              <a:srgbClr val="0070C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pic>
          <p:nvPicPr>
            <p:cNvPr id="7170" name="Picture 2" descr="ttps://jquery.com/jquery-wp-content/themes/jquery/images/logo-jque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5889" y="738188"/>
              <a:ext cx="2314575" cy="62865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3871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DOM</a:t>
            </a:r>
            <a:r>
              <a:rPr kumimoji="1" lang="ja-JP" altLang="en-US"/>
              <a:t> </a:t>
            </a:r>
            <a:r>
              <a:rPr kumimoji="1" lang="en-US" altLang="ja-JP"/>
              <a:t>vs</a:t>
            </a:r>
            <a:r>
              <a:rPr lang="en-US" altLang="ja-JP"/>
              <a:t>.</a:t>
            </a:r>
            <a:r>
              <a:rPr lang="ja-JP" altLang="en-US"/>
              <a:t> </a:t>
            </a:r>
            <a:r>
              <a:rPr lang="en-US" altLang="ja-JP"/>
              <a:t>jQuery</a:t>
            </a:r>
            <a:endParaRPr kumimoji="1" lang="ja-JP" altLang="en-US"/>
          </a:p>
        </p:txBody>
      </p:sp>
      <p:sp>
        <p:nvSpPr>
          <p:cNvPr id="4" name="テキスト プレースホルダー 3"/>
          <p:cNvSpPr>
            <a:spLocks noGrp="1"/>
          </p:cNvSpPr>
          <p:nvPr>
            <p:ph type="body" idx="1"/>
          </p:nvPr>
        </p:nvSpPr>
        <p:spPr/>
        <p:txBody>
          <a:bodyPr/>
          <a:lstStyle/>
          <a:p>
            <a:r>
              <a:rPr kumimoji="1" lang="en-US" altLang="ja-JP"/>
              <a:t>DOM</a:t>
            </a:r>
            <a:endParaRPr kumimoji="1" lang="ja-JP" altLang="en-US"/>
          </a:p>
        </p:txBody>
      </p:sp>
      <p:sp>
        <p:nvSpPr>
          <p:cNvPr id="5" name="コンテンツ プレースホルダー 4"/>
          <p:cNvSpPr>
            <a:spLocks noGrp="1"/>
          </p:cNvSpPr>
          <p:nvPr>
            <p:ph sz="half" idx="2"/>
          </p:nvPr>
        </p:nvSpPr>
        <p:spPr/>
        <p:txBody>
          <a:bodyPr/>
          <a:lstStyle/>
          <a:p>
            <a:r>
              <a:rPr kumimoji="1" lang="en-US" altLang="ja-JP" dirty="0"/>
              <a:t>getter</a:t>
            </a:r>
            <a:r>
              <a:rPr lang="ja-JP" altLang="en-US" dirty="0"/>
              <a:t>には「</a:t>
            </a:r>
            <a:r>
              <a:rPr lang="en-US" altLang="ja-JP" dirty="0"/>
              <a:t>1</a:t>
            </a:r>
            <a:r>
              <a:rPr lang="ja-JP" altLang="en-US" dirty="0"/>
              <a:t>要素 </a:t>
            </a:r>
            <a:r>
              <a:rPr lang="en-US" altLang="ja-JP" dirty="0"/>
              <a:t>or null</a:t>
            </a:r>
            <a:r>
              <a:rPr lang="ja-JP" altLang="en-US" dirty="0"/>
              <a:t>」系メソッドと「</a:t>
            </a:r>
            <a:r>
              <a:rPr lang="en-US" altLang="ja-JP" dirty="0"/>
              <a:t>0</a:t>
            </a:r>
            <a:r>
              <a:rPr lang="ja-JP" altLang="en-US" dirty="0"/>
              <a:t>～</a:t>
            </a:r>
            <a:r>
              <a:rPr lang="en-US" altLang="ja-JP" dirty="0"/>
              <a:t>N</a:t>
            </a:r>
            <a:r>
              <a:rPr lang="ja-JP" altLang="en-US" dirty="0"/>
              <a:t>要素」系メソッドが用意されている。</a:t>
            </a:r>
            <a:endParaRPr lang="en-US" altLang="ja-JP" dirty="0"/>
          </a:p>
          <a:p>
            <a:r>
              <a:rPr lang="ja-JP" altLang="en-US" dirty="0"/>
              <a:t>言い換えれば、メソッドが返すのは</a:t>
            </a:r>
            <a:r>
              <a:rPr lang="en-US" altLang="ja-JP" dirty="0"/>
              <a:t>null </a:t>
            </a:r>
            <a:r>
              <a:rPr lang="en-US" altLang="ja-JP" dirty="0" err="1"/>
              <a:t>ot</a:t>
            </a:r>
            <a:r>
              <a:rPr lang="en-US" altLang="ja-JP" dirty="0"/>
              <a:t> </a:t>
            </a:r>
            <a:r>
              <a:rPr lang="ja-JP" altLang="en-US" dirty="0"/>
              <a:t>要素オブジェクト </a:t>
            </a:r>
            <a:r>
              <a:rPr lang="en-US" altLang="ja-JP" dirty="0"/>
              <a:t>or </a:t>
            </a:r>
            <a:r>
              <a:rPr lang="ja-JP" altLang="en-US" dirty="0"/>
              <a:t>要素オブジェクト配列。</a:t>
            </a:r>
            <a:endParaRPr lang="en-US" altLang="ja-JP" dirty="0"/>
          </a:p>
          <a:p>
            <a:endParaRPr lang="ja-JP" altLang="en-US" dirty="0"/>
          </a:p>
        </p:txBody>
      </p:sp>
      <p:sp>
        <p:nvSpPr>
          <p:cNvPr id="6" name="テキスト プレースホルダー 5"/>
          <p:cNvSpPr>
            <a:spLocks noGrp="1"/>
          </p:cNvSpPr>
          <p:nvPr>
            <p:ph type="body" sz="quarter" idx="3"/>
          </p:nvPr>
        </p:nvSpPr>
        <p:spPr/>
        <p:txBody>
          <a:bodyPr/>
          <a:lstStyle/>
          <a:p>
            <a:r>
              <a:rPr kumimoji="1" lang="en-US" altLang="ja-JP"/>
              <a:t>jQuery</a:t>
            </a:r>
            <a:endParaRPr kumimoji="1" lang="ja-JP" altLang="en-US"/>
          </a:p>
        </p:txBody>
      </p:sp>
      <p:sp>
        <p:nvSpPr>
          <p:cNvPr id="7" name="コンテンツ プレースホルダー 6"/>
          <p:cNvSpPr>
            <a:spLocks noGrp="1"/>
          </p:cNvSpPr>
          <p:nvPr>
            <p:ph sz="quarter" idx="4"/>
          </p:nvPr>
        </p:nvSpPr>
        <p:spPr/>
        <p:txBody>
          <a:bodyPr/>
          <a:lstStyle/>
          <a:p>
            <a:r>
              <a:rPr lang="ja-JP" altLang="en-US" dirty="0"/>
              <a:t>「</a:t>
            </a:r>
            <a:r>
              <a:rPr lang="en-US" altLang="ja-JP" dirty="0"/>
              <a:t>0</a:t>
            </a:r>
            <a:r>
              <a:rPr lang="ja-JP" altLang="en-US" dirty="0"/>
              <a:t>～</a:t>
            </a:r>
            <a:r>
              <a:rPr lang="en-US" altLang="ja-JP" dirty="0"/>
              <a:t>N</a:t>
            </a:r>
            <a:r>
              <a:rPr lang="ja-JP" altLang="en-US" dirty="0"/>
              <a:t>要素」系メソッドのみ用意されている。</a:t>
            </a:r>
            <a:endParaRPr lang="en-US" altLang="ja-JP" dirty="0"/>
          </a:p>
          <a:p>
            <a:r>
              <a:rPr lang="ja-JP" altLang="en-US" dirty="0"/>
              <a:t>メソッドが返すのは「</a:t>
            </a:r>
            <a:r>
              <a:rPr lang="en-US" altLang="ja-JP" dirty="0"/>
              <a:t>0</a:t>
            </a:r>
            <a:r>
              <a:rPr lang="ja-JP" altLang="en-US" dirty="0"/>
              <a:t>～</a:t>
            </a:r>
            <a:r>
              <a:rPr lang="en-US" altLang="ja-JP" dirty="0"/>
              <a:t>N</a:t>
            </a:r>
            <a:r>
              <a:rPr lang="ja-JP" altLang="en-US" dirty="0"/>
              <a:t>要素」をあらわす集合オブジェクト。</a:t>
            </a:r>
            <a:endParaRPr lang="en-US" altLang="ja-JP" dirty="0"/>
          </a:p>
          <a:p>
            <a:r>
              <a:rPr lang="ja-JP" altLang="en-US" dirty="0"/>
              <a:t>集合オブジェクトのメソッドを呼ぶことで「</a:t>
            </a:r>
            <a:r>
              <a:rPr lang="en-US" altLang="ja-JP" dirty="0"/>
              <a:t>0</a:t>
            </a:r>
            <a:r>
              <a:rPr lang="ja-JP" altLang="en-US" dirty="0"/>
              <a:t>～</a:t>
            </a:r>
            <a:r>
              <a:rPr lang="en-US" altLang="ja-JP" dirty="0"/>
              <a:t>N</a:t>
            </a:r>
            <a:r>
              <a:rPr lang="ja-JP" altLang="en-US" dirty="0"/>
              <a:t>要素」すべてに効果が及ぶ。</a:t>
            </a:r>
          </a:p>
        </p:txBody>
      </p:sp>
    </p:spTree>
    <p:extLst>
      <p:ext uri="{BB962C8B-B14F-4D97-AF65-F5344CB8AC3E}">
        <p14:creationId xmlns:p14="http://schemas.microsoft.com/office/powerpoint/2010/main" val="135900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fade">
                                      <p:cBhvr>
                                        <p:cTn id="2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a:t>jQuery</a:t>
            </a:r>
            <a:r>
              <a:rPr kumimoji="1" lang="ja-JP" altLang="en-US"/>
              <a:t>オブジェクト</a:t>
            </a:r>
          </a:p>
        </p:txBody>
      </p:sp>
      <p:sp>
        <p:nvSpPr>
          <p:cNvPr id="17" name="コンテンツ プレースホルダー 16"/>
          <p:cNvSpPr>
            <a:spLocks noGrp="1"/>
          </p:cNvSpPr>
          <p:nvPr>
            <p:ph sz="half" idx="2"/>
          </p:nvPr>
        </p:nvSpPr>
        <p:spPr/>
        <p:txBody>
          <a:bodyPr/>
          <a:lstStyle/>
          <a:p>
            <a:r>
              <a:rPr kumimoji="1" lang="en-US" altLang="ja-JP" dirty="0" err="1"/>
              <a:t>jQuery</a:t>
            </a:r>
            <a:r>
              <a:rPr kumimoji="1" lang="ja-JP" altLang="en-US" dirty="0"/>
              <a:t>オブジェクトには</a:t>
            </a:r>
            <a:r>
              <a:rPr kumimoji="1" lang="en-US" altLang="ja-JP" dirty="0"/>
              <a:t>0</a:t>
            </a:r>
            <a:r>
              <a:rPr kumimoji="1" lang="ja-JP" altLang="en-US" dirty="0"/>
              <a:t>個と</a:t>
            </a:r>
            <a:r>
              <a:rPr kumimoji="1" lang="en-US" altLang="ja-JP" dirty="0"/>
              <a:t>1</a:t>
            </a:r>
            <a:r>
              <a:rPr kumimoji="1" lang="ja-JP" altLang="en-US" dirty="0"/>
              <a:t>個と</a:t>
            </a:r>
            <a:r>
              <a:rPr kumimoji="1" lang="en-US" altLang="ja-JP" dirty="0"/>
              <a:t>N</a:t>
            </a:r>
            <a:r>
              <a:rPr lang="ja-JP" altLang="en-US" dirty="0"/>
              <a:t>個の区別がない。</a:t>
            </a:r>
            <a:endParaRPr lang="en-US" altLang="ja-JP" dirty="0"/>
          </a:p>
          <a:p>
            <a:r>
              <a:rPr kumimoji="1" lang="en-US" altLang="ja-JP" dirty="0"/>
              <a:t>0</a:t>
            </a:r>
            <a:r>
              <a:rPr kumimoji="1" lang="ja-JP" altLang="en-US" dirty="0"/>
              <a:t>個の状態のオブジェクトにメソッド呼び出ししても実質的には何も起こらないだけ。</a:t>
            </a:r>
            <a:endParaRPr kumimoji="1" lang="en-US" altLang="ja-JP" dirty="0"/>
          </a:p>
          <a:p>
            <a:r>
              <a:rPr lang="ja-JP" altLang="en-US" dirty="0"/>
              <a:t>反対に</a:t>
            </a:r>
            <a:r>
              <a:rPr lang="en-US" altLang="ja-JP" dirty="0"/>
              <a:t>1〜N</a:t>
            </a:r>
            <a:r>
              <a:rPr lang="ja-JP" altLang="en-US" dirty="0"/>
              <a:t>個の状態であれば何かしらが起こる（はず）。</a:t>
            </a:r>
            <a:endParaRPr kumimoji="1" lang="ja-JP" altLang="en-US" dirty="0"/>
          </a:p>
        </p:txBody>
      </p:sp>
      <p:sp>
        <p:nvSpPr>
          <p:cNvPr id="8" name="雲 7"/>
          <p:cNvSpPr/>
          <p:nvPr/>
        </p:nvSpPr>
        <p:spPr>
          <a:xfrm>
            <a:off x="838200" y="2186632"/>
            <a:ext cx="5113149" cy="2882685"/>
          </a:xfrm>
          <a:prstGeom prst="cloud">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1813301" y="2882683"/>
            <a:ext cx="914400" cy="914400"/>
          </a:xfrm>
          <a:prstGeom prst="ellipse">
            <a:avLst/>
          </a:prstGeom>
          <a:solidFill>
            <a:schemeClr val="accent1">
              <a:lumMod val="60000"/>
              <a:lumOff val="40000"/>
            </a:schemeClr>
          </a:solidFill>
          <a:ln w="285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p:nvSpPr>
        <p:spPr>
          <a:xfrm>
            <a:off x="3245602" y="3627974"/>
            <a:ext cx="914400" cy="914400"/>
          </a:xfrm>
          <a:prstGeom prst="ellipse">
            <a:avLst/>
          </a:prstGeom>
          <a:solidFill>
            <a:schemeClr val="accent1">
              <a:lumMod val="60000"/>
              <a:lumOff val="40000"/>
            </a:schemeClr>
          </a:solidFill>
          <a:ln w="285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4227165" y="2676201"/>
            <a:ext cx="914400" cy="914400"/>
          </a:xfrm>
          <a:prstGeom prst="ellipse">
            <a:avLst/>
          </a:prstGeom>
          <a:solidFill>
            <a:schemeClr val="accent1">
              <a:lumMod val="60000"/>
              <a:lumOff val="40000"/>
            </a:schemeClr>
          </a:solidFill>
          <a:ln w="285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rot="21171408">
            <a:off x="1109787" y="1845250"/>
            <a:ext cx="3355406" cy="369332"/>
          </a:xfrm>
          <a:prstGeom prst="rect">
            <a:avLst/>
          </a:prstGeom>
          <a:noFill/>
        </p:spPr>
        <p:txBody>
          <a:bodyPr wrap="none" rtlCol="0">
            <a:spAutoFit/>
          </a:bodyPr>
          <a:lstStyle/>
          <a:p>
            <a:r>
              <a:rPr kumimoji="1" lang="en-US" altLang="ja-JP" b="1">
                <a:latin typeface="Courier New" charset="0"/>
                <a:ea typeface="Courier New" charset="0"/>
                <a:cs typeface="Courier New" charset="0"/>
              </a:rPr>
              <a:t>var fooTags = $("foo");</a:t>
            </a:r>
            <a:endParaRPr kumimoji="1" lang="ja-JP" altLang="en-US" b="1">
              <a:latin typeface="Courier New" charset="0"/>
              <a:ea typeface="Courier New" charset="0"/>
              <a:cs typeface="Courier New" charset="0"/>
            </a:endParaRPr>
          </a:p>
        </p:txBody>
      </p:sp>
      <p:sp>
        <p:nvSpPr>
          <p:cNvPr id="13" name="テキスト ボックス 12"/>
          <p:cNvSpPr txBox="1"/>
          <p:nvPr/>
        </p:nvSpPr>
        <p:spPr>
          <a:xfrm rot="21422423">
            <a:off x="1488876" y="3216987"/>
            <a:ext cx="1563248" cy="369332"/>
          </a:xfrm>
          <a:prstGeom prst="rect">
            <a:avLst/>
          </a:prstGeom>
          <a:noFill/>
        </p:spPr>
        <p:txBody>
          <a:bodyPr wrap="none" rtlCol="0">
            <a:spAutoFit/>
          </a:bodyPr>
          <a:lstStyle/>
          <a:p>
            <a:r>
              <a:rPr kumimoji="1" lang="en-US" altLang="ja-JP" b="1">
                <a:latin typeface="Courier New" charset="0"/>
                <a:ea typeface="Courier New" charset="0"/>
                <a:cs typeface="Courier New" charset="0"/>
              </a:rPr>
              <a:t>fooTags[0]</a:t>
            </a:r>
            <a:endParaRPr kumimoji="1" lang="ja-JP" altLang="en-US" b="1">
              <a:latin typeface="Courier New" charset="0"/>
              <a:ea typeface="Courier New" charset="0"/>
              <a:cs typeface="Courier New" charset="0"/>
            </a:endParaRPr>
          </a:p>
        </p:txBody>
      </p:sp>
      <p:sp>
        <p:nvSpPr>
          <p:cNvPr id="14" name="テキスト ボックス 13"/>
          <p:cNvSpPr txBox="1"/>
          <p:nvPr/>
        </p:nvSpPr>
        <p:spPr>
          <a:xfrm rot="21082179">
            <a:off x="2921177" y="3911523"/>
            <a:ext cx="1563248" cy="369332"/>
          </a:xfrm>
          <a:prstGeom prst="rect">
            <a:avLst/>
          </a:prstGeom>
          <a:noFill/>
        </p:spPr>
        <p:txBody>
          <a:bodyPr wrap="none" rtlCol="0">
            <a:spAutoFit/>
          </a:bodyPr>
          <a:lstStyle/>
          <a:p>
            <a:r>
              <a:rPr kumimoji="1" lang="en-US" altLang="ja-JP" b="1">
                <a:latin typeface="Courier New" charset="0"/>
                <a:ea typeface="Courier New" charset="0"/>
                <a:cs typeface="Courier New" charset="0"/>
              </a:rPr>
              <a:t>fooTags[1]</a:t>
            </a:r>
            <a:endParaRPr kumimoji="1" lang="ja-JP" altLang="en-US" b="1">
              <a:latin typeface="Courier New" charset="0"/>
              <a:ea typeface="Courier New" charset="0"/>
              <a:cs typeface="Courier New" charset="0"/>
            </a:endParaRPr>
          </a:p>
        </p:txBody>
      </p:sp>
      <p:sp>
        <p:nvSpPr>
          <p:cNvPr id="15" name="テキスト ボックス 14"/>
          <p:cNvSpPr txBox="1"/>
          <p:nvPr/>
        </p:nvSpPr>
        <p:spPr>
          <a:xfrm rot="233578">
            <a:off x="3902742" y="2948735"/>
            <a:ext cx="1563248" cy="369332"/>
          </a:xfrm>
          <a:prstGeom prst="rect">
            <a:avLst/>
          </a:prstGeom>
          <a:noFill/>
        </p:spPr>
        <p:txBody>
          <a:bodyPr wrap="none" rtlCol="0">
            <a:spAutoFit/>
          </a:bodyPr>
          <a:lstStyle/>
          <a:p>
            <a:r>
              <a:rPr kumimoji="1" lang="en-US" altLang="ja-JP" b="1">
                <a:latin typeface="Courier New" charset="0"/>
                <a:ea typeface="Courier New" charset="0"/>
                <a:cs typeface="Courier New" charset="0"/>
              </a:rPr>
              <a:t>fooTags[2]</a:t>
            </a:r>
            <a:endParaRPr kumimoji="1" lang="ja-JP" altLang="en-US" b="1">
              <a:latin typeface="Courier New" charset="0"/>
              <a:ea typeface="Courier New" charset="0"/>
              <a:cs typeface="Courier New" charset="0"/>
            </a:endParaRPr>
          </a:p>
        </p:txBody>
      </p:sp>
      <p:cxnSp>
        <p:nvCxnSpPr>
          <p:cNvPr id="19" name="曲線コネクタ 18"/>
          <p:cNvCxnSpPr>
            <a:stCxn id="22" idx="0"/>
            <a:endCxn id="9" idx="3"/>
          </p:cNvCxnSpPr>
          <p:nvPr/>
        </p:nvCxnSpPr>
        <p:spPr>
          <a:xfrm rot="16200000" flipV="1">
            <a:off x="1901657" y="3708728"/>
            <a:ext cx="1902089" cy="1810978"/>
          </a:xfrm>
          <a:prstGeom prst="curvedConnector3">
            <a:avLst>
              <a:gd name="adj1" fmla="val 50000"/>
            </a:avLst>
          </a:prstGeom>
          <a:ln w="28575">
            <a:solidFill>
              <a:srgbClr val="C00000"/>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22" name="円/楕円 21"/>
          <p:cNvSpPr/>
          <p:nvPr/>
        </p:nvSpPr>
        <p:spPr>
          <a:xfrm>
            <a:off x="2192712" y="5565261"/>
            <a:ext cx="3130956" cy="914400"/>
          </a:xfrm>
          <a:prstGeom prst="ellipse">
            <a:avLst/>
          </a:prstGeom>
          <a:solidFill>
            <a:schemeClr val="bg1"/>
          </a:solidFill>
          <a:ln w="285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rPr>
              <a:t>jQuery</a:t>
            </a:r>
            <a:r>
              <a:rPr lang="ja-JP" altLang="en-US">
                <a:solidFill>
                  <a:sysClr val="windowText" lastClr="000000"/>
                </a:solidFill>
              </a:rPr>
              <a:t>オブジェクトに内包された</a:t>
            </a:r>
            <a:r>
              <a:rPr lang="en-US" altLang="ja-JP">
                <a:solidFill>
                  <a:sysClr val="windowText" lastClr="000000"/>
                </a:solidFill>
              </a:rPr>
              <a:t>DOM</a:t>
            </a:r>
            <a:r>
              <a:rPr lang="ja-JP" altLang="en-US">
                <a:solidFill>
                  <a:sysClr val="windowText" lastClr="000000"/>
                </a:solidFill>
              </a:rPr>
              <a:t>要素（</a:t>
            </a:r>
            <a:r>
              <a:rPr lang="en-US" altLang="ja-JP">
                <a:solidFill>
                  <a:sysClr val="windowText" lastClr="000000"/>
                </a:solidFill>
              </a:rPr>
              <a:t>0〜N</a:t>
            </a:r>
            <a:r>
              <a:rPr lang="ja-JP" altLang="en-US">
                <a:solidFill>
                  <a:sysClr val="windowText" lastClr="000000"/>
                </a:solidFill>
              </a:rPr>
              <a:t>）</a:t>
            </a:r>
            <a:endParaRPr kumimoji="1" lang="ja-JP" altLang="en-US">
              <a:solidFill>
                <a:sysClr val="windowText" lastClr="000000"/>
              </a:solidFill>
            </a:endParaRPr>
          </a:p>
        </p:txBody>
      </p:sp>
      <p:cxnSp>
        <p:nvCxnSpPr>
          <p:cNvPr id="27" name="曲線コネクタ 26"/>
          <p:cNvCxnSpPr>
            <a:stCxn id="22" idx="0"/>
            <a:endCxn id="11" idx="4"/>
          </p:cNvCxnSpPr>
          <p:nvPr/>
        </p:nvCxnSpPr>
        <p:spPr>
          <a:xfrm rot="5400000" flipH="1" flipV="1">
            <a:off x="3233947" y="4114844"/>
            <a:ext cx="1974660" cy="926175"/>
          </a:xfrm>
          <a:prstGeom prst="curvedConnector3">
            <a:avLst>
              <a:gd name="adj1" fmla="val 44506"/>
            </a:avLst>
          </a:prstGeom>
          <a:ln w="28575">
            <a:solidFill>
              <a:srgbClr val="C00000"/>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31" name="曲線コネクタ 30"/>
          <p:cNvCxnSpPr>
            <a:stCxn id="22" idx="0"/>
            <a:endCxn id="10" idx="4"/>
          </p:cNvCxnSpPr>
          <p:nvPr/>
        </p:nvCxnSpPr>
        <p:spPr>
          <a:xfrm rot="16200000" flipV="1">
            <a:off x="3219053" y="5026124"/>
            <a:ext cx="1022887" cy="55388"/>
          </a:xfrm>
          <a:prstGeom prst="curvedConnector3">
            <a:avLst>
              <a:gd name="adj1" fmla="val 50000"/>
            </a:avLst>
          </a:prstGeom>
          <a:ln w="28575">
            <a:solidFill>
              <a:srgbClr val="C00000"/>
            </a:solidFill>
            <a:prstDash val="dash"/>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32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fade">
                                      <p:cBhvr>
                                        <p:cTn id="12" dur="500"/>
                                        <p:tgtEl>
                                          <p:spTgt spid="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xEl>
                                              <p:pRg st="2" end="2"/>
                                            </p:txEl>
                                          </p:spTgt>
                                        </p:tgtEl>
                                        <p:attrNameLst>
                                          <p:attrName>style.visibility</p:attrName>
                                        </p:attrNameLst>
                                      </p:cBhvr>
                                      <p:to>
                                        <p:strVal val="visible"/>
                                      </p:to>
                                    </p:set>
                                    <p:animEffect transition="in" filter="fade">
                                      <p:cBhvr>
                                        <p:cTn id="17" dur="500"/>
                                        <p:tgtEl>
                                          <p:spTgt spid="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a:t>ノード探索①</a:t>
            </a:r>
            <a:r>
              <a:rPr kumimoji="1" lang="en-US" altLang="ja-JP"/>
              <a:t/>
            </a:r>
            <a:br>
              <a:rPr kumimoji="1" lang="en-US" altLang="ja-JP"/>
            </a:br>
            <a:r>
              <a:rPr kumimoji="1" lang="ja-JP" altLang="en-US"/>
              <a:t>セレクタを利用したクエリ実行</a:t>
            </a:r>
          </a:p>
        </p:txBody>
      </p:sp>
      <p:sp>
        <p:nvSpPr>
          <p:cNvPr id="6" name="コンテンツ プレースホルダー 5"/>
          <p:cNvSpPr>
            <a:spLocks noGrp="1"/>
          </p:cNvSpPr>
          <p:nvPr>
            <p:ph idx="1"/>
          </p:nvPr>
        </p:nvSpPr>
        <p:spPr/>
        <p:txBody>
          <a:bodyPr/>
          <a:lstStyle/>
          <a:p>
            <a:r>
              <a:rPr kumimoji="1" lang="en-US" altLang="ja-JP" dirty="0"/>
              <a:t>$(...</a:t>
            </a:r>
            <a:r>
              <a:rPr lang="is-IS" altLang="ja-JP" dirty="0"/>
              <a:t>)</a:t>
            </a:r>
            <a:r>
              <a:rPr kumimoji="1" lang="ja-JP" altLang="en-US" dirty="0"/>
              <a:t>もしくは</a:t>
            </a:r>
            <a:r>
              <a:rPr kumimoji="1" lang="en-US" altLang="ja-JP" dirty="0" err="1"/>
              <a:t>jQuery</a:t>
            </a:r>
            <a:r>
              <a:rPr kumimoji="1" lang="en-US" altLang="ja-JP" dirty="0"/>
              <a:t>(...)</a:t>
            </a:r>
            <a:r>
              <a:rPr kumimoji="1" lang="ja-JP" altLang="en-US" dirty="0"/>
              <a:t>関数を使用。</a:t>
            </a:r>
            <a:endParaRPr kumimoji="1" lang="en-US" altLang="ja-JP" dirty="0"/>
          </a:p>
          <a:p>
            <a:r>
              <a:rPr lang="ja-JP" altLang="en-US" dirty="0"/>
              <a:t>第</a:t>
            </a:r>
            <a:r>
              <a:rPr lang="en-US" altLang="ja-JP" dirty="0"/>
              <a:t>1</a:t>
            </a:r>
            <a:r>
              <a:rPr lang="ja-JP" altLang="en-US" dirty="0"/>
              <a:t>引数にはセレクタと呼ばれる</a:t>
            </a:r>
            <a:r>
              <a:rPr lang="en-US" altLang="ja-JP" dirty="0"/>
              <a:t>DSL</a:t>
            </a:r>
            <a:r>
              <a:rPr lang="ja-JP" altLang="en-US" dirty="0"/>
              <a:t>を指定する。</a:t>
            </a:r>
            <a:endParaRPr lang="en-US" altLang="ja-JP" dirty="0"/>
          </a:p>
          <a:p>
            <a:r>
              <a:rPr kumimoji="1" lang="ja-JP" altLang="en-US" dirty="0"/>
              <a:t>第</a:t>
            </a:r>
            <a:r>
              <a:rPr kumimoji="1" lang="en-US" altLang="ja-JP" dirty="0"/>
              <a:t>2</a:t>
            </a:r>
            <a:r>
              <a:rPr kumimoji="1" lang="ja-JP" altLang="en-US" dirty="0"/>
              <a:t>引数（省略可）には</a:t>
            </a:r>
            <a:r>
              <a:rPr lang="ja-JP" altLang="en-US" dirty="0"/>
              <a:t>祖先ノードの</a:t>
            </a:r>
            <a:r>
              <a:rPr lang="en-US" altLang="ja-JP" dirty="0"/>
              <a:t>DOM or </a:t>
            </a:r>
            <a:r>
              <a:rPr lang="en-US" altLang="ja-JP" dirty="0" err="1"/>
              <a:t>jQuery</a:t>
            </a:r>
            <a:r>
              <a:rPr lang="ja-JP" altLang="en-US" dirty="0"/>
              <a:t>を指定。</a:t>
            </a:r>
            <a:endParaRPr kumimoji="1" lang="en-US" altLang="ja-JP" dirty="0"/>
          </a:p>
          <a:p>
            <a:endParaRPr kumimoji="1" lang="en-US" altLang="ja-JP" dirty="0"/>
          </a:p>
          <a:p>
            <a:endParaRPr kumimoji="1" lang="ja-JP" altLang="en-US" dirty="0"/>
          </a:p>
        </p:txBody>
      </p:sp>
      <p:sp>
        <p:nvSpPr>
          <p:cNvPr id="7" name="メモ 6"/>
          <p:cNvSpPr/>
          <p:nvPr/>
        </p:nvSpPr>
        <p:spPr>
          <a:xfrm>
            <a:off x="838200" y="3735092"/>
            <a:ext cx="10515600" cy="2435964"/>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2000" b="1">
                <a:solidFill>
                  <a:schemeClr val="bg2">
                    <a:lumMod val="10000"/>
                  </a:schemeClr>
                </a:solidFill>
                <a:latin typeface="Courier New" charset="0"/>
                <a:ea typeface="Courier New" charset="0"/>
                <a:cs typeface="Courier New" charset="0"/>
              </a:rPr>
              <a:t>// </a:t>
            </a:r>
            <a:r>
              <a:rPr kumimoji="1" lang="ja-JP" altLang="en-US" sz="2000" b="1">
                <a:solidFill>
                  <a:schemeClr val="bg2">
                    <a:lumMod val="10000"/>
                  </a:schemeClr>
                </a:solidFill>
                <a:latin typeface="Courier New" charset="0"/>
                <a:ea typeface="Courier New" charset="0"/>
                <a:cs typeface="Courier New" charset="0"/>
              </a:rPr>
              <a:t>構文： </a:t>
            </a:r>
            <a:r>
              <a:rPr kumimoji="1" lang="en-US" altLang="ja-JP" sz="2000" b="1">
                <a:solidFill>
                  <a:schemeClr val="bg2">
                    <a:lumMod val="10000"/>
                  </a:schemeClr>
                </a:solidFill>
                <a:latin typeface="Courier New" charset="0"/>
                <a:ea typeface="Courier New" charset="0"/>
                <a:cs typeface="Courier New" charset="0"/>
              </a:rPr>
              <a:t>$(selector) or $(selector, context)</a:t>
            </a:r>
            <a:endParaRPr lang="en-US" altLang="ja-JP" sz="2000" b="1">
              <a:solidFill>
                <a:schemeClr val="bg2">
                  <a:lumMod val="10000"/>
                </a:schemeClr>
              </a:solidFill>
              <a:latin typeface="Courier New" charset="0"/>
              <a:ea typeface="Courier New" charset="0"/>
              <a:cs typeface="Courier New" charset="0"/>
            </a:endParaRPr>
          </a:p>
          <a:p>
            <a:endParaRPr lang="en-US" altLang="ja-JP" sz="2000" b="1">
              <a:solidFill>
                <a:schemeClr val="bg2">
                  <a:lumMod val="10000"/>
                </a:schemeClr>
              </a:solidFill>
              <a:latin typeface="Courier New" charset="0"/>
              <a:ea typeface="Courier New" charset="0"/>
              <a:cs typeface="Courier New" charset="0"/>
            </a:endParaRPr>
          </a:p>
          <a:p>
            <a:r>
              <a:rPr lang="en-US" altLang="ja-JP" sz="2000" b="1">
                <a:solidFill>
                  <a:schemeClr val="bg2">
                    <a:lumMod val="10000"/>
                  </a:schemeClr>
                </a:solidFill>
                <a:latin typeface="Courier New" charset="0"/>
                <a:ea typeface="Courier New" charset="0"/>
                <a:cs typeface="Courier New" charset="0"/>
              </a:rPr>
              <a:t>// foo</a:t>
            </a:r>
            <a:r>
              <a:rPr lang="ja-JP" altLang="en-US" sz="2000" b="1">
                <a:solidFill>
                  <a:schemeClr val="bg2">
                    <a:lumMod val="10000"/>
                  </a:schemeClr>
                </a:solidFill>
                <a:latin typeface="Courier New" charset="0"/>
                <a:ea typeface="Courier New" charset="0"/>
                <a:cs typeface="Courier New" charset="0"/>
              </a:rPr>
              <a:t>という</a:t>
            </a:r>
            <a:r>
              <a:rPr lang="en-US" altLang="ja-JP" sz="2000" b="1">
                <a:solidFill>
                  <a:schemeClr val="bg2">
                    <a:lumMod val="10000"/>
                  </a:schemeClr>
                </a:solidFill>
                <a:latin typeface="Courier New" charset="0"/>
                <a:ea typeface="Courier New" charset="0"/>
                <a:cs typeface="Courier New" charset="0"/>
              </a:rPr>
              <a:t>id</a:t>
            </a:r>
            <a:r>
              <a:rPr lang="ja-JP" altLang="en-US" sz="2000" b="1">
                <a:solidFill>
                  <a:schemeClr val="bg2">
                    <a:lumMod val="10000"/>
                  </a:schemeClr>
                </a:solidFill>
                <a:latin typeface="Courier New" charset="0"/>
                <a:ea typeface="Courier New" charset="0"/>
                <a:cs typeface="Courier New" charset="0"/>
              </a:rPr>
              <a:t>属性を持つ要素を検索</a:t>
            </a:r>
            <a:endParaRPr lang="en-US" altLang="ja-JP" sz="2000" b="1">
              <a:solidFill>
                <a:schemeClr val="bg2">
                  <a:lumMod val="10000"/>
                </a:schemeClr>
              </a:solidFill>
              <a:latin typeface="Courier New" charset="0"/>
              <a:ea typeface="Courier New" charset="0"/>
              <a:cs typeface="Courier New" charset="0"/>
            </a:endParaRPr>
          </a:p>
          <a:p>
            <a:r>
              <a:rPr lang="en-US" altLang="ja-JP" sz="2000" b="1">
                <a:solidFill>
                  <a:schemeClr val="bg2">
                    <a:lumMod val="10000"/>
                  </a:schemeClr>
                </a:solidFill>
                <a:latin typeface="Courier New" charset="0"/>
                <a:ea typeface="Courier New" charset="0"/>
                <a:cs typeface="Courier New" charset="0"/>
              </a:rPr>
              <a:t>var fooIdentified = $("#foo");</a:t>
            </a:r>
          </a:p>
          <a:p>
            <a:endParaRPr lang="en-US" altLang="ja-JP" sz="2000" b="1">
              <a:solidFill>
                <a:schemeClr val="bg2">
                  <a:lumMod val="10000"/>
                </a:schemeClr>
              </a:solidFill>
              <a:latin typeface="Courier New" charset="0"/>
              <a:ea typeface="Courier New" charset="0"/>
              <a:cs typeface="Courier New" charset="0"/>
            </a:endParaRPr>
          </a:p>
          <a:p>
            <a:r>
              <a:rPr lang="en-US" altLang="ja-JP" sz="2000" b="1">
                <a:solidFill>
                  <a:schemeClr val="bg2">
                    <a:lumMod val="10000"/>
                  </a:schemeClr>
                </a:solidFill>
                <a:latin typeface="Courier New" charset="0"/>
                <a:ea typeface="Courier New" charset="0"/>
                <a:cs typeface="Courier New" charset="0"/>
              </a:rPr>
              <a:t>// foo</a:t>
            </a:r>
            <a:r>
              <a:rPr lang="ja-JP" altLang="en-US" sz="2000" b="1">
                <a:solidFill>
                  <a:schemeClr val="bg2">
                    <a:lumMod val="10000"/>
                  </a:schemeClr>
                </a:solidFill>
                <a:latin typeface="Courier New" charset="0"/>
                <a:ea typeface="Courier New" charset="0"/>
                <a:cs typeface="Courier New" charset="0"/>
              </a:rPr>
              <a:t>配下で</a:t>
            </a:r>
            <a:r>
              <a:rPr lang="en-US" altLang="ja-JP" sz="2000" b="1">
                <a:solidFill>
                  <a:schemeClr val="bg2">
                    <a:lumMod val="10000"/>
                  </a:schemeClr>
                </a:solidFill>
                <a:latin typeface="Courier New" charset="0"/>
                <a:ea typeface="Courier New" charset="0"/>
                <a:cs typeface="Courier New" charset="0"/>
              </a:rPr>
              <a:t>bar</a:t>
            </a:r>
            <a:r>
              <a:rPr lang="ja-JP" altLang="en-US" sz="2000" b="1">
                <a:solidFill>
                  <a:schemeClr val="bg2">
                    <a:lumMod val="10000"/>
                  </a:schemeClr>
                </a:solidFill>
                <a:latin typeface="Courier New" charset="0"/>
                <a:ea typeface="Courier New" charset="0"/>
                <a:cs typeface="Courier New" charset="0"/>
              </a:rPr>
              <a:t>という</a:t>
            </a:r>
            <a:r>
              <a:rPr lang="en-US" altLang="ja-JP" sz="2000" b="1">
                <a:solidFill>
                  <a:schemeClr val="bg2">
                    <a:lumMod val="10000"/>
                  </a:schemeClr>
                </a:solidFill>
                <a:latin typeface="Courier New" charset="0"/>
                <a:ea typeface="Courier New" charset="0"/>
                <a:cs typeface="Courier New" charset="0"/>
              </a:rPr>
              <a:t>class</a:t>
            </a:r>
            <a:r>
              <a:rPr lang="ja-JP" altLang="en-US" sz="2000" b="1">
                <a:solidFill>
                  <a:schemeClr val="bg2">
                    <a:lumMod val="10000"/>
                  </a:schemeClr>
                </a:solidFill>
                <a:latin typeface="Courier New" charset="0"/>
                <a:ea typeface="Courier New" charset="0"/>
                <a:cs typeface="Courier New" charset="0"/>
              </a:rPr>
              <a:t>属性を持つ要素を検索</a:t>
            </a:r>
            <a:endParaRPr lang="en-US" altLang="ja-JP" sz="2000" b="1">
              <a:solidFill>
                <a:schemeClr val="bg2">
                  <a:lumMod val="10000"/>
                </a:schemeClr>
              </a:solidFill>
              <a:latin typeface="Courier New" charset="0"/>
              <a:ea typeface="Courier New" charset="0"/>
              <a:cs typeface="Courier New" charset="0"/>
            </a:endParaRPr>
          </a:p>
          <a:p>
            <a:r>
              <a:rPr kumimoji="1" lang="en-US" altLang="ja-JP" sz="2000" b="1">
                <a:solidFill>
                  <a:schemeClr val="bg2">
                    <a:lumMod val="10000"/>
                  </a:schemeClr>
                </a:solidFill>
                <a:latin typeface="Courier New" charset="0"/>
                <a:ea typeface="Courier New" charset="0"/>
                <a:cs typeface="Courier New" charset="0"/>
              </a:rPr>
              <a:t>var barClassifieds = $(".bar", fooIdentified);</a:t>
            </a:r>
            <a:endParaRPr kumimoji="1" lang="ja-JP" altLang="en-US" sz="2000" b="1">
              <a:solidFill>
                <a:schemeClr val="bg2">
                  <a:lumMod val="10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2085934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セレクタの基本</a:t>
            </a:r>
          </a:p>
        </p:txBody>
      </p:sp>
      <p:sp>
        <p:nvSpPr>
          <p:cNvPr id="3" name="コンテンツ プレースホルダー 2"/>
          <p:cNvSpPr>
            <a:spLocks noGrp="1"/>
          </p:cNvSpPr>
          <p:nvPr>
            <p:ph idx="1"/>
          </p:nvPr>
        </p:nvSpPr>
        <p:spPr/>
        <p:txBody>
          <a:bodyPr>
            <a:normAutofit/>
          </a:bodyPr>
          <a:lstStyle/>
          <a:p>
            <a:r>
              <a:rPr kumimoji="1" lang="en-US" altLang="ja-JP" dirty="0"/>
              <a:t>CSS</a:t>
            </a:r>
            <a:r>
              <a:rPr kumimoji="1" lang="ja-JP" altLang="en-US" dirty="0"/>
              <a:t>のセレクタみたいなもの。でもそれ以上（</a:t>
            </a:r>
            <a:r>
              <a:rPr kumimoji="1" lang="en-US" altLang="ja-JP" dirty="0"/>
              <a:t>*</a:t>
            </a:r>
            <a:r>
              <a:rPr kumimoji="1" lang="ja-JP" altLang="en-US" dirty="0"/>
              <a:t>）。</a:t>
            </a:r>
            <a:endParaRPr kumimoji="1" lang="en-US" altLang="ja-JP" dirty="0"/>
          </a:p>
          <a:p>
            <a:r>
              <a:rPr lang="ja-JP" altLang="en-US" dirty="0"/>
              <a:t>例えば：</a:t>
            </a:r>
            <a:endParaRPr kumimoji="1" lang="en-US" altLang="ja-JP" dirty="0"/>
          </a:p>
          <a:p>
            <a:pPr lvl="1"/>
            <a:r>
              <a:rPr lang="en-US" altLang="ja-JP" dirty="0"/>
              <a:t>#〜			id</a:t>
            </a:r>
            <a:r>
              <a:rPr lang="ja-JP" altLang="en-US" dirty="0"/>
              <a:t>属性による要素指定</a:t>
            </a:r>
            <a:endParaRPr lang="en-US" altLang="ja-JP" dirty="0"/>
          </a:p>
          <a:p>
            <a:pPr lvl="1"/>
            <a:r>
              <a:rPr kumimoji="1" lang="en-US" altLang="ja-JP" dirty="0"/>
              <a:t>.〜			class</a:t>
            </a:r>
            <a:r>
              <a:rPr kumimoji="1" lang="ja-JP" altLang="en-US" dirty="0"/>
              <a:t>属性による要素指定</a:t>
            </a:r>
            <a:endParaRPr kumimoji="1" lang="en-US" altLang="ja-JP" dirty="0"/>
          </a:p>
          <a:p>
            <a:pPr lvl="1"/>
            <a:r>
              <a:rPr lang="en-US" altLang="ja-JP" dirty="0"/>
              <a:t>[name=value]		</a:t>
            </a:r>
            <a:r>
              <a:rPr lang="ja-JP" altLang="en-US" dirty="0"/>
              <a:t>任意属性による要素指定</a:t>
            </a:r>
            <a:endParaRPr lang="en-US" altLang="ja-JP" dirty="0"/>
          </a:p>
          <a:p>
            <a:pPr lvl="1"/>
            <a:r>
              <a:rPr kumimoji="1" lang="en-US" altLang="ja-JP" dirty="0" err="1"/>
              <a:t>tagname</a:t>
            </a:r>
            <a:r>
              <a:rPr kumimoji="1" lang="en-US" altLang="ja-JP" dirty="0"/>
              <a:t>		</a:t>
            </a:r>
            <a:r>
              <a:rPr kumimoji="1" lang="ja-JP" altLang="en-US" dirty="0"/>
              <a:t>タグ名による要素指定</a:t>
            </a:r>
            <a:endParaRPr kumimoji="1" lang="en-US" altLang="ja-JP" dirty="0"/>
          </a:p>
          <a:p>
            <a:pPr lvl="1"/>
            <a:r>
              <a:rPr lang="en-US" altLang="ja-JP" dirty="0"/>
              <a:t>foo &gt; bar		foo</a:t>
            </a:r>
            <a:r>
              <a:rPr lang="ja-JP" altLang="en-US" dirty="0"/>
              <a:t>の子要素</a:t>
            </a:r>
            <a:r>
              <a:rPr lang="en-US" altLang="ja-JP" dirty="0"/>
              <a:t>bar</a:t>
            </a:r>
          </a:p>
          <a:p>
            <a:pPr lvl="1"/>
            <a:r>
              <a:rPr kumimoji="1" lang="en-US" altLang="ja-JP" dirty="0"/>
              <a:t>foo bar			foo</a:t>
            </a:r>
            <a:r>
              <a:rPr kumimoji="1" lang="ja-JP" altLang="en-US" dirty="0"/>
              <a:t>の子孫要素</a:t>
            </a:r>
            <a:r>
              <a:rPr kumimoji="1" lang="en-US" altLang="ja-JP" dirty="0"/>
              <a:t>bar</a:t>
            </a:r>
          </a:p>
        </p:txBody>
      </p:sp>
      <p:sp>
        <p:nvSpPr>
          <p:cNvPr id="4" name="正方形/長方形 3"/>
          <p:cNvSpPr/>
          <p:nvPr/>
        </p:nvSpPr>
        <p:spPr>
          <a:xfrm>
            <a:off x="838200" y="6311900"/>
            <a:ext cx="10515600" cy="5461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600">
                <a:solidFill>
                  <a:schemeClr val="tx1">
                    <a:lumMod val="75000"/>
                    <a:lumOff val="25000"/>
                  </a:schemeClr>
                </a:solidFill>
              </a:rPr>
              <a:t>＊ 詳細については公式リファレンス（</a:t>
            </a:r>
            <a:r>
              <a:rPr lang="en-US" altLang="ja-JP" sz="1600">
                <a:solidFill>
                  <a:schemeClr val="tx1">
                    <a:lumMod val="75000"/>
                    <a:lumOff val="25000"/>
                  </a:schemeClr>
                </a:solidFill>
              </a:rPr>
              <a:t>http://api.jquery.com/category/selectors/</a:t>
            </a:r>
            <a:r>
              <a:rPr lang="ja-JP" altLang="en-US" sz="1600">
                <a:solidFill>
                  <a:schemeClr val="tx1">
                    <a:lumMod val="75000"/>
                    <a:lumOff val="25000"/>
                  </a:schemeClr>
                </a:solidFill>
              </a:rPr>
              <a:t>）もしくは有志の邦訳（</a:t>
            </a:r>
            <a:r>
              <a:rPr lang="en-US" altLang="ja-JP" sz="1600">
                <a:solidFill>
                  <a:schemeClr val="tx1">
                    <a:lumMod val="75000"/>
                    <a:lumOff val="25000"/>
                  </a:schemeClr>
                </a:solidFill>
              </a:rPr>
              <a:t>http://semooh.jp/jquery/api/selectors/</a:t>
            </a:r>
            <a:r>
              <a:rPr lang="ja-JP" altLang="en-US" sz="1600">
                <a:solidFill>
                  <a:schemeClr val="tx1">
                    <a:lumMod val="75000"/>
                    <a:lumOff val="25000"/>
                  </a:schemeClr>
                </a:solidFill>
              </a:rPr>
              <a:t>）を参照のこと。</a:t>
            </a:r>
          </a:p>
        </p:txBody>
      </p:sp>
    </p:spTree>
    <p:extLst>
      <p:ext uri="{BB962C8B-B14F-4D97-AF65-F5344CB8AC3E}">
        <p14:creationId xmlns:p14="http://schemas.microsoft.com/office/powerpoint/2010/main" val="5126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ノード探索②</a:t>
            </a:r>
            <a:r>
              <a:rPr kumimoji="1" lang="en-US" altLang="ja-JP"/>
              <a:t/>
            </a:r>
            <a:br>
              <a:rPr kumimoji="1" lang="en-US" altLang="ja-JP"/>
            </a:br>
            <a:r>
              <a:rPr kumimoji="1" lang="ja-JP" altLang="en-US"/>
              <a:t>親戚関係ベースの移動</a:t>
            </a:r>
          </a:p>
        </p:txBody>
      </p:sp>
      <p:sp>
        <p:nvSpPr>
          <p:cNvPr id="3" name="コンテンツ プレースホルダー 2"/>
          <p:cNvSpPr>
            <a:spLocks noGrp="1"/>
          </p:cNvSpPr>
          <p:nvPr>
            <p:ph idx="1"/>
          </p:nvPr>
        </p:nvSpPr>
        <p:spPr/>
        <p:txBody>
          <a:bodyPr/>
          <a:lstStyle/>
          <a:p>
            <a:r>
              <a:rPr kumimoji="1" lang="en-US" altLang="ja-JP" dirty="0"/>
              <a:t>DOM</a:t>
            </a:r>
            <a:r>
              <a:rPr kumimoji="1" lang="ja-JP" altLang="en-US" dirty="0"/>
              <a:t>同様、というか</a:t>
            </a:r>
            <a:r>
              <a:rPr kumimoji="1" lang="en-US" altLang="ja-JP" dirty="0"/>
              <a:t>DOM</a:t>
            </a:r>
            <a:r>
              <a:rPr kumimoji="1" lang="ja-JP" altLang="en-US" dirty="0"/>
              <a:t>以上に便利な、兄弟・子孫・祖先要素へのアクセスを提供するメソッドが提供されている（</a:t>
            </a:r>
            <a:r>
              <a:rPr kumimoji="1" lang="en-US" altLang="ja-JP" dirty="0"/>
              <a:t>*</a:t>
            </a:r>
            <a:r>
              <a:rPr kumimoji="1" lang="ja-JP" altLang="en-US" dirty="0"/>
              <a:t>）。</a:t>
            </a:r>
            <a:endParaRPr kumimoji="1" lang="en-US" altLang="ja-JP" dirty="0"/>
          </a:p>
          <a:p>
            <a:r>
              <a:rPr lang="ja-JP" altLang="en-US" dirty="0"/>
              <a:t>例えば：</a:t>
            </a:r>
            <a:endParaRPr lang="en-US" altLang="ja-JP" dirty="0"/>
          </a:p>
          <a:p>
            <a:pPr lvl="1"/>
            <a:r>
              <a:rPr kumimoji="1" lang="en-US" altLang="ja-JP" dirty="0"/>
              <a:t>children()	</a:t>
            </a:r>
            <a:r>
              <a:rPr kumimoji="1" lang="ja-JP" altLang="en-US" dirty="0"/>
              <a:t>子要素の集合を返す</a:t>
            </a:r>
            <a:endParaRPr kumimoji="1" lang="en-US" altLang="ja-JP" dirty="0"/>
          </a:p>
          <a:p>
            <a:pPr lvl="1"/>
            <a:r>
              <a:rPr lang="en-US" altLang="ja-JP" dirty="0" err="1"/>
              <a:t>prev</a:t>
            </a:r>
            <a:r>
              <a:rPr lang="en-US" altLang="ja-JP" dirty="0"/>
              <a:t>()		1</a:t>
            </a:r>
            <a:r>
              <a:rPr lang="ja-JP" altLang="en-US" dirty="0"/>
              <a:t>つ前の要素を返す</a:t>
            </a:r>
            <a:endParaRPr lang="en-US" altLang="ja-JP" dirty="0"/>
          </a:p>
          <a:p>
            <a:pPr lvl="1"/>
            <a:r>
              <a:rPr kumimoji="1" lang="en-US" altLang="ja-JP" dirty="0"/>
              <a:t>next()		1</a:t>
            </a:r>
            <a:r>
              <a:rPr kumimoji="1" lang="ja-JP" altLang="en-US" dirty="0"/>
              <a:t>つ後の要素を返す</a:t>
            </a:r>
            <a:endParaRPr kumimoji="1" lang="en-US" altLang="ja-JP" dirty="0"/>
          </a:p>
          <a:p>
            <a:pPr lvl="1"/>
            <a:r>
              <a:rPr lang="en-US" altLang="ja-JP" dirty="0"/>
              <a:t>parent()	</a:t>
            </a:r>
            <a:r>
              <a:rPr lang="ja-JP" altLang="en-US" dirty="0"/>
              <a:t>親要素を返す</a:t>
            </a:r>
            <a:endParaRPr lang="en-US" altLang="ja-JP" dirty="0"/>
          </a:p>
          <a:p>
            <a:pPr lvl="1"/>
            <a:endParaRPr kumimoji="1" lang="ja-JP" altLang="en-US" dirty="0"/>
          </a:p>
        </p:txBody>
      </p:sp>
      <p:sp>
        <p:nvSpPr>
          <p:cNvPr id="4" name="正方形/長方形 3"/>
          <p:cNvSpPr/>
          <p:nvPr/>
        </p:nvSpPr>
        <p:spPr>
          <a:xfrm>
            <a:off x="838200" y="6311900"/>
            <a:ext cx="10515600" cy="5461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600">
                <a:solidFill>
                  <a:schemeClr val="tx1">
                    <a:lumMod val="75000"/>
                    <a:lumOff val="25000"/>
                  </a:schemeClr>
                </a:solidFill>
              </a:rPr>
              <a:t>＊ 詳細については公式リファレンス（</a:t>
            </a:r>
            <a:r>
              <a:rPr lang="en-US" altLang="ja-JP" sz="1600">
                <a:solidFill>
                  <a:schemeClr val="tx1">
                    <a:lumMod val="75000"/>
                    <a:lumOff val="25000"/>
                  </a:schemeClr>
                </a:solidFill>
              </a:rPr>
              <a:t>http://api.jquery.com/category/traversing/</a:t>
            </a:r>
            <a:r>
              <a:rPr lang="ja-JP" altLang="en-US" sz="1600">
                <a:solidFill>
                  <a:schemeClr val="tx1">
                    <a:lumMod val="75000"/>
                    <a:lumOff val="25000"/>
                  </a:schemeClr>
                </a:solidFill>
              </a:rPr>
              <a:t>）もしくは有志の邦訳（</a:t>
            </a:r>
            <a:r>
              <a:rPr lang="en-US" altLang="ja-JP" sz="1600">
                <a:solidFill>
                  <a:schemeClr val="tx1">
                    <a:lumMod val="75000"/>
                    <a:lumOff val="25000"/>
                  </a:schemeClr>
                </a:solidFill>
              </a:rPr>
              <a:t>http://semooh.jp/jquery/api/traversing/</a:t>
            </a:r>
            <a:r>
              <a:rPr lang="ja-JP" altLang="en-US" sz="1600">
                <a:solidFill>
                  <a:schemeClr val="tx1">
                    <a:lumMod val="75000"/>
                    <a:lumOff val="25000"/>
                  </a:schemeClr>
                </a:solidFill>
              </a:rPr>
              <a:t>）を参照のこと。</a:t>
            </a:r>
          </a:p>
        </p:txBody>
      </p:sp>
      <p:sp>
        <p:nvSpPr>
          <p:cNvPr id="5" name="雲形吹き出し 4"/>
          <p:cNvSpPr/>
          <p:nvPr/>
        </p:nvSpPr>
        <p:spPr>
          <a:xfrm>
            <a:off x="6710767" y="3884605"/>
            <a:ext cx="4990454" cy="2175233"/>
          </a:xfrm>
          <a:prstGeom prst="cloudCallout">
            <a:avLst>
              <a:gd name="adj1" fmla="val -52124"/>
              <a:gd name="adj2" fmla="val -41027"/>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ja-JP" sz="2000" b="1"/>
              <a:t>DOM</a:t>
            </a:r>
            <a:r>
              <a:rPr lang="ja-JP" altLang="en-US" sz="2000" b="1"/>
              <a:t>とちがい、要素（タグ）以外、コメントノードやテキストノード、</a:t>
            </a:r>
            <a:r>
              <a:rPr lang="en-US" altLang="ja-JP" sz="2000" b="1"/>
              <a:t>CDATA</a:t>
            </a:r>
            <a:r>
              <a:rPr lang="ja-JP" altLang="en-US" sz="2000" b="1"/>
              <a:t>ノードなどは眼中にない。</a:t>
            </a:r>
            <a:endParaRPr lang="en-US" altLang="ja-JP" sz="2000" b="1"/>
          </a:p>
        </p:txBody>
      </p:sp>
    </p:spTree>
    <p:extLst>
      <p:ext uri="{BB962C8B-B14F-4D97-AF65-F5344CB8AC3E}">
        <p14:creationId xmlns:p14="http://schemas.microsoft.com/office/powerpoint/2010/main" val="70847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その他の</a:t>
            </a:r>
            <a:r>
              <a:rPr lang="ja-JP" altLang="en-US"/>
              <a:t>ノード操作</a:t>
            </a:r>
            <a:r>
              <a:rPr kumimoji="1" lang="en-US" altLang="ja-JP"/>
              <a:t>API</a:t>
            </a:r>
            <a:endParaRPr kumimoji="1" lang="ja-JP" altLang="en-US"/>
          </a:p>
        </p:txBody>
      </p:sp>
      <p:sp>
        <p:nvSpPr>
          <p:cNvPr id="3" name="コンテンツ プレースホルダー 2"/>
          <p:cNvSpPr>
            <a:spLocks noGrp="1"/>
          </p:cNvSpPr>
          <p:nvPr>
            <p:ph idx="1"/>
          </p:nvPr>
        </p:nvSpPr>
        <p:spPr/>
        <p:txBody>
          <a:bodyPr/>
          <a:lstStyle/>
          <a:p>
            <a:r>
              <a:rPr lang="ja-JP" altLang="en-US" dirty="0"/>
              <a:t>要素の追加を行う</a:t>
            </a:r>
            <a:r>
              <a:rPr lang="en-US" altLang="ja-JP" dirty="0"/>
              <a:t>	append/prepend/before/after/...</a:t>
            </a:r>
          </a:p>
          <a:p>
            <a:r>
              <a:rPr kumimoji="1" lang="ja-JP" altLang="en-US" dirty="0"/>
              <a:t>属性アクセスを行う</a:t>
            </a:r>
            <a:r>
              <a:rPr kumimoji="1" lang="en-US" altLang="ja-JP" dirty="0"/>
              <a:t>	</a:t>
            </a:r>
            <a:r>
              <a:rPr kumimoji="1" lang="en-US" altLang="ja-JP" dirty="0" err="1"/>
              <a:t>attr</a:t>
            </a:r>
            <a:r>
              <a:rPr kumimoji="1" lang="en-US" altLang="ja-JP" dirty="0"/>
              <a:t>/</a:t>
            </a:r>
            <a:r>
              <a:rPr kumimoji="1" lang="en-US" altLang="ja-JP" dirty="0" err="1"/>
              <a:t>addClass</a:t>
            </a:r>
            <a:r>
              <a:rPr kumimoji="1" lang="en-US" altLang="ja-JP" dirty="0"/>
              <a:t>/</a:t>
            </a:r>
            <a:r>
              <a:rPr kumimoji="1" lang="en-US" altLang="ja-JP" dirty="0" err="1"/>
              <a:t>css</a:t>
            </a:r>
            <a:r>
              <a:rPr kumimoji="1" lang="en-US" altLang="ja-JP" dirty="0"/>
              <a:t>/...</a:t>
            </a:r>
          </a:p>
          <a:p>
            <a:r>
              <a:rPr lang="ja-JP" altLang="en-US" dirty="0"/>
              <a:t>表示制御を行う</a:t>
            </a:r>
            <a:r>
              <a:rPr lang="en-US" altLang="ja-JP" dirty="0"/>
              <a:t>		show/hide/</a:t>
            </a:r>
            <a:r>
              <a:rPr lang="en-US" altLang="ja-JP" dirty="0" err="1"/>
              <a:t>fadeIn</a:t>
            </a:r>
            <a:r>
              <a:rPr lang="en-US" altLang="ja-JP" dirty="0"/>
              <a:t>/</a:t>
            </a:r>
            <a:r>
              <a:rPr lang="en-US" altLang="ja-JP" dirty="0" err="1"/>
              <a:t>fadeOut</a:t>
            </a:r>
            <a:r>
              <a:rPr lang="en-US" altLang="ja-JP" dirty="0"/>
              <a:t>/animate/...</a:t>
            </a:r>
          </a:p>
          <a:p>
            <a:r>
              <a:rPr lang="ja-JP" altLang="en-US" dirty="0"/>
              <a:t>リスナ設定を行う</a:t>
            </a:r>
            <a:r>
              <a:rPr lang="en-US" altLang="ja-JP" dirty="0"/>
              <a:t>	click/change/focus/...</a:t>
            </a:r>
          </a:p>
          <a:p>
            <a:endParaRPr kumimoji="1" lang="en-US" altLang="ja-JP" dirty="0"/>
          </a:p>
          <a:p>
            <a:endParaRPr kumimoji="1" lang="ja-JP" altLang="en-US" dirty="0"/>
          </a:p>
        </p:txBody>
      </p:sp>
      <p:sp>
        <p:nvSpPr>
          <p:cNvPr id="4" name="正方形/長方形 3"/>
          <p:cNvSpPr/>
          <p:nvPr/>
        </p:nvSpPr>
        <p:spPr>
          <a:xfrm>
            <a:off x="838200" y="6311900"/>
            <a:ext cx="10515600" cy="5461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600">
                <a:solidFill>
                  <a:schemeClr val="tx1">
                    <a:lumMod val="75000"/>
                    <a:lumOff val="25000"/>
                  </a:schemeClr>
                </a:solidFill>
              </a:rPr>
              <a:t>＊ 詳細については公式リファレンス（</a:t>
            </a:r>
            <a:r>
              <a:rPr lang="en-US" altLang="ja-JP" sz="1600">
                <a:solidFill>
                  <a:schemeClr val="tx1">
                    <a:lumMod val="75000"/>
                    <a:lumOff val="25000"/>
                  </a:schemeClr>
                </a:solidFill>
              </a:rPr>
              <a:t>http://api.jquery.com/</a:t>
            </a:r>
            <a:r>
              <a:rPr lang="ja-JP" altLang="en-US" sz="1600">
                <a:solidFill>
                  <a:schemeClr val="tx1">
                    <a:lumMod val="75000"/>
                    <a:lumOff val="25000"/>
                  </a:schemeClr>
                </a:solidFill>
              </a:rPr>
              <a:t>）もしくは有志の邦訳（</a:t>
            </a:r>
            <a:r>
              <a:rPr lang="en-US" altLang="ja-JP" sz="1600">
                <a:solidFill>
                  <a:schemeClr val="tx1">
                    <a:lumMod val="75000"/>
                    <a:lumOff val="25000"/>
                  </a:schemeClr>
                </a:solidFill>
              </a:rPr>
              <a:t>http://semooh.jp/jquery/</a:t>
            </a:r>
            <a:r>
              <a:rPr lang="ja-JP" altLang="en-US" sz="1600">
                <a:solidFill>
                  <a:schemeClr val="tx1">
                    <a:lumMod val="75000"/>
                    <a:lumOff val="25000"/>
                  </a:schemeClr>
                </a:solidFill>
              </a:rPr>
              <a:t>）を参照のこと。</a:t>
            </a:r>
          </a:p>
        </p:txBody>
      </p:sp>
    </p:spTree>
    <p:extLst>
      <p:ext uri="{BB962C8B-B14F-4D97-AF65-F5344CB8AC3E}">
        <p14:creationId xmlns:p14="http://schemas.microsoft.com/office/powerpoint/2010/main" val="69001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Ajax</a:t>
            </a:r>
            <a:r>
              <a:rPr kumimoji="1" lang="ja-JP" altLang="en-US"/>
              <a:t>のための</a:t>
            </a:r>
            <a:r>
              <a:rPr kumimoji="1" lang="en-US" altLang="ja-JP"/>
              <a:t>API</a:t>
            </a:r>
            <a:r>
              <a:rPr kumimoji="1" lang="ja-JP" altLang="en-US"/>
              <a:t>（例）</a:t>
            </a:r>
          </a:p>
        </p:txBody>
      </p:sp>
      <p:sp>
        <p:nvSpPr>
          <p:cNvPr id="3" name="コンテンツ プレースホルダー 2"/>
          <p:cNvSpPr>
            <a:spLocks noGrp="1"/>
          </p:cNvSpPr>
          <p:nvPr>
            <p:ph idx="1"/>
          </p:nvPr>
        </p:nvSpPr>
        <p:spPr/>
        <p:txBody>
          <a:bodyPr>
            <a:normAutofit lnSpcReduction="10000"/>
          </a:bodyPr>
          <a:lstStyle/>
          <a:p>
            <a:r>
              <a:rPr kumimoji="1" lang="en-US" altLang="ja-JP" dirty="0" err="1"/>
              <a:t>jQuery.ajax</a:t>
            </a:r>
            <a:r>
              <a:rPr kumimoji="1" lang="en-US" altLang="ja-JP" dirty="0"/>
              <a:t>(options)</a:t>
            </a:r>
          </a:p>
          <a:p>
            <a:pPr lvl="1"/>
            <a:r>
              <a:rPr lang="ja-JP" altLang="en-US" dirty="0"/>
              <a:t>リクエスト先</a:t>
            </a:r>
            <a:r>
              <a:rPr lang="en-US" altLang="ja-JP" dirty="0"/>
              <a:t>URL</a:t>
            </a:r>
            <a:r>
              <a:rPr lang="ja-JP" altLang="en-US" dirty="0"/>
              <a:t>や送信データのほか、同期</a:t>
            </a:r>
            <a:r>
              <a:rPr lang="en-US" altLang="ja-JP" dirty="0"/>
              <a:t>/</a:t>
            </a:r>
            <a:r>
              <a:rPr lang="ja-JP" altLang="en-US" dirty="0"/>
              <a:t>非同期、キャッシュ利用の有無、データ形式など種々のオプションを指定して通信を実施。</a:t>
            </a:r>
            <a:endParaRPr kumimoji="1" lang="en-US" altLang="ja-JP" dirty="0"/>
          </a:p>
          <a:p>
            <a:endParaRPr lang="en-US" altLang="ja-JP" dirty="0"/>
          </a:p>
          <a:p>
            <a:r>
              <a:rPr lang="en-US" altLang="ja-JP" dirty="0" err="1"/>
              <a:t>jQuery.get</a:t>
            </a:r>
            <a:r>
              <a:rPr lang="en-US" altLang="ja-JP" dirty="0"/>
              <a:t>(</a:t>
            </a:r>
            <a:r>
              <a:rPr lang="en-US" altLang="ja-JP" dirty="0" err="1"/>
              <a:t>url</a:t>
            </a:r>
            <a:r>
              <a:rPr lang="en-US" altLang="ja-JP" dirty="0"/>
              <a:t>, data, callback)</a:t>
            </a:r>
          </a:p>
          <a:p>
            <a:pPr lvl="1"/>
            <a:r>
              <a:rPr lang="en-US" altLang="ja-JP" dirty="0"/>
              <a:t>URL</a:t>
            </a:r>
            <a:r>
              <a:rPr lang="ja-JP" altLang="en-US" dirty="0"/>
              <a:t>と送信データ、リクエスト成功時のコールバック関数だけを指定して、</a:t>
            </a:r>
            <a:r>
              <a:rPr lang="en-US" altLang="ja-JP" dirty="0"/>
              <a:t>GET</a:t>
            </a:r>
            <a:r>
              <a:rPr lang="ja-JP" altLang="en-US" dirty="0"/>
              <a:t>メソッドのリクエストを送る。</a:t>
            </a:r>
            <a:endParaRPr lang="en-US" altLang="ja-JP" dirty="0"/>
          </a:p>
          <a:p>
            <a:endParaRPr kumimoji="1" lang="en-US" altLang="ja-JP" dirty="0"/>
          </a:p>
          <a:p>
            <a:r>
              <a:rPr kumimoji="1" lang="en-US" altLang="ja-JP" dirty="0" err="1"/>
              <a:t>jQuery.post</a:t>
            </a:r>
            <a:r>
              <a:rPr kumimoji="1" lang="en-US" altLang="ja-JP" dirty="0"/>
              <a:t>(</a:t>
            </a:r>
            <a:r>
              <a:rPr kumimoji="1" lang="en-US" altLang="ja-JP" dirty="0" err="1"/>
              <a:t>url</a:t>
            </a:r>
            <a:r>
              <a:rPr kumimoji="1" lang="en-US" altLang="ja-JP" dirty="0"/>
              <a:t>, data, callback)</a:t>
            </a:r>
          </a:p>
          <a:p>
            <a:pPr lvl="1"/>
            <a:r>
              <a:rPr lang="en-US" altLang="ja-JP" dirty="0"/>
              <a:t>URL</a:t>
            </a:r>
            <a:r>
              <a:rPr lang="ja-JP" altLang="en-US" dirty="0"/>
              <a:t>と送信データ、リクエスト成功時のコールバック関数だけを指定して、</a:t>
            </a:r>
            <a:r>
              <a:rPr lang="en-US" altLang="ja-JP" dirty="0"/>
              <a:t>POST</a:t>
            </a:r>
            <a:r>
              <a:rPr lang="ja-JP" altLang="en-US" dirty="0"/>
              <a:t>メソッドでリクエストを送る。</a:t>
            </a:r>
            <a:endParaRPr lang="en-US" altLang="ja-JP" dirty="0"/>
          </a:p>
          <a:p>
            <a:pPr lvl="1"/>
            <a:endParaRPr kumimoji="1" lang="ja-JP" altLang="en-US" dirty="0"/>
          </a:p>
        </p:txBody>
      </p:sp>
      <p:sp>
        <p:nvSpPr>
          <p:cNvPr id="4" name="正方形/長方形 3"/>
          <p:cNvSpPr/>
          <p:nvPr/>
        </p:nvSpPr>
        <p:spPr>
          <a:xfrm>
            <a:off x="838200" y="6311900"/>
            <a:ext cx="10515600" cy="5461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600">
                <a:solidFill>
                  <a:schemeClr val="tx1">
                    <a:lumMod val="75000"/>
                    <a:lumOff val="25000"/>
                  </a:schemeClr>
                </a:solidFill>
              </a:rPr>
              <a:t>＊ 詳細については公式リファレンス（</a:t>
            </a:r>
            <a:r>
              <a:rPr lang="en-US" altLang="ja-JP" sz="1600" dirty="0">
                <a:solidFill>
                  <a:schemeClr val="tx1">
                    <a:lumMod val="75000"/>
                    <a:lumOff val="25000"/>
                  </a:schemeClr>
                </a:solidFill>
              </a:rPr>
              <a:t>http://</a:t>
            </a:r>
            <a:r>
              <a:rPr lang="en-US" altLang="ja-JP" sz="1600" dirty="0" err="1">
                <a:solidFill>
                  <a:schemeClr val="tx1">
                    <a:lumMod val="75000"/>
                    <a:lumOff val="25000"/>
                  </a:schemeClr>
                </a:solidFill>
              </a:rPr>
              <a:t>api.jquery.com</a:t>
            </a:r>
            <a:r>
              <a:rPr lang="en-US" altLang="ja-JP" sz="1600" dirty="0">
                <a:solidFill>
                  <a:schemeClr val="tx1">
                    <a:lumMod val="75000"/>
                    <a:lumOff val="25000"/>
                  </a:schemeClr>
                </a:solidFill>
              </a:rPr>
              <a:t>/</a:t>
            </a:r>
            <a:r>
              <a:rPr lang="ja-JP" altLang="en-US" sz="1600" dirty="0">
                <a:solidFill>
                  <a:schemeClr val="tx1">
                    <a:lumMod val="75000"/>
                    <a:lumOff val="25000"/>
                  </a:schemeClr>
                </a:solidFill>
              </a:rPr>
              <a:t>）もしくは有志の邦訳（</a:t>
            </a:r>
            <a:r>
              <a:rPr lang="en-US" altLang="ja-JP" sz="1600" dirty="0">
                <a:solidFill>
                  <a:schemeClr val="tx1">
                    <a:lumMod val="75000"/>
                    <a:lumOff val="25000"/>
                  </a:schemeClr>
                </a:solidFill>
              </a:rPr>
              <a:t>http://</a:t>
            </a:r>
            <a:r>
              <a:rPr lang="en-US" altLang="ja-JP" sz="1600" dirty="0" err="1">
                <a:solidFill>
                  <a:schemeClr val="tx1">
                    <a:lumMod val="75000"/>
                    <a:lumOff val="25000"/>
                  </a:schemeClr>
                </a:solidFill>
              </a:rPr>
              <a:t>semooh.jp</a:t>
            </a:r>
            <a:r>
              <a:rPr lang="en-US" altLang="ja-JP" sz="1600" dirty="0">
                <a:solidFill>
                  <a:schemeClr val="tx1">
                    <a:lumMod val="75000"/>
                    <a:lumOff val="25000"/>
                  </a:schemeClr>
                </a:solidFill>
              </a:rPr>
              <a:t>/</a:t>
            </a:r>
            <a:r>
              <a:rPr lang="en-US" altLang="ja-JP" sz="1600" dirty="0" err="1">
                <a:solidFill>
                  <a:schemeClr val="tx1">
                    <a:lumMod val="75000"/>
                    <a:lumOff val="25000"/>
                  </a:schemeClr>
                </a:solidFill>
              </a:rPr>
              <a:t>jquery</a:t>
            </a:r>
            <a:r>
              <a:rPr lang="en-US" altLang="ja-JP" sz="1600" dirty="0">
                <a:solidFill>
                  <a:schemeClr val="tx1">
                    <a:lumMod val="75000"/>
                    <a:lumOff val="25000"/>
                  </a:schemeClr>
                </a:solidFill>
              </a:rPr>
              <a:t>/</a:t>
            </a:r>
            <a:r>
              <a:rPr lang="ja-JP" altLang="en-US" sz="1600" dirty="0">
                <a:solidFill>
                  <a:schemeClr val="tx1">
                    <a:lumMod val="75000"/>
                    <a:lumOff val="25000"/>
                  </a:schemeClr>
                </a:solidFill>
              </a:rPr>
              <a:t>）を参照のこと。</a:t>
            </a:r>
          </a:p>
        </p:txBody>
      </p:sp>
    </p:spTree>
    <p:extLst>
      <p:ext uri="{BB962C8B-B14F-4D97-AF65-F5344CB8AC3E}">
        <p14:creationId xmlns:p14="http://schemas.microsoft.com/office/powerpoint/2010/main" val="123185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サンプル・アプリ</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err="1" smtClean="0"/>
              <a:t>ｊ</a:t>
            </a:r>
            <a:r>
              <a:rPr kumimoji="1" lang="en-US" altLang="ja-JP" dirty="0" smtClean="0"/>
              <a:t>Query</a:t>
            </a:r>
            <a:r>
              <a:rPr kumimoji="1" lang="ja-JP" altLang="en-US" dirty="0" smtClean="0"/>
              <a:t>による</a:t>
            </a:r>
            <a:r>
              <a:rPr kumimoji="1" lang="en-US" altLang="ja-JP" dirty="0" smtClean="0"/>
              <a:t>DOM</a:t>
            </a:r>
            <a:r>
              <a:rPr kumimoji="1" lang="ja-JP" altLang="en-US" dirty="0" smtClean="0"/>
              <a:t>操作、イベント・リスナー利用、</a:t>
            </a:r>
            <a:r>
              <a:rPr kumimoji="1" lang="en-US" altLang="ja-JP" dirty="0" smtClean="0"/>
              <a:t>Ajax</a:t>
            </a:r>
            <a:r>
              <a:rPr kumimoji="1" lang="ja-JP" altLang="en-US" dirty="0" smtClean="0"/>
              <a:t>のサンプルとして</a:t>
            </a:r>
            <a:r>
              <a:rPr kumimoji="1" lang="en-US" altLang="ja-JP" dirty="0" smtClean="0"/>
              <a:t>TODO</a:t>
            </a:r>
            <a:r>
              <a:rPr kumimoji="1" lang="ja-JP" altLang="en-US" dirty="0" smtClean="0"/>
              <a:t>アプリを用意した。</a:t>
            </a:r>
            <a:endParaRPr kumimoji="1" lang="en-US" altLang="ja-JP" dirty="0" smtClean="0"/>
          </a:p>
          <a:p>
            <a:r>
              <a:rPr kumimoji="1" lang="ja-JP" altLang="en-US" dirty="0" smtClean="0"/>
              <a:t>サーバ側：</a:t>
            </a:r>
            <a:endParaRPr kumimoji="1" lang="en-US" altLang="ja-JP" dirty="0" smtClean="0"/>
          </a:p>
          <a:p>
            <a:pPr lvl="1"/>
            <a:r>
              <a:rPr lang="en-US" altLang="ja-JP" dirty="0"/>
              <a:t>Java 7 </a:t>
            </a:r>
            <a:r>
              <a:rPr lang="en-US" altLang="ja-JP" dirty="0" smtClean="0"/>
              <a:t>EE</a:t>
            </a:r>
          </a:p>
          <a:p>
            <a:pPr lvl="1"/>
            <a:r>
              <a:rPr kumimoji="1" lang="en-US" altLang="ja-JP" dirty="0"/>
              <a:t>Spring </a:t>
            </a:r>
            <a:r>
              <a:rPr kumimoji="1" lang="en-US" altLang="ja-JP" dirty="0" smtClean="0"/>
              <a:t>Boot</a:t>
            </a:r>
          </a:p>
          <a:p>
            <a:pPr lvl="1"/>
            <a:r>
              <a:rPr kumimoji="1" lang="en-US" altLang="ja-JP" dirty="0" smtClean="0"/>
              <a:t>Tomcat 7</a:t>
            </a:r>
          </a:p>
          <a:p>
            <a:r>
              <a:rPr lang="ja-JP" altLang="en-US" dirty="0" smtClean="0"/>
              <a:t>クライアント側</a:t>
            </a:r>
            <a:endParaRPr lang="en-US" altLang="ja-JP" dirty="0" smtClean="0"/>
          </a:p>
          <a:p>
            <a:pPr lvl="1"/>
            <a:r>
              <a:rPr kumimoji="1" lang="en-US" altLang="ja-JP" dirty="0" smtClean="0"/>
              <a:t>HTML5</a:t>
            </a:r>
          </a:p>
          <a:p>
            <a:pPr lvl="1"/>
            <a:r>
              <a:rPr kumimoji="1" lang="ja-JP" altLang="en-US" dirty="0" err="1" smtClean="0"/>
              <a:t>ｊ</a:t>
            </a:r>
            <a:r>
              <a:rPr kumimoji="1" lang="en-US" altLang="ja-JP" dirty="0" smtClean="0"/>
              <a:t>Query</a:t>
            </a:r>
            <a:r>
              <a:rPr kumimoji="1" lang="ja-JP" altLang="en-US" dirty="0" smtClean="0"/>
              <a:t> </a:t>
            </a:r>
            <a:r>
              <a:rPr kumimoji="1" lang="en-US" altLang="ja-JP" dirty="0" smtClean="0"/>
              <a:t>2.x</a:t>
            </a:r>
          </a:p>
          <a:p>
            <a:pPr lvl="1"/>
            <a:r>
              <a:rPr lang="en-US" altLang="ja-JP" dirty="0" smtClean="0"/>
              <a:t>Bootstrap</a:t>
            </a:r>
            <a:r>
              <a:rPr lang="ja-JP" altLang="en-US" dirty="0" smtClean="0"/>
              <a:t>（</a:t>
            </a:r>
            <a:r>
              <a:rPr lang="en-US" altLang="ja-JP" dirty="0" smtClean="0"/>
              <a:t>CSS</a:t>
            </a:r>
            <a:r>
              <a:rPr lang="ja-JP" altLang="en-US" dirty="0" smtClean="0"/>
              <a:t>のみ）</a:t>
            </a:r>
            <a:endParaRPr kumimoji="1" lang="en-US" altLang="ja-JP" dirty="0" smtClean="0"/>
          </a:p>
          <a:p>
            <a:endParaRPr kumimoji="1" lang="ja-JP" altLang="en-US" dirty="0"/>
          </a:p>
        </p:txBody>
      </p:sp>
      <p:grpSp>
        <p:nvGrpSpPr>
          <p:cNvPr id="23" name="グループ化 22"/>
          <p:cNvGrpSpPr/>
          <p:nvPr/>
        </p:nvGrpSpPr>
        <p:grpSpPr>
          <a:xfrm>
            <a:off x="5638800" y="2770909"/>
            <a:ext cx="6082145" cy="3629891"/>
            <a:chOff x="5638800" y="2770909"/>
            <a:chExt cx="6082145" cy="3629891"/>
          </a:xfrm>
        </p:grpSpPr>
        <p:sp>
          <p:nvSpPr>
            <p:cNvPr id="20" name="正方形/長方形 19"/>
            <p:cNvSpPr/>
            <p:nvPr/>
          </p:nvSpPr>
          <p:spPr>
            <a:xfrm>
              <a:off x="5638800" y="2770909"/>
              <a:ext cx="6082145" cy="362989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4" name="正方形/長方形 3"/>
            <p:cNvSpPr/>
            <p:nvPr/>
          </p:nvSpPr>
          <p:spPr>
            <a:xfrm>
              <a:off x="8104909" y="2964873"/>
              <a:ext cx="3408217" cy="321209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kumimoji="1" lang="en-US" altLang="ja-JP" b="1" dirty="0" smtClean="0"/>
                <a:t>Spring Boot</a:t>
              </a:r>
              <a:endParaRPr kumimoji="1" lang="ja-JP" altLang="en-US" b="1" dirty="0"/>
            </a:p>
          </p:txBody>
        </p:sp>
        <p:sp>
          <p:nvSpPr>
            <p:cNvPr id="7" name="正方形/長方形 6"/>
            <p:cNvSpPr/>
            <p:nvPr/>
          </p:nvSpPr>
          <p:spPr>
            <a:xfrm>
              <a:off x="8643437" y="3694238"/>
              <a:ext cx="930053" cy="822957"/>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b="1" dirty="0" err="1" smtClean="0"/>
                <a:t>Cont</a:t>
              </a:r>
              <a:r>
                <a:rPr kumimoji="1" lang="en-US" altLang="ja-JP" b="1" dirty="0" smtClean="0"/>
                <a:t>-roller</a:t>
              </a:r>
              <a:endParaRPr kumimoji="1" lang="ja-JP" altLang="en-US" b="1" dirty="0"/>
            </a:p>
          </p:txBody>
        </p:sp>
        <p:sp>
          <p:nvSpPr>
            <p:cNvPr id="8" name="正方形/長方形 7"/>
            <p:cNvSpPr/>
            <p:nvPr/>
          </p:nvSpPr>
          <p:spPr>
            <a:xfrm>
              <a:off x="8667438" y="4822249"/>
              <a:ext cx="930053" cy="822957"/>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ja-JP" b="1" dirty="0" smtClean="0"/>
                <a:t>View</a:t>
              </a:r>
              <a:endParaRPr kumimoji="1" lang="ja-JP" altLang="en-US" b="1" dirty="0"/>
            </a:p>
          </p:txBody>
        </p:sp>
        <p:sp>
          <p:nvSpPr>
            <p:cNvPr id="9" name="正方形/長方形 8"/>
            <p:cNvSpPr/>
            <p:nvPr/>
          </p:nvSpPr>
          <p:spPr>
            <a:xfrm>
              <a:off x="10303595" y="3957460"/>
              <a:ext cx="930053" cy="822957"/>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ja-JP" b="1" dirty="0" smtClean="0"/>
                <a:t>Model</a:t>
              </a:r>
              <a:endParaRPr kumimoji="1" lang="ja-JP" altLang="en-US" b="1" dirty="0"/>
            </a:p>
          </p:txBody>
        </p:sp>
        <p:cxnSp>
          <p:nvCxnSpPr>
            <p:cNvPr id="11" name="直線矢印コネクタ 10"/>
            <p:cNvCxnSpPr>
              <a:stCxn id="7" idx="3"/>
              <a:endCxn id="9" idx="1"/>
            </p:cNvCxnSpPr>
            <p:nvPr/>
          </p:nvCxnSpPr>
          <p:spPr>
            <a:xfrm>
              <a:off x="9573490" y="4105717"/>
              <a:ext cx="730105" cy="263222"/>
            </a:xfrm>
            <a:prstGeom prst="straightConnector1">
              <a:avLst/>
            </a:prstGeom>
            <a:ln>
              <a:solidFill>
                <a:schemeClr val="bg1"/>
              </a:solidFill>
              <a:headEnd type="none" w="med" len="med"/>
              <a:tailEnd type="triangle" w="lg" len="med"/>
            </a:ln>
          </p:spPr>
          <p:style>
            <a:lnRef idx="1">
              <a:schemeClr val="accent6"/>
            </a:lnRef>
            <a:fillRef idx="0">
              <a:schemeClr val="accent6"/>
            </a:fillRef>
            <a:effectRef idx="0">
              <a:schemeClr val="accent6"/>
            </a:effectRef>
            <a:fontRef idx="minor">
              <a:schemeClr val="tx1"/>
            </a:fontRef>
          </p:style>
        </p:cxnSp>
        <p:cxnSp>
          <p:nvCxnSpPr>
            <p:cNvPr id="12" name="直線矢印コネクタ 11"/>
            <p:cNvCxnSpPr>
              <a:stCxn id="7" idx="2"/>
              <a:endCxn id="8" idx="0"/>
            </p:cNvCxnSpPr>
            <p:nvPr/>
          </p:nvCxnSpPr>
          <p:spPr>
            <a:xfrm>
              <a:off x="9108464" y="4517195"/>
              <a:ext cx="24001" cy="305054"/>
            </a:xfrm>
            <a:prstGeom prst="straightConnector1">
              <a:avLst/>
            </a:prstGeom>
            <a:ln>
              <a:solidFill>
                <a:schemeClr val="bg1"/>
              </a:solidFill>
              <a:headEnd type="none" w="med" len="med"/>
              <a:tailEnd type="triangle" w="lg" len="med"/>
            </a:ln>
          </p:spPr>
          <p:style>
            <a:lnRef idx="1">
              <a:schemeClr val="accent6"/>
            </a:lnRef>
            <a:fillRef idx="0">
              <a:schemeClr val="accent6"/>
            </a:fillRef>
            <a:effectRef idx="0">
              <a:schemeClr val="accent6"/>
            </a:effectRef>
            <a:fontRef idx="minor">
              <a:schemeClr val="tx1"/>
            </a:fontRef>
          </p:style>
        </p:cxnSp>
        <p:grpSp>
          <p:nvGrpSpPr>
            <p:cNvPr id="16" name="グループ化 15"/>
            <p:cNvGrpSpPr/>
            <p:nvPr/>
          </p:nvGrpSpPr>
          <p:grpSpPr>
            <a:xfrm>
              <a:off x="5814155" y="2964874"/>
              <a:ext cx="2104936" cy="3212090"/>
              <a:chOff x="5717170" y="3509660"/>
              <a:chExt cx="2104936" cy="2667303"/>
            </a:xfrm>
          </p:grpSpPr>
          <p:sp>
            <p:nvSpPr>
              <p:cNvPr id="5" name="正方形/長方形 4"/>
              <p:cNvSpPr/>
              <p:nvPr/>
            </p:nvSpPr>
            <p:spPr>
              <a:xfrm>
                <a:off x="5717170" y="4440832"/>
                <a:ext cx="2104936" cy="7628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ja-JP" b="1" dirty="0" smtClean="0"/>
                  <a:t>Bootstrap</a:t>
                </a:r>
                <a:endParaRPr kumimoji="1" lang="ja-JP" altLang="en-US" b="1" dirty="0"/>
              </a:p>
            </p:txBody>
          </p:sp>
          <p:sp>
            <p:nvSpPr>
              <p:cNvPr id="6" name="正方形/長方形 5"/>
              <p:cNvSpPr/>
              <p:nvPr/>
            </p:nvSpPr>
            <p:spPr>
              <a:xfrm>
                <a:off x="5717170" y="3509660"/>
                <a:ext cx="2104936" cy="798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err="1" smtClean="0"/>
                  <a:t>jQuery</a:t>
                </a:r>
                <a:endParaRPr kumimoji="1" lang="ja-JP" altLang="en-US" b="1" dirty="0"/>
              </a:p>
            </p:txBody>
          </p:sp>
          <p:sp>
            <p:nvSpPr>
              <p:cNvPr id="15" name="正方形/長方形 14"/>
              <p:cNvSpPr/>
              <p:nvPr/>
            </p:nvSpPr>
            <p:spPr>
              <a:xfrm>
                <a:off x="5717170" y="5378042"/>
                <a:ext cx="2104936" cy="7989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b="1" dirty="0" smtClean="0"/>
                  <a:t>HTML5</a:t>
                </a:r>
                <a:endParaRPr kumimoji="1" lang="ja-JP" altLang="en-US" b="1" dirty="0"/>
              </a:p>
            </p:txBody>
          </p:sp>
        </p:grpSp>
        <p:cxnSp>
          <p:nvCxnSpPr>
            <p:cNvPr id="17" name="直線矢印コネクタ 16"/>
            <p:cNvCxnSpPr>
              <a:endCxn id="7" idx="1"/>
            </p:cNvCxnSpPr>
            <p:nvPr/>
          </p:nvCxnSpPr>
          <p:spPr>
            <a:xfrm>
              <a:off x="7919091" y="3445923"/>
              <a:ext cx="724346" cy="659794"/>
            </a:xfrm>
            <a:prstGeom prst="straightConnector1">
              <a:avLst/>
            </a:prstGeom>
            <a:ln>
              <a:solidFill>
                <a:schemeClr val="bg1"/>
              </a:solidFill>
              <a:headEnd type="none" w="med" len="med"/>
              <a:tailEnd type="triangle" w="lg" len="med"/>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181255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起動方法</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ea"/>
              <a:buAutoNum type="circleNumDbPlain"/>
            </a:pPr>
            <a:r>
              <a:rPr lang="en-US" altLang="ja-JP" dirty="0"/>
              <a:t>JDK 7</a:t>
            </a:r>
            <a:r>
              <a:rPr lang="ja-JP" altLang="en-US" dirty="0"/>
              <a:t>以上のインストール</a:t>
            </a:r>
            <a:endParaRPr lang="en-US" altLang="ja-JP" dirty="0"/>
          </a:p>
          <a:p>
            <a:pPr marL="514350" indent="-514350">
              <a:buFont typeface="+mj-ea"/>
              <a:buAutoNum type="circleNumDbPlain"/>
            </a:pPr>
            <a:r>
              <a:rPr kumimoji="1" lang="en-US" altLang="ja-JP" dirty="0" smtClean="0"/>
              <a:t>Maven</a:t>
            </a:r>
            <a:r>
              <a:rPr lang="ja-JP" altLang="en-US" dirty="0" smtClean="0"/>
              <a:t> </a:t>
            </a:r>
            <a:r>
              <a:rPr lang="en-US" altLang="ja-JP" dirty="0" smtClean="0"/>
              <a:t>3.x</a:t>
            </a:r>
            <a:r>
              <a:rPr lang="ja-JP" altLang="en-US" dirty="0" smtClean="0"/>
              <a:t>のインストール</a:t>
            </a:r>
            <a:endParaRPr lang="en-US" altLang="ja-JP" dirty="0" smtClean="0"/>
          </a:p>
          <a:p>
            <a:pPr marL="514350" indent="-514350">
              <a:buFont typeface="+mj-ea"/>
              <a:buAutoNum type="circleNumDbPlain"/>
            </a:pPr>
            <a:r>
              <a:rPr lang="ja-JP" altLang="en-US" dirty="0" smtClean="0"/>
              <a:t>コマンドプロンプトでプロジェクト・ディレクトリに移動</a:t>
            </a:r>
            <a:endParaRPr lang="en-US" altLang="ja-JP" dirty="0" smtClean="0"/>
          </a:p>
          <a:p>
            <a:pPr marL="514350" indent="-514350">
              <a:buFont typeface="+mj-ea"/>
              <a:buAutoNum type="circleNumDbPlain"/>
            </a:pPr>
            <a:r>
              <a:rPr kumimoji="1" lang="en-US" altLang="ja-JP" dirty="0" err="1" smtClean="0"/>
              <a:t>mvn</a:t>
            </a:r>
            <a:r>
              <a:rPr kumimoji="1" lang="en-US" altLang="ja-JP" dirty="0" smtClean="0"/>
              <a:t> </a:t>
            </a:r>
            <a:r>
              <a:rPr kumimoji="1" lang="en-US" altLang="ja-JP" dirty="0" err="1" smtClean="0"/>
              <a:t>spring-boot:run</a:t>
            </a:r>
            <a:r>
              <a:rPr kumimoji="1" lang="ja-JP" altLang="en-US" dirty="0" smtClean="0"/>
              <a:t>コマンドを実行</a:t>
            </a:r>
            <a:endParaRPr kumimoji="1" lang="en-US" altLang="ja-JP" dirty="0" smtClean="0"/>
          </a:p>
          <a:p>
            <a:pPr marL="514350" indent="-514350">
              <a:buFont typeface="+mj-ea"/>
              <a:buAutoNum type="circleNumDbPlain"/>
            </a:pPr>
            <a:r>
              <a:rPr lang="en-US" altLang="ja-JP" dirty="0"/>
              <a:t>"Started </a:t>
            </a:r>
            <a:r>
              <a:rPr lang="en-US" altLang="ja-JP" dirty="0" err="1"/>
              <a:t>SampleApplication</a:t>
            </a:r>
            <a:r>
              <a:rPr lang="en-US" altLang="ja-JP" dirty="0"/>
              <a:t> in </a:t>
            </a:r>
            <a:r>
              <a:rPr lang="en-US" altLang="ja-JP" dirty="0" err="1" smtClean="0"/>
              <a:t>x.xxx</a:t>
            </a:r>
            <a:r>
              <a:rPr lang="en-US" altLang="ja-JP" dirty="0" smtClean="0"/>
              <a:t> seconds"</a:t>
            </a:r>
            <a:r>
              <a:rPr lang="ja-JP" altLang="en-US" dirty="0" smtClean="0"/>
              <a:t>という表示を待つ</a:t>
            </a:r>
            <a:endParaRPr lang="en-US" altLang="ja-JP" dirty="0" smtClean="0"/>
          </a:p>
          <a:p>
            <a:pPr marL="514350" indent="-514350">
              <a:buFont typeface="+mj-ea"/>
              <a:buAutoNum type="circleNumDbPlain"/>
            </a:pPr>
            <a:r>
              <a:rPr kumimoji="1" lang="ja-JP" altLang="en-US" dirty="0"/>
              <a:t>ブラウザ</a:t>
            </a:r>
            <a:r>
              <a:rPr kumimoji="1" lang="ja-JP" altLang="en-US" dirty="0" smtClean="0"/>
              <a:t>で</a:t>
            </a:r>
            <a:r>
              <a:rPr kumimoji="1" lang="en-US" altLang="ja-JP" dirty="0" smtClean="0"/>
              <a:t>localhost:8080/index.html</a:t>
            </a:r>
            <a:r>
              <a:rPr kumimoji="1" lang="ja-JP" altLang="en-US" dirty="0" smtClean="0"/>
              <a:t>にアクセス</a:t>
            </a:r>
            <a:endParaRPr kumimoji="1" lang="ja-JP" altLang="en-US" dirty="0"/>
          </a:p>
        </p:txBody>
      </p:sp>
    </p:spTree>
    <p:extLst>
      <p:ext uri="{BB962C8B-B14F-4D97-AF65-F5344CB8AC3E}">
        <p14:creationId xmlns:p14="http://schemas.microsoft.com/office/powerpoint/2010/main" val="200410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a:t>JSer Class #2 </a:t>
            </a:r>
            <a:endParaRPr kumimoji="1" lang="ja-JP" altLang="en-US"/>
          </a:p>
        </p:txBody>
      </p:sp>
      <p:sp>
        <p:nvSpPr>
          <p:cNvPr id="3" name="サブタイトル 2"/>
          <p:cNvSpPr>
            <a:spLocks noGrp="1"/>
          </p:cNvSpPr>
          <p:nvPr>
            <p:ph type="subTitle" idx="1"/>
          </p:nvPr>
        </p:nvSpPr>
        <p:spPr/>
        <p:txBody>
          <a:bodyPr/>
          <a:lstStyle/>
          <a:p>
            <a:r>
              <a:rPr lang="en-US" altLang="ja-JP"/>
              <a:t>DOM</a:t>
            </a:r>
            <a:r>
              <a:rPr lang="ja-JP" altLang="en-US"/>
              <a:t>・</a:t>
            </a:r>
            <a:r>
              <a:rPr lang="en-US" altLang="ja-JP"/>
              <a:t>XHR</a:t>
            </a:r>
            <a:r>
              <a:rPr lang="ja-JP" altLang="en-US"/>
              <a:t>・軽量フレームワーク</a:t>
            </a:r>
          </a:p>
        </p:txBody>
      </p:sp>
    </p:spTree>
    <p:extLst>
      <p:ext uri="{BB962C8B-B14F-4D97-AF65-F5344CB8AC3E}">
        <p14:creationId xmlns:p14="http://schemas.microsoft.com/office/powerpoint/2010/main" val="2189583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RESTful API</a:t>
            </a:r>
            <a:endParaRPr kumimoji="1" lang="ja-JP" altLang="en-US"/>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748398012"/>
              </p:ext>
            </p:extLst>
          </p:nvPr>
        </p:nvGraphicFramePr>
        <p:xfrm>
          <a:off x="838200" y="1825625"/>
          <a:ext cx="10515600" cy="4064810"/>
        </p:xfrm>
        <a:graphic>
          <a:graphicData uri="http://schemas.openxmlformats.org/drawingml/2006/table">
            <a:tbl>
              <a:tblPr firstRow="1" bandRow="1">
                <a:tableStyleId>{5C22544A-7EE6-4342-B048-85BDC9FD1C3A}</a:tableStyleId>
              </a:tblPr>
              <a:tblGrid>
                <a:gridCol w="3505200"/>
                <a:gridCol w="3505200"/>
                <a:gridCol w="3505200"/>
              </a:tblGrid>
              <a:tr h="812962">
                <a:tc>
                  <a:txBody>
                    <a:bodyPr/>
                    <a:lstStyle/>
                    <a:p>
                      <a:r>
                        <a:rPr kumimoji="1" lang="en-US" altLang="ja-JP" sz="2400" smtClean="0"/>
                        <a:t>URL</a:t>
                      </a:r>
                      <a:endParaRPr kumimoji="1" lang="ja-JP" altLang="en-US" sz="2400"/>
                    </a:p>
                  </a:txBody>
                  <a:tcPr anchor="ctr"/>
                </a:tc>
                <a:tc>
                  <a:txBody>
                    <a:bodyPr/>
                    <a:lstStyle/>
                    <a:p>
                      <a:r>
                        <a:rPr kumimoji="1" lang="ja-JP" altLang="en-US" sz="2400" smtClean="0"/>
                        <a:t>メソッド</a:t>
                      </a:r>
                      <a:endParaRPr kumimoji="1" lang="ja-JP" altLang="en-US" sz="2400"/>
                    </a:p>
                  </a:txBody>
                  <a:tcPr anchor="ctr"/>
                </a:tc>
                <a:tc>
                  <a:txBody>
                    <a:bodyPr/>
                    <a:lstStyle/>
                    <a:p>
                      <a:r>
                        <a:rPr kumimoji="1" lang="ja-JP" altLang="en-US" sz="2400" smtClean="0"/>
                        <a:t>説明</a:t>
                      </a:r>
                      <a:endParaRPr kumimoji="1" lang="ja-JP" altLang="en-US" sz="2400"/>
                    </a:p>
                  </a:txBody>
                  <a:tcPr anchor="ctr"/>
                </a:tc>
              </a:tr>
              <a:tr h="812962">
                <a:tc>
                  <a:txBody>
                    <a:bodyPr/>
                    <a:lstStyle/>
                    <a:p>
                      <a:r>
                        <a:rPr kumimoji="1" lang="en-US" altLang="ja-JP" sz="2400" smtClean="0"/>
                        <a:t>/api/tasks</a:t>
                      </a:r>
                      <a:endParaRPr kumimoji="1" lang="ja-JP" altLang="en-US" sz="2400"/>
                    </a:p>
                  </a:txBody>
                  <a:tcPr anchor="ctr"/>
                </a:tc>
                <a:tc>
                  <a:txBody>
                    <a:bodyPr/>
                    <a:lstStyle/>
                    <a:p>
                      <a:r>
                        <a:rPr kumimoji="1" lang="en-US" altLang="ja-JP" sz="2400" smtClean="0"/>
                        <a:t>GET</a:t>
                      </a:r>
                      <a:endParaRPr kumimoji="1" lang="ja-JP" altLang="en-US" sz="2400"/>
                    </a:p>
                  </a:txBody>
                  <a:tcPr anchor="ctr"/>
                </a:tc>
                <a:tc>
                  <a:txBody>
                    <a:bodyPr/>
                    <a:lstStyle/>
                    <a:p>
                      <a:r>
                        <a:rPr kumimoji="1" lang="ja-JP" altLang="en-US" sz="2400" smtClean="0"/>
                        <a:t>タスク一覧の取得</a:t>
                      </a:r>
                      <a:endParaRPr kumimoji="1" lang="ja-JP" altLang="en-US" sz="2400"/>
                    </a:p>
                  </a:txBody>
                  <a:tcPr anchor="ctr"/>
                </a:tc>
              </a:tr>
              <a:tr h="812962">
                <a:tc>
                  <a:txBody>
                    <a:bodyPr/>
                    <a:lstStyle/>
                    <a:p>
                      <a:r>
                        <a:rPr kumimoji="1" lang="en-US" altLang="ja-JP" sz="2400" smtClean="0"/>
                        <a:t>/api/tasks/{id}</a:t>
                      </a:r>
                      <a:endParaRPr kumimoji="1" lang="ja-JP" altLang="en-US" sz="2400"/>
                    </a:p>
                  </a:txBody>
                  <a:tcPr anchor="ctr"/>
                </a:tc>
                <a:tc>
                  <a:txBody>
                    <a:bodyPr/>
                    <a:lstStyle/>
                    <a:p>
                      <a:r>
                        <a:rPr kumimoji="1" lang="en-US" altLang="ja-JP" sz="2400" smtClean="0"/>
                        <a:t>GET</a:t>
                      </a:r>
                      <a:endParaRPr kumimoji="1" lang="ja-JP" altLang="en-US" sz="2400"/>
                    </a:p>
                  </a:txBody>
                  <a:tcPr anchor="ctr"/>
                </a:tc>
                <a:tc>
                  <a:txBody>
                    <a:bodyPr/>
                    <a:lstStyle/>
                    <a:p>
                      <a:r>
                        <a:rPr kumimoji="1" lang="ja-JP" altLang="en-US" sz="2400" smtClean="0"/>
                        <a:t>タスクの取得</a:t>
                      </a:r>
                      <a:endParaRPr kumimoji="1" lang="ja-JP" altLang="en-US" sz="2400"/>
                    </a:p>
                  </a:txBody>
                  <a:tcPr anchor="ctr"/>
                </a:tc>
              </a:tr>
              <a:tr h="812962">
                <a:tc>
                  <a:txBody>
                    <a:bodyPr/>
                    <a:lstStyle/>
                    <a:p>
                      <a:r>
                        <a:rPr kumimoji="1" lang="en-US" altLang="ja-JP" sz="2400" smtClean="0"/>
                        <a:t>/api/tasks</a:t>
                      </a:r>
                      <a:endParaRPr kumimoji="1" lang="ja-JP" altLang="en-US" sz="2400"/>
                    </a:p>
                  </a:txBody>
                  <a:tcPr anchor="ctr"/>
                </a:tc>
                <a:tc>
                  <a:txBody>
                    <a:bodyPr/>
                    <a:lstStyle/>
                    <a:p>
                      <a:r>
                        <a:rPr kumimoji="1" lang="en-US" altLang="ja-JP" sz="2400" smtClean="0"/>
                        <a:t>POST</a:t>
                      </a:r>
                      <a:endParaRPr kumimoji="1" lang="ja-JP" altLang="en-US" sz="2400"/>
                    </a:p>
                  </a:txBody>
                  <a:tcPr anchor="ctr"/>
                </a:tc>
                <a:tc>
                  <a:txBody>
                    <a:bodyPr/>
                    <a:lstStyle/>
                    <a:p>
                      <a:r>
                        <a:rPr kumimoji="1" lang="ja-JP" altLang="en-US" sz="2400" smtClean="0"/>
                        <a:t>タスクの登録</a:t>
                      </a:r>
                      <a:endParaRPr kumimoji="1" lang="ja-JP" altLang="en-US" sz="2400"/>
                    </a:p>
                  </a:txBody>
                  <a:tcPr anchor="ctr"/>
                </a:tc>
              </a:tr>
              <a:tr h="812962">
                <a:tc>
                  <a:txBody>
                    <a:bodyPr/>
                    <a:lstStyle/>
                    <a:p>
                      <a:r>
                        <a:rPr kumimoji="1" lang="en-US" altLang="ja-JP" sz="2400" smtClean="0"/>
                        <a:t>/api/tasks/{id}</a:t>
                      </a:r>
                      <a:endParaRPr kumimoji="1" lang="ja-JP" altLang="en-US" sz="2400"/>
                    </a:p>
                  </a:txBody>
                  <a:tcPr anchor="ctr"/>
                </a:tc>
                <a:tc>
                  <a:txBody>
                    <a:bodyPr/>
                    <a:lstStyle/>
                    <a:p>
                      <a:r>
                        <a:rPr kumimoji="1" lang="en-US" altLang="ja-JP" sz="2400" smtClean="0"/>
                        <a:t>DELETE</a:t>
                      </a:r>
                      <a:endParaRPr kumimoji="1" lang="ja-JP" altLang="en-US" sz="2400"/>
                    </a:p>
                  </a:txBody>
                  <a:tcPr anchor="ctr"/>
                </a:tc>
                <a:tc>
                  <a:txBody>
                    <a:bodyPr/>
                    <a:lstStyle/>
                    <a:p>
                      <a:r>
                        <a:rPr kumimoji="1" lang="ja-JP" altLang="en-US" sz="2400" smtClean="0"/>
                        <a:t>タスクの削除</a:t>
                      </a:r>
                      <a:endParaRPr kumimoji="1" lang="ja-JP" altLang="en-US" sz="2400"/>
                    </a:p>
                  </a:txBody>
                  <a:tcPr anchor="ctr"/>
                </a:tc>
              </a:tr>
            </a:tbl>
          </a:graphicData>
        </a:graphic>
      </p:graphicFrame>
    </p:spTree>
    <p:extLst>
      <p:ext uri="{BB962C8B-B14F-4D97-AF65-F5344CB8AC3E}">
        <p14:creationId xmlns:p14="http://schemas.microsoft.com/office/powerpoint/2010/main" val="36027011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サンプル・アプリ</a:t>
            </a:r>
            <a:r>
              <a:rPr lang="ja-JP" altLang="en-US" dirty="0" smtClean="0"/>
              <a:t>解説①：</a:t>
            </a:r>
            <a:r>
              <a:rPr lang="en-US" altLang="ja-JP" dirty="0" smtClean="0"/>
              <a:t/>
            </a:r>
            <a:br>
              <a:rPr lang="en-US" altLang="ja-JP" dirty="0" smtClean="0"/>
            </a:br>
            <a:r>
              <a:rPr lang="ja-JP" altLang="en-US" dirty="0" smtClean="0"/>
              <a:t>ローカル・スコープ</a:t>
            </a:r>
            <a:r>
              <a:rPr lang="en-US" altLang="ja-JP" dirty="0" smtClean="0"/>
              <a:t>/</a:t>
            </a:r>
            <a:r>
              <a:rPr lang="ja-JP" altLang="en-US" dirty="0" smtClean="0"/>
              <a:t>ロード後の処理の定義</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メモ 3"/>
          <p:cNvSpPr/>
          <p:nvPr/>
        </p:nvSpPr>
        <p:spPr>
          <a:xfrm>
            <a:off x="838200" y="1825625"/>
            <a:ext cx="10515600" cy="4345431"/>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000" b="1" dirty="0">
                <a:solidFill>
                  <a:schemeClr val="bg2">
                    <a:lumMod val="10000"/>
                  </a:schemeClr>
                </a:solidFill>
                <a:latin typeface="Courier New" charset="0"/>
                <a:ea typeface="Courier New" charset="0"/>
                <a:cs typeface="Courier New" charset="0"/>
              </a:rPr>
              <a:t>(function($) {</a:t>
            </a:r>
          </a:p>
          <a:p>
            <a:r>
              <a:rPr lang="en-US" altLang="ja-JP" sz="2000" b="1" dirty="0">
                <a:solidFill>
                  <a:schemeClr val="bg2">
                    <a:lumMod val="10000"/>
                  </a:schemeClr>
                </a:solidFill>
                <a:latin typeface="Courier New" charset="0"/>
                <a:ea typeface="Courier New" charset="0"/>
                <a:cs typeface="Courier New" charset="0"/>
              </a:rPr>
              <a:t>	// </a:t>
            </a:r>
            <a:r>
              <a:rPr lang="ja-JP" altLang="en-US" sz="2000" b="1" dirty="0">
                <a:solidFill>
                  <a:schemeClr val="bg2">
                    <a:lumMod val="10000"/>
                  </a:schemeClr>
                </a:solidFill>
                <a:latin typeface="Courier New" charset="0"/>
                <a:ea typeface="Courier New" charset="0"/>
                <a:cs typeface="Courier New" charset="0"/>
              </a:rPr>
              <a:t>匿名関数により形成されたローカル・スコープ</a:t>
            </a:r>
          </a:p>
          <a:p>
            <a:r>
              <a:rPr lang="ja-JP" altLang="en-US" sz="2000" b="1" dirty="0">
                <a:solidFill>
                  <a:schemeClr val="bg2">
                    <a:lumMod val="10000"/>
                  </a:schemeClr>
                </a:solidFill>
                <a:latin typeface="Courier New" charset="0"/>
                <a:ea typeface="Courier New" charset="0"/>
                <a:cs typeface="Courier New" charset="0"/>
              </a:rPr>
              <a:t>	</a:t>
            </a:r>
            <a:r>
              <a:rPr lang="en-US" altLang="ja-JP" sz="2000" b="1" dirty="0">
                <a:solidFill>
                  <a:schemeClr val="bg2">
                    <a:lumMod val="10000"/>
                  </a:schemeClr>
                </a:solidFill>
                <a:latin typeface="Courier New" charset="0"/>
                <a:ea typeface="Courier New" charset="0"/>
                <a:cs typeface="Courier New" charset="0"/>
              </a:rPr>
              <a:t>// </a:t>
            </a:r>
            <a:r>
              <a:rPr lang="ja-JP" altLang="en-US" sz="2000" b="1" dirty="0">
                <a:solidFill>
                  <a:schemeClr val="bg2">
                    <a:lumMod val="10000"/>
                  </a:schemeClr>
                </a:solidFill>
                <a:latin typeface="Courier New" charset="0"/>
                <a:ea typeface="Courier New" charset="0"/>
                <a:cs typeface="Courier New" charset="0"/>
              </a:rPr>
              <a:t>仮引数</a:t>
            </a:r>
            <a:r>
              <a:rPr lang="en-US" altLang="ja-JP" sz="2000" b="1" dirty="0">
                <a:solidFill>
                  <a:schemeClr val="bg2">
                    <a:lumMod val="10000"/>
                  </a:schemeClr>
                </a:solidFill>
                <a:latin typeface="Courier New" charset="0"/>
                <a:ea typeface="Courier New" charset="0"/>
                <a:cs typeface="Courier New" charset="0"/>
              </a:rPr>
              <a:t>$</a:t>
            </a:r>
            <a:r>
              <a:rPr lang="ja-JP" altLang="en-US" sz="2000" b="1" dirty="0">
                <a:solidFill>
                  <a:schemeClr val="bg2">
                    <a:lumMod val="10000"/>
                  </a:schemeClr>
                </a:solidFill>
                <a:latin typeface="Courier New" charset="0"/>
                <a:ea typeface="Courier New" charset="0"/>
                <a:cs typeface="Courier New" charset="0"/>
              </a:rPr>
              <a:t>は実引数</a:t>
            </a:r>
            <a:r>
              <a:rPr lang="en-US" altLang="ja-JP" sz="2000" b="1" dirty="0" err="1">
                <a:solidFill>
                  <a:schemeClr val="bg2">
                    <a:lumMod val="10000"/>
                  </a:schemeClr>
                </a:solidFill>
                <a:latin typeface="Courier New" charset="0"/>
                <a:ea typeface="Courier New" charset="0"/>
                <a:cs typeface="Courier New" charset="0"/>
              </a:rPr>
              <a:t>jQuery</a:t>
            </a:r>
            <a:r>
              <a:rPr lang="ja-JP" altLang="en-US" sz="2000" b="1" dirty="0">
                <a:solidFill>
                  <a:schemeClr val="bg2">
                    <a:lumMod val="10000"/>
                  </a:schemeClr>
                </a:solidFill>
                <a:latin typeface="Courier New" charset="0"/>
                <a:ea typeface="Courier New" charset="0"/>
                <a:cs typeface="Courier New" charset="0"/>
              </a:rPr>
              <a:t>を参照する</a:t>
            </a:r>
          </a:p>
          <a:p>
            <a:r>
              <a:rPr lang="ja-JP" altLang="en-US" sz="2000" b="1" dirty="0">
                <a:solidFill>
                  <a:schemeClr val="bg2">
                    <a:lumMod val="10000"/>
                  </a:schemeClr>
                </a:solidFill>
                <a:latin typeface="Courier New" charset="0"/>
                <a:ea typeface="Courier New" charset="0"/>
                <a:cs typeface="Courier New" charset="0"/>
              </a:rPr>
              <a:t>	</a:t>
            </a:r>
            <a:r>
              <a:rPr lang="en-US" altLang="ja-JP" sz="2000" b="1" dirty="0">
                <a:solidFill>
                  <a:schemeClr val="bg2">
                    <a:lumMod val="10000"/>
                  </a:schemeClr>
                </a:solidFill>
                <a:latin typeface="Courier New" charset="0"/>
                <a:ea typeface="Courier New" charset="0"/>
                <a:cs typeface="Courier New" charset="0"/>
              </a:rPr>
              <a:t>// </a:t>
            </a:r>
            <a:r>
              <a:rPr lang="ja-JP" altLang="en-US" sz="2000" b="1" dirty="0">
                <a:solidFill>
                  <a:schemeClr val="bg2">
                    <a:lumMod val="10000"/>
                  </a:schemeClr>
                </a:solidFill>
                <a:latin typeface="Courier New" charset="0"/>
                <a:ea typeface="Courier New" charset="0"/>
                <a:cs typeface="Courier New" charset="0"/>
              </a:rPr>
              <a:t>このコードは</a:t>
            </a:r>
            <a:r>
              <a:rPr lang="en-US" altLang="ja-JP" sz="2000" b="1" dirty="0">
                <a:solidFill>
                  <a:schemeClr val="bg2">
                    <a:lumMod val="10000"/>
                  </a:schemeClr>
                </a:solidFill>
                <a:latin typeface="Courier New" charset="0"/>
                <a:ea typeface="Courier New" charset="0"/>
                <a:cs typeface="Courier New" charset="0"/>
              </a:rPr>
              <a:t>script</a:t>
            </a:r>
            <a:r>
              <a:rPr lang="ja-JP" altLang="en-US" sz="2000" b="1" dirty="0">
                <a:solidFill>
                  <a:schemeClr val="bg2">
                    <a:lumMod val="10000"/>
                  </a:schemeClr>
                </a:solidFill>
                <a:latin typeface="Courier New" charset="0"/>
                <a:ea typeface="Courier New" charset="0"/>
                <a:cs typeface="Courier New" charset="0"/>
              </a:rPr>
              <a:t>タグのロードとともに実行される</a:t>
            </a:r>
          </a:p>
          <a:p>
            <a:r>
              <a:rPr lang="ja-JP" altLang="en-US" sz="2000" b="1" dirty="0">
                <a:solidFill>
                  <a:schemeClr val="bg2">
                    <a:lumMod val="10000"/>
                  </a:schemeClr>
                </a:solidFill>
                <a:latin typeface="Courier New" charset="0"/>
                <a:ea typeface="Courier New" charset="0"/>
                <a:cs typeface="Courier New" charset="0"/>
              </a:rPr>
              <a:t>	</a:t>
            </a:r>
          </a:p>
          <a:p>
            <a:r>
              <a:rPr lang="ja-JP" altLang="en-US" sz="2000" b="1" dirty="0">
                <a:solidFill>
                  <a:schemeClr val="bg2">
                    <a:lumMod val="10000"/>
                  </a:schemeClr>
                </a:solidFill>
                <a:latin typeface="Courier New" charset="0"/>
                <a:ea typeface="Courier New" charset="0"/>
                <a:cs typeface="Courier New" charset="0"/>
              </a:rPr>
              <a:t>	</a:t>
            </a:r>
            <a:r>
              <a:rPr lang="en-US" altLang="ja-JP" sz="2000" b="1" dirty="0">
                <a:solidFill>
                  <a:schemeClr val="bg2">
                    <a:lumMod val="10000"/>
                  </a:schemeClr>
                </a:solidFill>
                <a:latin typeface="Courier New" charset="0"/>
                <a:ea typeface="Courier New" charset="0"/>
                <a:cs typeface="Courier New" charset="0"/>
              </a:rPr>
              <a:t>// </a:t>
            </a:r>
            <a:r>
              <a:rPr lang="ja-JP" altLang="en-US" sz="2000" b="1" dirty="0">
                <a:solidFill>
                  <a:schemeClr val="bg2">
                    <a:lumMod val="10000"/>
                  </a:schemeClr>
                </a:solidFill>
                <a:latin typeface="Courier New" charset="0"/>
                <a:ea typeface="Courier New" charset="0"/>
                <a:cs typeface="Courier New" charset="0"/>
              </a:rPr>
              <a:t>ドキュメントの読み込みが終わった</a:t>
            </a:r>
            <a:r>
              <a:rPr lang="ja-JP" altLang="en-US" sz="2000" b="1" dirty="0" smtClean="0">
                <a:solidFill>
                  <a:schemeClr val="bg2">
                    <a:lumMod val="10000"/>
                  </a:schemeClr>
                </a:solidFill>
                <a:latin typeface="Courier New" charset="0"/>
                <a:ea typeface="Courier New" charset="0"/>
                <a:cs typeface="Courier New" charset="0"/>
              </a:rPr>
              <a:t>段階</a:t>
            </a:r>
            <a:endParaRPr lang="en-US" altLang="ja-JP" sz="2000" b="1" dirty="0" smtClean="0">
              <a:solidFill>
                <a:schemeClr val="bg2">
                  <a:lumMod val="10000"/>
                </a:schemeClr>
              </a:solidFill>
              <a:latin typeface="Courier New" charset="0"/>
              <a:ea typeface="Courier New" charset="0"/>
              <a:cs typeface="Courier New" charset="0"/>
            </a:endParaRPr>
          </a:p>
          <a:p>
            <a:r>
              <a:rPr lang="en-US" altLang="ja-JP" sz="2000" b="1" dirty="0">
                <a:solidFill>
                  <a:schemeClr val="bg2">
                    <a:lumMod val="10000"/>
                  </a:schemeClr>
                </a:solidFill>
                <a:latin typeface="Courier New" charset="0"/>
                <a:ea typeface="Courier New" charset="0"/>
                <a:cs typeface="Courier New" charset="0"/>
              </a:rPr>
              <a:t>	</a:t>
            </a:r>
            <a:r>
              <a:rPr lang="en-US" altLang="ja-JP" sz="2000" b="1" dirty="0" smtClean="0">
                <a:solidFill>
                  <a:schemeClr val="bg2">
                    <a:lumMod val="10000"/>
                  </a:schemeClr>
                </a:solidFill>
                <a:latin typeface="Courier New" charset="0"/>
                <a:ea typeface="Courier New" charset="0"/>
                <a:cs typeface="Courier New" charset="0"/>
              </a:rPr>
              <a:t>//</a:t>
            </a:r>
            <a:r>
              <a:rPr lang="ja-JP" altLang="en-US" sz="2000" b="1" dirty="0" smtClean="0">
                <a:solidFill>
                  <a:schemeClr val="bg2">
                    <a:lumMod val="10000"/>
                  </a:schemeClr>
                </a:solidFill>
                <a:latin typeface="Courier New" charset="0"/>
                <a:ea typeface="Courier New" charset="0"/>
                <a:cs typeface="Courier New" charset="0"/>
              </a:rPr>
              <a:t> （</a:t>
            </a:r>
            <a:r>
              <a:rPr lang="en-US" altLang="ja-JP" sz="2000" b="1" dirty="0">
                <a:solidFill>
                  <a:schemeClr val="bg2">
                    <a:lumMod val="10000"/>
                  </a:schemeClr>
                </a:solidFill>
                <a:latin typeface="Courier New" charset="0"/>
                <a:ea typeface="Courier New" charset="0"/>
                <a:cs typeface="Courier New" charset="0"/>
              </a:rPr>
              <a:t>load</a:t>
            </a:r>
            <a:r>
              <a:rPr lang="ja-JP" altLang="en-US" sz="2000" b="1" dirty="0">
                <a:solidFill>
                  <a:schemeClr val="bg2">
                    <a:lumMod val="10000"/>
                  </a:schemeClr>
                </a:solidFill>
                <a:latin typeface="Courier New" charset="0"/>
                <a:ea typeface="Courier New" charset="0"/>
                <a:cs typeface="Courier New" charset="0"/>
              </a:rPr>
              <a:t>イベント）で実行される関数を設定</a:t>
            </a:r>
          </a:p>
          <a:p>
            <a:r>
              <a:rPr lang="ja-JP" altLang="en-US" sz="2000" b="1" dirty="0">
                <a:solidFill>
                  <a:srgbClr val="0070C0"/>
                </a:solidFill>
                <a:latin typeface="Courier New" charset="0"/>
                <a:ea typeface="Courier New" charset="0"/>
                <a:cs typeface="Courier New" charset="0"/>
              </a:rPr>
              <a:t>	</a:t>
            </a:r>
            <a:r>
              <a:rPr lang="en-US" altLang="ja-JP" sz="2000" b="1" dirty="0">
                <a:solidFill>
                  <a:srgbClr val="0070C0"/>
                </a:solidFill>
                <a:latin typeface="Courier New" charset="0"/>
                <a:ea typeface="Courier New" charset="0"/>
                <a:cs typeface="Courier New" charset="0"/>
              </a:rPr>
              <a:t>$(document).ready(function() {</a:t>
            </a:r>
          </a:p>
          <a:p>
            <a:r>
              <a:rPr lang="en-US" altLang="ja-JP" sz="2000" b="1" dirty="0">
                <a:solidFill>
                  <a:schemeClr val="bg2">
                    <a:lumMod val="10000"/>
                  </a:schemeClr>
                </a:solidFill>
                <a:latin typeface="Courier New" charset="0"/>
                <a:ea typeface="Courier New" charset="0"/>
                <a:cs typeface="Courier New" charset="0"/>
              </a:rPr>
              <a:t>		// </a:t>
            </a:r>
            <a:r>
              <a:rPr lang="ja-JP" altLang="en-US" sz="2000" b="1" dirty="0">
                <a:solidFill>
                  <a:schemeClr val="bg2">
                    <a:lumMod val="10000"/>
                  </a:schemeClr>
                </a:solidFill>
                <a:latin typeface="Courier New" charset="0"/>
                <a:ea typeface="Courier New" charset="0"/>
                <a:cs typeface="Courier New" charset="0"/>
              </a:rPr>
              <a:t>このコードはページロード完了時に実行</a:t>
            </a:r>
            <a:r>
              <a:rPr lang="ja-JP" altLang="en-US" sz="2000" b="1" dirty="0" smtClean="0">
                <a:solidFill>
                  <a:schemeClr val="bg2">
                    <a:lumMod val="10000"/>
                  </a:schemeClr>
                </a:solidFill>
                <a:latin typeface="Courier New" charset="0"/>
                <a:ea typeface="Courier New" charset="0"/>
                <a:cs typeface="Courier New" charset="0"/>
              </a:rPr>
              <a:t>される</a:t>
            </a:r>
            <a:endParaRPr lang="en-US" altLang="ja-JP" sz="2000" b="1" dirty="0" smtClean="0">
              <a:solidFill>
                <a:schemeClr val="bg2">
                  <a:lumMod val="10000"/>
                </a:schemeClr>
              </a:solidFill>
              <a:latin typeface="Courier New" charset="0"/>
              <a:ea typeface="Courier New" charset="0"/>
              <a:cs typeface="Courier New" charset="0"/>
            </a:endParaRPr>
          </a:p>
          <a:p>
            <a:r>
              <a:rPr lang="en-US" altLang="ja-JP" sz="2000" b="1" dirty="0" smtClean="0">
                <a:solidFill>
                  <a:schemeClr val="bg2">
                    <a:lumMod val="10000"/>
                  </a:schemeClr>
                </a:solidFill>
                <a:latin typeface="Courier New" charset="0"/>
                <a:ea typeface="Courier New" charset="0"/>
                <a:cs typeface="Courier New" charset="0"/>
              </a:rPr>
              <a:t>		// </a:t>
            </a:r>
            <a:r>
              <a:rPr lang="ja-JP" altLang="en-US" sz="2000" b="1" dirty="0" smtClean="0">
                <a:solidFill>
                  <a:schemeClr val="bg2">
                    <a:lumMod val="10000"/>
                  </a:schemeClr>
                </a:solidFill>
                <a:latin typeface="Courier New" charset="0"/>
                <a:ea typeface="Courier New" charset="0"/>
                <a:cs typeface="Courier New" charset="0"/>
              </a:rPr>
              <a:t>（・・・省略・・・）</a:t>
            </a:r>
            <a:endParaRPr lang="ja-JP" altLang="en-US" sz="2000" b="1" dirty="0">
              <a:solidFill>
                <a:schemeClr val="bg2">
                  <a:lumMod val="10000"/>
                </a:schemeClr>
              </a:solidFill>
              <a:latin typeface="Courier New" charset="0"/>
              <a:ea typeface="Courier New" charset="0"/>
              <a:cs typeface="Courier New" charset="0"/>
            </a:endParaRPr>
          </a:p>
          <a:p>
            <a:r>
              <a:rPr lang="ja-JP" altLang="en-US" sz="2000" b="1" dirty="0">
                <a:solidFill>
                  <a:srgbClr val="0070C0"/>
                </a:solidFill>
                <a:latin typeface="Courier New" charset="0"/>
                <a:ea typeface="Courier New" charset="0"/>
                <a:cs typeface="Courier New" charset="0"/>
              </a:rPr>
              <a:t>	</a:t>
            </a:r>
            <a:r>
              <a:rPr lang="en-US" altLang="ja-JP" sz="2000" b="1" dirty="0" smtClean="0">
                <a:solidFill>
                  <a:srgbClr val="0070C0"/>
                </a:solidFill>
                <a:latin typeface="Courier New" charset="0"/>
                <a:ea typeface="Courier New" charset="0"/>
                <a:cs typeface="Courier New" charset="0"/>
              </a:rPr>
              <a:t>});</a:t>
            </a:r>
          </a:p>
          <a:p>
            <a:r>
              <a:rPr lang="en-US" altLang="ja-JP" sz="2000" b="1" dirty="0">
                <a:solidFill>
                  <a:schemeClr val="bg2">
                    <a:lumMod val="10000"/>
                  </a:schemeClr>
                </a:solidFill>
                <a:latin typeface="Courier New" charset="0"/>
                <a:ea typeface="Courier New" charset="0"/>
                <a:cs typeface="Courier New" charset="0"/>
              </a:rPr>
              <a:t>})(</a:t>
            </a:r>
            <a:r>
              <a:rPr lang="en-US" altLang="ja-JP" sz="2000" b="1" dirty="0" err="1">
                <a:solidFill>
                  <a:schemeClr val="bg2">
                    <a:lumMod val="10000"/>
                  </a:schemeClr>
                </a:solidFill>
                <a:latin typeface="Courier New" charset="0"/>
                <a:ea typeface="Courier New" charset="0"/>
                <a:cs typeface="Courier New" charset="0"/>
              </a:rPr>
              <a:t>jQuery</a:t>
            </a:r>
            <a:r>
              <a:rPr lang="en-US" altLang="ja-JP" sz="2000" b="1" dirty="0">
                <a:solidFill>
                  <a:schemeClr val="bg2">
                    <a:lumMod val="10000"/>
                  </a:schemeClr>
                </a:solidFill>
                <a:latin typeface="Courier New" charset="0"/>
                <a:ea typeface="Courier New" charset="0"/>
                <a:cs typeface="Courier New" charset="0"/>
              </a:rPr>
              <a:t>);</a:t>
            </a:r>
            <a:endParaRPr lang="ja-JP" altLang="en-US" sz="2000" b="1" dirty="0">
              <a:solidFill>
                <a:schemeClr val="bg2">
                  <a:lumMod val="10000"/>
                </a:schemeClr>
              </a:solidFill>
              <a:latin typeface="Courier New" charset="0"/>
              <a:ea typeface="Courier New" charset="0"/>
              <a:cs typeface="Courier New" charset="0"/>
            </a:endParaRPr>
          </a:p>
        </p:txBody>
      </p:sp>
      <p:sp>
        <p:nvSpPr>
          <p:cNvPr id="5" name="正方形/長方形 4"/>
          <p:cNvSpPr/>
          <p:nvPr/>
        </p:nvSpPr>
        <p:spPr>
          <a:xfrm>
            <a:off x="838200" y="6311900"/>
            <a:ext cx="10515600" cy="5461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600" dirty="0">
                <a:solidFill>
                  <a:schemeClr val="tx1">
                    <a:lumMod val="75000"/>
                    <a:lumOff val="25000"/>
                  </a:schemeClr>
                </a:solidFill>
              </a:rPr>
              <a:t>＊ </a:t>
            </a:r>
            <a:r>
              <a:rPr lang="ja-JP" altLang="en-US" sz="1600" dirty="0" smtClean="0">
                <a:solidFill>
                  <a:schemeClr val="tx1">
                    <a:lumMod val="75000"/>
                    <a:lumOff val="25000"/>
                  </a:schemeClr>
                </a:solidFill>
              </a:rPr>
              <a:t>サンプルコードは他の勉強会資料とともに</a:t>
            </a:r>
            <a:r>
              <a:rPr lang="en-US" altLang="ja-JP" sz="1600" dirty="0" smtClean="0">
                <a:solidFill>
                  <a:schemeClr val="tx1">
                    <a:lumMod val="75000"/>
                    <a:lumOff val="25000"/>
                  </a:schemeClr>
                </a:solidFill>
              </a:rPr>
              <a:t>GitHub</a:t>
            </a:r>
            <a:r>
              <a:rPr lang="ja-JP" altLang="en-US" sz="1600" dirty="0" smtClean="0">
                <a:solidFill>
                  <a:schemeClr val="tx1">
                    <a:lumMod val="75000"/>
                    <a:lumOff val="25000"/>
                  </a:schemeClr>
                </a:solidFill>
              </a:rPr>
              <a:t>上で公開している：</a:t>
            </a:r>
            <a:r>
              <a:rPr lang="en-US" altLang="ja-JP" sz="1600" dirty="0">
                <a:solidFill>
                  <a:schemeClr val="tx1">
                    <a:lumMod val="75000"/>
                    <a:lumOff val="25000"/>
                  </a:schemeClr>
                </a:solidFill>
                <a:hlinkClick r:id="rId2"/>
              </a:rPr>
              <a:t>https://</a:t>
            </a:r>
            <a:r>
              <a:rPr lang="en-US" altLang="ja-JP" sz="1600" dirty="0" smtClean="0">
                <a:solidFill>
                  <a:schemeClr val="tx1">
                    <a:lumMod val="75000"/>
                    <a:lumOff val="25000"/>
                  </a:schemeClr>
                </a:solidFill>
                <a:hlinkClick r:id="rId2"/>
              </a:rPr>
              <a:t>github.com/mizukyf/MyWorkshops</a:t>
            </a:r>
            <a:endParaRPr lang="en-US" altLang="ja-JP" sz="1600" dirty="0" smtClean="0">
              <a:solidFill>
                <a:schemeClr val="tx1">
                  <a:lumMod val="75000"/>
                  <a:lumOff val="25000"/>
                </a:schemeClr>
              </a:solidFill>
            </a:endParaRPr>
          </a:p>
          <a:p>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401409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サンプル・アプリ</a:t>
            </a:r>
            <a:r>
              <a:rPr lang="ja-JP" altLang="en-US" dirty="0" smtClean="0"/>
              <a:t>解説</a:t>
            </a:r>
            <a:r>
              <a:rPr lang="ja-JP" altLang="en-US" dirty="0"/>
              <a:t>②</a:t>
            </a:r>
            <a:r>
              <a:rPr lang="ja-JP" altLang="en-US" dirty="0" smtClean="0"/>
              <a:t>：</a:t>
            </a:r>
            <a:r>
              <a:rPr lang="en-US" altLang="ja-JP" dirty="0" smtClean="0"/>
              <a:t/>
            </a:r>
            <a:br>
              <a:rPr lang="en-US" altLang="ja-JP" dirty="0" smtClean="0"/>
            </a:br>
            <a:r>
              <a:rPr lang="en-US" altLang="ja-JP" dirty="0" smtClean="0"/>
              <a:t>DOM</a:t>
            </a:r>
            <a:r>
              <a:rPr lang="ja-JP" altLang="en-US" dirty="0" smtClean="0"/>
              <a:t>ノードの探索</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メモ 3"/>
          <p:cNvSpPr/>
          <p:nvPr/>
        </p:nvSpPr>
        <p:spPr>
          <a:xfrm>
            <a:off x="838200" y="1825625"/>
            <a:ext cx="10515600" cy="4345431"/>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000" b="1" dirty="0">
                <a:solidFill>
                  <a:schemeClr val="bg2">
                    <a:lumMod val="10000"/>
                  </a:schemeClr>
                </a:solidFill>
                <a:latin typeface="Courier New" charset="0"/>
                <a:ea typeface="Courier New" charset="0"/>
                <a:cs typeface="Courier New" charset="0"/>
              </a:rPr>
              <a:t>// </a:t>
            </a:r>
            <a:r>
              <a:rPr lang="ja-JP" altLang="en-US" sz="2000" b="1" dirty="0">
                <a:solidFill>
                  <a:schemeClr val="bg2">
                    <a:lumMod val="10000"/>
                  </a:schemeClr>
                </a:solidFill>
                <a:latin typeface="Courier New" charset="0"/>
                <a:ea typeface="Courier New" charset="0"/>
                <a:cs typeface="Courier New" charset="0"/>
              </a:rPr>
              <a:t>主要な</a:t>
            </a:r>
            <a:r>
              <a:rPr lang="en-US" altLang="ja-JP" sz="2000" b="1" dirty="0">
                <a:solidFill>
                  <a:schemeClr val="bg2">
                    <a:lumMod val="10000"/>
                  </a:schemeClr>
                </a:solidFill>
                <a:latin typeface="Courier New" charset="0"/>
                <a:ea typeface="Courier New" charset="0"/>
                <a:cs typeface="Courier New" charset="0"/>
              </a:rPr>
              <a:t>UI</a:t>
            </a:r>
            <a:r>
              <a:rPr lang="ja-JP" altLang="en-US" sz="2000" b="1" dirty="0">
                <a:solidFill>
                  <a:schemeClr val="bg2">
                    <a:lumMod val="10000"/>
                  </a:schemeClr>
                </a:solidFill>
                <a:latin typeface="Courier New" charset="0"/>
                <a:ea typeface="Courier New" charset="0"/>
                <a:cs typeface="Courier New" charset="0"/>
              </a:rPr>
              <a:t>要素をクエリで検索し変数に格納</a:t>
            </a:r>
          </a:p>
          <a:p>
            <a:r>
              <a:rPr lang="en-US" altLang="ja-JP" sz="2000" b="1" dirty="0">
                <a:solidFill>
                  <a:schemeClr val="bg2">
                    <a:lumMod val="10000"/>
                  </a:schemeClr>
                </a:solidFill>
                <a:latin typeface="Courier New" charset="0"/>
                <a:ea typeface="Courier New" charset="0"/>
                <a:cs typeface="Courier New" charset="0"/>
              </a:rPr>
              <a:t>// </a:t>
            </a:r>
            <a:r>
              <a:rPr lang="ja-JP" altLang="en-US" sz="2000" b="1" dirty="0">
                <a:solidFill>
                  <a:schemeClr val="bg2">
                    <a:lumMod val="10000"/>
                  </a:schemeClr>
                </a:solidFill>
                <a:latin typeface="Courier New" charset="0"/>
                <a:ea typeface="Courier New" charset="0"/>
                <a:cs typeface="Courier New" charset="0"/>
              </a:rPr>
              <a:t>テンプレートとなる要素</a:t>
            </a:r>
          </a:p>
          <a:p>
            <a:r>
              <a:rPr lang="en-US" altLang="ja-JP" sz="2000" b="1" dirty="0" err="1">
                <a:solidFill>
                  <a:schemeClr val="bg2">
                    <a:lumMod val="10000"/>
                  </a:schemeClr>
                </a:solidFill>
                <a:latin typeface="Courier New" charset="0"/>
                <a:ea typeface="Courier New" charset="0"/>
                <a:cs typeface="Courier New" charset="0"/>
              </a:rPr>
              <a:t>var</a:t>
            </a:r>
            <a:r>
              <a:rPr lang="en-US" altLang="ja-JP" sz="2000" b="1" dirty="0">
                <a:solidFill>
                  <a:schemeClr val="bg2">
                    <a:lumMod val="10000"/>
                  </a:schemeClr>
                </a:solidFill>
                <a:latin typeface="Courier New" charset="0"/>
                <a:ea typeface="Courier New" charset="0"/>
                <a:cs typeface="Courier New" charset="0"/>
              </a:rPr>
              <a:t> </a:t>
            </a:r>
            <a:r>
              <a:rPr lang="en-US" altLang="ja-JP" sz="2000" b="1" dirty="0" err="1">
                <a:solidFill>
                  <a:schemeClr val="bg2">
                    <a:lumMod val="10000"/>
                  </a:schemeClr>
                </a:solidFill>
                <a:latin typeface="Courier New" charset="0"/>
                <a:ea typeface="Courier New" charset="0"/>
                <a:cs typeface="Courier New" charset="0"/>
              </a:rPr>
              <a:t>taskTpl</a:t>
            </a:r>
            <a:r>
              <a:rPr lang="en-US" altLang="ja-JP" sz="2000" b="1" dirty="0">
                <a:solidFill>
                  <a:schemeClr val="bg2">
                    <a:lumMod val="10000"/>
                  </a:schemeClr>
                </a:solidFill>
                <a:latin typeface="Courier New" charset="0"/>
                <a:ea typeface="Courier New" charset="0"/>
                <a:cs typeface="Courier New" charset="0"/>
              </a:rPr>
              <a:t> = $("</a:t>
            </a:r>
            <a:r>
              <a:rPr lang="en-US" altLang="ja-JP" sz="2000" b="1" dirty="0" err="1">
                <a:solidFill>
                  <a:schemeClr val="bg2">
                    <a:lumMod val="10000"/>
                  </a:schemeClr>
                </a:solidFill>
                <a:latin typeface="Courier New" charset="0"/>
                <a:ea typeface="Courier New" charset="0"/>
                <a:cs typeface="Courier New" charset="0"/>
              </a:rPr>
              <a:t>tr.task-tpl</a:t>
            </a:r>
            <a:r>
              <a:rPr lang="en-US" altLang="ja-JP" sz="2000" b="1" dirty="0">
                <a:solidFill>
                  <a:schemeClr val="bg2">
                    <a:lumMod val="10000"/>
                  </a:schemeClr>
                </a:solidFill>
                <a:latin typeface="Courier New" charset="0"/>
                <a:ea typeface="Courier New" charset="0"/>
                <a:cs typeface="Courier New" charset="0"/>
              </a:rPr>
              <a:t>");</a:t>
            </a:r>
          </a:p>
          <a:p>
            <a:r>
              <a:rPr lang="en-US" altLang="ja-JP" sz="2000" b="1" dirty="0">
                <a:solidFill>
                  <a:schemeClr val="bg2">
                    <a:lumMod val="10000"/>
                  </a:schemeClr>
                </a:solidFill>
                <a:latin typeface="Courier New" charset="0"/>
                <a:ea typeface="Courier New" charset="0"/>
                <a:cs typeface="Courier New" charset="0"/>
              </a:rPr>
              <a:t>// </a:t>
            </a:r>
            <a:r>
              <a:rPr lang="ja-JP" altLang="en-US" sz="2000" b="1" dirty="0">
                <a:solidFill>
                  <a:schemeClr val="bg2">
                    <a:lumMod val="10000"/>
                  </a:schemeClr>
                </a:solidFill>
                <a:latin typeface="Courier New" charset="0"/>
                <a:ea typeface="Courier New" charset="0"/>
                <a:cs typeface="Courier New" charset="0"/>
              </a:rPr>
              <a:t>新規タスク入力欄となる要素</a:t>
            </a:r>
          </a:p>
          <a:p>
            <a:r>
              <a:rPr lang="en-US" altLang="ja-JP" sz="2000" b="1" dirty="0" err="1">
                <a:solidFill>
                  <a:schemeClr val="bg2">
                    <a:lumMod val="10000"/>
                  </a:schemeClr>
                </a:solidFill>
                <a:latin typeface="Courier New" charset="0"/>
                <a:ea typeface="Courier New" charset="0"/>
                <a:cs typeface="Courier New" charset="0"/>
              </a:rPr>
              <a:t>var</a:t>
            </a:r>
            <a:r>
              <a:rPr lang="en-US" altLang="ja-JP" sz="2000" b="1" dirty="0">
                <a:solidFill>
                  <a:schemeClr val="bg2">
                    <a:lumMod val="10000"/>
                  </a:schemeClr>
                </a:solidFill>
                <a:latin typeface="Courier New" charset="0"/>
                <a:ea typeface="Courier New" charset="0"/>
                <a:cs typeface="Courier New" charset="0"/>
              </a:rPr>
              <a:t> </a:t>
            </a:r>
            <a:r>
              <a:rPr lang="en-US" altLang="ja-JP" sz="2000" b="1" dirty="0" err="1">
                <a:solidFill>
                  <a:schemeClr val="bg2">
                    <a:lumMod val="10000"/>
                  </a:schemeClr>
                </a:solidFill>
                <a:latin typeface="Courier New" charset="0"/>
                <a:ea typeface="Courier New" charset="0"/>
                <a:cs typeface="Courier New" charset="0"/>
              </a:rPr>
              <a:t>taskNew</a:t>
            </a:r>
            <a:r>
              <a:rPr lang="en-US" altLang="ja-JP" sz="2000" b="1" dirty="0">
                <a:solidFill>
                  <a:schemeClr val="bg2">
                    <a:lumMod val="10000"/>
                  </a:schemeClr>
                </a:solidFill>
                <a:latin typeface="Courier New" charset="0"/>
                <a:ea typeface="Courier New" charset="0"/>
                <a:cs typeface="Courier New" charset="0"/>
              </a:rPr>
              <a:t> = $("</a:t>
            </a:r>
            <a:r>
              <a:rPr lang="en-US" altLang="ja-JP" sz="2000" b="1" dirty="0" err="1">
                <a:solidFill>
                  <a:schemeClr val="bg2">
                    <a:lumMod val="10000"/>
                  </a:schemeClr>
                </a:solidFill>
                <a:latin typeface="Courier New" charset="0"/>
                <a:ea typeface="Courier New" charset="0"/>
                <a:cs typeface="Courier New" charset="0"/>
              </a:rPr>
              <a:t>tr.task</a:t>
            </a:r>
            <a:r>
              <a:rPr lang="en-US" altLang="ja-JP" sz="2000" b="1" dirty="0">
                <a:solidFill>
                  <a:schemeClr val="bg2">
                    <a:lumMod val="10000"/>
                  </a:schemeClr>
                </a:solidFill>
                <a:latin typeface="Courier New" charset="0"/>
                <a:ea typeface="Courier New" charset="0"/>
                <a:cs typeface="Courier New" charset="0"/>
              </a:rPr>
              <a:t>-new");</a:t>
            </a:r>
          </a:p>
          <a:p>
            <a:r>
              <a:rPr lang="en-US" altLang="ja-JP" sz="2000" b="1" dirty="0">
                <a:solidFill>
                  <a:schemeClr val="bg2">
                    <a:lumMod val="10000"/>
                  </a:schemeClr>
                </a:solidFill>
                <a:latin typeface="Courier New" charset="0"/>
                <a:ea typeface="Courier New" charset="0"/>
                <a:cs typeface="Courier New" charset="0"/>
              </a:rPr>
              <a:t>// </a:t>
            </a:r>
            <a:r>
              <a:rPr lang="ja-JP" altLang="en-US" sz="2000" b="1" dirty="0">
                <a:solidFill>
                  <a:schemeClr val="bg2">
                    <a:lumMod val="10000"/>
                  </a:schemeClr>
                </a:solidFill>
                <a:latin typeface="Courier New" charset="0"/>
                <a:ea typeface="Courier New" charset="0"/>
                <a:cs typeface="Courier New" charset="0"/>
              </a:rPr>
              <a:t>新規タスク・タイトルの入力フォーム</a:t>
            </a:r>
          </a:p>
          <a:p>
            <a:r>
              <a:rPr lang="en-US" altLang="ja-JP" sz="2000" b="1" dirty="0" err="1">
                <a:solidFill>
                  <a:schemeClr val="bg2">
                    <a:lumMod val="10000"/>
                  </a:schemeClr>
                </a:solidFill>
                <a:latin typeface="Courier New" charset="0"/>
                <a:ea typeface="Courier New" charset="0"/>
                <a:cs typeface="Courier New" charset="0"/>
              </a:rPr>
              <a:t>var</a:t>
            </a:r>
            <a:r>
              <a:rPr lang="en-US" altLang="ja-JP" sz="2000" b="1" dirty="0">
                <a:solidFill>
                  <a:schemeClr val="bg2">
                    <a:lumMod val="10000"/>
                  </a:schemeClr>
                </a:solidFill>
                <a:latin typeface="Courier New" charset="0"/>
                <a:ea typeface="Courier New" charset="0"/>
                <a:cs typeface="Courier New" charset="0"/>
              </a:rPr>
              <a:t> </a:t>
            </a:r>
            <a:r>
              <a:rPr lang="en-US" altLang="ja-JP" sz="2000" b="1" dirty="0" err="1">
                <a:solidFill>
                  <a:schemeClr val="bg2">
                    <a:lumMod val="10000"/>
                  </a:schemeClr>
                </a:solidFill>
                <a:latin typeface="Courier New" charset="0"/>
                <a:ea typeface="Courier New" charset="0"/>
                <a:cs typeface="Courier New" charset="0"/>
              </a:rPr>
              <a:t>taskNewTitle</a:t>
            </a:r>
            <a:r>
              <a:rPr lang="en-US" altLang="ja-JP" sz="2000" b="1" dirty="0">
                <a:solidFill>
                  <a:schemeClr val="bg2">
                    <a:lumMod val="10000"/>
                  </a:schemeClr>
                </a:solidFill>
                <a:latin typeface="Courier New" charset="0"/>
                <a:ea typeface="Courier New" charset="0"/>
                <a:cs typeface="Courier New" charset="0"/>
              </a:rPr>
              <a:t> = $("</a:t>
            </a:r>
            <a:r>
              <a:rPr lang="en-US" altLang="ja-JP" sz="2000" b="1" dirty="0" err="1">
                <a:solidFill>
                  <a:schemeClr val="bg2">
                    <a:lumMod val="10000"/>
                  </a:schemeClr>
                </a:solidFill>
                <a:latin typeface="Courier New" charset="0"/>
                <a:ea typeface="Courier New" charset="0"/>
                <a:cs typeface="Courier New" charset="0"/>
              </a:rPr>
              <a:t>input:text</a:t>
            </a:r>
            <a:r>
              <a:rPr lang="en-US" altLang="ja-JP" sz="2000" b="1" dirty="0">
                <a:solidFill>
                  <a:schemeClr val="bg2">
                    <a:lumMod val="10000"/>
                  </a:schemeClr>
                </a:solidFill>
                <a:latin typeface="Courier New" charset="0"/>
                <a:ea typeface="Courier New" charset="0"/>
                <a:cs typeface="Courier New" charset="0"/>
              </a:rPr>
              <a:t>", </a:t>
            </a:r>
            <a:r>
              <a:rPr lang="en-US" altLang="ja-JP" sz="2000" b="1" dirty="0" err="1">
                <a:solidFill>
                  <a:schemeClr val="bg2">
                    <a:lumMod val="10000"/>
                  </a:schemeClr>
                </a:solidFill>
                <a:latin typeface="Courier New" charset="0"/>
                <a:ea typeface="Courier New" charset="0"/>
                <a:cs typeface="Courier New" charset="0"/>
              </a:rPr>
              <a:t>taskNew</a:t>
            </a:r>
            <a:r>
              <a:rPr lang="en-US" altLang="ja-JP" sz="2000" b="1" dirty="0">
                <a:solidFill>
                  <a:schemeClr val="bg2">
                    <a:lumMod val="10000"/>
                  </a:schemeClr>
                </a:solidFill>
                <a:latin typeface="Courier New" charset="0"/>
                <a:ea typeface="Courier New" charset="0"/>
                <a:cs typeface="Courier New" charset="0"/>
              </a:rPr>
              <a:t>);</a:t>
            </a:r>
          </a:p>
          <a:p>
            <a:r>
              <a:rPr lang="en-US" altLang="ja-JP" sz="2000" b="1" dirty="0">
                <a:solidFill>
                  <a:schemeClr val="bg2">
                    <a:lumMod val="10000"/>
                  </a:schemeClr>
                </a:solidFill>
                <a:latin typeface="Courier New" charset="0"/>
                <a:ea typeface="Courier New" charset="0"/>
                <a:cs typeface="Courier New" charset="0"/>
              </a:rPr>
              <a:t>// </a:t>
            </a:r>
            <a:r>
              <a:rPr lang="ja-JP" altLang="en-US" sz="2000" b="1" dirty="0">
                <a:solidFill>
                  <a:schemeClr val="bg2">
                    <a:lumMod val="10000"/>
                  </a:schemeClr>
                </a:solidFill>
                <a:latin typeface="Courier New" charset="0"/>
                <a:ea typeface="Courier New" charset="0"/>
                <a:cs typeface="Courier New" charset="0"/>
              </a:rPr>
              <a:t>新規タスクの</a:t>
            </a:r>
            <a:r>
              <a:rPr lang="en-US" altLang="ja-JP" sz="2000" b="1" dirty="0">
                <a:solidFill>
                  <a:schemeClr val="bg2">
                    <a:lumMod val="10000"/>
                  </a:schemeClr>
                </a:solidFill>
                <a:latin typeface="Courier New" charset="0"/>
                <a:ea typeface="Courier New" charset="0"/>
                <a:cs typeface="Courier New" charset="0"/>
              </a:rPr>
              <a:t>[+]</a:t>
            </a:r>
            <a:r>
              <a:rPr lang="ja-JP" altLang="en-US" sz="2000" b="1" dirty="0">
                <a:solidFill>
                  <a:schemeClr val="bg2">
                    <a:lumMod val="10000"/>
                  </a:schemeClr>
                </a:solidFill>
                <a:latin typeface="Courier New" charset="0"/>
                <a:ea typeface="Courier New" charset="0"/>
                <a:cs typeface="Courier New" charset="0"/>
              </a:rPr>
              <a:t>ボタン</a:t>
            </a:r>
          </a:p>
          <a:p>
            <a:r>
              <a:rPr lang="en-US" altLang="ja-JP" sz="2000" b="1" dirty="0" err="1">
                <a:solidFill>
                  <a:schemeClr val="bg2">
                    <a:lumMod val="10000"/>
                  </a:schemeClr>
                </a:solidFill>
                <a:latin typeface="Courier New" charset="0"/>
                <a:ea typeface="Courier New" charset="0"/>
                <a:cs typeface="Courier New" charset="0"/>
              </a:rPr>
              <a:t>var</a:t>
            </a:r>
            <a:r>
              <a:rPr lang="en-US" altLang="ja-JP" sz="2000" b="1" dirty="0">
                <a:solidFill>
                  <a:schemeClr val="bg2">
                    <a:lumMod val="10000"/>
                  </a:schemeClr>
                </a:solidFill>
                <a:latin typeface="Courier New" charset="0"/>
                <a:ea typeface="Courier New" charset="0"/>
                <a:cs typeface="Courier New" charset="0"/>
              </a:rPr>
              <a:t> </a:t>
            </a:r>
            <a:r>
              <a:rPr lang="en-US" altLang="ja-JP" sz="2000" b="1" dirty="0" err="1">
                <a:solidFill>
                  <a:schemeClr val="bg2">
                    <a:lumMod val="10000"/>
                  </a:schemeClr>
                </a:solidFill>
                <a:latin typeface="Courier New" charset="0"/>
                <a:ea typeface="Courier New" charset="0"/>
                <a:cs typeface="Courier New" charset="0"/>
              </a:rPr>
              <a:t>taskNewBtn</a:t>
            </a:r>
            <a:r>
              <a:rPr lang="en-US" altLang="ja-JP" sz="2000" b="1" dirty="0">
                <a:solidFill>
                  <a:schemeClr val="bg2">
                    <a:lumMod val="10000"/>
                  </a:schemeClr>
                </a:solidFill>
                <a:latin typeface="Courier New" charset="0"/>
                <a:ea typeface="Courier New" charset="0"/>
                <a:cs typeface="Courier New" charset="0"/>
              </a:rPr>
              <a:t> = $("</a:t>
            </a:r>
            <a:r>
              <a:rPr lang="en-US" altLang="ja-JP" sz="2000" b="1" dirty="0" err="1">
                <a:solidFill>
                  <a:schemeClr val="bg2">
                    <a:lumMod val="10000"/>
                  </a:schemeClr>
                </a:solidFill>
                <a:latin typeface="Courier New" charset="0"/>
                <a:ea typeface="Courier New" charset="0"/>
                <a:cs typeface="Courier New" charset="0"/>
              </a:rPr>
              <a:t>td.task</a:t>
            </a:r>
            <a:r>
              <a:rPr lang="en-US" altLang="ja-JP" sz="2000" b="1" dirty="0">
                <a:solidFill>
                  <a:schemeClr val="bg2">
                    <a:lumMod val="10000"/>
                  </a:schemeClr>
                </a:solidFill>
                <a:latin typeface="Courier New" charset="0"/>
                <a:ea typeface="Courier New" charset="0"/>
                <a:cs typeface="Courier New" charset="0"/>
              </a:rPr>
              <a:t>-action &gt; button", </a:t>
            </a:r>
            <a:r>
              <a:rPr lang="en-US" altLang="ja-JP" sz="2000" b="1" dirty="0" err="1">
                <a:solidFill>
                  <a:schemeClr val="bg2">
                    <a:lumMod val="10000"/>
                  </a:schemeClr>
                </a:solidFill>
                <a:latin typeface="Courier New" charset="0"/>
                <a:ea typeface="Courier New" charset="0"/>
                <a:cs typeface="Courier New" charset="0"/>
              </a:rPr>
              <a:t>taskNew</a:t>
            </a:r>
            <a:r>
              <a:rPr lang="en-US" altLang="ja-JP" sz="2000" b="1" dirty="0">
                <a:solidFill>
                  <a:schemeClr val="bg2">
                    <a:lumMod val="10000"/>
                  </a:schemeClr>
                </a:solidFill>
                <a:latin typeface="Courier New" charset="0"/>
                <a:ea typeface="Courier New" charset="0"/>
                <a:cs typeface="Courier New" charset="0"/>
              </a:rPr>
              <a:t>);</a:t>
            </a:r>
          </a:p>
        </p:txBody>
      </p:sp>
    </p:spTree>
    <p:extLst>
      <p:ext uri="{BB962C8B-B14F-4D97-AF65-F5344CB8AC3E}">
        <p14:creationId xmlns:p14="http://schemas.microsoft.com/office/powerpoint/2010/main" val="206011381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サンプル・アプリ</a:t>
            </a:r>
            <a:r>
              <a:rPr lang="ja-JP" altLang="en-US" dirty="0" smtClean="0"/>
              <a:t>解説</a:t>
            </a:r>
            <a:r>
              <a:rPr lang="ja-JP" altLang="en-US" dirty="0"/>
              <a:t>③</a:t>
            </a:r>
            <a:r>
              <a:rPr lang="ja-JP" altLang="en-US" dirty="0" smtClean="0"/>
              <a:t>：</a:t>
            </a:r>
            <a:r>
              <a:rPr lang="en-US" altLang="ja-JP" dirty="0" smtClean="0"/>
              <a:t/>
            </a:r>
            <a:br>
              <a:rPr lang="en-US" altLang="ja-JP" dirty="0" smtClean="0"/>
            </a:br>
            <a:r>
              <a:rPr lang="ja-JP" altLang="en-US" dirty="0" smtClean="0"/>
              <a:t>イベント・リスナーの設定</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メモ 3"/>
          <p:cNvSpPr/>
          <p:nvPr/>
        </p:nvSpPr>
        <p:spPr>
          <a:xfrm>
            <a:off x="838200" y="1825625"/>
            <a:ext cx="10515600" cy="4345431"/>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000" b="1" dirty="0">
                <a:solidFill>
                  <a:schemeClr val="bg2">
                    <a:lumMod val="10000"/>
                  </a:schemeClr>
                </a:solidFill>
                <a:latin typeface="Courier New" charset="0"/>
                <a:ea typeface="Courier New" charset="0"/>
                <a:cs typeface="Courier New" charset="0"/>
              </a:rPr>
              <a:t>// [+]</a:t>
            </a:r>
            <a:r>
              <a:rPr lang="ja-JP" altLang="en-US" sz="2000" b="1" dirty="0">
                <a:solidFill>
                  <a:schemeClr val="bg2">
                    <a:lumMod val="10000"/>
                  </a:schemeClr>
                </a:solidFill>
                <a:latin typeface="Courier New" charset="0"/>
                <a:ea typeface="Courier New" charset="0"/>
                <a:cs typeface="Courier New" charset="0"/>
              </a:rPr>
              <a:t>ボタンに</a:t>
            </a:r>
            <a:r>
              <a:rPr lang="en-US" altLang="ja-JP" sz="2000" b="1" dirty="0">
                <a:solidFill>
                  <a:schemeClr val="bg2">
                    <a:lumMod val="10000"/>
                  </a:schemeClr>
                </a:solidFill>
                <a:latin typeface="Courier New" charset="0"/>
                <a:ea typeface="Courier New" charset="0"/>
                <a:cs typeface="Courier New" charset="0"/>
              </a:rPr>
              <a:t>click</a:t>
            </a:r>
            <a:r>
              <a:rPr lang="ja-JP" altLang="en-US" sz="2000" b="1" dirty="0">
                <a:solidFill>
                  <a:schemeClr val="bg2">
                    <a:lumMod val="10000"/>
                  </a:schemeClr>
                </a:solidFill>
                <a:latin typeface="Courier New" charset="0"/>
                <a:ea typeface="Courier New" charset="0"/>
                <a:cs typeface="Courier New" charset="0"/>
              </a:rPr>
              <a:t>イベント・リスナーを設定</a:t>
            </a:r>
          </a:p>
          <a:p>
            <a:r>
              <a:rPr lang="en-US" altLang="ja-JP" sz="2000" b="1" dirty="0" err="1">
                <a:solidFill>
                  <a:schemeClr val="bg2">
                    <a:lumMod val="10000"/>
                  </a:schemeClr>
                </a:solidFill>
                <a:latin typeface="Courier New" charset="0"/>
                <a:ea typeface="Courier New" charset="0"/>
                <a:cs typeface="Courier New" charset="0"/>
              </a:rPr>
              <a:t>taskNewBtn.</a:t>
            </a:r>
            <a:r>
              <a:rPr lang="en-US" altLang="ja-JP" sz="2000" b="1" dirty="0" err="1">
                <a:solidFill>
                  <a:srgbClr val="0070C0"/>
                </a:solidFill>
                <a:latin typeface="Courier New" charset="0"/>
                <a:ea typeface="Courier New" charset="0"/>
                <a:cs typeface="Courier New" charset="0"/>
              </a:rPr>
              <a:t>click</a:t>
            </a:r>
            <a:r>
              <a:rPr lang="en-US" altLang="ja-JP" sz="2000" b="1" dirty="0">
                <a:solidFill>
                  <a:srgbClr val="0070C0"/>
                </a:solidFill>
                <a:latin typeface="Courier New" charset="0"/>
                <a:ea typeface="Courier New" charset="0"/>
                <a:cs typeface="Courier New" charset="0"/>
              </a:rPr>
              <a:t>(</a:t>
            </a:r>
            <a:r>
              <a:rPr lang="en-US" altLang="ja-JP" sz="2000" b="1" dirty="0">
                <a:solidFill>
                  <a:schemeClr val="bg2">
                    <a:lumMod val="10000"/>
                  </a:schemeClr>
                </a:solidFill>
                <a:latin typeface="Courier New" charset="0"/>
                <a:ea typeface="Courier New" charset="0"/>
                <a:cs typeface="Courier New" charset="0"/>
              </a:rPr>
              <a:t>function (event) {</a:t>
            </a:r>
          </a:p>
          <a:p>
            <a:r>
              <a:rPr lang="en-US" altLang="ja-JP" sz="2000" b="1" dirty="0">
                <a:solidFill>
                  <a:schemeClr val="bg2">
                    <a:lumMod val="10000"/>
                  </a:schemeClr>
                </a:solidFill>
                <a:latin typeface="Courier New" charset="0"/>
                <a:ea typeface="Courier New" charset="0"/>
                <a:cs typeface="Courier New" charset="0"/>
              </a:rPr>
              <a:t>	// </a:t>
            </a:r>
            <a:r>
              <a:rPr lang="ja-JP" altLang="en-US" sz="2000" b="1" dirty="0">
                <a:solidFill>
                  <a:schemeClr val="bg2">
                    <a:lumMod val="10000"/>
                  </a:schemeClr>
                </a:solidFill>
                <a:latin typeface="Courier New" charset="0"/>
                <a:ea typeface="Courier New" charset="0"/>
                <a:cs typeface="Courier New" charset="0"/>
              </a:rPr>
              <a:t>タイトル入力内容を取得</a:t>
            </a:r>
          </a:p>
          <a:p>
            <a:r>
              <a:rPr lang="ja-JP" altLang="en-US" sz="2000" b="1" dirty="0">
                <a:solidFill>
                  <a:schemeClr val="bg2">
                    <a:lumMod val="10000"/>
                  </a:schemeClr>
                </a:solidFill>
                <a:latin typeface="Courier New" charset="0"/>
                <a:ea typeface="Courier New" charset="0"/>
                <a:cs typeface="Courier New" charset="0"/>
              </a:rPr>
              <a:t>	</a:t>
            </a:r>
            <a:r>
              <a:rPr lang="en-US" altLang="ja-JP" sz="2000" b="1" dirty="0" err="1">
                <a:solidFill>
                  <a:schemeClr val="bg2">
                    <a:lumMod val="10000"/>
                  </a:schemeClr>
                </a:solidFill>
                <a:latin typeface="Courier New" charset="0"/>
                <a:ea typeface="Courier New" charset="0"/>
                <a:cs typeface="Courier New" charset="0"/>
              </a:rPr>
              <a:t>var</a:t>
            </a:r>
            <a:r>
              <a:rPr lang="en-US" altLang="ja-JP" sz="2000" b="1" dirty="0">
                <a:solidFill>
                  <a:schemeClr val="bg2">
                    <a:lumMod val="10000"/>
                  </a:schemeClr>
                </a:solidFill>
                <a:latin typeface="Courier New" charset="0"/>
                <a:ea typeface="Courier New" charset="0"/>
                <a:cs typeface="Courier New" charset="0"/>
              </a:rPr>
              <a:t> title = </a:t>
            </a:r>
            <a:r>
              <a:rPr lang="en-US" altLang="ja-JP" sz="2000" b="1" dirty="0" err="1">
                <a:solidFill>
                  <a:schemeClr val="bg2">
                    <a:lumMod val="10000"/>
                  </a:schemeClr>
                </a:solidFill>
                <a:latin typeface="Courier New" charset="0"/>
                <a:ea typeface="Courier New" charset="0"/>
                <a:cs typeface="Courier New" charset="0"/>
              </a:rPr>
              <a:t>taskNewTitle.val</a:t>
            </a:r>
            <a:r>
              <a:rPr lang="en-US" altLang="ja-JP" sz="2000" b="1" dirty="0">
                <a:solidFill>
                  <a:schemeClr val="bg2">
                    <a:lumMod val="10000"/>
                  </a:schemeClr>
                </a:solidFill>
                <a:latin typeface="Courier New" charset="0"/>
                <a:ea typeface="Courier New" charset="0"/>
                <a:cs typeface="Courier New" charset="0"/>
              </a:rPr>
              <a:t>();</a:t>
            </a:r>
          </a:p>
          <a:p>
            <a:r>
              <a:rPr lang="en-US" altLang="ja-JP" sz="2000" b="1" dirty="0">
                <a:solidFill>
                  <a:schemeClr val="bg2">
                    <a:lumMod val="10000"/>
                  </a:schemeClr>
                </a:solidFill>
                <a:latin typeface="Courier New" charset="0"/>
                <a:ea typeface="Courier New" charset="0"/>
                <a:cs typeface="Courier New" charset="0"/>
              </a:rPr>
              <a:t>	// </a:t>
            </a:r>
            <a:r>
              <a:rPr lang="ja-JP" altLang="en-US" sz="2000" b="1" dirty="0">
                <a:solidFill>
                  <a:schemeClr val="bg2">
                    <a:lumMod val="10000"/>
                  </a:schemeClr>
                </a:solidFill>
                <a:latin typeface="Courier New" charset="0"/>
                <a:ea typeface="Courier New" charset="0"/>
                <a:cs typeface="Courier New" charset="0"/>
              </a:rPr>
              <a:t>タスク登録のための関数を実行</a:t>
            </a:r>
          </a:p>
          <a:p>
            <a:r>
              <a:rPr lang="ja-JP" altLang="en-US" sz="2000" b="1" dirty="0">
                <a:solidFill>
                  <a:schemeClr val="bg2">
                    <a:lumMod val="10000"/>
                  </a:schemeClr>
                </a:solidFill>
                <a:latin typeface="Courier New" charset="0"/>
                <a:ea typeface="Courier New" charset="0"/>
                <a:cs typeface="Courier New" charset="0"/>
              </a:rPr>
              <a:t>	</a:t>
            </a:r>
            <a:r>
              <a:rPr lang="en-US" altLang="ja-JP" sz="2000" b="1" dirty="0" err="1">
                <a:solidFill>
                  <a:schemeClr val="bg2">
                    <a:lumMod val="10000"/>
                  </a:schemeClr>
                </a:solidFill>
                <a:latin typeface="Courier New" charset="0"/>
                <a:ea typeface="Courier New" charset="0"/>
                <a:cs typeface="Courier New" charset="0"/>
              </a:rPr>
              <a:t>addTask</a:t>
            </a:r>
            <a:r>
              <a:rPr lang="en-US" altLang="ja-JP" sz="2000" b="1" dirty="0">
                <a:solidFill>
                  <a:schemeClr val="bg2">
                    <a:lumMod val="10000"/>
                  </a:schemeClr>
                </a:solidFill>
                <a:latin typeface="Courier New" charset="0"/>
                <a:ea typeface="Courier New" charset="0"/>
                <a:cs typeface="Courier New" charset="0"/>
              </a:rPr>
              <a:t>({id: 0, title: title});</a:t>
            </a:r>
          </a:p>
          <a:p>
            <a:r>
              <a:rPr lang="en-US" altLang="ja-JP" sz="2000" b="1" dirty="0">
                <a:solidFill>
                  <a:schemeClr val="bg2">
                    <a:lumMod val="10000"/>
                  </a:schemeClr>
                </a:solidFill>
                <a:latin typeface="Courier New" charset="0"/>
                <a:ea typeface="Courier New" charset="0"/>
                <a:cs typeface="Courier New" charset="0"/>
              </a:rPr>
              <a:t>}</a:t>
            </a:r>
            <a:r>
              <a:rPr lang="en-US" altLang="ja-JP" sz="2000" b="1" dirty="0">
                <a:solidFill>
                  <a:srgbClr val="0070C0"/>
                </a:solidFill>
                <a:latin typeface="Courier New" charset="0"/>
                <a:ea typeface="Courier New" charset="0"/>
                <a:cs typeface="Courier New" charset="0"/>
              </a:rPr>
              <a:t>);</a:t>
            </a:r>
          </a:p>
        </p:txBody>
      </p:sp>
    </p:spTree>
    <p:extLst>
      <p:ext uri="{BB962C8B-B14F-4D97-AF65-F5344CB8AC3E}">
        <p14:creationId xmlns:p14="http://schemas.microsoft.com/office/powerpoint/2010/main" val="4548913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サンプル・アプリ</a:t>
            </a:r>
            <a:r>
              <a:rPr lang="ja-JP" altLang="en-US" dirty="0" smtClean="0"/>
              <a:t>解説④：</a:t>
            </a:r>
            <a:r>
              <a:rPr lang="en-US" altLang="ja-JP" dirty="0" smtClean="0"/>
              <a:t/>
            </a:r>
            <a:br>
              <a:rPr lang="en-US" altLang="ja-JP" dirty="0" smtClean="0"/>
            </a:br>
            <a:r>
              <a:rPr lang="en-US" altLang="ja-JP" dirty="0" smtClean="0"/>
              <a:t>DOM</a:t>
            </a:r>
            <a:r>
              <a:rPr lang="ja-JP" altLang="en-US" dirty="0" smtClean="0"/>
              <a:t>ノードの追加</a:t>
            </a:r>
            <a:r>
              <a:rPr lang="en-US" altLang="ja-JP" dirty="0" smtClean="0"/>
              <a:t>/</a:t>
            </a:r>
            <a:r>
              <a:rPr lang="ja-JP" altLang="en-US" dirty="0" smtClean="0"/>
              <a:t>更新</a:t>
            </a:r>
            <a:r>
              <a:rPr lang="en-US" altLang="ja-JP" dirty="0" smtClean="0"/>
              <a:t>/</a:t>
            </a:r>
            <a:r>
              <a:rPr lang="ja-JP" altLang="en-US" dirty="0" smtClean="0"/>
              <a:t>削除</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メモ 3"/>
          <p:cNvSpPr/>
          <p:nvPr/>
        </p:nvSpPr>
        <p:spPr>
          <a:xfrm>
            <a:off x="838200" y="1825625"/>
            <a:ext cx="10515600" cy="4345431"/>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000" b="1" dirty="0" smtClean="0">
                <a:solidFill>
                  <a:schemeClr val="bg2">
                    <a:lumMod val="10000"/>
                  </a:schemeClr>
                </a:solidFill>
                <a:latin typeface="Courier New" charset="0"/>
                <a:ea typeface="Courier New" charset="0"/>
                <a:cs typeface="Courier New" charset="0"/>
              </a:rPr>
              <a:t>// </a:t>
            </a:r>
            <a:r>
              <a:rPr lang="ja-JP" altLang="en-US" sz="2000" b="1" dirty="0">
                <a:solidFill>
                  <a:schemeClr val="bg2">
                    <a:lumMod val="10000"/>
                  </a:schemeClr>
                </a:solidFill>
                <a:latin typeface="Courier New" charset="0"/>
                <a:ea typeface="Courier New" charset="0"/>
                <a:cs typeface="Courier New" charset="0"/>
              </a:rPr>
              <a:t>タスク一覧をクリアする</a:t>
            </a:r>
          </a:p>
          <a:p>
            <a:r>
              <a:rPr lang="en-US" altLang="ja-JP" sz="2000" b="1" dirty="0" smtClean="0">
                <a:solidFill>
                  <a:schemeClr val="bg2">
                    <a:lumMod val="10000"/>
                  </a:schemeClr>
                </a:solidFill>
                <a:latin typeface="Courier New" charset="0"/>
                <a:ea typeface="Courier New" charset="0"/>
                <a:cs typeface="Courier New" charset="0"/>
              </a:rPr>
              <a:t>$("</a:t>
            </a:r>
            <a:r>
              <a:rPr lang="en-US" altLang="ja-JP" sz="2000" b="1" dirty="0" err="1">
                <a:solidFill>
                  <a:schemeClr val="bg2">
                    <a:lumMod val="10000"/>
                  </a:schemeClr>
                </a:solidFill>
                <a:latin typeface="Courier New" charset="0"/>
                <a:ea typeface="Courier New" charset="0"/>
                <a:cs typeface="Courier New" charset="0"/>
              </a:rPr>
              <a:t>tr.task</a:t>
            </a:r>
            <a:r>
              <a:rPr lang="en-US" altLang="ja-JP" sz="2000" b="1" dirty="0">
                <a:solidFill>
                  <a:schemeClr val="bg2">
                    <a:lumMod val="10000"/>
                  </a:schemeClr>
                </a:solidFill>
                <a:latin typeface="Courier New" charset="0"/>
                <a:ea typeface="Courier New" charset="0"/>
                <a:cs typeface="Courier New" charset="0"/>
              </a:rPr>
              <a:t>-item").remove</a:t>
            </a:r>
            <a:r>
              <a:rPr lang="en-US" altLang="ja-JP" sz="2000" b="1" dirty="0" smtClean="0">
                <a:solidFill>
                  <a:schemeClr val="bg2">
                    <a:lumMod val="10000"/>
                  </a:schemeClr>
                </a:solidFill>
                <a:latin typeface="Courier New" charset="0"/>
                <a:ea typeface="Courier New" charset="0"/>
                <a:cs typeface="Courier New" charset="0"/>
              </a:rPr>
              <a:t>();</a:t>
            </a:r>
          </a:p>
          <a:p>
            <a:r>
              <a:rPr lang="ja-JP" altLang="en-US" sz="2000" b="1" dirty="0" smtClean="0">
                <a:solidFill>
                  <a:schemeClr val="bg1">
                    <a:lumMod val="50000"/>
                  </a:schemeClr>
                </a:solidFill>
                <a:latin typeface="Courier New" charset="0"/>
                <a:ea typeface="Courier New" charset="0"/>
                <a:cs typeface="Courier New" charset="0"/>
              </a:rPr>
              <a:t>（・・・省略・・・）</a:t>
            </a:r>
            <a:endParaRPr lang="en-US" altLang="ja-JP" sz="2000" b="1" dirty="0">
              <a:solidFill>
                <a:schemeClr val="bg1">
                  <a:lumMod val="50000"/>
                </a:schemeClr>
              </a:solidFill>
              <a:latin typeface="Courier New" charset="0"/>
              <a:ea typeface="Courier New" charset="0"/>
              <a:cs typeface="Courier New" charset="0"/>
            </a:endParaRPr>
          </a:p>
          <a:p>
            <a:endParaRPr lang="en-US" altLang="ja-JP" sz="2000" b="1" dirty="0" smtClean="0">
              <a:solidFill>
                <a:schemeClr val="bg2">
                  <a:lumMod val="10000"/>
                </a:schemeClr>
              </a:solidFill>
              <a:latin typeface="Courier New" charset="0"/>
              <a:ea typeface="Courier New" charset="0"/>
              <a:cs typeface="Courier New" charset="0"/>
            </a:endParaRPr>
          </a:p>
          <a:p>
            <a:r>
              <a:rPr lang="en-US" altLang="ja-JP" sz="2000" b="1" dirty="0" smtClean="0">
                <a:solidFill>
                  <a:schemeClr val="bg2">
                    <a:lumMod val="10000"/>
                  </a:schemeClr>
                </a:solidFill>
                <a:latin typeface="Courier New" charset="0"/>
                <a:ea typeface="Courier New" charset="0"/>
                <a:cs typeface="Courier New" charset="0"/>
              </a:rPr>
              <a:t>// </a:t>
            </a:r>
            <a:r>
              <a:rPr lang="ja-JP" altLang="en-US" sz="2000" b="1" dirty="0">
                <a:solidFill>
                  <a:schemeClr val="bg2">
                    <a:lumMod val="10000"/>
                  </a:schemeClr>
                </a:solidFill>
                <a:latin typeface="Courier New" charset="0"/>
                <a:ea typeface="Courier New" charset="0"/>
                <a:cs typeface="Courier New" charset="0"/>
              </a:rPr>
              <a:t>テンプレートをクローンする</a:t>
            </a:r>
          </a:p>
          <a:p>
            <a:r>
              <a:rPr lang="en-US" altLang="ja-JP" sz="2000" b="1" dirty="0" err="1" smtClean="0">
                <a:solidFill>
                  <a:schemeClr val="bg2">
                    <a:lumMod val="10000"/>
                  </a:schemeClr>
                </a:solidFill>
                <a:latin typeface="Courier New" charset="0"/>
                <a:ea typeface="Courier New" charset="0"/>
                <a:cs typeface="Courier New" charset="0"/>
              </a:rPr>
              <a:t>var</a:t>
            </a:r>
            <a:r>
              <a:rPr lang="en-US" altLang="ja-JP" sz="2000" b="1" dirty="0" smtClean="0">
                <a:solidFill>
                  <a:schemeClr val="bg2">
                    <a:lumMod val="10000"/>
                  </a:schemeClr>
                </a:solidFill>
                <a:latin typeface="Courier New" charset="0"/>
                <a:ea typeface="Courier New" charset="0"/>
                <a:cs typeface="Courier New" charset="0"/>
              </a:rPr>
              <a:t> </a:t>
            </a:r>
            <a:r>
              <a:rPr lang="en-US" altLang="ja-JP" sz="2000" b="1" dirty="0" err="1">
                <a:solidFill>
                  <a:schemeClr val="bg2">
                    <a:lumMod val="10000"/>
                  </a:schemeClr>
                </a:solidFill>
                <a:latin typeface="Courier New" charset="0"/>
                <a:ea typeface="Courier New" charset="0"/>
                <a:cs typeface="Courier New" charset="0"/>
              </a:rPr>
              <a:t>taskItem</a:t>
            </a:r>
            <a:r>
              <a:rPr lang="en-US" altLang="ja-JP" sz="2000" b="1" dirty="0">
                <a:solidFill>
                  <a:schemeClr val="bg2">
                    <a:lumMod val="10000"/>
                  </a:schemeClr>
                </a:solidFill>
                <a:latin typeface="Courier New" charset="0"/>
                <a:ea typeface="Courier New" charset="0"/>
                <a:cs typeface="Courier New" charset="0"/>
              </a:rPr>
              <a:t> = </a:t>
            </a:r>
            <a:r>
              <a:rPr lang="en-US" altLang="ja-JP" sz="2000" b="1" dirty="0" err="1">
                <a:solidFill>
                  <a:schemeClr val="bg2">
                    <a:lumMod val="10000"/>
                  </a:schemeClr>
                </a:solidFill>
                <a:latin typeface="Courier New" charset="0"/>
                <a:ea typeface="Courier New" charset="0"/>
                <a:cs typeface="Courier New" charset="0"/>
              </a:rPr>
              <a:t>taskTpl.clone</a:t>
            </a:r>
            <a:r>
              <a:rPr lang="en-US" altLang="ja-JP" sz="2000" b="1" dirty="0">
                <a:solidFill>
                  <a:schemeClr val="bg2">
                    <a:lumMod val="10000"/>
                  </a:schemeClr>
                </a:solidFill>
                <a:latin typeface="Courier New" charset="0"/>
                <a:ea typeface="Courier New" charset="0"/>
                <a:cs typeface="Courier New" charset="0"/>
              </a:rPr>
              <a:t>().show();</a:t>
            </a:r>
          </a:p>
          <a:p>
            <a:r>
              <a:rPr lang="en-US" altLang="ja-JP" sz="2000" b="1" dirty="0" smtClean="0">
                <a:solidFill>
                  <a:schemeClr val="bg2">
                    <a:lumMod val="10000"/>
                  </a:schemeClr>
                </a:solidFill>
                <a:latin typeface="Courier New" charset="0"/>
                <a:ea typeface="Courier New" charset="0"/>
                <a:cs typeface="Courier New" charset="0"/>
              </a:rPr>
              <a:t>// </a:t>
            </a:r>
            <a:r>
              <a:rPr lang="ja-JP" altLang="en-US" sz="2000" b="1" dirty="0">
                <a:solidFill>
                  <a:schemeClr val="bg2">
                    <a:lumMod val="10000"/>
                  </a:schemeClr>
                </a:solidFill>
                <a:latin typeface="Courier New" charset="0"/>
                <a:ea typeface="Courier New" charset="0"/>
                <a:cs typeface="Courier New" charset="0"/>
              </a:rPr>
              <a:t>テンプレ用の</a:t>
            </a:r>
            <a:r>
              <a:rPr lang="en-US" altLang="ja-JP" sz="2000" b="1" dirty="0">
                <a:solidFill>
                  <a:schemeClr val="bg2">
                    <a:lumMod val="10000"/>
                  </a:schemeClr>
                </a:solidFill>
                <a:latin typeface="Courier New" charset="0"/>
                <a:ea typeface="Courier New" charset="0"/>
                <a:cs typeface="Courier New" charset="0"/>
              </a:rPr>
              <a:t>class</a:t>
            </a:r>
            <a:r>
              <a:rPr lang="ja-JP" altLang="en-US" sz="2000" b="1" dirty="0">
                <a:solidFill>
                  <a:schemeClr val="bg2">
                    <a:lumMod val="10000"/>
                  </a:schemeClr>
                </a:solidFill>
                <a:latin typeface="Courier New" charset="0"/>
                <a:ea typeface="Courier New" charset="0"/>
                <a:cs typeface="Courier New" charset="0"/>
              </a:rPr>
              <a:t>属性を削除し、表示項目用の</a:t>
            </a:r>
            <a:r>
              <a:rPr lang="en-US" altLang="ja-JP" sz="2000" b="1" dirty="0">
                <a:solidFill>
                  <a:schemeClr val="bg2">
                    <a:lumMod val="10000"/>
                  </a:schemeClr>
                </a:solidFill>
                <a:latin typeface="Courier New" charset="0"/>
                <a:ea typeface="Courier New" charset="0"/>
                <a:cs typeface="Courier New" charset="0"/>
              </a:rPr>
              <a:t>class</a:t>
            </a:r>
            <a:r>
              <a:rPr lang="ja-JP" altLang="en-US" sz="2000" b="1" dirty="0">
                <a:solidFill>
                  <a:schemeClr val="bg2">
                    <a:lumMod val="10000"/>
                  </a:schemeClr>
                </a:solidFill>
                <a:latin typeface="Courier New" charset="0"/>
                <a:ea typeface="Courier New" charset="0"/>
                <a:cs typeface="Courier New" charset="0"/>
              </a:rPr>
              <a:t>属性を追加</a:t>
            </a:r>
          </a:p>
          <a:p>
            <a:r>
              <a:rPr lang="en-US" altLang="ja-JP" sz="2000" b="1" dirty="0" err="1" smtClean="0">
                <a:solidFill>
                  <a:schemeClr val="bg2">
                    <a:lumMod val="10000"/>
                  </a:schemeClr>
                </a:solidFill>
                <a:latin typeface="Courier New" charset="0"/>
                <a:ea typeface="Courier New" charset="0"/>
                <a:cs typeface="Courier New" charset="0"/>
              </a:rPr>
              <a:t>taskItem.removeClass</a:t>
            </a:r>
            <a:r>
              <a:rPr lang="en-US" altLang="ja-JP" sz="2000" b="1" dirty="0">
                <a:solidFill>
                  <a:schemeClr val="bg2">
                    <a:lumMod val="10000"/>
                  </a:schemeClr>
                </a:solidFill>
                <a:latin typeface="Courier New" charset="0"/>
                <a:ea typeface="Courier New" charset="0"/>
                <a:cs typeface="Courier New" charset="0"/>
              </a:rPr>
              <a:t>("task-</a:t>
            </a:r>
            <a:r>
              <a:rPr lang="en-US" altLang="ja-JP" sz="2000" b="1" dirty="0" err="1">
                <a:solidFill>
                  <a:schemeClr val="bg2">
                    <a:lumMod val="10000"/>
                  </a:schemeClr>
                </a:solidFill>
                <a:latin typeface="Courier New" charset="0"/>
                <a:ea typeface="Courier New" charset="0"/>
                <a:cs typeface="Courier New" charset="0"/>
              </a:rPr>
              <a:t>tpl</a:t>
            </a:r>
            <a:r>
              <a:rPr lang="en-US" altLang="ja-JP" sz="2000" b="1" dirty="0">
                <a:solidFill>
                  <a:schemeClr val="bg2">
                    <a:lumMod val="10000"/>
                  </a:schemeClr>
                </a:solidFill>
                <a:latin typeface="Courier New" charset="0"/>
                <a:ea typeface="Courier New" charset="0"/>
                <a:cs typeface="Courier New" charset="0"/>
              </a:rPr>
              <a:t>").</a:t>
            </a:r>
            <a:r>
              <a:rPr lang="en-US" altLang="ja-JP" sz="2000" b="1" dirty="0" err="1">
                <a:solidFill>
                  <a:schemeClr val="bg2">
                    <a:lumMod val="10000"/>
                  </a:schemeClr>
                </a:solidFill>
                <a:latin typeface="Courier New" charset="0"/>
                <a:ea typeface="Courier New" charset="0"/>
                <a:cs typeface="Courier New" charset="0"/>
              </a:rPr>
              <a:t>addClass</a:t>
            </a:r>
            <a:r>
              <a:rPr lang="en-US" altLang="ja-JP" sz="2000" b="1" dirty="0">
                <a:solidFill>
                  <a:schemeClr val="bg2">
                    <a:lumMod val="10000"/>
                  </a:schemeClr>
                </a:solidFill>
                <a:latin typeface="Courier New" charset="0"/>
                <a:ea typeface="Courier New" charset="0"/>
                <a:cs typeface="Courier New" charset="0"/>
              </a:rPr>
              <a:t>("task-item");</a:t>
            </a:r>
          </a:p>
          <a:p>
            <a:r>
              <a:rPr lang="en-US" altLang="ja-JP" sz="2000" b="1" dirty="0" smtClean="0">
                <a:solidFill>
                  <a:schemeClr val="bg2">
                    <a:lumMod val="10000"/>
                  </a:schemeClr>
                </a:solidFill>
                <a:latin typeface="Courier New" charset="0"/>
                <a:ea typeface="Courier New" charset="0"/>
                <a:cs typeface="Courier New" charset="0"/>
              </a:rPr>
              <a:t>// </a:t>
            </a:r>
            <a:r>
              <a:rPr lang="ja-JP" altLang="en-US" sz="2000" b="1" dirty="0">
                <a:solidFill>
                  <a:schemeClr val="bg2">
                    <a:lumMod val="10000"/>
                  </a:schemeClr>
                </a:solidFill>
                <a:latin typeface="Courier New" charset="0"/>
                <a:ea typeface="Courier New" charset="0"/>
                <a:cs typeface="Courier New" charset="0"/>
              </a:rPr>
              <a:t>子孫ノードから</a:t>
            </a:r>
            <a:r>
              <a:rPr lang="en-US" altLang="ja-JP" sz="2000" b="1" dirty="0">
                <a:solidFill>
                  <a:schemeClr val="bg2">
                    <a:lumMod val="10000"/>
                  </a:schemeClr>
                </a:solidFill>
                <a:latin typeface="Courier New" charset="0"/>
                <a:ea typeface="Courier New" charset="0"/>
                <a:cs typeface="Courier New" charset="0"/>
              </a:rPr>
              <a:t>#</a:t>
            </a:r>
            <a:r>
              <a:rPr lang="ja-JP" altLang="en-US" sz="2000" b="1" dirty="0">
                <a:solidFill>
                  <a:schemeClr val="bg2">
                    <a:lumMod val="10000"/>
                  </a:schemeClr>
                </a:solidFill>
                <a:latin typeface="Courier New" charset="0"/>
                <a:ea typeface="Courier New" charset="0"/>
                <a:cs typeface="Courier New" charset="0"/>
              </a:rPr>
              <a:t>列に該当する要素を検索しタスク</a:t>
            </a:r>
            <a:r>
              <a:rPr lang="en-US" altLang="ja-JP" sz="2000" b="1" dirty="0">
                <a:solidFill>
                  <a:schemeClr val="bg2">
                    <a:lumMod val="10000"/>
                  </a:schemeClr>
                </a:solidFill>
                <a:latin typeface="Courier New" charset="0"/>
                <a:ea typeface="Courier New" charset="0"/>
                <a:cs typeface="Courier New" charset="0"/>
              </a:rPr>
              <a:t>ID</a:t>
            </a:r>
            <a:r>
              <a:rPr lang="ja-JP" altLang="en-US" sz="2000" b="1" dirty="0">
                <a:solidFill>
                  <a:schemeClr val="bg2">
                    <a:lumMod val="10000"/>
                  </a:schemeClr>
                </a:solidFill>
                <a:latin typeface="Courier New" charset="0"/>
                <a:ea typeface="Courier New" charset="0"/>
                <a:cs typeface="Courier New" charset="0"/>
              </a:rPr>
              <a:t>を設定</a:t>
            </a:r>
          </a:p>
          <a:p>
            <a:r>
              <a:rPr lang="en-US" altLang="ja-JP" sz="2000" b="1" dirty="0" smtClean="0">
                <a:solidFill>
                  <a:schemeClr val="bg2">
                    <a:lumMod val="10000"/>
                  </a:schemeClr>
                </a:solidFill>
                <a:latin typeface="Courier New" charset="0"/>
                <a:ea typeface="Courier New" charset="0"/>
                <a:cs typeface="Courier New" charset="0"/>
              </a:rPr>
              <a:t>$("</a:t>
            </a:r>
            <a:r>
              <a:rPr lang="en-US" altLang="ja-JP" sz="2000" b="1" dirty="0" err="1">
                <a:solidFill>
                  <a:schemeClr val="bg2">
                    <a:lumMod val="10000"/>
                  </a:schemeClr>
                </a:solidFill>
                <a:latin typeface="Courier New" charset="0"/>
                <a:ea typeface="Courier New" charset="0"/>
                <a:cs typeface="Courier New" charset="0"/>
              </a:rPr>
              <a:t>td.task</a:t>
            </a:r>
            <a:r>
              <a:rPr lang="en-US" altLang="ja-JP" sz="2000" b="1" dirty="0">
                <a:solidFill>
                  <a:schemeClr val="bg2">
                    <a:lumMod val="10000"/>
                  </a:schemeClr>
                </a:solidFill>
                <a:latin typeface="Courier New" charset="0"/>
                <a:ea typeface="Courier New" charset="0"/>
                <a:cs typeface="Courier New" charset="0"/>
              </a:rPr>
              <a:t>-id", </a:t>
            </a:r>
            <a:r>
              <a:rPr lang="en-US" altLang="ja-JP" sz="2000" b="1" dirty="0" err="1">
                <a:solidFill>
                  <a:schemeClr val="bg2">
                    <a:lumMod val="10000"/>
                  </a:schemeClr>
                </a:solidFill>
                <a:latin typeface="Courier New" charset="0"/>
                <a:ea typeface="Courier New" charset="0"/>
                <a:cs typeface="Courier New" charset="0"/>
              </a:rPr>
              <a:t>taskItem</a:t>
            </a:r>
            <a:r>
              <a:rPr lang="en-US" altLang="ja-JP" sz="2000" b="1" dirty="0">
                <a:solidFill>
                  <a:schemeClr val="bg2">
                    <a:lumMod val="10000"/>
                  </a:schemeClr>
                </a:solidFill>
                <a:latin typeface="Courier New" charset="0"/>
                <a:ea typeface="Courier New" charset="0"/>
                <a:cs typeface="Courier New" charset="0"/>
              </a:rPr>
              <a:t>).text(item.id);</a:t>
            </a:r>
          </a:p>
          <a:p>
            <a:r>
              <a:rPr lang="ja-JP" altLang="en-US" sz="2000" b="1" dirty="0">
                <a:solidFill>
                  <a:schemeClr val="bg1">
                    <a:lumMod val="50000"/>
                  </a:schemeClr>
                </a:solidFill>
                <a:latin typeface="Courier New" charset="0"/>
                <a:ea typeface="Courier New" charset="0"/>
                <a:cs typeface="Courier New" charset="0"/>
              </a:rPr>
              <a:t>（・・・省略・・・）</a:t>
            </a:r>
            <a:endParaRPr lang="en-US" altLang="ja-JP" sz="2000" b="1" dirty="0">
              <a:solidFill>
                <a:schemeClr val="bg1">
                  <a:lumMod val="50000"/>
                </a:schemeClr>
              </a:solidFill>
              <a:latin typeface="Courier New" charset="0"/>
              <a:ea typeface="Courier New" charset="0"/>
              <a:cs typeface="Courier New" charset="0"/>
            </a:endParaRPr>
          </a:p>
          <a:p>
            <a:r>
              <a:rPr lang="en-US" altLang="ja-JP" sz="2000" b="1" dirty="0" smtClean="0">
                <a:solidFill>
                  <a:schemeClr val="bg2">
                    <a:lumMod val="10000"/>
                  </a:schemeClr>
                </a:solidFill>
                <a:latin typeface="Courier New" charset="0"/>
                <a:ea typeface="Courier New" charset="0"/>
                <a:cs typeface="Courier New" charset="0"/>
              </a:rPr>
              <a:t>// </a:t>
            </a:r>
            <a:r>
              <a:rPr lang="ja-JP" altLang="en-US" sz="2000" b="1" dirty="0">
                <a:solidFill>
                  <a:schemeClr val="bg2">
                    <a:lumMod val="10000"/>
                  </a:schemeClr>
                </a:solidFill>
                <a:latin typeface="Courier New" charset="0"/>
                <a:ea typeface="Courier New" charset="0"/>
                <a:cs typeface="Courier New" charset="0"/>
              </a:rPr>
              <a:t>種々設定済みの要素を新規タスク入力欄の「手前」に追加</a:t>
            </a:r>
          </a:p>
          <a:p>
            <a:r>
              <a:rPr lang="en-US" altLang="ja-JP" sz="2000" b="1" dirty="0" err="1">
                <a:solidFill>
                  <a:schemeClr val="bg2">
                    <a:lumMod val="10000"/>
                  </a:schemeClr>
                </a:solidFill>
                <a:latin typeface="Courier New" charset="0"/>
                <a:ea typeface="Courier New" charset="0"/>
                <a:cs typeface="Courier New" charset="0"/>
              </a:rPr>
              <a:t>taskNew.before</a:t>
            </a:r>
            <a:r>
              <a:rPr lang="en-US" altLang="ja-JP" sz="2000" b="1" dirty="0">
                <a:solidFill>
                  <a:schemeClr val="bg2">
                    <a:lumMod val="10000"/>
                  </a:schemeClr>
                </a:solidFill>
                <a:latin typeface="Courier New" charset="0"/>
                <a:ea typeface="Courier New" charset="0"/>
                <a:cs typeface="Courier New" charset="0"/>
              </a:rPr>
              <a:t>(</a:t>
            </a:r>
            <a:r>
              <a:rPr lang="en-US" altLang="ja-JP" sz="2000" b="1" dirty="0" err="1">
                <a:solidFill>
                  <a:schemeClr val="bg2">
                    <a:lumMod val="10000"/>
                  </a:schemeClr>
                </a:solidFill>
                <a:latin typeface="Courier New" charset="0"/>
                <a:ea typeface="Courier New" charset="0"/>
                <a:cs typeface="Courier New" charset="0"/>
              </a:rPr>
              <a:t>taskItem</a:t>
            </a:r>
            <a:r>
              <a:rPr lang="en-US" altLang="ja-JP" sz="2000" b="1" dirty="0">
                <a:solidFill>
                  <a:schemeClr val="bg2">
                    <a:lumMod val="10000"/>
                  </a:schemeClr>
                </a:solidFill>
                <a:latin typeface="Courier New" charset="0"/>
                <a:ea typeface="Courier New" charset="0"/>
                <a:cs typeface="Courier New" charset="0"/>
              </a:rPr>
              <a:t>);</a:t>
            </a:r>
          </a:p>
          <a:p>
            <a:endParaRPr lang="en-US" altLang="ja-JP" sz="2000" b="1" dirty="0">
              <a:solidFill>
                <a:schemeClr val="bg2">
                  <a:lumMod val="10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29127958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サンプル・アプリ</a:t>
            </a:r>
            <a:r>
              <a:rPr lang="ja-JP" altLang="en-US" dirty="0" smtClean="0"/>
              <a:t>解説⑤：</a:t>
            </a:r>
            <a:r>
              <a:rPr lang="en-US" altLang="ja-JP" dirty="0" smtClean="0"/>
              <a:t/>
            </a:r>
            <a:br>
              <a:rPr lang="en-US" altLang="ja-JP" dirty="0" smtClean="0"/>
            </a:br>
            <a:r>
              <a:rPr lang="en-US" altLang="ja-JP" dirty="0" smtClean="0"/>
              <a:t>Ajax</a:t>
            </a:r>
            <a:r>
              <a:rPr lang="ja-JP" altLang="en-US" dirty="0" smtClean="0"/>
              <a:t>によるリソース取得</a:t>
            </a:r>
            <a:r>
              <a:rPr lang="en-US" altLang="ja-JP" dirty="0" smtClean="0"/>
              <a:t>/</a:t>
            </a:r>
            <a:r>
              <a:rPr lang="ja-JP" altLang="en-US" dirty="0" smtClean="0"/>
              <a:t>送信</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メモ 3"/>
          <p:cNvSpPr/>
          <p:nvPr/>
        </p:nvSpPr>
        <p:spPr>
          <a:xfrm>
            <a:off x="838200" y="1825625"/>
            <a:ext cx="10515600" cy="4345431"/>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000" b="1" dirty="0">
                <a:solidFill>
                  <a:schemeClr val="bg2">
                    <a:lumMod val="10000"/>
                  </a:schemeClr>
                </a:solidFill>
                <a:latin typeface="Courier New" charset="0"/>
                <a:ea typeface="Courier New" charset="0"/>
                <a:cs typeface="Courier New" charset="0"/>
              </a:rPr>
              <a:t>// </a:t>
            </a:r>
            <a:r>
              <a:rPr lang="ja-JP" altLang="en-US" sz="2000" b="1" dirty="0">
                <a:solidFill>
                  <a:schemeClr val="bg2">
                    <a:lumMod val="10000"/>
                  </a:schemeClr>
                </a:solidFill>
                <a:latin typeface="Courier New" charset="0"/>
                <a:ea typeface="Courier New" charset="0"/>
                <a:cs typeface="Courier New" charset="0"/>
              </a:rPr>
              <a:t>指定された</a:t>
            </a:r>
            <a:r>
              <a:rPr lang="en-US" altLang="ja-JP" sz="2000" b="1" dirty="0">
                <a:solidFill>
                  <a:schemeClr val="bg2">
                    <a:lumMod val="10000"/>
                  </a:schemeClr>
                </a:solidFill>
                <a:latin typeface="Courier New" charset="0"/>
                <a:ea typeface="Courier New" charset="0"/>
                <a:cs typeface="Courier New" charset="0"/>
              </a:rPr>
              <a:t>ID</a:t>
            </a:r>
            <a:r>
              <a:rPr lang="ja-JP" altLang="en-US" sz="2000" b="1" dirty="0">
                <a:solidFill>
                  <a:schemeClr val="bg2">
                    <a:lumMod val="10000"/>
                  </a:schemeClr>
                </a:solidFill>
                <a:latin typeface="Courier New" charset="0"/>
                <a:ea typeface="Courier New" charset="0"/>
                <a:cs typeface="Courier New" charset="0"/>
              </a:rPr>
              <a:t>のタスクを削除する関数</a:t>
            </a:r>
          </a:p>
          <a:p>
            <a:r>
              <a:rPr lang="en-US" altLang="ja-JP" sz="2000" b="1" dirty="0" err="1">
                <a:solidFill>
                  <a:schemeClr val="bg2">
                    <a:lumMod val="10000"/>
                  </a:schemeClr>
                </a:solidFill>
                <a:latin typeface="Courier New" charset="0"/>
                <a:ea typeface="Courier New" charset="0"/>
                <a:cs typeface="Courier New" charset="0"/>
              </a:rPr>
              <a:t>var</a:t>
            </a:r>
            <a:r>
              <a:rPr lang="en-US" altLang="ja-JP" sz="2000" b="1" dirty="0">
                <a:solidFill>
                  <a:schemeClr val="bg2">
                    <a:lumMod val="10000"/>
                  </a:schemeClr>
                </a:solidFill>
                <a:latin typeface="Courier New" charset="0"/>
                <a:ea typeface="Courier New" charset="0"/>
                <a:cs typeface="Courier New" charset="0"/>
              </a:rPr>
              <a:t> </a:t>
            </a:r>
            <a:r>
              <a:rPr lang="en-US" altLang="ja-JP" sz="2000" b="1" dirty="0" err="1">
                <a:solidFill>
                  <a:schemeClr val="bg2">
                    <a:lumMod val="10000"/>
                  </a:schemeClr>
                </a:solidFill>
                <a:latin typeface="Courier New" charset="0"/>
                <a:ea typeface="Courier New" charset="0"/>
                <a:cs typeface="Courier New" charset="0"/>
              </a:rPr>
              <a:t>deleteTask</a:t>
            </a:r>
            <a:r>
              <a:rPr lang="en-US" altLang="ja-JP" sz="2000" b="1" dirty="0">
                <a:solidFill>
                  <a:schemeClr val="bg2">
                    <a:lumMod val="10000"/>
                  </a:schemeClr>
                </a:solidFill>
                <a:latin typeface="Courier New" charset="0"/>
                <a:ea typeface="Courier New" charset="0"/>
                <a:cs typeface="Courier New" charset="0"/>
              </a:rPr>
              <a:t> = function(id) {</a:t>
            </a:r>
          </a:p>
          <a:p>
            <a:r>
              <a:rPr lang="en-US" altLang="ja-JP" sz="2000" b="1" dirty="0">
                <a:solidFill>
                  <a:schemeClr val="bg2">
                    <a:lumMod val="10000"/>
                  </a:schemeClr>
                </a:solidFill>
                <a:latin typeface="Courier New" charset="0"/>
                <a:ea typeface="Courier New" charset="0"/>
                <a:cs typeface="Courier New" charset="0"/>
              </a:rPr>
              <a:t>	// REST API</a:t>
            </a:r>
            <a:r>
              <a:rPr lang="ja-JP" altLang="en-US" sz="2000" b="1" dirty="0">
                <a:solidFill>
                  <a:schemeClr val="bg2">
                    <a:lumMod val="10000"/>
                  </a:schemeClr>
                </a:solidFill>
                <a:latin typeface="Courier New" charset="0"/>
                <a:ea typeface="Courier New" charset="0"/>
                <a:cs typeface="Courier New" charset="0"/>
              </a:rPr>
              <a:t>に対して</a:t>
            </a:r>
            <a:r>
              <a:rPr lang="en-US" altLang="ja-JP" sz="2000" b="1" dirty="0">
                <a:solidFill>
                  <a:schemeClr val="bg2">
                    <a:lumMod val="10000"/>
                  </a:schemeClr>
                </a:solidFill>
                <a:latin typeface="Courier New" charset="0"/>
                <a:ea typeface="Courier New" charset="0"/>
                <a:cs typeface="Courier New" charset="0"/>
              </a:rPr>
              <a:t>DELETE</a:t>
            </a:r>
            <a:r>
              <a:rPr lang="ja-JP" altLang="en-US" sz="2000" b="1" dirty="0">
                <a:solidFill>
                  <a:schemeClr val="bg2">
                    <a:lumMod val="10000"/>
                  </a:schemeClr>
                </a:solidFill>
                <a:latin typeface="Courier New" charset="0"/>
                <a:ea typeface="Courier New" charset="0"/>
                <a:cs typeface="Courier New" charset="0"/>
              </a:rPr>
              <a:t>メソッドで削除リクエストを送る</a:t>
            </a:r>
          </a:p>
          <a:p>
            <a:r>
              <a:rPr lang="ja-JP" altLang="en-US" sz="2000" b="1" dirty="0">
                <a:solidFill>
                  <a:schemeClr val="bg2">
                    <a:lumMod val="10000"/>
                  </a:schemeClr>
                </a:solidFill>
                <a:latin typeface="Courier New" charset="0"/>
                <a:ea typeface="Courier New" charset="0"/>
                <a:cs typeface="Courier New" charset="0"/>
              </a:rPr>
              <a:t>	</a:t>
            </a:r>
            <a:r>
              <a:rPr lang="en-US" altLang="ja-JP" sz="2000" b="1" dirty="0">
                <a:solidFill>
                  <a:srgbClr val="0070C0"/>
                </a:solidFill>
                <a:latin typeface="Courier New" charset="0"/>
                <a:ea typeface="Courier New" charset="0"/>
                <a:cs typeface="Courier New" charset="0"/>
              </a:rPr>
              <a:t>$.</a:t>
            </a:r>
            <a:r>
              <a:rPr lang="en-US" altLang="ja-JP" sz="2000" b="1" dirty="0" err="1">
                <a:solidFill>
                  <a:srgbClr val="0070C0"/>
                </a:solidFill>
                <a:latin typeface="Courier New" charset="0"/>
                <a:ea typeface="Courier New" charset="0"/>
                <a:cs typeface="Courier New" charset="0"/>
              </a:rPr>
              <a:t>ajax</a:t>
            </a:r>
            <a:r>
              <a:rPr lang="en-US" altLang="ja-JP" sz="2000" b="1" dirty="0" smtClean="0">
                <a:solidFill>
                  <a:srgbClr val="0070C0"/>
                </a:solidFill>
                <a:latin typeface="Courier New" charset="0"/>
                <a:ea typeface="Courier New" charset="0"/>
                <a:cs typeface="Courier New" charset="0"/>
              </a:rPr>
              <a:t>({</a:t>
            </a:r>
            <a:endParaRPr lang="en-US" altLang="ja-JP" sz="2000" b="1" dirty="0">
              <a:solidFill>
                <a:schemeClr val="bg2">
                  <a:lumMod val="10000"/>
                </a:schemeClr>
              </a:solidFill>
              <a:latin typeface="Courier New" charset="0"/>
              <a:ea typeface="Courier New" charset="0"/>
              <a:cs typeface="Courier New" charset="0"/>
            </a:endParaRPr>
          </a:p>
          <a:p>
            <a:r>
              <a:rPr lang="en-US" altLang="ja-JP" sz="2000" b="1" dirty="0">
                <a:solidFill>
                  <a:srgbClr val="0070C0"/>
                </a:solidFill>
                <a:latin typeface="Courier New" charset="0"/>
                <a:ea typeface="Courier New" charset="0"/>
                <a:cs typeface="Courier New" charset="0"/>
              </a:rPr>
              <a:t>		url: "/</a:t>
            </a:r>
            <a:r>
              <a:rPr lang="en-US" altLang="ja-JP" sz="2000" b="1" dirty="0" err="1">
                <a:solidFill>
                  <a:srgbClr val="0070C0"/>
                </a:solidFill>
                <a:latin typeface="Courier New" charset="0"/>
                <a:ea typeface="Courier New" charset="0"/>
                <a:cs typeface="Courier New" charset="0"/>
              </a:rPr>
              <a:t>api</a:t>
            </a:r>
            <a:r>
              <a:rPr lang="en-US" altLang="ja-JP" sz="2000" b="1" dirty="0">
                <a:solidFill>
                  <a:srgbClr val="0070C0"/>
                </a:solidFill>
                <a:latin typeface="Courier New" charset="0"/>
                <a:ea typeface="Courier New" charset="0"/>
                <a:cs typeface="Courier New" charset="0"/>
              </a:rPr>
              <a:t>/tasks/" + id,</a:t>
            </a:r>
          </a:p>
          <a:p>
            <a:r>
              <a:rPr lang="ja-JP" altLang="en-US" sz="2000" b="1" dirty="0">
                <a:solidFill>
                  <a:srgbClr val="0070C0"/>
                </a:solidFill>
                <a:latin typeface="Courier New" charset="0"/>
                <a:ea typeface="Courier New" charset="0"/>
                <a:cs typeface="Courier New" charset="0"/>
              </a:rPr>
              <a:t>		</a:t>
            </a:r>
            <a:r>
              <a:rPr lang="en-US" altLang="ja-JP" sz="2000" b="1" dirty="0">
                <a:solidFill>
                  <a:srgbClr val="0070C0"/>
                </a:solidFill>
                <a:latin typeface="Courier New" charset="0"/>
                <a:ea typeface="Courier New" charset="0"/>
                <a:cs typeface="Courier New" charset="0"/>
              </a:rPr>
              <a:t>method: "DELETE",</a:t>
            </a:r>
          </a:p>
          <a:p>
            <a:r>
              <a:rPr lang="ja-JP" altLang="en-US" sz="2000" b="1" dirty="0">
                <a:solidFill>
                  <a:srgbClr val="0070C0"/>
                </a:solidFill>
                <a:latin typeface="Courier New" charset="0"/>
                <a:ea typeface="Courier New" charset="0"/>
                <a:cs typeface="Courier New" charset="0"/>
              </a:rPr>
              <a:t>		</a:t>
            </a:r>
            <a:r>
              <a:rPr lang="en-US" altLang="ja-JP" sz="2000" b="1" dirty="0">
                <a:solidFill>
                  <a:srgbClr val="0070C0"/>
                </a:solidFill>
                <a:latin typeface="Courier New" charset="0"/>
                <a:ea typeface="Courier New" charset="0"/>
                <a:cs typeface="Courier New" charset="0"/>
              </a:rPr>
              <a:t>success: function (data, </a:t>
            </a:r>
            <a:r>
              <a:rPr lang="en-US" altLang="ja-JP" sz="2000" b="1" dirty="0" err="1">
                <a:solidFill>
                  <a:srgbClr val="0070C0"/>
                </a:solidFill>
                <a:latin typeface="Courier New" charset="0"/>
                <a:ea typeface="Courier New" charset="0"/>
                <a:cs typeface="Courier New" charset="0"/>
              </a:rPr>
              <a:t>textStatus</a:t>
            </a:r>
            <a:r>
              <a:rPr lang="en-US" altLang="ja-JP" sz="2000" b="1" dirty="0">
                <a:solidFill>
                  <a:srgbClr val="0070C0"/>
                </a:solidFill>
                <a:latin typeface="Courier New" charset="0"/>
                <a:ea typeface="Courier New" charset="0"/>
                <a:cs typeface="Courier New" charset="0"/>
              </a:rPr>
              <a:t>) {</a:t>
            </a:r>
          </a:p>
          <a:p>
            <a:r>
              <a:rPr lang="en-US" altLang="ja-JP" sz="2000" b="1" dirty="0">
                <a:solidFill>
                  <a:srgbClr val="0070C0"/>
                </a:solidFill>
                <a:latin typeface="Courier New" charset="0"/>
                <a:ea typeface="Courier New" charset="0"/>
                <a:cs typeface="Courier New" charset="0"/>
              </a:rPr>
              <a:t>			// API</a:t>
            </a:r>
            <a:r>
              <a:rPr lang="ja-JP" altLang="en-US" sz="2000" b="1" dirty="0">
                <a:solidFill>
                  <a:srgbClr val="0070C0"/>
                </a:solidFill>
                <a:latin typeface="Courier New" charset="0"/>
                <a:ea typeface="Courier New" charset="0"/>
                <a:cs typeface="Courier New" charset="0"/>
              </a:rPr>
              <a:t>が</a:t>
            </a:r>
            <a:r>
              <a:rPr lang="en-US" altLang="ja-JP" sz="2000" b="1" dirty="0">
                <a:solidFill>
                  <a:srgbClr val="0070C0"/>
                </a:solidFill>
                <a:latin typeface="Courier New" charset="0"/>
                <a:ea typeface="Courier New" charset="0"/>
                <a:cs typeface="Courier New" charset="0"/>
              </a:rPr>
              <a:t>OK</a:t>
            </a:r>
            <a:r>
              <a:rPr lang="ja-JP" altLang="en-US" sz="2000" b="1" dirty="0">
                <a:solidFill>
                  <a:srgbClr val="0070C0"/>
                </a:solidFill>
                <a:latin typeface="Courier New" charset="0"/>
                <a:ea typeface="Courier New" charset="0"/>
                <a:cs typeface="Courier New" charset="0"/>
              </a:rPr>
              <a:t>レスポンスを返したら一覧をリロード</a:t>
            </a:r>
          </a:p>
          <a:p>
            <a:r>
              <a:rPr lang="ja-JP" altLang="en-US" sz="2000" b="1" dirty="0">
                <a:solidFill>
                  <a:srgbClr val="0070C0"/>
                </a:solidFill>
                <a:latin typeface="Courier New" charset="0"/>
                <a:ea typeface="Courier New" charset="0"/>
                <a:cs typeface="Courier New" charset="0"/>
              </a:rPr>
              <a:t>			</a:t>
            </a:r>
            <a:r>
              <a:rPr lang="en-US" altLang="ja-JP" sz="2000" b="1" dirty="0" err="1">
                <a:solidFill>
                  <a:srgbClr val="0070C0"/>
                </a:solidFill>
                <a:latin typeface="Courier New" charset="0"/>
                <a:ea typeface="Courier New" charset="0"/>
                <a:cs typeface="Courier New" charset="0"/>
              </a:rPr>
              <a:t>loadTasks</a:t>
            </a:r>
            <a:r>
              <a:rPr lang="en-US" altLang="ja-JP" sz="2000" b="1" dirty="0">
                <a:solidFill>
                  <a:srgbClr val="0070C0"/>
                </a:solidFill>
                <a:latin typeface="Courier New" charset="0"/>
                <a:ea typeface="Courier New" charset="0"/>
                <a:cs typeface="Courier New" charset="0"/>
              </a:rPr>
              <a:t>();</a:t>
            </a:r>
          </a:p>
          <a:p>
            <a:r>
              <a:rPr lang="en-US" altLang="ja-JP" sz="2000" b="1" dirty="0">
                <a:solidFill>
                  <a:srgbClr val="0070C0"/>
                </a:solidFill>
                <a:latin typeface="Courier New" charset="0"/>
                <a:ea typeface="Courier New" charset="0"/>
                <a:cs typeface="Courier New" charset="0"/>
              </a:rPr>
              <a:t>		}</a:t>
            </a:r>
          </a:p>
          <a:p>
            <a:r>
              <a:rPr lang="en-US" altLang="ja-JP" sz="2000" b="1" dirty="0">
                <a:solidFill>
                  <a:srgbClr val="0070C0"/>
                </a:solidFill>
                <a:latin typeface="Courier New" charset="0"/>
                <a:ea typeface="Courier New" charset="0"/>
                <a:cs typeface="Courier New" charset="0"/>
              </a:rPr>
              <a:t>	});</a:t>
            </a:r>
          </a:p>
          <a:p>
            <a:r>
              <a:rPr lang="en-US" altLang="ja-JP" sz="2000" b="1" dirty="0">
                <a:solidFill>
                  <a:schemeClr val="bg2">
                    <a:lumMod val="10000"/>
                  </a:schemeClr>
                </a:solidFill>
                <a:latin typeface="Courier New" charset="0"/>
                <a:ea typeface="Courier New" charset="0"/>
                <a:cs typeface="Courier New" charset="0"/>
              </a:rPr>
              <a:t>};</a:t>
            </a:r>
          </a:p>
        </p:txBody>
      </p:sp>
    </p:spTree>
    <p:extLst>
      <p:ext uri="{BB962C8B-B14F-4D97-AF65-F5344CB8AC3E}">
        <p14:creationId xmlns:p14="http://schemas.microsoft.com/office/powerpoint/2010/main" val="227077190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サンプル・アプリ</a:t>
            </a:r>
            <a:r>
              <a:rPr lang="ja-JP" altLang="en-US" dirty="0" smtClean="0"/>
              <a:t>解説⑥：</a:t>
            </a:r>
            <a:r>
              <a:rPr lang="en-US" altLang="ja-JP" dirty="0" smtClean="0"/>
              <a:t/>
            </a:r>
            <a:br>
              <a:rPr lang="en-US" altLang="ja-JP" dirty="0" smtClean="0"/>
            </a:br>
            <a:r>
              <a:rPr lang="ja-JP" altLang="en-US" dirty="0" smtClean="0"/>
              <a:t>バグはどこにある？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メモ 3"/>
          <p:cNvSpPr/>
          <p:nvPr/>
        </p:nvSpPr>
        <p:spPr>
          <a:xfrm>
            <a:off x="838200" y="1825625"/>
            <a:ext cx="10515600" cy="4345431"/>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000" b="1" dirty="0">
                <a:solidFill>
                  <a:schemeClr val="bg2">
                    <a:lumMod val="10000"/>
                  </a:schemeClr>
                </a:solidFill>
                <a:latin typeface="Courier New" charset="0"/>
                <a:ea typeface="Courier New" charset="0"/>
                <a:cs typeface="Courier New" charset="0"/>
              </a:rPr>
              <a:t>$.get("/</a:t>
            </a:r>
            <a:r>
              <a:rPr lang="en-US" altLang="ja-JP" sz="2000" b="1" dirty="0" err="1">
                <a:solidFill>
                  <a:schemeClr val="bg2">
                    <a:lumMod val="10000"/>
                  </a:schemeClr>
                </a:solidFill>
                <a:latin typeface="Courier New" charset="0"/>
                <a:ea typeface="Courier New" charset="0"/>
                <a:cs typeface="Courier New" charset="0"/>
              </a:rPr>
              <a:t>api</a:t>
            </a:r>
            <a:r>
              <a:rPr lang="en-US" altLang="ja-JP" sz="2000" b="1" dirty="0">
                <a:solidFill>
                  <a:schemeClr val="bg2">
                    <a:lumMod val="10000"/>
                  </a:schemeClr>
                </a:solidFill>
                <a:latin typeface="Courier New" charset="0"/>
                <a:ea typeface="Courier New" charset="0"/>
                <a:cs typeface="Courier New" charset="0"/>
              </a:rPr>
              <a:t>/tasks", {}, function(data) {</a:t>
            </a:r>
          </a:p>
          <a:p>
            <a:r>
              <a:rPr lang="en-US" altLang="ja-JP" sz="2000" b="1" dirty="0">
                <a:solidFill>
                  <a:schemeClr val="bg2">
                    <a:lumMod val="10000"/>
                  </a:schemeClr>
                </a:solidFill>
                <a:latin typeface="Courier New" charset="0"/>
                <a:ea typeface="Courier New" charset="0"/>
                <a:cs typeface="Courier New" charset="0"/>
              </a:rPr>
              <a:t>  </a:t>
            </a:r>
            <a:r>
              <a:rPr lang="en-US" altLang="ja-JP" sz="2000" b="1" dirty="0" err="1">
                <a:solidFill>
                  <a:schemeClr val="bg2">
                    <a:lumMod val="10000"/>
                  </a:schemeClr>
                </a:solidFill>
                <a:latin typeface="Courier New" charset="0"/>
                <a:ea typeface="Courier New" charset="0"/>
                <a:cs typeface="Courier New" charset="0"/>
              </a:rPr>
              <a:t>var</a:t>
            </a:r>
            <a:r>
              <a:rPr lang="en-US" altLang="ja-JP" sz="2000" b="1" dirty="0">
                <a:solidFill>
                  <a:schemeClr val="bg2">
                    <a:lumMod val="10000"/>
                  </a:schemeClr>
                </a:solidFill>
                <a:latin typeface="Courier New" charset="0"/>
                <a:ea typeface="Courier New" charset="0"/>
                <a:cs typeface="Courier New" charset="0"/>
              </a:rPr>
              <a:t> key, item;</a:t>
            </a:r>
          </a:p>
          <a:p>
            <a:r>
              <a:rPr lang="en-US" altLang="ja-JP" sz="2000" b="1" dirty="0">
                <a:solidFill>
                  <a:schemeClr val="bg2">
                    <a:lumMod val="10000"/>
                  </a:schemeClr>
                </a:solidFill>
                <a:latin typeface="Courier New" charset="0"/>
                <a:ea typeface="Courier New" charset="0"/>
                <a:cs typeface="Courier New" charset="0"/>
              </a:rPr>
              <a:t>  for (key in data) {</a:t>
            </a:r>
          </a:p>
          <a:p>
            <a:r>
              <a:rPr lang="en-US" altLang="ja-JP" sz="2000" b="1" dirty="0">
                <a:solidFill>
                  <a:schemeClr val="bg2">
                    <a:lumMod val="10000"/>
                  </a:schemeClr>
                </a:solidFill>
                <a:latin typeface="Courier New" charset="0"/>
                <a:ea typeface="Courier New" charset="0"/>
                <a:cs typeface="Courier New" charset="0"/>
              </a:rPr>
              <a:t>    item = data[key];</a:t>
            </a:r>
          </a:p>
          <a:p>
            <a:r>
              <a:rPr lang="en-US" altLang="ja-JP" sz="2000" b="1" dirty="0">
                <a:solidFill>
                  <a:schemeClr val="bg2">
                    <a:lumMod val="10000"/>
                  </a:schemeClr>
                </a:solidFill>
                <a:latin typeface="Courier New" charset="0"/>
                <a:ea typeface="Courier New" charset="0"/>
                <a:cs typeface="Courier New" charset="0"/>
              </a:rPr>
              <a:t>    </a:t>
            </a:r>
            <a:r>
              <a:rPr lang="en-US" altLang="ja-JP" sz="2000" b="1" dirty="0" err="1">
                <a:solidFill>
                  <a:schemeClr val="bg2">
                    <a:lumMod val="10000"/>
                  </a:schemeClr>
                </a:solidFill>
                <a:latin typeface="Courier New" charset="0"/>
                <a:ea typeface="Courier New" charset="0"/>
                <a:cs typeface="Courier New" charset="0"/>
              </a:rPr>
              <a:t>var</a:t>
            </a:r>
            <a:r>
              <a:rPr lang="en-US" altLang="ja-JP" sz="2000" b="1" dirty="0">
                <a:solidFill>
                  <a:schemeClr val="bg2">
                    <a:lumMod val="10000"/>
                  </a:schemeClr>
                </a:solidFill>
                <a:latin typeface="Courier New" charset="0"/>
                <a:ea typeface="Courier New" charset="0"/>
                <a:cs typeface="Courier New" charset="0"/>
              </a:rPr>
              <a:t> </a:t>
            </a:r>
            <a:r>
              <a:rPr lang="en-US" altLang="ja-JP" sz="2000" b="1" dirty="0" err="1">
                <a:solidFill>
                  <a:schemeClr val="bg2">
                    <a:lumMod val="10000"/>
                  </a:schemeClr>
                </a:solidFill>
                <a:latin typeface="Courier New" charset="0"/>
                <a:ea typeface="Courier New" charset="0"/>
                <a:cs typeface="Courier New" charset="0"/>
              </a:rPr>
              <a:t>taskItem</a:t>
            </a:r>
            <a:r>
              <a:rPr lang="en-US" altLang="ja-JP" sz="2000" b="1" dirty="0">
                <a:solidFill>
                  <a:schemeClr val="bg2">
                    <a:lumMod val="10000"/>
                  </a:schemeClr>
                </a:solidFill>
                <a:latin typeface="Courier New" charset="0"/>
                <a:ea typeface="Courier New" charset="0"/>
                <a:cs typeface="Courier New" charset="0"/>
              </a:rPr>
              <a:t> = </a:t>
            </a:r>
            <a:r>
              <a:rPr lang="en-US" altLang="ja-JP" sz="2000" b="1" dirty="0" err="1">
                <a:solidFill>
                  <a:schemeClr val="bg2">
                    <a:lumMod val="10000"/>
                  </a:schemeClr>
                </a:solidFill>
                <a:latin typeface="Courier New" charset="0"/>
                <a:ea typeface="Courier New" charset="0"/>
                <a:cs typeface="Courier New" charset="0"/>
              </a:rPr>
              <a:t>taskTpl.clone</a:t>
            </a:r>
            <a:r>
              <a:rPr lang="en-US" altLang="ja-JP" sz="2000" b="1" dirty="0">
                <a:solidFill>
                  <a:schemeClr val="bg2">
                    <a:lumMod val="10000"/>
                  </a:schemeClr>
                </a:solidFill>
                <a:latin typeface="Courier New" charset="0"/>
                <a:ea typeface="Courier New" charset="0"/>
                <a:cs typeface="Courier New" charset="0"/>
              </a:rPr>
              <a:t>().show();</a:t>
            </a:r>
          </a:p>
          <a:p>
            <a:r>
              <a:rPr lang="en-US" altLang="ja-JP" sz="2000" b="1" dirty="0">
                <a:solidFill>
                  <a:schemeClr val="bg2">
                    <a:lumMod val="10000"/>
                  </a:schemeClr>
                </a:solidFill>
                <a:latin typeface="Courier New" charset="0"/>
                <a:ea typeface="Courier New" charset="0"/>
                <a:cs typeface="Courier New" charset="0"/>
              </a:rPr>
              <a:t>    </a:t>
            </a:r>
            <a:r>
              <a:rPr lang="en-US" altLang="ja-JP" sz="2000" b="1" dirty="0" err="1">
                <a:solidFill>
                  <a:schemeClr val="bg2">
                    <a:lumMod val="10000"/>
                  </a:schemeClr>
                </a:solidFill>
                <a:latin typeface="Courier New" charset="0"/>
                <a:ea typeface="Courier New" charset="0"/>
                <a:cs typeface="Courier New" charset="0"/>
              </a:rPr>
              <a:t>taskItem.removeClass</a:t>
            </a:r>
            <a:r>
              <a:rPr lang="en-US" altLang="ja-JP" sz="2000" b="1" dirty="0">
                <a:solidFill>
                  <a:schemeClr val="bg2">
                    <a:lumMod val="10000"/>
                  </a:schemeClr>
                </a:solidFill>
                <a:latin typeface="Courier New" charset="0"/>
                <a:ea typeface="Courier New" charset="0"/>
                <a:cs typeface="Courier New" charset="0"/>
              </a:rPr>
              <a:t>("task-</a:t>
            </a:r>
            <a:r>
              <a:rPr lang="en-US" altLang="ja-JP" sz="2000" b="1" dirty="0" err="1">
                <a:solidFill>
                  <a:schemeClr val="bg2">
                    <a:lumMod val="10000"/>
                  </a:schemeClr>
                </a:solidFill>
                <a:latin typeface="Courier New" charset="0"/>
                <a:ea typeface="Courier New" charset="0"/>
                <a:cs typeface="Courier New" charset="0"/>
              </a:rPr>
              <a:t>tpl</a:t>
            </a:r>
            <a:r>
              <a:rPr lang="en-US" altLang="ja-JP" sz="2000" b="1" dirty="0">
                <a:solidFill>
                  <a:schemeClr val="bg2">
                    <a:lumMod val="10000"/>
                  </a:schemeClr>
                </a:solidFill>
                <a:latin typeface="Courier New" charset="0"/>
                <a:ea typeface="Courier New" charset="0"/>
                <a:cs typeface="Courier New" charset="0"/>
              </a:rPr>
              <a:t>").</a:t>
            </a:r>
            <a:r>
              <a:rPr lang="en-US" altLang="ja-JP" sz="2000" b="1" dirty="0" err="1">
                <a:solidFill>
                  <a:schemeClr val="bg2">
                    <a:lumMod val="10000"/>
                  </a:schemeClr>
                </a:solidFill>
                <a:latin typeface="Courier New" charset="0"/>
                <a:ea typeface="Courier New" charset="0"/>
                <a:cs typeface="Courier New" charset="0"/>
              </a:rPr>
              <a:t>addClass</a:t>
            </a:r>
            <a:r>
              <a:rPr lang="en-US" altLang="ja-JP" sz="2000" b="1" dirty="0">
                <a:solidFill>
                  <a:schemeClr val="bg2">
                    <a:lumMod val="10000"/>
                  </a:schemeClr>
                </a:solidFill>
                <a:latin typeface="Courier New" charset="0"/>
                <a:ea typeface="Courier New" charset="0"/>
                <a:cs typeface="Courier New" charset="0"/>
              </a:rPr>
              <a:t>("task-item");</a:t>
            </a:r>
          </a:p>
          <a:p>
            <a:r>
              <a:rPr lang="en-US" altLang="ja-JP" sz="2000" b="1" dirty="0">
                <a:solidFill>
                  <a:schemeClr val="bg2">
                    <a:lumMod val="10000"/>
                  </a:schemeClr>
                </a:solidFill>
                <a:latin typeface="Courier New" charset="0"/>
                <a:ea typeface="Courier New" charset="0"/>
                <a:cs typeface="Courier New" charset="0"/>
              </a:rPr>
              <a:t>    $("</a:t>
            </a:r>
            <a:r>
              <a:rPr lang="en-US" altLang="ja-JP" sz="2000" b="1" dirty="0" err="1">
                <a:solidFill>
                  <a:schemeClr val="bg2">
                    <a:lumMod val="10000"/>
                  </a:schemeClr>
                </a:solidFill>
                <a:latin typeface="Courier New" charset="0"/>
                <a:ea typeface="Courier New" charset="0"/>
                <a:cs typeface="Courier New" charset="0"/>
              </a:rPr>
              <a:t>td.task</a:t>
            </a:r>
            <a:r>
              <a:rPr lang="en-US" altLang="ja-JP" sz="2000" b="1" dirty="0">
                <a:solidFill>
                  <a:schemeClr val="bg2">
                    <a:lumMod val="10000"/>
                  </a:schemeClr>
                </a:solidFill>
                <a:latin typeface="Courier New" charset="0"/>
                <a:ea typeface="Courier New" charset="0"/>
                <a:cs typeface="Courier New" charset="0"/>
              </a:rPr>
              <a:t>-id", </a:t>
            </a:r>
            <a:r>
              <a:rPr lang="en-US" altLang="ja-JP" sz="2000" b="1" dirty="0" err="1">
                <a:solidFill>
                  <a:schemeClr val="bg2">
                    <a:lumMod val="10000"/>
                  </a:schemeClr>
                </a:solidFill>
                <a:latin typeface="Courier New" charset="0"/>
                <a:ea typeface="Courier New" charset="0"/>
                <a:cs typeface="Courier New" charset="0"/>
              </a:rPr>
              <a:t>taskItem</a:t>
            </a:r>
            <a:r>
              <a:rPr lang="en-US" altLang="ja-JP" sz="2000" b="1" dirty="0">
                <a:solidFill>
                  <a:schemeClr val="bg2">
                    <a:lumMod val="10000"/>
                  </a:schemeClr>
                </a:solidFill>
                <a:latin typeface="Courier New" charset="0"/>
                <a:ea typeface="Courier New" charset="0"/>
                <a:cs typeface="Courier New" charset="0"/>
              </a:rPr>
              <a:t>).text(item.id);</a:t>
            </a:r>
          </a:p>
          <a:p>
            <a:r>
              <a:rPr lang="en-US" altLang="ja-JP" sz="2000" b="1" dirty="0">
                <a:solidFill>
                  <a:schemeClr val="bg2">
                    <a:lumMod val="10000"/>
                  </a:schemeClr>
                </a:solidFill>
                <a:latin typeface="Courier New" charset="0"/>
                <a:ea typeface="Courier New" charset="0"/>
                <a:cs typeface="Courier New" charset="0"/>
              </a:rPr>
              <a:t>    $("</a:t>
            </a:r>
            <a:r>
              <a:rPr lang="en-US" altLang="ja-JP" sz="2000" b="1" dirty="0" err="1">
                <a:solidFill>
                  <a:schemeClr val="bg2">
                    <a:lumMod val="10000"/>
                  </a:schemeClr>
                </a:solidFill>
                <a:latin typeface="Courier New" charset="0"/>
                <a:ea typeface="Courier New" charset="0"/>
                <a:cs typeface="Courier New" charset="0"/>
              </a:rPr>
              <a:t>td.task</a:t>
            </a:r>
            <a:r>
              <a:rPr lang="en-US" altLang="ja-JP" sz="2000" b="1" dirty="0">
                <a:solidFill>
                  <a:schemeClr val="bg2">
                    <a:lumMod val="10000"/>
                  </a:schemeClr>
                </a:solidFill>
                <a:latin typeface="Courier New" charset="0"/>
                <a:ea typeface="Courier New" charset="0"/>
                <a:cs typeface="Courier New" charset="0"/>
              </a:rPr>
              <a:t>-title", </a:t>
            </a:r>
            <a:r>
              <a:rPr lang="en-US" altLang="ja-JP" sz="2000" b="1" dirty="0" err="1">
                <a:solidFill>
                  <a:schemeClr val="bg2">
                    <a:lumMod val="10000"/>
                  </a:schemeClr>
                </a:solidFill>
                <a:latin typeface="Courier New" charset="0"/>
                <a:ea typeface="Courier New" charset="0"/>
                <a:cs typeface="Courier New" charset="0"/>
              </a:rPr>
              <a:t>taskItem</a:t>
            </a:r>
            <a:r>
              <a:rPr lang="en-US" altLang="ja-JP" sz="2000" b="1" dirty="0">
                <a:solidFill>
                  <a:schemeClr val="bg2">
                    <a:lumMod val="10000"/>
                  </a:schemeClr>
                </a:solidFill>
                <a:latin typeface="Courier New" charset="0"/>
                <a:ea typeface="Courier New" charset="0"/>
                <a:cs typeface="Courier New" charset="0"/>
              </a:rPr>
              <a:t>).text(</a:t>
            </a:r>
            <a:r>
              <a:rPr lang="en-US" altLang="ja-JP" sz="2000" b="1" dirty="0" err="1">
                <a:solidFill>
                  <a:schemeClr val="bg2">
                    <a:lumMod val="10000"/>
                  </a:schemeClr>
                </a:solidFill>
                <a:latin typeface="Courier New" charset="0"/>
                <a:ea typeface="Courier New" charset="0"/>
                <a:cs typeface="Courier New" charset="0"/>
              </a:rPr>
              <a:t>item.title</a:t>
            </a:r>
            <a:r>
              <a:rPr lang="en-US" altLang="ja-JP" sz="2000" b="1" dirty="0">
                <a:solidFill>
                  <a:schemeClr val="bg2">
                    <a:lumMod val="10000"/>
                  </a:schemeClr>
                </a:solidFill>
                <a:latin typeface="Courier New" charset="0"/>
                <a:ea typeface="Courier New" charset="0"/>
                <a:cs typeface="Courier New" charset="0"/>
              </a:rPr>
              <a:t>);</a:t>
            </a:r>
          </a:p>
          <a:p>
            <a:r>
              <a:rPr lang="en-US" altLang="ja-JP" sz="2000" b="1" dirty="0">
                <a:solidFill>
                  <a:schemeClr val="bg2">
                    <a:lumMod val="10000"/>
                  </a:schemeClr>
                </a:solidFill>
                <a:latin typeface="Courier New" charset="0"/>
                <a:ea typeface="Courier New" charset="0"/>
                <a:cs typeface="Courier New" charset="0"/>
              </a:rPr>
              <a:t>    $("</a:t>
            </a:r>
            <a:r>
              <a:rPr lang="en-US" altLang="ja-JP" sz="2000" b="1" dirty="0" err="1">
                <a:solidFill>
                  <a:schemeClr val="bg2">
                    <a:lumMod val="10000"/>
                  </a:schemeClr>
                </a:solidFill>
                <a:latin typeface="Courier New" charset="0"/>
                <a:ea typeface="Courier New" charset="0"/>
                <a:cs typeface="Courier New" charset="0"/>
              </a:rPr>
              <a:t>td.task</a:t>
            </a:r>
            <a:r>
              <a:rPr lang="en-US" altLang="ja-JP" sz="2000" b="1" dirty="0">
                <a:solidFill>
                  <a:schemeClr val="bg2">
                    <a:lumMod val="10000"/>
                  </a:schemeClr>
                </a:solidFill>
                <a:latin typeface="Courier New" charset="0"/>
                <a:ea typeface="Courier New" charset="0"/>
                <a:cs typeface="Courier New" charset="0"/>
              </a:rPr>
              <a:t>-action &gt; button", </a:t>
            </a:r>
            <a:r>
              <a:rPr lang="en-US" altLang="ja-JP" sz="2000" b="1" dirty="0" err="1">
                <a:solidFill>
                  <a:schemeClr val="bg2">
                    <a:lumMod val="10000"/>
                  </a:schemeClr>
                </a:solidFill>
                <a:latin typeface="Courier New" charset="0"/>
                <a:ea typeface="Courier New" charset="0"/>
                <a:cs typeface="Courier New" charset="0"/>
              </a:rPr>
              <a:t>taskItem</a:t>
            </a:r>
            <a:r>
              <a:rPr lang="en-US" altLang="ja-JP" sz="2000" b="1" dirty="0">
                <a:solidFill>
                  <a:schemeClr val="bg2">
                    <a:lumMod val="10000"/>
                  </a:schemeClr>
                </a:solidFill>
                <a:latin typeface="Courier New" charset="0"/>
                <a:ea typeface="Courier New" charset="0"/>
                <a:cs typeface="Courier New" charset="0"/>
              </a:rPr>
              <a:t>).click(function(event) {</a:t>
            </a:r>
          </a:p>
          <a:p>
            <a:r>
              <a:rPr lang="en-US" altLang="ja-JP" sz="2000" b="1" dirty="0">
                <a:solidFill>
                  <a:schemeClr val="bg2">
                    <a:lumMod val="10000"/>
                  </a:schemeClr>
                </a:solidFill>
                <a:latin typeface="Courier New" charset="0"/>
                <a:ea typeface="Courier New" charset="0"/>
                <a:cs typeface="Courier New" charset="0"/>
              </a:rPr>
              <a:t>      </a:t>
            </a:r>
            <a:r>
              <a:rPr lang="en-US" altLang="ja-JP" sz="2000" b="1" dirty="0" err="1">
                <a:solidFill>
                  <a:schemeClr val="bg2">
                    <a:lumMod val="10000"/>
                  </a:schemeClr>
                </a:solidFill>
                <a:latin typeface="Courier New" charset="0"/>
                <a:ea typeface="Courier New" charset="0"/>
                <a:cs typeface="Courier New" charset="0"/>
              </a:rPr>
              <a:t>deleteTask</a:t>
            </a:r>
            <a:r>
              <a:rPr lang="en-US" altLang="ja-JP" sz="2000" b="1" dirty="0">
                <a:solidFill>
                  <a:schemeClr val="bg2">
                    <a:lumMod val="10000"/>
                  </a:schemeClr>
                </a:solidFill>
                <a:latin typeface="Courier New" charset="0"/>
                <a:ea typeface="Courier New" charset="0"/>
                <a:cs typeface="Courier New" charset="0"/>
              </a:rPr>
              <a:t>(item.id);</a:t>
            </a:r>
          </a:p>
          <a:p>
            <a:r>
              <a:rPr lang="en-US" altLang="ja-JP" sz="2000" b="1" dirty="0">
                <a:solidFill>
                  <a:schemeClr val="bg2">
                    <a:lumMod val="10000"/>
                  </a:schemeClr>
                </a:solidFill>
                <a:latin typeface="Courier New" charset="0"/>
                <a:ea typeface="Courier New" charset="0"/>
                <a:cs typeface="Courier New" charset="0"/>
              </a:rPr>
              <a:t>    });</a:t>
            </a:r>
          </a:p>
          <a:p>
            <a:r>
              <a:rPr lang="en-US" altLang="ja-JP" sz="2000" b="1" dirty="0">
                <a:solidFill>
                  <a:schemeClr val="bg2">
                    <a:lumMod val="10000"/>
                  </a:schemeClr>
                </a:solidFill>
                <a:latin typeface="Courier New" charset="0"/>
                <a:ea typeface="Courier New" charset="0"/>
                <a:cs typeface="Courier New" charset="0"/>
              </a:rPr>
              <a:t>    </a:t>
            </a:r>
            <a:r>
              <a:rPr lang="en-US" altLang="ja-JP" sz="2000" b="1" dirty="0" err="1">
                <a:solidFill>
                  <a:schemeClr val="bg2">
                    <a:lumMod val="10000"/>
                  </a:schemeClr>
                </a:solidFill>
                <a:latin typeface="Courier New" charset="0"/>
                <a:ea typeface="Courier New" charset="0"/>
                <a:cs typeface="Courier New" charset="0"/>
              </a:rPr>
              <a:t>taskNew.before</a:t>
            </a:r>
            <a:r>
              <a:rPr lang="en-US" altLang="ja-JP" sz="2000" b="1" dirty="0">
                <a:solidFill>
                  <a:schemeClr val="bg2">
                    <a:lumMod val="10000"/>
                  </a:schemeClr>
                </a:solidFill>
                <a:latin typeface="Courier New" charset="0"/>
                <a:ea typeface="Courier New" charset="0"/>
                <a:cs typeface="Courier New" charset="0"/>
              </a:rPr>
              <a:t>(</a:t>
            </a:r>
            <a:r>
              <a:rPr lang="en-US" altLang="ja-JP" sz="2000" b="1" dirty="0" err="1">
                <a:solidFill>
                  <a:schemeClr val="bg2">
                    <a:lumMod val="10000"/>
                  </a:schemeClr>
                </a:solidFill>
                <a:latin typeface="Courier New" charset="0"/>
                <a:ea typeface="Courier New" charset="0"/>
                <a:cs typeface="Courier New" charset="0"/>
              </a:rPr>
              <a:t>taskItem</a:t>
            </a:r>
            <a:r>
              <a:rPr lang="en-US" altLang="ja-JP" sz="2000" b="1" dirty="0">
                <a:solidFill>
                  <a:schemeClr val="bg2">
                    <a:lumMod val="10000"/>
                  </a:schemeClr>
                </a:solidFill>
                <a:latin typeface="Courier New" charset="0"/>
                <a:ea typeface="Courier New" charset="0"/>
                <a:cs typeface="Courier New" charset="0"/>
              </a:rPr>
              <a:t>);</a:t>
            </a:r>
          </a:p>
          <a:p>
            <a:r>
              <a:rPr lang="en-US" altLang="ja-JP" sz="2000" b="1" dirty="0">
                <a:solidFill>
                  <a:schemeClr val="bg2">
                    <a:lumMod val="10000"/>
                  </a:schemeClr>
                </a:solidFill>
                <a:latin typeface="Courier New" charset="0"/>
                <a:ea typeface="Courier New" charset="0"/>
                <a:cs typeface="Courier New" charset="0"/>
              </a:rPr>
              <a:t>  }</a:t>
            </a:r>
          </a:p>
          <a:p>
            <a:r>
              <a:rPr lang="en-US" altLang="ja-JP" sz="2000" b="1" dirty="0">
                <a:solidFill>
                  <a:schemeClr val="bg2">
                    <a:lumMod val="10000"/>
                  </a:schemeClr>
                </a:solidFill>
                <a:latin typeface="Courier New" charset="0"/>
                <a:ea typeface="Courier New" charset="0"/>
                <a:cs typeface="Courier New" charset="0"/>
              </a:rPr>
              <a:t>});</a:t>
            </a:r>
          </a:p>
        </p:txBody>
      </p:sp>
    </p:spTree>
    <p:extLst>
      <p:ext uri="{BB962C8B-B14F-4D97-AF65-F5344CB8AC3E}">
        <p14:creationId xmlns:p14="http://schemas.microsoft.com/office/powerpoint/2010/main" val="94272019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サンプル・アプリ</a:t>
            </a:r>
            <a:r>
              <a:rPr lang="ja-JP" altLang="en-US" dirty="0" smtClean="0"/>
              <a:t>解説⑥：</a:t>
            </a:r>
            <a:r>
              <a:rPr lang="en-US" altLang="ja-JP" dirty="0" smtClean="0"/>
              <a:t/>
            </a:r>
            <a:br>
              <a:rPr lang="en-US" altLang="ja-JP" dirty="0" smtClean="0"/>
            </a:br>
            <a:r>
              <a:rPr lang="ja-JP" altLang="en-US" dirty="0" smtClean="0"/>
              <a:t>バグはどう直す？（修正例）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メモ 3"/>
          <p:cNvSpPr/>
          <p:nvPr/>
        </p:nvSpPr>
        <p:spPr>
          <a:xfrm>
            <a:off x="838200" y="1825625"/>
            <a:ext cx="10515600" cy="4345431"/>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000" b="1" dirty="0">
                <a:solidFill>
                  <a:schemeClr val="bg2">
                    <a:lumMod val="10000"/>
                  </a:schemeClr>
                </a:solidFill>
                <a:latin typeface="Courier New" charset="0"/>
                <a:ea typeface="Courier New" charset="0"/>
                <a:cs typeface="Courier New" charset="0"/>
              </a:rPr>
              <a:t>$.get("/</a:t>
            </a:r>
            <a:r>
              <a:rPr lang="en-US" altLang="ja-JP" sz="2000" b="1" dirty="0" err="1">
                <a:solidFill>
                  <a:schemeClr val="bg2">
                    <a:lumMod val="10000"/>
                  </a:schemeClr>
                </a:solidFill>
                <a:latin typeface="Courier New" charset="0"/>
                <a:ea typeface="Courier New" charset="0"/>
                <a:cs typeface="Courier New" charset="0"/>
              </a:rPr>
              <a:t>api</a:t>
            </a:r>
            <a:r>
              <a:rPr lang="en-US" altLang="ja-JP" sz="2000" b="1" dirty="0">
                <a:solidFill>
                  <a:schemeClr val="bg2">
                    <a:lumMod val="10000"/>
                  </a:schemeClr>
                </a:solidFill>
                <a:latin typeface="Courier New" charset="0"/>
                <a:ea typeface="Courier New" charset="0"/>
                <a:cs typeface="Courier New" charset="0"/>
              </a:rPr>
              <a:t>/tasks", {}, function(data) {</a:t>
            </a:r>
          </a:p>
          <a:p>
            <a:r>
              <a:rPr lang="en-US" altLang="ja-JP" sz="2000" b="1" dirty="0">
                <a:solidFill>
                  <a:schemeClr val="bg2">
                    <a:lumMod val="10000"/>
                  </a:schemeClr>
                </a:solidFill>
                <a:latin typeface="Courier New" charset="0"/>
                <a:ea typeface="Courier New" charset="0"/>
                <a:cs typeface="Courier New" charset="0"/>
              </a:rPr>
              <a:t>  $.each(data, function(index, item) {</a:t>
            </a:r>
          </a:p>
          <a:p>
            <a:r>
              <a:rPr lang="en-US" altLang="ja-JP" sz="2000" b="1" dirty="0">
                <a:solidFill>
                  <a:schemeClr val="bg2">
                    <a:lumMod val="10000"/>
                  </a:schemeClr>
                </a:solidFill>
                <a:latin typeface="Courier New" charset="0"/>
                <a:ea typeface="Courier New" charset="0"/>
                <a:cs typeface="Courier New" charset="0"/>
              </a:rPr>
              <a:t>    </a:t>
            </a:r>
            <a:r>
              <a:rPr lang="en-US" altLang="ja-JP" sz="2000" b="1" dirty="0" err="1">
                <a:solidFill>
                  <a:schemeClr val="bg2">
                    <a:lumMod val="10000"/>
                  </a:schemeClr>
                </a:solidFill>
                <a:latin typeface="Courier New" charset="0"/>
                <a:ea typeface="Courier New" charset="0"/>
                <a:cs typeface="Courier New" charset="0"/>
              </a:rPr>
              <a:t>var</a:t>
            </a:r>
            <a:r>
              <a:rPr lang="en-US" altLang="ja-JP" sz="2000" b="1" dirty="0">
                <a:solidFill>
                  <a:schemeClr val="bg2">
                    <a:lumMod val="10000"/>
                  </a:schemeClr>
                </a:solidFill>
                <a:latin typeface="Courier New" charset="0"/>
                <a:ea typeface="Courier New" charset="0"/>
                <a:cs typeface="Courier New" charset="0"/>
              </a:rPr>
              <a:t> </a:t>
            </a:r>
            <a:r>
              <a:rPr lang="en-US" altLang="ja-JP" sz="2000" b="1" dirty="0" err="1">
                <a:solidFill>
                  <a:schemeClr val="bg2">
                    <a:lumMod val="10000"/>
                  </a:schemeClr>
                </a:solidFill>
                <a:latin typeface="Courier New" charset="0"/>
                <a:ea typeface="Courier New" charset="0"/>
                <a:cs typeface="Courier New" charset="0"/>
              </a:rPr>
              <a:t>taskItem</a:t>
            </a:r>
            <a:r>
              <a:rPr lang="en-US" altLang="ja-JP" sz="2000" b="1" dirty="0">
                <a:solidFill>
                  <a:schemeClr val="bg2">
                    <a:lumMod val="10000"/>
                  </a:schemeClr>
                </a:solidFill>
                <a:latin typeface="Courier New" charset="0"/>
                <a:ea typeface="Courier New" charset="0"/>
                <a:cs typeface="Courier New" charset="0"/>
              </a:rPr>
              <a:t> = </a:t>
            </a:r>
            <a:r>
              <a:rPr lang="en-US" altLang="ja-JP" sz="2000" b="1" dirty="0" err="1">
                <a:solidFill>
                  <a:schemeClr val="bg2">
                    <a:lumMod val="10000"/>
                  </a:schemeClr>
                </a:solidFill>
                <a:latin typeface="Courier New" charset="0"/>
                <a:ea typeface="Courier New" charset="0"/>
                <a:cs typeface="Courier New" charset="0"/>
              </a:rPr>
              <a:t>taskTpl.clone</a:t>
            </a:r>
            <a:r>
              <a:rPr lang="en-US" altLang="ja-JP" sz="2000" b="1" dirty="0">
                <a:solidFill>
                  <a:schemeClr val="bg2">
                    <a:lumMod val="10000"/>
                  </a:schemeClr>
                </a:solidFill>
                <a:latin typeface="Courier New" charset="0"/>
                <a:ea typeface="Courier New" charset="0"/>
                <a:cs typeface="Courier New" charset="0"/>
              </a:rPr>
              <a:t>().show();</a:t>
            </a:r>
          </a:p>
          <a:p>
            <a:r>
              <a:rPr lang="en-US" altLang="ja-JP" sz="2000" b="1" dirty="0">
                <a:solidFill>
                  <a:schemeClr val="bg2">
                    <a:lumMod val="10000"/>
                  </a:schemeClr>
                </a:solidFill>
                <a:latin typeface="Courier New" charset="0"/>
                <a:ea typeface="Courier New" charset="0"/>
                <a:cs typeface="Courier New" charset="0"/>
              </a:rPr>
              <a:t>    </a:t>
            </a:r>
            <a:r>
              <a:rPr lang="en-US" altLang="ja-JP" sz="2000" b="1" dirty="0" err="1">
                <a:solidFill>
                  <a:schemeClr val="bg2">
                    <a:lumMod val="10000"/>
                  </a:schemeClr>
                </a:solidFill>
                <a:latin typeface="Courier New" charset="0"/>
                <a:ea typeface="Courier New" charset="0"/>
                <a:cs typeface="Courier New" charset="0"/>
              </a:rPr>
              <a:t>taskItem.removeClass</a:t>
            </a:r>
            <a:r>
              <a:rPr lang="en-US" altLang="ja-JP" sz="2000" b="1" dirty="0">
                <a:solidFill>
                  <a:schemeClr val="bg2">
                    <a:lumMod val="10000"/>
                  </a:schemeClr>
                </a:solidFill>
                <a:latin typeface="Courier New" charset="0"/>
                <a:ea typeface="Courier New" charset="0"/>
                <a:cs typeface="Courier New" charset="0"/>
              </a:rPr>
              <a:t>("task-</a:t>
            </a:r>
            <a:r>
              <a:rPr lang="en-US" altLang="ja-JP" sz="2000" b="1" dirty="0" err="1">
                <a:solidFill>
                  <a:schemeClr val="bg2">
                    <a:lumMod val="10000"/>
                  </a:schemeClr>
                </a:solidFill>
                <a:latin typeface="Courier New" charset="0"/>
                <a:ea typeface="Courier New" charset="0"/>
                <a:cs typeface="Courier New" charset="0"/>
              </a:rPr>
              <a:t>tpl</a:t>
            </a:r>
            <a:r>
              <a:rPr lang="en-US" altLang="ja-JP" sz="2000" b="1" dirty="0">
                <a:solidFill>
                  <a:schemeClr val="bg2">
                    <a:lumMod val="10000"/>
                  </a:schemeClr>
                </a:solidFill>
                <a:latin typeface="Courier New" charset="0"/>
                <a:ea typeface="Courier New" charset="0"/>
                <a:cs typeface="Courier New" charset="0"/>
              </a:rPr>
              <a:t>").</a:t>
            </a:r>
            <a:r>
              <a:rPr lang="en-US" altLang="ja-JP" sz="2000" b="1" dirty="0" err="1">
                <a:solidFill>
                  <a:schemeClr val="bg2">
                    <a:lumMod val="10000"/>
                  </a:schemeClr>
                </a:solidFill>
                <a:latin typeface="Courier New" charset="0"/>
                <a:ea typeface="Courier New" charset="0"/>
                <a:cs typeface="Courier New" charset="0"/>
              </a:rPr>
              <a:t>addClass</a:t>
            </a:r>
            <a:r>
              <a:rPr lang="en-US" altLang="ja-JP" sz="2000" b="1" dirty="0">
                <a:solidFill>
                  <a:schemeClr val="bg2">
                    <a:lumMod val="10000"/>
                  </a:schemeClr>
                </a:solidFill>
                <a:latin typeface="Courier New" charset="0"/>
                <a:ea typeface="Courier New" charset="0"/>
                <a:cs typeface="Courier New" charset="0"/>
              </a:rPr>
              <a:t>("task-item");</a:t>
            </a:r>
          </a:p>
          <a:p>
            <a:r>
              <a:rPr lang="en-US" altLang="ja-JP" sz="2000" b="1" dirty="0">
                <a:solidFill>
                  <a:schemeClr val="bg2">
                    <a:lumMod val="10000"/>
                  </a:schemeClr>
                </a:solidFill>
                <a:latin typeface="Courier New" charset="0"/>
                <a:ea typeface="Courier New" charset="0"/>
                <a:cs typeface="Courier New" charset="0"/>
              </a:rPr>
              <a:t>    $("</a:t>
            </a:r>
            <a:r>
              <a:rPr lang="en-US" altLang="ja-JP" sz="2000" b="1" dirty="0" err="1">
                <a:solidFill>
                  <a:schemeClr val="bg2">
                    <a:lumMod val="10000"/>
                  </a:schemeClr>
                </a:solidFill>
                <a:latin typeface="Courier New" charset="0"/>
                <a:ea typeface="Courier New" charset="0"/>
                <a:cs typeface="Courier New" charset="0"/>
              </a:rPr>
              <a:t>td.task</a:t>
            </a:r>
            <a:r>
              <a:rPr lang="en-US" altLang="ja-JP" sz="2000" b="1" dirty="0">
                <a:solidFill>
                  <a:schemeClr val="bg2">
                    <a:lumMod val="10000"/>
                  </a:schemeClr>
                </a:solidFill>
                <a:latin typeface="Courier New" charset="0"/>
                <a:ea typeface="Courier New" charset="0"/>
                <a:cs typeface="Courier New" charset="0"/>
              </a:rPr>
              <a:t>-id", </a:t>
            </a:r>
            <a:r>
              <a:rPr lang="en-US" altLang="ja-JP" sz="2000" b="1" dirty="0" err="1">
                <a:solidFill>
                  <a:schemeClr val="bg2">
                    <a:lumMod val="10000"/>
                  </a:schemeClr>
                </a:solidFill>
                <a:latin typeface="Courier New" charset="0"/>
                <a:ea typeface="Courier New" charset="0"/>
                <a:cs typeface="Courier New" charset="0"/>
              </a:rPr>
              <a:t>taskItem</a:t>
            </a:r>
            <a:r>
              <a:rPr lang="en-US" altLang="ja-JP" sz="2000" b="1" dirty="0">
                <a:solidFill>
                  <a:schemeClr val="bg2">
                    <a:lumMod val="10000"/>
                  </a:schemeClr>
                </a:solidFill>
                <a:latin typeface="Courier New" charset="0"/>
                <a:ea typeface="Courier New" charset="0"/>
                <a:cs typeface="Courier New" charset="0"/>
              </a:rPr>
              <a:t>).text(item.id);</a:t>
            </a:r>
          </a:p>
          <a:p>
            <a:r>
              <a:rPr lang="en-US" altLang="ja-JP" sz="2000" b="1" dirty="0">
                <a:solidFill>
                  <a:schemeClr val="bg2">
                    <a:lumMod val="10000"/>
                  </a:schemeClr>
                </a:solidFill>
                <a:latin typeface="Courier New" charset="0"/>
                <a:ea typeface="Courier New" charset="0"/>
                <a:cs typeface="Courier New" charset="0"/>
              </a:rPr>
              <a:t>    $("</a:t>
            </a:r>
            <a:r>
              <a:rPr lang="en-US" altLang="ja-JP" sz="2000" b="1" dirty="0" err="1">
                <a:solidFill>
                  <a:schemeClr val="bg2">
                    <a:lumMod val="10000"/>
                  </a:schemeClr>
                </a:solidFill>
                <a:latin typeface="Courier New" charset="0"/>
                <a:ea typeface="Courier New" charset="0"/>
                <a:cs typeface="Courier New" charset="0"/>
              </a:rPr>
              <a:t>td.task</a:t>
            </a:r>
            <a:r>
              <a:rPr lang="en-US" altLang="ja-JP" sz="2000" b="1" dirty="0">
                <a:solidFill>
                  <a:schemeClr val="bg2">
                    <a:lumMod val="10000"/>
                  </a:schemeClr>
                </a:solidFill>
                <a:latin typeface="Courier New" charset="0"/>
                <a:ea typeface="Courier New" charset="0"/>
                <a:cs typeface="Courier New" charset="0"/>
              </a:rPr>
              <a:t>-title", </a:t>
            </a:r>
            <a:r>
              <a:rPr lang="en-US" altLang="ja-JP" sz="2000" b="1" dirty="0" err="1">
                <a:solidFill>
                  <a:schemeClr val="bg2">
                    <a:lumMod val="10000"/>
                  </a:schemeClr>
                </a:solidFill>
                <a:latin typeface="Courier New" charset="0"/>
                <a:ea typeface="Courier New" charset="0"/>
                <a:cs typeface="Courier New" charset="0"/>
              </a:rPr>
              <a:t>taskItem</a:t>
            </a:r>
            <a:r>
              <a:rPr lang="en-US" altLang="ja-JP" sz="2000" b="1" dirty="0">
                <a:solidFill>
                  <a:schemeClr val="bg2">
                    <a:lumMod val="10000"/>
                  </a:schemeClr>
                </a:solidFill>
                <a:latin typeface="Courier New" charset="0"/>
                <a:ea typeface="Courier New" charset="0"/>
                <a:cs typeface="Courier New" charset="0"/>
              </a:rPr>
              <a:t>).text(</a:t>
            </a:r>
            <a:r>
              <a:rPr lang="en-US" altLang="ja-JP" sz="2000" b="1" dirty="0" err="1">
                <a:solidFill>
                  <a:schemeClr val="bg2">
                    <a:lumMod val="10000"/>
                  </a:schemeClr>
                </a:solidFill>
                <a:latin typeface="Courier New" charset="0"/>
                <a:ea typeface="Courier New" charset="0"/>
                <a:cs typeface="Courier New" charset="0"/>
              </a:rPr>
              <a:t>item.title</a:t>
            </a:r>
            <a:r>
              <a:rPr lang="en-US" altLang="ja-JP" sz="2000" b="1" dirty="0">
                <a:solidFill>
                  <a:schemeClr val="bg2">
                    <a:lumMod val="10000"/>
                  </a:schemeClr>
                </a:solidFill>
                <a:latin typeface="Courier New" charset="0"/>
                <a:ea typeface="Courier New" charset="0"/>
                <a:cs typeface="Courier New" charset="0"/>
              </a:rPr>
              <a:t>);</a:t>
            </a:r>
          </a:p>
          <a:p>
            <a:r>
              <a:rPr lang="en-US" altLang="ja-JP" sz="2000" b="1" dirty="0">
                <a:solidFill>
                  <a:schemeClr val="bg2">
                    <a:lumMod val="10000"/>
                  </a:schemeClr>
                </a:solidFill>
                <a:latin typeface="Courier New" charset="0"/>
                <a:ea typeface="Courier New" charset="0"/>
                <a:cs typeface="Courier New" charset="0"/>
              </a:rPr>
              <a:t>    $("</a:t>
            </a:r>
            <a:r>
              <a:rPr lang="en-US" altLang="ja-JP" sz="2000" b="1" dirty="0" err="1">
                <a:solidFill>
                  <a:schemeClr val="bg2">
                    <a:lumMod val="10000"/>
                  </a:schemeClr>
                </a:solidFill>
                <a:latin typeface="Courier New" charset="0"/>
                <a:ea typeface="Courier New" charset="0"/>
                <a:cs typeface="Courier New" charset="0"/>
              </a:rPr>
              <a:t>td.task</a:t>
            </a:r>
            <a:r>
              <a:rPr lang="en-US" altLang="ja-JP" sz="2000" b="1" dirty="0">
                <a:solidFill>
                  <a:schemeClr val="bg2">
                    <a:lumMod val="10000"/>
                  </a:schemeClr>
                </a:solidFill>
                <a:latin typeface="Courier New" charset="0"/>
                <a:ea typeface="Courier New" charset="0"/>
                <a:cs typeface="Courier New" charset="0"/>
              </a:rPr>
              <a:t>-action &gt; button", </a:t>
            </a:r>
            <a:r>
              <a:rPr lang="en-US" altLang="ja-JP" sz="2000" b="1" dirty="0" err="1">
                <a:solidFill>
                  <a:schemeClr val="bg2">
                    <a:lumMod val="10000"/>
                  </a:schemeClr>
                </a:solidFill>
                <a:latin typeface="Courier New" charset="0"/>
                <a:ea typeface="Courier New" charset="0"/>
                <a:cs typeface="Courier New" charset="0"/>
              </a:rPr>
              <a:t>taskItem</a:t>
            </a:r>
            <a:r>
              <a:rPr lang="en-US" altLang="ja-JP" sz="2000" b="1" dirty="0">
                <a:solidFill>
                  <a:schemeClr val="bg2">
                    <a:lumMod val="10000"/>
                  </a:schemeClr>
                </a:solidFill>
                <a:latin typeface="Courier New" charset="0"/>
                <a:ea typeface="Courier New" charset="0"/>
                <a:cs typeface="Courier New" charset="0"/>
              </a:rPr>
              <a:t>).click(function() {</a:t>
            </a:r>
          </a:p>
          <a:p>
            <a:r>
              <a:rPr lang="en-US" altLang="ja-JP" sz="2000" b="1" dirty="0">
                <a:solidFill>
                  <a:schemeClr val="bg2">
                    <a:lumMod val="10000"/>
                  </a:schemeClr>
                </a:solidFill>
                <a:latin typeface="Courier New" charset="0"/>
                <a:ea typeface="Courier New" charset="0"/>
                <a:cs typeface="Courier New" charset="0"/>
              </a:rPr>
              <a:t>      </a:t>
            </a:r>
            <a:r>
              <a:rPr lang="en-US" altLang="ja-JP" sz="2000" b="1" dirty="0" err="1">
                <a:solidFill>
                  <a:schemeClr val="bg2">
                    <a:lumMod val="10000"/>
                  </a:schemeClr>
                </a:solidFill>
                <a:latin typeface="Courier New" charset="0"/>
                <a:ea typeface="Courier New" charset="0"/>
                <a:cs typeface="Courier New" charset="0"/>
              </a:rPr>
              <a:t>deleteTask</a:t>
            </a:r>
            <a:r>
              <a:rPr lang="en-US" altLang="ja-JP" sz="2000" b="1" dirty="0">
                <a:solidFill>
                  <a:schemeClr val="bg2">
                    <a:lumMod val="10000"/>
                  </a:schemeClr>
                </a:solidFill>
                <a:latin typeface="Courier New" charset="0"/>
                <a:ea typeface="Courier New" charset="0"/>
                <a:cs typeface="Courier New" charset="0"/>
              </a:rPr>
              <a:t>(item.id);</a:t>
            </a:r>
          </a:p>
          <a:p>
            <a:r>
              <a:rPr lang="en-US" altLang="ja-JP" sz="2000" b="1" dirty="0">
                <a:solidFill>
                  <a:schemeClr val="bg2">
                    <a:lumMod val="10000"/>
                  </a:schemeClr>
                </a:solidFill>
                <a:latin typeface="Courier New" charset="0"/>
                <a:ea typeface="Courier New" charset="0"/>
                <a:cs typeface="Courier New" charset="0"/>
              </a:rPr>
              <a:t>    });</a:t>
            </a:r>
          </a:p>
          <a:p>
            <a:r>
              <a:rPr lang="en-US" altLang="ja-JP" sz="2000" b="1" dirty="0">
                <a:solidFill>
                  <a:schemeClr val="bg2">
                    <a:lumMod val="10000"/>
                  </a:schemeClr>
                </a:solidFill>
                <a:latin typeface="Courier New" charset="0"/>
                <a:ea typeface="Courier New" charset="0"/>
                <a:cs typeface="Courier New" charset="0"/>
              </a:rPr>
              <a:t>    </a:t>
            </a:r>
            <a:r>
              <a:rPr lang="en-US" altLang="ja-JP" sz="2000" b="1" dirty="0" err="1">
                <a:solidFill>
                  <a:schemeClr val="bg2">
                    <a:lumMod val="10000"/>
                  </a:schemeClr>
                </a:solidFill>
                <a:latin typeface="Courier New" charset="0"/>
                <a:ea typeface="Courier New" charset="0"/>
                <a:cs typeface="Courier New" charset="0"/>
              </a:rPr>
              <a:t>taskNew.before</a:t>
            </a:r>
            <a:r>
              <a:rPr lang="en-US" altLang="ja-JP" sz="2000" b="1" dirty="0">
                <a:solidFill>
                  <a:schemeClr val="bg2">
                    <a:lumMod val="10000"/>
                  </a:schemeClr>
                </a:solidFill>
                <a:latin typeface="Courier New" charset="0"/>
                <a:ea typeface="Courier New" charset="0"/>
                <a:cs typeface="Courier New" charset="0"/>
              </a:rPr>
              <a:t>(</a:t>
            </a:r>
            <a:r>
              <a:rPr lang="en-US" altLang="ja-JP" sz="2000" b="1" dirty="0" err="1">
                <a:solidFill>
                  <a:schemeClr val="bg2">
                    <a:lumMod val="10000"/>
                  </a:schemeClr>
                </a:solidFill>
                <a:latin typeface="Courier New" charset="0"/>
                <a:ea typeface="Courier New" charset="0"/>
                <a:cs typeface="Courier New" charset="0"/>
              </a:rPr>
              <a:t>taskItem</a:t>
            </a:r>
            <a:r>
              <a:rPr lang="en-US" altLang="ja-JP" sz="2000" b="1" dirty="0">
                <a:solidFill>
                  <a:schemeClr val="bg2">
                    <a:lumMod val="10000"/>
                  </a:schemeClr>
                </a:solidFill>
                <a:latin typeface="Courier New" charset="0"/>
                <a:ea typeface="Courier New" charset="0"/>
                <a:cs typeface="Courier New" charset="0"/>
              </a:rPr>
              <a:t>);</a:t>
            </a:r>
          </a:p>
          <a:p>
            <a:r>
              <a:rPr lang="en-US" altLang="ja-JP" sz="2000" b="1" dirty="0">
                <a:solidFill>
                  <a:schemeClr val="bg2">
                    <a:lumMod val="10000"/>
                  </a:schemeClr>
                </a:solidFill>
                <a:latin typeface="Courier New" charset="0"/>
                <a:ea typeface="Courier New" charset="0"/>
                <a:cs typeface="Courier New" charset="0"/>
              </a:rPr>
              <a:t>  });</a:t>
            </a:r>
          </a:p>
          <a:p>
            <a:r>
              <a:rPr lang="en-US" altLang="ja-JP" sz="2000" b="1" dirty="0">
                <a:solidFill>
                  <a:schemeClr val="bg2">
                    <a:lumMod val="10000"/>
                  </a:schemeClr>
                </a:solidFill>
                <a:latin typeface="Courier New" charset="0"/>
                <a:ea typeface="Courier New" charset="0"/>
                <a:cs typeface="Courier New" charset="0"/>
              </a:rPr>
              <a:t>});</a:t>
            </a:r>
          </a:p>
        </p:txBody>
      </p:sp>
    </p:spTree>
    <p:extLst>
      <p:ext uri="{BB962C8B-B14F-4D97-AF65-F5344CB8AC3E}">
        <p14:creationId xmlns:p14="http://schemas.microsoft.com/office/powerpoint/2010/main" val="14790659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まとめ</a:t>
            </a:r>
            <a:endParaRPr kumimoji="1" lang="ja-JP" altLang="en-US" dirty="0"/>
          </a:p>
        </p:txBody>
      </p:sp>
      <p:sp>
        <p:nvSpPr>
          <p:cNvPr id="5" name="テキスト プレースホルダー 4"/>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4245625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今回</a:t>
            </a:r>
            <a:r>
              <a:rPr kumimoji="1" lang="ja-JP" altLang="en-US" dirty="0" smtClean="0"/>
              <a:t>学んだ</a:t>
            </a:r>
            <a:r>
              <a:rPr kumimoji="1" lang="ja-JP" altLang="en-US" dirty="0"/>
              <a:t>こと</a:t>
            </a:r>
          </a:p>
        </p:txBody>
      </p:sp>
      <p:sp>
        <p:nvSpPr>
          <p:cNvPr id="3" name="コンテンツ プレースホルダー 2"/>
          <p:cNvSpPr>
            <a:spLocks noGrp="1"/>
          </p:cNvSpPr>
          <p:nvPr>
            <p:ph idx="1"/>
          </p:nvPr>
        </p:nvSpPr>
        <p:spPr/>
        <p:txBody>
          <a:bodyPr/>
          <a:lstStyle/>
          <a:p>
            <a:r>
              <a:rPr lang="ja-JP" altLang="en-US" dirty="0" smtClean="0"/>
              <a:t>イベント・リスナー</a:t>
            </a:r>
            <a:endParaRPr lang="en-US" altLang="ja-JP" dirty="0"/>
          </a:p>
          <a:p>
            <a:r>
              <a:rPr lang="en-US" altLang="ja-JP" dirty="0" smtClean="0"/>
              <a:t>DOM</a:t>
            </a:r>
            <a:r>
              <a:rPr lang="ja-JP" altLang="en-US" dirty="0" smtClean="0"/>
              <a:t>（</a:t>
            </a:r>
            <a:r>
              <a:rPr lang="en-US" altLang="ja-JP" dirty="0" smtClean="0"/>
              <a:t>Document Object Model</a:t>
            </a:r>
            <a:r>
              <a:rPr lang="ja-JP" altLang="en-US" dirty="0" smtClean="0"/>
              <a:t>）</a:t>
            </a:r>
            <a:endParaRPr lang="en-US" altLang="ja-JP" dirty="0" smtClean="0"/>
          </a:p>
          <a:p>
            <a:r>
              <a:rPr lang="en-US" altLang="ja-JP" dirty="0" smtClean="0"/>
              <a:t>XHR</a:t>
            </a:r>
            <a:r>
              <a:rPr lang="ja-JP" altLang="en-US" dirty="0" smtClean="0"/>
              <a:t>（</a:t>
            </a:r>
            <a:r>
              <a:rPr lang="en-US" altLang="ja-JP" dirty="0" smtClean="0"/>
              <a:t>Ajax</a:t>
            </a:r>
            <a:r>
              <a:rPr lang="ja-JP" altLang="en-US" dirty="0" smtClean="0"/>
              <a:t>）</a:t>
            </a:r>
            <a:endParaRPr lang="en-US" altLang="ja-JP" dirty="0" smtClean="0"/>
          </a:p>
          <a:p>
            <a:r>
              <a:rPr lang="ja-JP" altLang="en-US" dirty="0" smtClean="0"/>
              <a:t>軽量フレームワーク（</a:t>
            </a:r>
            <a:r>
              <a:rPr lang="en-US" altLang="ja-JP" dirty="0" smtClean="0"/>
              <a:t>prototype.js/</a:t>
            </a:r>
            <a:r>
              <a:rPr lang="en-US" altLang="ja-JP" dirty="0" err="1" smtClean="0"/>
              <a:t>jQuery</a:t>
            </a:r>
            <a:r>
              <a:rPr lang="ja-JP" altLang="en-US" dirty="0" smtClean="0"/>
              <a:t>）</a:t>
            </a:r>
            <a:endParaRPr lang="en-US" altLang="ja-JP" dirty="0" smtClean="0"/>
          </a:p>
        </p:txBody>
      </p:sp>
      <p:sp>
        <p:nvSpPr>
          <p:cNvPr id="4" name="メモ 3"/>
          <p:cNvSpPr/>
          <p:nvPr/>
        </p:nvSpPr>
        <p:spPr>
          <a:xfrm rot="21252610">
            <a:off x="6303816" y="4275271"/>
            <a:ext cx="5330770" cy="1981667"/>
          </a:xfrm>
          <a:prstGeom prst="foldedCorner">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kumimoji="1" lang="en-US" altLang="ja-JP" sz="2000" b="1" dirty="0"/>
              <a:t>NOTE</a:t>
            </a:r>
          </a:p>
          <a:p>
            <a:r>
              <a:rPr kumimoji="1" lang="ja-JP" altLang="en-US" sz="2000" b="1" dirty="0" smtClean="0"/>
              <a:t>前回取り上げた関数オブジェクトとそのローカル・スコープ生成（そしてエンクロージング・スコープの変数の束縛）の実例としても重要！</a:t>
            </a:r>
            <a:endParaRPr kumimoji="1" lang="ja-JP" altLang="en-US" sz="2000" b="1" dirty="0"/>
          </a:p>
        </p:txBody>
      </p:sp>
      <p:sp>
        <p:nvSpPr>
          <p:cNvPr id="5" name="雲形吹き出し 4"/>
          <p:cNvSpPr/>
          <p:nvPr/>
        </p:nvSpPr>
        <p:spPr>
          <a:xfrm rot="289369">
            <a:off x="7187543" y="889665"/>
            <a:ext cx="4073795" cy="2365911"/>
          </a:xfrm>
          <a:prstGeom prst="cloudCallout">
            <a:avLst>
              <a:gd name="adj1" fmla="val -50986"/>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どれもこれも</a:t>
            </a:r>
            <a:r>
              <a:rPr lang="en-US" altLang="ja-JP" b="1" dirty="0"/>
              <a:t>10</a:t>
            </a:r>
            <a:r>
              <a:rPr lang="ja-JP" altLang="en-US" b="1" dirty="0"/>
              <a:t>年前から広く普及していた技術。目新しさはないが、</a:t>
            </a:r>
            <a:r>
              <a:rPr lang="en-US" altLang="ja-JP" b="1" dirty="0"/>
              <a:t>JavaScript</a:t>
            </a:r>
            <a:r>
              <a:rPr lang="ja-JP" altLang="en-US" b="1" dirty="0"/>
              <a:t>アプリを作るうえでの重要性は変わっていない</a:t>
            </a:r>
            <a:r>
              <a:rPr lang="ja-JP" altLang="en-US" b="1" dirty="0" smtClean="0"/>
              <a:t>。</a:t>
            </a:r>
            <a:endParaRPr lang="ja-JP" altLang="en-US" b="1" dirty="0"/>
          </a:p>
        </p:txBody>
      </p:sp>
    </p:spTree>
    <p:extLst>
      <p:ext uri="{BB962C8B-B14F-4D97-AF65-F5344CB8AC3E}">
        <p14:creationId xmlns:p14="http://schemas.microsoft.com/office/powerpoint/2010/main" val="1187206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前回学んだこと</a:t>
            </a:r>
          </a:p>
        </p:txBody>
      </p:sp>
      <p:sp>
        <p:nvSpPr>
          <p:cNvPr id="3" name="コンテンツ プレースホルダー 2"/>
          <p:cNvSpPr>
            <a:spLocks noGrp="1"/>
          </p:cNvSpPr>
          <p:nvPr>
            <p:ph idx="1"/>
          </p:nvPr>
        </p:nvSpPr>
        <p:spPr/>
        <p:txBody>
          <a:bodyPr/>
          <a:lstStyle/>
          <a:p>
            <a:r>
              <a:rPr lang="en-US" altLang="ja-JP" dirty="0"/>
              <a:t>JavaScript</a:t>
            </a:r>
            <a:r>
              <a:rPr lang="ja-JP" altLang="en-US" dirty="0"/>
              <a:t>の基本型とオブジェクト型</a:t>
            </a:r>
            <a:endParaRPr lang="en-US" altLang="ja-JP" dirty="0"/>
          </a:p>
          <a:p>
            <a:r>
              <a:rPr lang="ja-JP" altLang="en-US" dirty="0"/>
              <a:t>プロトタイプ・ベースの</a:t>
            </a:r>
            <a:r>
              <a:rPr lang="en-US" altLang="ja-JP" dirty="0"/>
              <a:t>OOP</a:t>
            </a:r>
          </a:p>
          <a:p>
            <a:r>
              <a:rPr lang="ja-JP" altLang="en-US" dirty="0"/>
              <a:t>プロトタイプ・チェーンとスコープ・チェーン</a:t>
            </a:r>
            <a:endParaRPr lang="en-US" altLang="ja-JP" dirty="0"/>
          </a:p>
          <a:p>
            <a:r>
              <a:rPr kumimoji="1" lang="ja-JP" altLang="en-US" dirty="0"/>
              <a:t>そのどちらにも関わる関数オブジェクトの振る舞い</a:t>
            </a:r>
          </a:p>
        </p:txBody>
      </p:sp>
    </p:spTree>
    <p:extLst>
      <p:ext uri="{BB962C8B-B14F-4D97-AF65-F5344CB8AC3E}">
        <p14:creationId xmlns:p14="http://schemas.microsoft.com/office/powerpoint/2010/main" val="256547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次回は</a:t>
            </a:r>
            <a:endParaRPr kumimoji="1" lang="ja-JP" altLang="en-US" dirty="0"/>
          </a:p>
        </p:txBody>
      </p:sp>
      <p:sp>
        <p:nvSpPr>
          <p:cNvPr id="5" name="コンテンツ プレースホルダー 4"/>
          <p:cNvSpPr>
            <a:spLocks noGrp="1"/>
          </p:cNvSpPr>
          <p:nvPr>
            <p:ph idx="1"/>
          </p:nvPr>
        </p:nvSpPr>
        <p:spPr/>
        <p:txBody>
          <a:bodyPr/>
          <a:lstStyle/>
          <a:p>
            <a:r>
              <a:rPr kumimoji="1" lang="ja-JP" altLang="en-US" dirty="0" smtClean="0"/>
              <a:t>以下の項目について取り上げる予定：</a:t>
            </a:r>
            <a:endParaRPr kumimoji="1" lang="en-US" altLang="ja-JP" dirty="0" smtClean="0"/>
          </a:p>
          <a:p>
            <a:pPr lvl="1"/>
            <a:r>
              <a:rPr lang="ja-JP" altLang="en-US" dirty="0"/>
              <a:t>クライアントサイド</a:t>
            </a:r>
            <a:r>
              <a:rPr lang="en-US" altLang="ja-JP" dirty="0" smtClean="0"/>
              <a:t>MVC</a:t>
            </a:r>
          </a:p>
          <a:p>
            <a:pPr lvl="1"/>
            <a:r>
              <a:rPr kumimoji="1" lang="en-US" altLang="ja-JP" dirty="0" smtClean="0"/>
              <a:t>JavaScript</a:t>
            </a:r>
            <a:r>
              <a:rPr kumimoji="1" lang="ja-JP" altLang="en-US" dirty="0" smtClean="0"/>
              <a:t>の代替技術</a:t>
            </a:r>
            <a:endParaRPr kumimoji="1" lang="ja-JP" altLang="en-US" dirty="0"/>
          </a:p>
        </p:txBody>
      </p:sp>
    </p:spTree>
    <p:extLst>
      <p:ext uri="{BB962C8B-B14F-4D97-AF65-F5344CB8AC3E}">
        <p14:creationId xmlns:p14="http://schemas.microsoft.com/office/powerpoint/2010/main" val="296441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それが、何の役に立つの？</a:t>
            </a:r>
          </a:p>
        </p:txBody>
      </p:sp>
      <p:sp>
        <p:nvSpPr>
          <p:cNvPr id="3" name="コンテンツ プレースホルダー 2"/>
          <p:cNvSpPr>
            <a:spLocks noGrp="1"/>
          </p:cNvSpPr>
          <p:nvPr>
            <p:ph idx="1"/>
          </p:nvPr>
        </p:nvSpPr>
        <p:spPr/>
        <p:txBody>
          <a:bodyPr/>
          <a:lstStyle/>
          <a:p>
            <a:r>
              <a:rPr kumimoji="1" lang="ja-JP" altLang="en-US" dirty="0"/>
              <a:t>やや消極的な利点</a:t>
            </a:r>
            <a:endParaRPr kumimoji="1" lang="en-US" altLang="ja-JP" dirty="0"/>
          </a:p>
          <a:p>
            <a:pPr lvl="1"/>
            <a:r>
              <a:rPr kumimoji="1" lang="ja-JP" altLang="en-US" dirty="0"/>
              <a:t>「やってはならないこと」がわかる（主に開発向け）</a:t>
            </a:r>
            <a:endParaRPr kumimoji="1" lang="en-US" altLang="ja-JP" dirty="0"/>
          </a:p>
          <a:p>
            <a:pPr lvl="1"/>
            <a:r>
              <a:rPr lang="ja-JP" altLang="en-US" dirty="0"/>
              <a:t>「</a:t>
            </a:r>
            <a:r>
              <a:rPr lang="en-US" altLang="ja-JP" dirty="0"/>
              <a:t>〃</a:t>
            </a:r>
            <a:r>
              <a:rPr lang="ja-JP" altLang="en-US" dirty="0"/>
              <a:t>」をやっているコードの臭いがわかる（主に保守向け）</a:t>
            </a:r>
            <a:endParaRPr lang="en-US" altLang="ja-JP" dirty="0"/>
          </a:p>
          <a:p>
            <a:pPr lvl="1"/>
            <a:endParaRPr lang="en-US" altLang="ja-JP" dirty="0"/>
          </a:p>
          <a:p>
            <a:r>
              <a:rPr lang="ja-JP" altLang="en-US" dirty="0"/>
              <a:t>積極的な利点</a:t>
            </a:r>
            <a:endParaRPr lang="en-US" altLang="ja-JP" dirty="0"/>
          </a:p>
          <a:p>
            <a:pPr lvl="1"/>
            <a:r>
              <a:rPr lang="ja-JP" altLang="en-US" dirty="0"/>
              <a:t>フレームワーク活用のための基礎知識</a:t>
            </a:r>
            <a:endParaRPr lang="en-US" altLang="ja-JP" dirty="0"/>
          </a:p>
          <a:p>
            <a:pPr lvl="1"/>
            <a:r>
              <a:rPr kumimoji="1" lang="ja-JP" altLang="en-US" dirty="0"/>
              <a:t>代替技術に手を伸ばすための足がかり</a:t>
            </a:r>
          </a:p>
        </p:txBody>
      </p:sp>
      <p:sp>
        <p:nvSpPr>
          <p:cNvPr id="4" name="雲形吹き出し 3"/>
          <p:cNvSpPr/>
          <p:nvPr/>
        </p:nvSpPr>
        <p:spPr>
          <a:xfrm>
            <a:off x="4680488" y="4905214"/>
            <a:ext cx="7392692" cy="1952786"/>
          </a:xfrm>
          <a:prstGeom prst="cloudCallout">
            <a:avLst>
              <a:gd name="adj1" fmla="val -33621"/>
              <a:gd name="adj2" fmla="val -557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a:t>いずれも</a:t>
            </a:r>
            <a:r>
              <a:rPr kumimoji="1" lang="en-US" altLang="ja-JP" sz="2000" b="1"/>
              <a:t>JS</a:t>
            </a:r>
            <a:r>
              <a:rPr kumimoji="1" lang="ja-JP" altLang="en-US" sz="2000" b="1"/>
              <a:t>の特性（プロトタイプ、スコープ、関数オブジェクト、</a:t>
            </a:r>
            <a:r>
              <a:rPr kumimoji="1" lang="en-US" altLang="ja-JP" sz="2000" b="1"/>
              <a:t>etc</a:t>
            </a:r>
            <a:r>
              <a:rPr kumimoji="1" lang="ja-JP" altLang="en-US" sz="2000" b="1"/>
              <a:t>）を理解することなしには、受動的利用にとどまり、生産性をあげることはできない。</a:t>
            </a:r>
          </a:p>
        </p:txBody>
      </p:sp>
    </p:spTree>
    <p:extLst>
      <p:ext uri="{BB962C8B-B14F-4D97-AF65-F5344CB8AC3E}">
        <p14:creationId xmlns:p14="http://schemas.microsoft.com/office/powerpoint/2010/main" val="95118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a:t>イベントとリスナー</a:t>
            </a:r>
          </a:p>
        </p:txBody>
      </p:sp>
      <p:sp>
        <p:nvSpPr>
          <p:cNvPr id="5" name="テキスト プレースホルダー 4"/>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75197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a:t>イベントとは何か？</a:t>
            </a:r>
          </a:p>
        </p:txBody>
      </p:sp>
      <p:sp>
        <p:nvSpPr>
          <p:cNvPr id="5" name="コンテンツ プレースホルダー 4"/>
          <p:cNvSpPr>
            <a:spLocks noGrp="1"/>
          </p:cNvSpPr>
          <p:nvPr>
            <p:ph idx="1"/>
          </p:nvPr>
        </p:nvSpPr>
        <p:spPr/>
        <p:txBody>
          <a:bodyPr/>
          <a:lstStyle/>
          <a:p>
            <a:r>
              <a:rPr kumimoji="1" lang="ja-JP" altLang="en-US" dirty="0"/>
              <a:t>一般的な意味合い</a:t>
            </a:r>
            <a:endParaRPr kumimoji="1" lang="en-US" altLang="ja-JP" dirty="0"/>
          </a:p>
          <a:p>
            <a:pPr lvl="1"/>
            <a:r>
              <a:rPr lang="ja-JP" altLang="en-US" dirty="0"/>
              <a:t>アプリケーション・ユーザの画面操作や別システムからのデータ受信など、何かしらプログラミング言語の世界の外からもたらされる「出来事」。</a:t>
            </a:r>
            <a:endParaRPr lang="en-US" altLang="ja-JP" dirty="0"/>
          </a:p>
          <a:p>
            <a:pPr lvl="1"/>
            <a:endParaRPr lang="en-US" altLang="ja-JP" dirty="0"/>
          </a:p>
          <a:p>
            <a:r>
              <a:rPr lang="en-US" altLang="ja-JP" dirty="0"/>
              <a:t>JavaScript</a:t>
            </a:r>
            <a:r>
              <a:rPr lang="ja-JP" altLang="en-US" dirty="0"/>
              <a:t>固有の意味合い</a:t>
            </a:r>
            <a:endParaRPr lang="en-US" altLang="ja-JP" dirty="0"/>
          </a:p>
          <a:p>
            <a:pPr lvl="1"/>
            <a:r>
              <a:rPr lang="en-US" altLang="ja-JP" dirty="0"/>
              <a:t>Web</a:t>
            </a:r>
            <a:r>
              <a:rPr lang="ja-JP" altLang="en-US" dirty="0"/>
              <a:t>ページのロード（初期表示）、画面要素のクリック、フォームのフォーカスの</a:t>
            </a:r>
            <a:r>
              <a:rPr lang="en-US" altLang="ja-JP" dirty="0"/>
              <a:t>ON/OFF</a:t>
            </a:r>
            <a:r>
              <a:rPr lang="ja-JP" altLang="en-US" dirty="0" err="1"/>
              <a:t>、</a:t>
            </a:r>
            <a:r>
              <a:rPr lang="ja-JP" altLang="en-US" dirty="0"/>
              <a:t>入力値の変化、キーボードからの入力、フォームの送信（</a:t>
            </a:r>
            <a:r>
              <a:rPr lang="en-US" altLang="ja-JP" dirty="0"/>
              <a:t>submit</a:t>
            </a:r>
            <a:r>
              <a:rPr lang="ja-JP" altLang="en-US" dirty="0"/>
              <a:t>）などユーザが</a:t>
            </a:r>
            <a:r>
              <a:rPr lang="en-US" altLang="ja-JP" dirty="0"/>
              <a:t>Web</a:t>
            </a:r>
            <a:r>
              <a:rPr lang="ja-JP" altLang="en-US" dirty="0"/>
              <a:t>ブラウザ上で行ったアクション（の情報）。</a:t>
            </a:r>
            <a:endParaRPr lang="en-US" altLang="ja-JP" dirty="0"/>
          </a:p>
          <a:p>
            <a:pPr lvl="1"/>
            <a:endParaRPr kumimoji="1" lang="ja-JP" altLang="en-US" dirty="0"/>
          </a:p>
        </p:txBody>
      </p:sp>
    </p:spTree>
    <p:extLst>
      <p:ext uri="{BB962C8B-B14F-4D97-AF65-F5344CB8AC3E}">
        <p14:creationId xmlns:p14="http://schemas.microsoft.com/office/powerpoint/2010/main" val="31859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2429</TotalTime>
  <Words>4091</Words>
  <Application>Microsoft Macintosh PowerPoint</Application>
  <PresentationFormat>ワイド画面</PresentationFormat>
  <Paragraphs>504</Paragraphs>
  <Slides>60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60</vt:i4>
      </vt:variant>
    </vt:vector>
  </HeadingPairs>
  <TitlesOfParts>
    <vt:vector size="65" baseType="lpstr">
      <vt:lpstr>Arial</vt:lpstr>
      <vt:lpstr>Courier New</vt:lpstr>
      <vt:lpstr>Yu Gothic</vt:lpstr>
      <vt:lpstr>Yu Gothic Light</vt:lpstr>
      <vt:lpstr>ホワイト</vt:lpstr>
      <vt:lpstr>JSer Class</vt:lpstr>
      <vt:lpstr>目的</vt:lpstr>
      <vt:lpstr>開催概要</vt:lpstr>
      <vt:lpstr>参考情報</vt:lpstr>
      <vt:lpstr>JSer Class #2 </vt:lpstr>
      <vt:lpstr>前回学んだこと</vt:lpstr>
      <vt:lpstr>それが、何の役に立つの？</vt:lpstr>
      <vt:lpstr>イベントとリスナー</vt:lpstr>
      <vt:lpstr>イベントとは何か？</vt:lpstr>
      <vt:lpstr>イベント・リスナーとは何か？</vt:lpstr>
      <vt:lpstr>ところで…</vt:lpstr>
      <vt:lpstr>リスナーの起動イメージ</vt:lpstr>
      <vt:lpstr>リスナーの役割</vt:lpstr>
      <vt:lpstr>JavaScriptにおけるリスナー利用： 10年くらい前まで</vt:lpstr>
      <vt:lpstr>JavaScriptにおけるリスナー利用： 10年くらい前〜現在</vt:lpstr>
      <vt:lpstr>いまはむかし</vt:lpstr>
      <vt:lpstr>サンプルコード</vt:lpstr>
      <vt:lpstr>DOM</vt:lpstr>
      <vt:lpstr>DOMって何？の前に…</vt:lpstr>
      <vt:lpstr>DOMって何？の前に…</vt:lpstr>
      <vt:lpstr>まあ、なんにせよ</vt:lpstr>
      <vt:lpstr>DOMって何？</vt:lpstr>
      <vt:lpstr>DOMの構造</vt:lpstr>
      <vt:lpstr>サンプルコード</vt:lpstr>
      <vt:lpstr>参考資料</vt:lpstr>
      <vt:lpstr>DOMの登場以前/以後</vt:lpstr>
      <vt:lpstr>問題点</vt:lpstr>
      <vt:lpstr>XHR</vt:lpstr>
      <vt:lpstr>XHRって何？</vt:lpstr>
      <vt:lpstr>なんでXHRが必要なの？</vt:lpstr>
      <vt:lpstr>で、どんなふうに使うの？</vt:lpstr>
      <vt:lpstr>共通する事項</vt:lpstr>
      <vt:lpstr>重要なこと</vt:lpstr>
      <vt:lpstr>軽量フレームワーク</vt:lpstr>
      <vt:lpstr>prototype.js</vt:lpstr>
      <vt:lpstr>prototype.jsには これ以上踏み込まない</vt:lpstr>
      <vt:lpstr>余談）prototype.jsとjQuery そしてグローバルスコープ</vt:lpstr>
      <vt:lpstr>余談）prototype.jsとjQuery そしてグローバルスコープ</vt:lpstr>
      <vt:lpstr>余談）prototype.jsとjQuery そしてグローバルスコープ</vt:lpstr>
      <vt:lpstr>jQuery</vt:lpstr>
      <vt:lpstr>DOM vs. jQuery</vt:lpstr>
      <vt:lpstr>jQueryオブジェクト</vt:lpstr>
      <vt:lpstr>ノード探索① セレクタを利用したクエリ実行</vt:lpstr>
      <vt:lpstr>セレクタの基本</vt:lpstr>
      <vt:lpstr>ノード探索② 親戚関係ベースの移動</vt:lpstr>
      <vt:lpstr>その他のノード操作API</vt:lpstr>
      <vt:lpstr>AjaxのためのAPI（例）</vt:lpstr>
      <vt:lpstr>サンプル・アプリ</vt:lpstr>
      <vt:lpstr>起動方法</vt:lpstr>
      <vt:lpstr>RESTful API</vt:lpstr>
      <vt:lpstr>サンプル・アプリ解説①： ローカル・スコープ/ロード後の処理の定義</vt:lpstr>
      <vt:lpstr>サンプル・アプリ解説②： DOMノードの探索</vt:lpstr>
      <vt:lpstr>サンプル・アプリ解説③： イベント・リスナーの設定</vt:lpstr>
      <vt:lpstr>サンプル・アプリ解説④： DOMノードの追加/更新/削除</vt:lpstr>
      <vt:lpstr>サンプル・アプリ解説⑤： Ajaxによるリソース取得/送信</vt:lpstr>
      <vt:lpstr>サンプル・アプリ解説⑥： バグはどこにある？</vt:lpstr>
      <vt:lpstr>サンプル・アプリ解説⑥： バグはどう直す？（修正例）</vt:lpstr>
      <vt:lpstr>まとめ</vt:lpstr>
      <vt:lpstr>今回学んだこと</vt:lpstr>
      <vt:lpstr>次回は</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JSer Class</dc:title>
  <dc:creator>mizuky fujitani</dc:creator>
  <cp:lastModifiedBy>mizuky fujitani</cp:lastModifiedBy>
  <cp:revision>111</cp:revision>
  <dcterms:created xsi:type="dcterms:W3CDTF">2016-03-06T09:42:04Z</dcterms:created>
  <dcterms:modified xsi:type="dcterms:W3CDTF">2016-12-27T23:20:34Z</dcterms:modified>
</cp:coreProperties>
</file>