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5"/>
  </p:notesMasterIdLst>
  <p:sldIdLst>
    <p:sldId id="256" r:id="rId2"/>
    <p:sldId id="257" r:id="rId3"/>
    <p:sldId id="258" r:id="rId4"/>
    <p:sldId id="259" r:id="rId5"/>
    <p:sldId id="260" r:id="rId6"/>
    <p:sldId id="263" r:id="rId7"/>
    <p:sldId id="261" r:id="rId8"/>
    <p:sldId id="262" r:id="rId9"/>
    <p:sldId id="266" r:id="rId10"/>
    <p:sldId id="267" r:id="rId11"/>
    <p:sldId id="268" r:id="rId12"/>
    <p:sldId id="269" r:id="rId13"/>
    <p:sldId id="270" r:id="rId14"/>
    <p:sldId id="271" r:id="rId15"/>
    <p:sldId id="276" r:id="rId16"/>
    <p:sldId id="272" r:id="rId17"/>
    <p:sldId id="274" r:id="rId18"/>
    <p:sldId id="280" r:id="rId19"/>
    <p:sldId id="278" r:id="rId20"/>
    <p:sldId id="287" r:id="rId21"/>
    <p:sldId id="279" r:id="rId22"/>
    <p:sldId id="281" r:id="rId23"/>
    <p:sldId id="286" r:id="rId24"/>
    <p:sldId id="288" r:id="rId25"/>
    <p:sldId id="282" r:id="rId26"/>
    <p:sldId id="313" r:id="rId27"/>
    <p:sldId id="283" r:id="rId28"/>
    <p:sldId id="284" r:id="rId29"/>
    <p:sldId id="285" r:id="rId30"/>
    <p:sldId id="336" r:id="rId31"/>
    <p:sldId id="289" r:id="rId32"/>
    <p:sldId id="314" r:id="rId33"/>
    <p:sldId id="318" r:id="rId34"/>
    <p:sldId id="329" r:id="rId35"/>
    <p:sldId id="330" r:id="rId36"/>
    <p:sldId id="331" r:id="rId37"/>
    <p:sldId id="332" r:id="rId38"/>
    <p:sldId id="333" r:id="rId39"/>
    <p:sldId id="334" r:id="rId40"/>
    <p:sldId id="293" r:id="rId41"/>
    <p:sldId id="295" r:id="rId42"/>
    <p:sldId id="296" r:id="rId43"/>
    <p:sldId id="297" r:id="rId44"/>
    <p:sldId id="290" r:id="rId45"/>
    <p:sldId id="291" r:id="rId46"/>
    <p:sldId id="292" r:id="rId47"/>
    <p:sldId id="294" r:id="rId48"/>
    <p:sldId id="273" r:id="rId49"/>
    <p:sldId id="298" r:id="rId50"/>
    <p:sldId id="299" r:id="rId51"/>
    <p:sldId id="302" r:id="rId52"/>
    <p:sldId id="303" r:id="rId53"/>
    <p:sldId id="300" r:id="rId54"/>
    <p:sldId id="301" r:id="rId55"/>
    <p:sldId id="309" r:id="rId56"/>
    <p:sldId id="311" r:id="rId57"/>
    <p:sldId id="312" r:id="rId58"/>
    <p:sldId id="310" r:id="rId59"/>
    <p:sldId id="304" r:id="rId60"/>
    <p:sldId id="305" r:id="rId61"/>
    <p:sldId id="317" r:id="rId62"/>
    <p:sldId id="308" r:id="rId63"/>
    <p:sldId id="315" r:id="rId64"/>
    <p:sldId id="316" r:id="rId65"/>
    <p:sldId id="326" r:id="rId66"/>
    <p:sldId id="319" r:id="rId67"/>
    <p:sldId id="321" r:id="rId68"/>
    <p:sldId id="322" r:id="rId69"/>
    <p:sldId id="335" r:id="rId70"/>
    <p:sldId id="323" r:id="rId71"/>
    <p:sldId id="324" r:id="rId72"/>
    <p:sldId id="325" r:id="rId73"/>
    <p:sldId id="328" r:id="rId7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0"/>
    <p:restoredTop sz="94712"/>
  </p:normalViewPr>
  <p:slideViewPr>
    <p:cSldViewPr snapToGrid="0" snapToObjects="1">
      <p:cViewPr varScale="1">
        <p:scale>
          <a:sx n="97" d="100"/>
          <a:sy n="97" d="100"/>
        </p:scale>
        <p:origin x="6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notesMaster" Target="notesMasters/notesMaster1.xml"/><Relationship Id="rId76" Type="http://schemas.openxmlformats.org/officeDocument/2006/relationships/presProps" Target="presProps.xml"/><Relationship Id="rId77" Type="http://schemas.openxmlformats.org/officeDocument/2006/relationships/viewProps" Target="viewProps.xml"/><Relationship Id="rId78" Type="http://schemas.openxmlformats.org/officeDocument/2006/relationships/theme" Target="theme/theme1.xml"/><Relationship Id="rId79"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B7744F-D00D-8042-9DCE-1E96B31A48FF}" type="doc">
      <dgm:prSet loTypeId="urn:microsoft.com/office/officeart/2005/8/layout/bProcess3" loCatId="" qsTypeId="urn:microsoft.com/office/officeart/2005/8/quickstyle/simple2" qsCatId="simple" csTypeId="urn:microsoft.com/office/officeart/2005/8/colors/accent1_2" csCatId="accent1" phldr="1"/>
      <dgm:spPr/>
      <dgm:t>
        <a:bodyPr/>
        <a:lstStyle/>
        <a:p>
          <a:endParaRPr kumimoji="1" lang="ja-JP" altLang="en-US"/>
        </a:p>
      </dgm:t>
    </dgm:pt>
    <dgm:pt modelId="{B4A854EB-265A-2446-A956-4F2EF040430E}">
      <dgm:prSet phldrT="[テキスト]" custT="1"/>
      <dgm:spPr/>
      <dgm:t>
        <a:bodyPr/>
        <a:lstStyle/>
        <a:p>
          <a:r>
            <a:rPr kumimoji="1" lang="en-US" altLang="ja-JP" sz="1800"/>
            <a:t>JavaScript</a:t>
          </a:r>
          <a:br>
            <a:rPr kumimoji="1" lang="en-US" altLang="ja-JP" sz="1800"/>
          </a:br>
          <a:r>
            <a:rPr kumimoji="1" lang="en-US" altLang="ja-JP" sz="1800"/>
            <a:t>/JScript</a:t>
          </a:r>
          <a:r>
            <a:rPr kumimoji="1" lang="ja-JP" altLang="en-US" sz="1800"/>
            <a:t>の登場</a:t>
          </a:r>
        </a:p>
      </dgm:t>
    </dgm:pt>
    <dgm:pt modelId="{AF339FFB-4EE2-B646-98CC-558F01FC07D3}" type="parTrans" cxnId="{A1978814-F6FC-D340-B80B-C576A6BD0739}">
      <dgm:prSet/>
      <dgm:spPr/>
      <dgm:t>
        <a:bodyPr/>
        <a:lstStyle/>
        <a:p>
          <a:endParaRPr kumimoji="1" lang="ja-JP" altLang="en-US"/>
        </a:p>
      </dgm:t>
    </dgm:pt>
    <dgm:pt modelId="{6020DB32-E7B3-4045-8713-CAFCF07946B0}" type="sibTrans" cxnId="{A1978814-F6FC-D340-B80B-C576A6BD0739}">
      <dgm:prSet/>
      <dgm:spPr/>
      <dgm:t>
        <a:bodyPr/>
        <a:lstStyle/>
        <a:p>
          <a:endParaRPr kumimoji="1" lang="ja-JP" altLang="en-US"/>
        </a:p>
      </dgm:t>
    </dgm:pt>
    <dgm:pt modelId="{D3FDC23E-FBFB-B34F-A0AC-9159B378BFF1}">
      <dgm:prSet phldrT="[テキスト]" custT="1"/>
      <dgm:spPr/>
      <dgm:t>
        <a:bodyPr/>
        <a:lstStyle/>
        <a:p>
          <a:r>
            <a:rPr kumimoji="1" lang="en-US" altLang="ja-JP" sz="1800"/>
            <a:t>DOM/Event</a:t>
          </a:r>
          <a:br>
            <a:rPr kumimoji="1" lang="en-US" altLang="ja-JP" sz="1800"/>
          </a:br>
          <a:r>
            <a:rPr kumimoji="1" lang="en-US" altLang="ja-JP" sz="1800"/>
            <a:t>/XHR</a:t>
          </a:r>
          <a:r>
            <a:rPr kumimoji="1" lang="ja-JP" altLang="en-US" sz="1800"/>
            <a:t>の登場</a:t>
          </a:r>
        </a:p>
      </dgm:t>
    </dgm:pt>
    <dgm:pt modelId="{562C3291-215B-9545-8EEE-D87BE7B4AF26}" type="parTrans" cxnId="{46AAE8CD-FD90-F54C-9A75-28E5083AD73A}">
      <dgm:prSet/>
      <dgm:spPr/>
      <dgm:t>
        <a:bodyPr/>
        <a:lstStyle/>
        <a:p>
          <a:endParaRPr kumimoji="1" lang="ja-JP" altLang="en-US"/>
        </a:p>
      </dgm:t>
    </dgm:pt>
    <dgm:pt modelId="{F5CDCDFB-4FB5-154B-ABB9-E2DD4E5C57FB}" type="sibTrans" cxnId="{46AAE8CD-FD90-F54C-9A75-28E5083AD73A}">
      <dgm:prSet/>
      <dgm:spPr/>
      <dgm:t>
        <a:bodyPr/>
        <a:lstStyle/>
        <a:p>
          <a:endParaRPr kumimoji="1" lang="ja-JP" altLang="en-US"/>
        </a:p>
      </dgm:t>
    </dgm:pt>
    <dgm:pt modelId="{5D3587EB-BD68-DF49-B414-C4087E3F2D80}">
      <dgm:prSet phldrT="[テキスト]" custT="1"/>
      <dgm:spPr/>
      <dgm:t>
        <a:bodyPr/>
        <a:lstStyle/>
        <a:p>
          <a:r>
            <a:rPr kumimoji="1" lang="en-US" altLang="ja-JP" sz="1800"/>
            <a:t>prototype.js</a:t>
          </a:r>
          <a:br>
            <a:rPr kumimoji="1" lang="en-US" altLang="ja-JP" sz="1800"/>
          </a:br>
          <a:r>
            <a:rPr kumimoji="1" lang="en-US" altLang="ja-JP" sz="1800"/>
            <a:t>/jQuery</a:t>
          </a:r>
          <a:r>
            <a:rPr kumimoji="1" lang="ja-JP" altLang="en-US" sz="1800"/>
            <a:t>の登場</a:t>
          </a:r>
        </a:p>
      </dgm:t>
    </dgm:pt>
    <dgm:pt modelId="{61C009DE-7CF2-D24C-BFB5-864A3D508807}" type="parTrans" cxnId="{53ACBDC1-1890-2F45-B3EA-548E90997B22}">
      <dgm:prSet/>
      <dgm:spPr/>
      <dgm:t>
        <a:bodyPr/>
        <a:lstStyle/>
        <a:p>
          <a:endParaRPr kumimoji="1" lang="ja-JP" altLang="en-US"/>
        </a:p>
      </dgm:t>
    </dgm:pt>
    <dgm:pt modelId="{CFCCD2BB-4080-E840-A998-3AB762CF01EB}" type="sibTrans" cxnId="{53ACBDC1-1890-2F45-B3EA-548E90997B22}">
      <dgm:prSet/>
      <dgm:spPr/>
      <dgm:t>
        <a:bodyPr/>
        <a:lstStyle/>
        <a:p>
          <a:endParaRPr kumimoji="1" lang="ja-JP" altLang="en-US"/>
        </a:p>
      </dgm:t>
    </dgm:pt>
    <dgm:pt modelId="{EBF81651-72FF-7345-BFA1-D848DA8FF4FA}">
      <dgm:prSet phldrT="[テキスト]" custT="1"/>
      <dgm:spPr>
        <a:solidFill>
          <a:schemeClr val="accent6"/>
        </a:solidFill>
      </dgm:spPr>
      <dgm:t>
        <a:bodyPr/>
        <a:lstStyle/>
        <a:p>
          <a:r>
            <a:rPr kumimoji="1" lang="en-US" altLang="ja-JP" sz="1800"/>
            <a:t>HTML</a:t>
          </a:r>
          <a:r>
            <a:rPr kumimoji="1" lang="ja-JP" altLang="en-US" sz="1800"/>
            <a:t>の登場</a:t>
          </a:r>
        </a:p>
      </dgm:t>
    </dgm:pt>
    <dgm:pt modelId="{752B7BC9-15F6-C742-802E-299134BCC985}" type="parTrans" cxnId="{EBCFAED6-8AA7-7A48-A385-6568ADE54A84}">
      <dgm:prSet/>
      <dgm:spPr/>
      <dgm:t>
        <a:bodyPr/>
        <a:lstStyle/>
        <a:p>
          <a:endParaRPr kumimoji="1" lang="ja-JP" altLang="en-US"/>
        </a:p>
      </dgm:t>
    </dgm:pt>
    <dgm:pt modelId="{6FF005CD-52A2-7A42-A71C-8856F00B5E5C}" type="sibTrans" cxnId="{EBCFAED6-8AA7-7A48-A385-6568ADE54A84}">
      <dgm:prSet/>
      <dgm:spPr/>
      <dgm:t>
        <a:bodyPr/>
        <a:lstStyle/>
        <a:p>
          <a:endParaRPr kumimoji="1" lang="ja-JP" altLang="en-US"/>
        </a:p>
      </dgm:t>
    </dgm:pt>
    <dgm:pt modelId="{F18ADEFD-0CC3-7041-8A6A-9EA6EA15C174}">
      <dgm:prSet phldrT="[テキスト]"/>
      <dgm:spPr>
        <a:solidFill>
          <a:srgbClr val="FFC000"/>
        </a:solidFill>
      </dgm:spPr>
      <dgm:t>
        <a:bodyPr/>
        <a:lstStyle/>
        <a:p>
          <a:r>
            <a:rPr kumimoji="1" lang="ja-JP" altLang="en-US">
              <a:solidFill>
                <a:sysClr val="windowText" lastClr="000000"/>
              </a:solidFill>
            </a:rPr>
            <a:t>ちょっとしたインタラクションがほしい</a:t>
          </a:r>
          <a:r>
            <a:rPr kumimoji="1" lang="en-US" altLang="ja-JP">
              <a:solidFill>
                <a:sysClr val="windowText" lastClr="000000"/>
              </a:solidFill>
            </a:rPr>
            <a:t>…</a:t>
          </a:r>
          <a:r>
            <a:rPr kumimoji="1" lang="ja-JP" altLang="en-US">
              <a:solidFill>
                <a:sysClr val="windowText" lastClr="000000"/>
              </a:solidFill>
            </a:rPr>
            <a:t>。表現手段がない。</a:t>
          </a:r>
        </a:p>
      </dgm:t>
    </dgm:pt>
    <dgm:pt modelId="{5A0336D3-888A-B643-95B5-0E7B0540693A}" type="parTrans" cxnId="{EACFA2EE-A48C-6D48-9E3F-770BCC73F888}">
      <dgm:prSet/>
      <dgm:spPr/>
      <dgm:t>
        <a:bodyPr/>
        <a:lstStyle/>
        <a:p>
          <a:endParaRPr kumimoji="1" lang="ja-JP" altLang="en-US"/>
        </a:p>
      </dgm:t>
    </dgm:pt>
    <dgm:pt modelId="{50CD05B0-408B-D74B-AB18-76CAAB72CCBA}" type="sibTrans" cxnId="{EACFA2EE-A48C-6D48-9E3F-770BCC73F888}">
      <dgm:prSet/>
      <dgm:spPr/>
      <dgm:t>
        <a:bodyPr/>
        <a:lstStyle/>
        <a:p>
          <a:endParaRPr kumimoji="1" lang="ja-JP" altLang="en-US"/>
        </a:p>
      </dgm:t>
    </dgm:pt>
    <dgm:pt modelId="{29C427A9-F8C6-BB4C-9642-A4F375267CF1}">
      <dgm:prSet phldrT="[テキスト]"/>
      <dgm:spPr>
        <a:solidFill>
          <a:srgbClr val="FFC000"/>
        </a:solidFill>
      </dgm:spPr>
      <dgm:t>
        <a:bodyPr/>
        <a:lstStyle/>
        <a:p>
          <a:r>
            <a:rPr kumimoji="1" lang="ja-JP" altLang="en-US">
              <a:solidFill>
                <a:sysClr val="windowText" lastClr="000000"/>
              </a:solidFill>
            </a:rPr>
            <a:t>ユーザ操作に合わせてダイナミックにコンテンツを変化させたい。</a:t>
          </a:r>
          <a:r>
            <a:rPr kumimoji="1" lang="en-US" altLang="ja-JP">
              <a:solidFill>
                <a:sysClr val="windowText" lastClr="000000"/>
              </a:solidFill>
            </a:rPr>
            <a:t>API</a:t>
          </a:r>
          <a:r>
            <a:rPr kumimoji="1" lang="ja-JP" altLang="en-US">
              <a:solidFill>
                <a:sysClr val="windowText" lastClr="000000"/>
              </a:solidFill>
            </a:rPr>
            <a:t>がない。</a:t>
          </a:r>
        </a:p>
      </dgm:t>
    </dgm:pt>
    <dgm:pt modelId="{218E6D07-1A69-F74F-8F88-920FADD5C4DA}" type="parTrans" cxnId="{D4990588-E2EA-0E4B-9483-24FF5BEA2077}">
      <dgm:prSet/>
      <dgm:spPr/>
      <dgm:t>
        <a:bodyPr/>
        <a:lstStyle/>
        <a:p>
          <a:endParaRPr kumimoji="1" lang="ja-JP" altLang="en-US"/>
        </a:p>
      </dgm:t>
    </dgm:pt>
    <dgm:pt modelId="{D37630AF-3526-0E4E-B9BD-DA51EDAF78FE}" type="sibTrans" cxnId="{D4990588-E2EA-0E4B-9483-24FF5BEA2077}">
      <dgm:prSet/>
      <dgm:spPr/>
      <dgm:t>
        <a:bodyPr/>
        <a:lstStyle/>
        <a:p>
          <a:endParaRPr kumimoji="1" lang="ja-JP" altLang="en-US"/>
        </a:p>
      </dgm:t>
    </dgm:pt>
    <dgm:pt modelId="{9F1C0C00-14C8-5C48-9115-E28740F27960}">
      <dgm:prSet phldrT="[テキスト]"/>
      <dgm:spPr>
        <a:solidFill>
          <a:srgbClr val="FFC000"/>
        </a:solidFill>
      </dgm:spPr>
      <dgm:t>
        <a:bodyPr/>
        <a:lstStyle/>
        <a:p>
          <a:r>
            <a:rPr kumimoji="1" lang="ja-JP" altLang="en-US">
              <a:solidFill>
                <a:sysClr val="windowText" lastClr="000000"/>
              </a:solidFill>
            </a:rPr>
            <a:t>ブラウザ間で動作がバラッバラ。標準</a:t>
          </a:r>
          <a:r>
            <a:rPr kumimoji="1" lang="en-US" altLang="ja-JP">
              <a:solidFill>
                <a:sysClr val="windowText" lastClr="000000"/>
              </a:solidFill>
            </a:rPr>
            <a:t>API</a:t>
          </a:r>
          <a:r>
            <a:rPr kumimoji="1" lang="ja-JP" altLang="en-US">
              <a:solidFill>
                <a:sysClr val="windowText" lastClr="000000"/>
              </a:solidFill>
            </a:rPr>
            <a:t>はちょっと使いづらい。</a:t>
          </a:r>
        </a:p>
      </dgm:t>
    </dgm:pt>
    <dgm:pt modelId="{2F92C3F6-89F6-894F-A707-4D16C74CB714}" type="parTrans" cxnId="{F0601428-78FD-3642-8ABF-57E2C1879003}">
      <dgm:prSet/>
      <dgm:spPr/>
      <dgm:t>
        <a:bodyPr/>
        <a:lstStyle/>
        <a:p>
          <a:endParaRPr kumimoji="1" lang="ja-JP" altLang="en-US"/>
        </a:p>
      </dgm:t>
    </dgm:pt>
    <dgm:pt modelId="{A6B3E5DC-04A2-B948-98D0-CACED2EEC280}" type="sibTrans" cxnId="{F0601428-78FD-3642-8ABF-57E2C1879003}">
      <dgm:prSet/>
      <dgm:spPr/>
      <dgm:t>
        <a:bodyPr/>
        <a:lstStyle/>
        <a:p>
          <a:endParaRPr kumimoji="1" lang="ja-JP" altLang="en-US"/>
        </a:p>
      </dgm:t>
    </dgm:pt>
    <dgm:pt modelId="{DF6020B9-9707-0C45-882C-27E5B72772F0}">
      <dgm:prSet phldrT="[テキスト]"/>
      <dgm:spPr>
        <a:solidFill>
          <a:schemeClr val="accent2"/>
        </a:solidFill>
      </dgm:spPr>
      <dgm:t>
        <a:bodyPr/>
        <a:lstStyle/>
        <a:p>
          <a:r>
            <a:rPr kumimoji="1" lang="ja-JP" altLang="en-US"/>
            <a:t>便利なんだけど、そろそろ</a:t>
          </a:r>
          <a:r>
            <a:rPr kumimoji="1" lang="en-US" altLang="ja-JP"/>
            <a:t>JS</a:t>
          </a:r>
          <a:r>
            <a:rPr kumimoji="1" lang="ja-JP" altLang="en-US"/>
            <a:t>でやっていくの辛い。クライアント</a:t>
          </a:r>
          <a:r>
            <a:rPr kumimoji="1" lang="en-US" altLang="ja-JP"/>
            <a:t>/</a:t>
          </a:r>
          <a:r>
            <a:rPr kumimoji="1" lang="ja-JP" altLang="en-US"/>
            <a:t>サーバ両サイドにロジックが散らばっていていろいろ面倒。</a:t>
          </a:r>
        </a:p>
      </dgm:t>
    </dgm:pt>
    <dgm:pt modelId="{93677290-7100-7544-8F4D-2E5F3EF3E79B}" type="parTrans" cxnId="{8B735960-0707-A347-9408-14D3501A29DC}">
      <dgm:prSet/>
      <dgm:spPr/>
      <dgm:t>
        <a:bodyPr/>
        <a:lstStyle/>
        <a:p>
          <a:endParaRPr kumimoji="1" lang="ja-JP" altLang="en-US"/>
        </a:p>
      </dgm:t>
    </dgm:pt>
    <dgm:pt modelId="{1A8189CC-13B7-1740-9B76-55C3813A0B1D}" type="sibTrans" cxnId="{8B735960-0707-A347-9408-14D3501A29DC}">
      <dgm:prSet/>
      <dgm:spPr/>
      <dgm:t>
        <a:bodyPr/>
        <a:lstStyle/>
        <a:p>
          <a:endParaRPr kumimoji="1" lang="ja-JP" altLang="en-US"/>
        </a:p>
      </dgm:t>
    </dgm:pt>
    <dgm:pt modelId="{F565F3B9-B2CA-9143-AD62-3B0F87E16962}" type="pres">
      <dgm:prSet presAssocID="{91B7744F-D00D-8042-9DCE-1E96B31A48FF}" presName="Name0" presStyleCnt="0">
        <dgm:presLayoutVars>
          <dgm:dir/>
          <dgm:resizeHandles val="exact"/>
        </dgm:presLayoutVars>
      </dgm:prSet>
      <dgm:spPr/>
      <dgm:t>
        <a:bodyPr/>
        <a:lstStyle/>
        <a:p>
          <a:endParaRPr kumimoji="1" lang="ja-JP" altLang="en-US"/>
        </a:p>
      </dgm:t>
    </dgm:pt>
    <dgm:pt modelId="{3BB6FCE0-4A94-584D-9005-633E840C43A4}" type="pres">
      <dgm:prSet presAssocID="{EBF81651-72FF-7345-BFA1-D848DA8FF4FA}" presName="node" presStyleLbl="node1" presStyleIdx="0" presStyleCnt="8">
        <dgm:presLayoutVars>
          <dgm:bulletEnabled val="1"/>
        </dgm:presLayoutVars>
      </dgm:prSet>
      <dgm:spPr/>
      <dgm:t>
        <a:bodyPr/>
        <a:lstStyle/>
        <a:p>
          <a:endParaRPr kumimoji="1" lang="ja-JP" altLang="en-US"/>
        </a:p>
      </dgm:t>
    </dgm:pt>
    <dgm:pt modelId="{AEFC35A9-1357-584B-AD59-12D0E4255CFF}" type="pres">
      <dgm:prSet presAssocID="{6FF005CD-52A2-7A42-A71C-8856F00B5E5C}" presName="sibTrans" presStyleLbl="sibTrans1D1" presStyleIdx="0" presStyleCnt="7"/>
      <dgm:spPr/>
      <dgm:t>
        <a:bodyPr/>
        <a:lstStyle/>
        <a:p>
          <a:endParaRPr kumimoji="1" lang="ja-JP" altLang="en-US"/>
        </a:p>
      </dgm:t>
    </dgm:pt>
    <dgm:pt modelId="{AF372ABC-C3DF-9941-A9BC-7AC9E30258CF}" type="pres">
      <dgm:prSet presAssocID="{6FF005CD-52A2-7A42-A71C-8856F00B5E5C}" presName="connectorText" presStyleLbl="sibTrans1D1" presStyleIdx="0" presStyleCnt="7"/>
      <dgm:spPr/>
      <dgm:t>
        <a:bodyPr/>
        <a:lstStyle/>
        <a:p>
          <a:endParaRPr kumimoji="1" lang="ja-JP" altLang="en-US"/>
        </a:p>
      </dgm:t>
    </dgm:pt>
    <dgm:pt modelId="{420DC6E2-A2C2-C348-9DAD-B976170BCE13}" type="pres">
      <dgm:prSet presAssocID="{F18ADEFD-0CC3-7041-8A6A-9EA6EA15C174}" presName="node" presStyleLbl="node1" presStyleIdx="1" presStyleCnt="8">
        <dgm:presLayoutVars>
          <dgm:bulletEnabled val="1"/>
        </dgm:presLayoutVars>
      </dgm:prSet>
      <dgm:spPr/>
      <dgm:t>
        <a:bodyPr/>
        <a:lstStyle/>
        <a:p>
          <a:endParaRPr kumimoji="1" lang="ja-JP" altLang="en-US"/>
        </a:p>
      </dgm:t>
    </dgm:pt>
    <dgm:pt modelId="{082EAD35-EA4B-4E4F-81C4-F6FF1FF358BA}" type="pres">
      <dgm:prSet presAssocID="{50CD05B0-408B-D74B-AB18-76CAAB72CCBA}" presName="sibTrans" presStyleLbl="sibTrans1D1" presStyleIdx="1" presStyleCnt="7"/>
      <dgm:spPr/>
      <dgm:t>
        <a:bodyPr/>
        <a:lstStyle/>
        <a:p>
          <a:endParaRPr kumimoji="1" lang="ja-JP" altLang="en-US"/>
        </a:p>
      </dgm:t>
    </dgm:pt>
    <dgm:pt modelId="{829CA5B0-97F5-D440-B8EE-3169DF46DDC3}" type="pres">
      <dgm:prSet presAssocID="{50CD05B0-408B-D74B-AB18-76CAAB72CCBA}" presName="connectorText" presStyleLbl="sibTrans1D1" presStyleIdx="1" presStyleCnt="7"/>
      <dgm:spPr/>
      <dgm:t>
        <a:bodyPr/>
        <a:lstStyle/>
        <a:p>
          <a:endParaRPr kumimoji="1" lang="ja-JP" altLang="en-US"/>
        </a:p>
      </dgm:t>
    </dgm:pt>
    <dgm:pt modelId="{82261108-9D38-9B41-8B77-07A708F4D450}" type="pres">
      <dgm:prSet presAssocID="{B4A854EB-265A-2446-A956-4F2EF040430E}" presName="node" presStyleLbl="node1" presStyleIdx="2" presStyleCnt="8">
        <dgm:presLayoutVars>
          <dgm:bulletEnabled val="1"/>
        </dgm:presLayoutVars>
      </dgm:prSet>
      <dgm:spPr/>
      <dgm:t>
        <a:bodyPr/>
        <a:lstStyle/>
        <a:p>
          <a:endParaRPr kumimoji="1" lang="ja-JP" altLang="en-US"/>
        </a:p>
      </dgm:t>
    </dgm:pt>
    <dgm:pt modelId="{AD50B68C-5BED-AE45-B350-7A2A9D5823AD}" type="pres">
      <dgm:prSet presAssocID="{6020DB32-E7B3-4045-8713-CAFCF07946B0}" presName="sibTrans" presStyleLbl="sibTrans1D1" presStyleIdx="2" presStyleCnt="7"/>
      <dgm:spPr/>
      <dgm:t>
        <a:bodyPr/>
        <a:lstStyle/>
        <a:p>
          <a:endParaRPr kumimoji="1" lang="ja-JP" altLang="en-US"/>
        </a:p>
      </dgm:t>
    </dgm:pt>
    <dgm:pt modelId="{C59F0275-EA5A-664E-848E-DEA762291832}" type="pres">
      <dgm:prSet presAssocID="{6020DB32-E7B3-4045-8713-CAFCF07946B0}" presName="connectorText" presStyleLbl="sibTrans1D1" presStyleIdx="2" presStyleCnt="7"/>
      <dgm:spPr/>
      <dgm:t>
        <a:bodyPr/>
        <a:lstStyle/>
        <a:p>
          <a:endParaRPr kumimoji="1" lang="ja-JP" altLang="en-US"/>
        </a:p>
      </dgm:t>
    </dgm:pt>
    <dgm:pt modelId="{F1A6AD74-2D8B-1540-85B0-090D744F90CD}" type="pres">
      <dgm:prSet presAssocID="{29C427A9-F8C6-BB4C-9642-A4F375267CF1}" presName="node" presStyleLbl="node1" presStyleIdx="3" presStyleCnt="8">
        <dgm:presLayoutVars>
          <dgm:bulletEnabled val="1"/>
        </dgm:presLayoutVars>
      </dgm:prSet>
      <dgm:spPr/>
      <dgm:t>
        <a:bodyPr/>
        <a:lstStyle/>
        <a:p>
          <a:endParaRPr kumimoji="1" lang="ja-JP" altLang="en-US"/>
        </a:p>
      </dgm:t>
    </dgm:pt>
    <dgm:pt modelId="{E67D2A9C-4224-B94E-A49A-300A98D1AB1E}" type="pres">
      <dgm:prSet presAssocID="{D37630AF-3526-0E4E-B9BD-DA51EDAF78FE}" presName="sibTrans" presStyleLbl="sibTrans1D1" presStyleIdx="3" presStyleCnt="7"/>
      <dgm:spPr/>
      <dgm:t>
        <a:bodyPr/>
        <a:lstStyle/>
        <a:p>
          <a:endParaRPr kumimoji="1" lang="ja-JP" altLang="en-US"/>
        </a:p>
      </dgm:t>
    </dgm:pt>
    <dgm:pt modelId="{AD9AD12D-E6C0-A849-AF15-E64DF30A260D}" type="pres">
      <dgm:prSet presAssocID="{D37630AF-3526-0E4E-B9BD-DA51EDAF78FE}" presName="connectorText" presStyleLbl="sibTrans1D1" presStyleIdx="3" presStyleCnt="7"/>
      <dgm:spPr/>
      <dgm:t>
        <a:bodyPr/>
        <a:lstStyle/>
        <a:p>
          <a:endParaRPr kumimoji="1" lang="ja-JP" altLang="en-US"/>
        </a:p>
      </dgm:t>
    </dgm:pt>
    <dgm:pt modelId="{A07D1A0B-9B25-1C47-96E1-3016409CBA19}" type="pres">
      <dgm:prSet presAssocID="{D3FDC23E-FBFB-B34F-A0AC-9159B378BFF1}" presName="node" presStyleLbl="node1" presStyleIdx="4" presStyleCnt="8">
        <dgm:presLayoutVars>
          <dgm:bulletEnabled val="1"/>
        </dgm:presLayoutVars>
      </dgm:prSet>
      <dgm:spPr/>
      <dgm:t>
        <a:bodyPr/>
        <a:lstStyle/>
        <a:p>
          <a:endParaRPr kumimoji="1" lang="ja-JP" altLang="en-US"/>
        </a:p>
      </dgm:t>
    </dgm:pt>
    <dgm:pt modelId="{8CDF8D18-FC45-EE4B-A13D-AD1C03A3E0D1}" type="pres">
      <dgm:prSet presAssocID="{F5CDCDFB-4FB5-154B-ABB9-E2DD4E5C57FB}" presName="sibTrans" presStyleLbl="sibTrans1D1" presStyleIdx="4" presStyleCnt="7"/>
      <dgm:spPr/>
      <dgm:t>
        <a:bodyPr/>
        <a:lstStyle/>
        <a:p>
          <a:endParaRPr kumimoji="1" lang="ja-JP" altLang="en-US"/>
        </a:p>
      </dgm:t>
    </dgm:pt>
    <dgm:pt modelId="{715D393D-6A95-6541-BF99-C17946D3D3CD}" type="pres">
      <dgm:prSet presAssocID="{F5CDCDFB-4FB5-154B-ABB9-E2DD4E5C57FB}" presName="connectorText" presStyleLbl="sibTrans1D1" presStyleIdx="4" presStyleCnt="7"/>
      <dgm:spPr/>
      <dgm:t>
        <a:bodyPr/>
        <a:lstStyle/>
        <a:p>
          <a:endParaRPr kumimoji="1" lang="ja-JP" altLang="en-US"/>
        </a:p>
      </dgm:t>
    </dgm:pt>
    <dgm:pt modelId="{8F18C37D-F57A-054A-A04A-8BE7B9B25FF8}" type="pres">
      <dgm:prSet presAssocID="{9F1C0C00-14C8-5C48-9115-E28740F27960}" presName="node" presStyleLbl="node1" presStyleIdx="5" presStyleCnt="8">
        <dgm:presLayoutVars>
          <dgm:bulletEnabled val="1"/>
        </dgm:presLayoutVars>
      </dgm:prSet>
      <dgm:spPr/>
      <dgm:t>
        <a:bodyPr/>
        <a:lstStyle/>
        <a:p>
          <a:endParaRPr kumimoji="1" lang="ja-JP" altLang="en-US"/>
        </a:p>
      </dgm:t>
    </dgm:pt>
    <dgm:pt modelId="{5DC06B5A-1840-BC49-9DAC-74554B74534C}" type="pres">
      <dgm:prSet presAssocID="{A6B3E5DC-04A2-B948-98D0-CACED2EEC280}" presName="sibTrans" presStyleLbl="sibTrans1D1" presStyleIdx="5" presStyleCnt="7"/>
      <dgm:spPr/>
      <dgm:t>
        <a:bodyPr/>
        <a:lstStyle/>
        <a:p>
          <a:endParaRPr kumimoji="1" lang="ja-JP" altLang="en-US"/>
        </a:p>
      </dgm:t>
    </dgm:pt>
    <dgm:pt modelId="{658025F5-4186-7D41-B99A-806FA695BD86}" type="pres">
      <dgm:prSet presAssocID="{A6B3E5DC-04A2-B948-98D0-CACED2EEC280}" presName="connectorText" presStyleLbl="sibTrans1D1" presStyleIdx="5" presStyleCnt="7"/>
      <dgm:spPr/>
      <dgm:t>
        <a:bodyPr/>
        <a:lstStyle/>
        <a:p>
          <a:endParaRPr kumimoji="1" lang="ja-JP" altLang="en-US"/>
        </a:p>
      </dgm:t>
    </dgm:pt>
    <dgm:pt modelId="{07D39EB6-A450-EC4D-8B85-9B7A33DEDF8B}" type="pres">
      <dgm:prSet presAssocID="{5D3587EB-BD68-DF49-B414-C4087E3F2D80}" presName="node" presStyleLbl="node1" presStyleIdx="6" presStyleCnt="8">
        <dgm:presLayoutVars>
          <dgm:bulletEnabled val="1"/>
        </dgm:presLayoutVars>
      </dgm:prSet>
      <dgm:spPr/>
      <dgm:t>
        <a:bodyPr/>
        <a:lstStyle/>
        <a:p>
          <a:endParaRPr kumimoji="1" lang="ja-JP" altLang="en-US"/>
        </a:p>
      </dgm:t>
    </dgm:pt>
    <dgm:pt modelId="{01B97463-D00E-4547-A85B-D78AF83F9CA4}" type="pres">
      <dgm:prSet presAssocID="{CFCCD2BB-4080-E840-A998-3AB762CF01EB}" presName="sibTrans" presStyleLbl="sibTrans1D1" presStyleIdx="6" presStyleCnt="7"/>
      <dgm:spPr/>
      <dgm:t>
        <a:bodyPr/>
        <a:lstStyle/>
        <a:p>
          <a:endParaRPr kumimoji="1" lang="ja-JP" altLang="en-US"/>
        </a:p>
      </dgm:t>
    </dgm:pt>
    <dgm:pt modelId="{97A072D0-76C7-0044-A9AE-162A5425D1C1}" type="pres">
      <dgm:prSet presAssocID="{CFCCD2BB-4080-E840-A998-3AB762CF01EB}" presName="connectorText" presStyleLbl="sibTrans1D1" presStyleIdx="6" presStyleCnt="7"/>
      <dgm:spPr/>
      <dgm:t>
        <a:bodyPr/>
        <a:lstStyle/>
        <a:p>
          <a:endParaRPr kumimoji="1" lang="ja-JP" altLang="en-US"/>
        </a:p>
      </dgm:t>
    </dgm:pt>
    <dgm:pt modelId="{CA8D5406-91A0-EC40-BC18-348D017BE3AB}" type="pres">
      <dgm:prSet presAssocID="{DF6020B9-9707-0C45-882C-27E5B72772F0}" presName="node" presStyleLbl="node1" presStyleIdx="7" presStyleCnt="8">
        <dgm:presLayoutVars>
          <dgm:bulletEnabled val="1"/>
        </dgm:presLayoutVars>
      </dgm:prSet>
      <dgm:spPr/>
      <dgm:t>
        <a:bodyPr/>
        <a:lstStyle/>
        <a:p>
          <a:endParaRPr kumimoji="1" lang="ja-JP" altLang="en-US"/>
        </a:p>
      </dgm:t>
    </dgm:pt>
  </dgm:ptLst>
  <dgm:cxnLst>
    <dgm:cxn modelId="{91D8C6B4-A4D8-E448-8387-466F470C84E7}" type="presOf" srcId="{5D3587EB-BD68-DF49-B414-C4087E3F2D80}" destId="{07D39EB6-A450-EC4D-8B85-9B7A33DEDF8B}" srcOrd="0" destOrd="0" presId="urn:microsoft.com/office/officeart/2005/8/layout/bProcess3"/>
    <dgm:cxn modelId="{A47BCA25-6629-E04D-B710-01C1AD55ECD0}" type="presOf" srcId="{A6B3E5DC-04A2-B948-98D0-CACED2EEC280}" destId="{5DC06B5A-1840-BC49-9DAC-74554B74534C}" srcOrd="0" destOrd="0" presId="urn:microsoft.com/office/officeart/2005/8/layout/bProcess3"/>
    <dgm:cxn modelId="{8F609C30-EB08-0344-8E63-4ED19028CD57}" type="presOf" srcId="{50CD05B0-408B-D74B-AB18-76CAAB72CCBA}" destId="{829CA5B0-97F5-D440-B8EE-3169DF46DDC3}" srcOrd="1" destOrd="0" presId="urn:microsoft.com/office/officeart/2005/8/layout/bProcess3"/>
    <dgm:cxn modelId="{A3BE68D0-45BE-4F4D-A8AA-7A75E9DD6018}" type="presOf" srcId="{29C427A9-F8C6-BB4C-9642-A4F375267CF1}" destId="{F1A6AD74-2D8B-1540-85B0-090D744F90CD}" srcOrd="0" destOrd="0" presId="urn:microsoft.com/office/officeart/2005/8/layout/bProcess3"/>
    <dgm:cxn modelId="{EBCFAED6-8AA7-7A48-A385-6568ADE54A84}" srcId="{91B7744F-D00D-8042-9DCE-1E96B31A48FF}" destId="{EBF81651-72FF-7345-BFA1-D848DA8FF4FA}" srcOrd="0" destOrd="0" parTransId="{752B7BC9-15F6-C742-802E-299134BCC985}" sibTransId="{6FF005CD-52A2-7A42-A71C-8856F00B5E5C}"/>
    <dgm:cxn modelId="{A24EF2D0-6816-E84B-9182-2A89514DD2F2}" type="presOf" srcId="{6FF005CD-52A2-7A42-A71C-8856F00B5E5C}" destId="{AF372ABC-C3DF-9941-A9BC-7AC9E30258CF}" srcOrd="1" destOrd="0" presId="urn:microsoft.com/office/officeart/2005/8/layout/bProcess3"/>
    <dgm:cxn modelId="{5540EC4D-6AD6-D241-A418-BA8CC0F91C5A}" type="presOf" srcId="{CFCCD2BB-4080-E840-A998-3AB762CF01EB}" destId="{97A072D0-76C7-0044-A9AE-162A5425D1C1}" srcOrd="1" destOrd="0" presId="urn:microsoft.com/office/officeart/2005/8/layout/bProcess3"/>
    <dgm:cxn modelId="{D4318181-7899-964D-9162-F931C0D4BA84}" type="presOf" srcId="{9F1C0C00-14C8-5C48-9115-E28740F27960}" destId="{8F18C37D-F57A-054A-A04A-8BE7B9B25FF8}" srcOrd="0" destOrd="0" presId="urn:microsoft.com/office/officeart/2005/8/layout/bProcess3"/>
    <dgm:cxn modelId="{0D680F97-B314-B846-911F-A41167FA59AA}" type="presOf" srcId="{EBF81651-72FF-7345-BFA1-D848DA8FF4FA}" destId="{3BB6FCE0-4A94-584D-9005-633E840C43A4}" srcOrd="0" destOrd="0" presId="urn:microsoft.com/office/officeart/2005/8/layout/bProcess3"/>
    <dgm:cxn modelId="{53ACBDC1-1890-2F45-B3EA-548E90997B22}" srcId="{91B7744F-D00D-8042-9DCE-1E96B31A48FF}" destId="{5D3587EB-BD68-DF49-B414-C4087E3F2D80}" srcOrd="6" destOrd="0" parTransId="{61C009DE-7CF2-D24C-BFB5-864A3D508807}" sibTransId="{CFCCD2BB-4080-E840-A998-3AB762CF01EB}"/>
    <dgm:cxn modelId="{9F12D2F6-53AC-6D44-9CAD-2F6559381567}" type="presOf" srcId="{D3FDC23E-FBFB-B34F-A0AC-9159B378BFF1}" destId="{A07D1A0B-9B25-1C47-96E1-3016409CBA19}" srcOrd="0" destOrd="0" presId="urn:microsoft.com/office/officeart/2005/8/layout/bProcess3"/>
    <dgm:cxn modelId="{6CC8EC31-F2B3-9342-A3B9-537030F04755}" type="presOf" srcId="{91B7744F-D00D-8042-9DCE-1E96B31A48FF}" destId="{F565F3B9-B2CA-9143-AD62-3B0F87E16962}" srcOrd="0" destOrd="0" presId="urn:microsoft.com/office/officeart/2005/8/layout/bProcess3"/>
    <dgm:cxn modelId="{018579FE-9EF7-BD4C-BE13-A58ECD845D42}" type="presOf" srcId="{CFCCD2BB-4080-E840-A998-3AB762CF01EB}" destId="{01B97463-D00E-4547-A85B-D78AF83F9CA4}" srcOrd="0" destOrd="0" presId="urn:microsoft.com/office/officeart/2005/8/layout/bProcess3"/>
    <dgm:cxn modelId="{EACFA2EE-A48C-6D48-9E3F-770BCC73F888}" srcId="{91B7744F-D00D-8042-9DCE-1E96B31A48FF}" destId="{F18ADEFD-0CC3-7041-8A6A-9EA6EA15C174}" srcOrd="1" destOrd="0" parTransId="{5A0336D3-888A-B643-95B5-0E7B0540693A}" sibTransId="{50CD05B0-408B-D74B-AB18-76CAAB72CCBA}"/>
    <dgm:cxn modelId="{AE5BF9B8-529B-3646-8D90-EC99036B0704}" type="presOf" srcId="{6020DB32-E7B3-4045-8713-CAFCF07946B0}" destId="{AD50B68C-5BED-AE45-B350-7A2A9D5823AD}" srcOrd="0" destOrd="0" presId="urn:microsoft.com/office/officeart/2005/8/layout/bProcess3"/>
    <dgm:cxn modelId="{E763D7A7-1B37-C444-AE9F-89DBDDABC9AC}" type="presOf" srcId="{D37630AF-3526-0E4E-B9BD-DA51EDAF78FE}" destId="{AD9AD12D-E6C0-A849-AF15-E64DF30A260D}" srcOrd="1" destOrd="0" presId="urn:microsoft.com/office/officeart/2005/8/layout/bProcess3"/>
    <dgm:cxn modelId="{D1CEE989-212D-6641-8ADB-2731831FD3EE}" type="presOf" srcId="{A6B3E5DC-04A2-B948-98D0-CACED2EEC280}" destId="{658025F5-4186-7D41-B99A-806FA695BD86}" srcOrd="1" destOrd="0" presId="urn:microsoft.com/office/officeart/2005/8/layout/bProcess3"/>
    <dgm:cxn modelId="{8A55DBB7-9ABC-844F-9DFB-3FDE16AD1D93}" type="presOf" srcId="{F5CDCDFB-4FB5-154B-ABB9-E2DD4E5C57FB}" destId="{715D393D-6A95-6541-BF99-C17946D3D3CD}" srcOrd="1" destOrd="0" presId="urn:microsoft.com/office/officeart/2005/8/layout/bProcess3"/>
    <dgm:cxn modelId="{A1978814-F6FC-D340-B80B-C576A6BD0739}" srcId="{91B7744F-D00D-8042-9DCE-1E96B31A48FF}" destId="{B4A854EB-265A-2446-A956-4F2EF040430E}" srcOrd="2" destOrd="0" parTransId="{AF339FFB-4EE2-B646-98CC-558F01FC07D3}" sibTransId="{6020DB32-E7B3-4045-8713-CAFCF07946B0}"/>
    <dgm:cxn modelId="{D4990588-E2EA-0E4B-9483-24FF5BEA2077}" srcId="{91B7744F-D00D-8042-9DCE-1E96B31A48FF}" destId="{29C427A9-F8C6-BB4C-9642-A4F375267CF1}" srcOrd="3" destOrd="0" parTransId="{218E6D07-1A69-F74F-8F88-920FADD5C4DA}" sibTransId="{D37630AF-3526-0E4E-B9BD-DA51EDAF78FE}"/>
    <dgm:cxn modelId="{CF658C67-3DF2-7B43-9F3E-9845FE3BCCA9}" type="presOf" srcId="{6FF005CD-52A2-7A42-A71C-8856F00B5E5C}" destId="{AEFC35A9-1357-584B-AD59-12D0E4255CFF}" srcOrd="0" destOrd="0" presId="urn:microsoft.com/office/officeart/2005/8/layout/bProcess3"/>
    <dgm:cxn modelId="{8B735960-0707-A347-9408-14D3501A29DC}" srcId="{91B7744F-D00D-8042-9DCE-1E96B31A48FF}" destId="{DF6020B9-9707-0C45-882C-27E5B72772F0}" srcOrd="7" destOrd="0" parTransId="{93677290-7100-7544-8F4D-2E5F3EF3E79B}" sibTransId="{1A8189CC-13B7-1740-9B76-55C3813A0B1D}"/>
    <dgm:cxn modelId="{46870F35-2F64-D240-93C0-0E336B808FFD}" type="presOf" srcId="{6020DB32-E7B3-4045-8713-CAFCF07946B0}" destId="{C59F0275-EA5A-664E-848E-DEA762291832}" srcOrd="1" destOrd="0" presId="urn:microsoft.com/office/officeart/2005/8/layout/bProcess3"/>
    <dgm:cxn modelId="{61D3172F-8880-A941-9DE7-CAFEF429AB97}" type="presOf" srcId="{F5CDCDFB-4FB5-154B-ABB9-E2DD4E5C57FB}" destId="{8CDF8D18-FC45-EE4B-A13D-AD1C03A3E0D1}" srcOrd="0" destOrd="0" presId="urn:microsoft.com/office/officeart/2005/8/layout/bProcess3"/>
    <dgm:cxn modelId="{46AAE8CD-FD90-F54C-9A75-28E5083AD73A}" srcId="{91B7744F-D00D-8042-9DCE-1E96B31A48FF}" destId="{D3FDC23E-FBFB-B34F-A0AC-9159B378BFF1}" srcOrd="4" destOrd="0" parTransId="{562C3291-215B-9545-8EEE-D87BE7B4AF26}" sibTransId="{F5CDCDFB-4FB5-154B-ABB9-E2DD4E5C57FB}"/>
    <dgm:cxn modelId="{F0601428-78FD-3642-8ABF-57E2C1879003}" srcId="{91B7744F-D00D-8042-9DCE-1E96B31A48FF}" destId="{9F1C0C00-14C8-5C48-9115-E28740F27960}" srcOrd="5" destOrd="0" parTransId="{2F92C3F6-89F6-894F-A707-4D16C74CB714}" sibTransId="{A6B3E5DC-04A2-B948-98D0-CACED2EEC280}"/>
    <dgm:cxn modelId="{81CA369A-D5F5-1C46-9F6E-A7C75FFDF906}" type="presOf" srcId="{DF6020B9-9707-0C45-882C-27E5B72772F0}" destId="{CA8D5406-91A0-EC40-BC18-348D017BE3AB}" srcOrd="0" destOrd="0" presId="urn:microsoft.com/office/officeart/2005/8/layout/bProcess3"/>
    <dgm:cxn modelId="{848F4EBF-5D9B-9E42-A2C4-ADEDFE5213A7}" type="presOf" srcId="{D37630AF-3526-0E4E-B9BD-DA51EDAF78FE}" destId="{E67D2A9C-4224-B94E-A49A-300A98D1AB1E}" srcOrd="0" destOrd="0" presId="urn:microsoft.com/office/officeart/2005/8/layout/bProcess3"/>
    <dgm:cxn modelId="{EF7BD5F2-8196-5747-B931-F3247B42EFDA}" type="presOf" srcId="{B4A854EB-265A-2446-A956-4F2EF040430E}" destId="{82261108-9D38-9B41-8B77-07A708F4D450}" srcOrd="0" destOrd="0" presId="urn:microsoft.com/office/officeart/2005/8/layout/bProcess3"/>
    <dgm:cxn modelId="{52AEC0A1-8B97-0E4A-BE4A-317B19DEED67}" type="presOf" srcId="{F18ADEFD-0CC3-7041-8A6A-9EA6EA15C174}" destId="{420DC6E2-A2C2-C348-9DAD-B976170BCE13}" srcOrd="0" destOrd="0" presId="urn:microsoft.com/office/officeart/2005/8/layout/bProcess3"/>
    <dgm:cxn modelId="{F3D2DD31-7EAF-D746-8DC2-DC3B7DFBE56E}" type="presOf" srcId="{50CD05B0-408B-D74B-AB18-76CAAB72CCBA}" destId="{082EAD35-EA4B-4E4F-81C4-F6FF1FF358BA}" srcOrd="0" destOrd="0" presId="urn:microsoft.com/office/officeart/2005/8/layout/bProcess3"/>
    <dgm:cxn modelId="{1F06CAD3-9C44-684A-B7E1-B7B14AB30A2D}" type="presParOf" srcId="{F565F3B9-B2CA-9143-AD62-3B0F87E16962}" destId="{3BB6FCE0-4A94-584D-9005-633E840C43A4}" srcOrd="0" destOrd="0" presId="urn:microsoft.com/office/officeart/2005/8/layout/bProcess3"/>
    <dgm:cxn modelId="{F84B8279-657B-A344-9E79-36E4FF81A372}" type="presParOf" srcId="{F565F3B9-B2CA-9143-AD62-3B0F87E16962}" destId="{AEFC35A9-1357-584B-AD59-12D0E4255CFF}" srcOrd="1" destOrd="0" presId="urn:microsoft.com/office/officeart/2005/8/layout/bProcess3"/>
    <dgm:cxn modelId="{014DC4CC-BA49-3145-947A-3A74995ACC92}" type="presParOf" srcId="{AEFC35A9-1357-584B-AD59-12D0E4255CFF}" destId="{AF372ABC-C3DF-9941-A9BC-7AC9E30258CF}" srcOrd="0" destOrd="0" presId="urn:microsoft.com/office/officeart/2005/8/layout/bProcess3"/>
    <dgm:cxn modelId="{FACD166F-AECF-D54D-8DEE-65004309A339}" type="presParOf" srcId="{F565F3B9-B2CA-9143-AD62-3B0F87E16962}" destId="{420DC6E2-A2C2-C348-9DAD-B976170BCE13}" srcOrd="2" destOrd="0" presId="urn:microsoft.com/office/officeart/2005/8/layout/bProcess3"/>
    <dgm:cxn modelId="{A4F3A6B6-2302-B440-86AE-3A96EA35510E}" type="presParOf" srcId="{F565F3B9-B2CA-9143-AD62-3B0F87E16962}" destId="{082EAD35-EA4B-4E4F-81C4-F6FF1FF358BA}" srcOrd="3" destOrd="0" presId="urn:microsoft.com/office/officeart/2005/8/layout/bProcess3"/>
    <dgm:cxn modelId="{1938DB49-DC0F-2642-8477-9D2E9C0928B0}" type="presParOf" srcId="{082EAD35-EA4B-4E4F-81C4-F6FF1FF358BA}" destId="{829CA5B0-97F5-D440-B8EE-3169DF46DDC3}" srcOrd="0" destOrd="0" presId="urn:microsoft.com/office/officeart/2005/8/layout/bProcess3"/>
    <dgm:cxn modelId="{241FC663-D181-F649-9745-1410A783FDFF}" type="presParOf" srcId="{F565F3B9-B2CA-9143-AD62-3B0F87E16962}" destId="{82261108-9D38-9B41-8B77-07A708F4D450}" srcOrd="4" destOrd="0" presId="urn:microsoft.com/office/officeart/2005/8/layout/bProcess3"/>
    <dgm:cxn modelId="{D78246AD-298F-2647-B293-1A5AC16FB72E}" type="presParOf" srcId="{F565F3B9-B2CA-9143-AD62-3B0F87E16962}" destId="{AD50B68C-5BED-AE45-B350-7A2A9D5823AD}" srcOrd="5" destOrd="0" presId="urn:microsoft.com/office/officeart/2005/8/layout/bProcess3"/>
    <dgm:cxn modelId="{7EF467FA-6D6D-0A43-8935-653BEDD13722}" type="presParOf" srcId="{AD50B68C-5BED-AE45-B350-7A2A9D5823AD}" destId="{C59F0275-EA5A-664E-848E-DEA762291832}" srcOrd="0" destOrd="0" presId="urn:microsoft.com/office/officeart/2005/8/layout/bProcess3"/>
    <dgm:cxn modelId="{CF4173B4-4886-244F-80F2-8BFD110BC9E1}" type="presParOf" srcId="{F565F3B9-B2CA-9143-AD62-3B0F87E16962}" destId="{F1A6AD74-2D8B-1540-85B0-090D744F90CD}" srcOrd="6" destOrd="0" presId="urn:microsoft.com/office/officeart/2005/8/layout/bProcess3"/>
    <dgm:cxn modelId="{D0647D65-D0E2-CE41-ABFA-B8E2874C9CF2}" type="presParOf" srcId="{F565F3B9-B2CA-9143-AD62-3B0F87E16962}" destId="{E67D2A9C-4224-B94E-A49A-300A98D1AB1E}" srcOrd="7" destOrd="0" presId="urn:microsoft.com/office/officeart/2005/8/layout/bProcess3"/>
    <dgm:cxn modelId="{2C29343C-648D-4E45-9B18-ADF647470764}" type="presParOf" srcId="{E67D2A9C-4224-B94E-A49A-300A98D1AB1E}" destId="{AD9AD12D-E6C0-A849-AF15-E64DF30A260D}" srcOrd="0" destOrd="0" presId="urn:microsoft.com/office/officeart/2005/8/layout/bProcess3"/>
    <dgm:cxn modelId="{5392E270-7BA9-744B-B903-1073534266D3}" type="presParOf" srcId="{F565F3B9-B2CA-9143-AD62-3B0F87E16962}" destId="{A07D1A0B-9B25-1C47-96E1-3016409CBA19}" srcOrd="8" destOrd="0" presId="urn:microsoft.com/office/officeart/2005/8/layout/bProcess3"/>
    <dgm:cxn modelId="{697CB1F2-E279-CD41-96BA-76EDC5ED15AD}" type="presParOf" srcId="{F565F3B9-B2CA-9143-AD62-3B0F87E16962}" destId="{8CDF8D18-FC45-EE4B-A13D-AD1C03A3E0D1}" srcOrd="9" destOrd="0" presId="urn:microsoft.com/office/officeart/2005/8/layout/bProcess3"/>
    <dgm:cxn modelId="{FE91125F-BDEF-3342-AA88-1ABD109DD91F}" type="presParOf" srcId="{8CDF8D18-FC45-EE4B-A13D-AD1C03A3E0D1}" destId="{715D393D-6A95-6541-BF99-C17946D3D3CD}" srcOrd="0" destOrd="0" presId="urn:microsoft.com/office/officeart/2005/8/layout/bProcess3"/>
    <dgm:cxn modelId="{97E45596-0D53-574B-9D57-7F5B12F781AF}" type="presParOf" srcId="{F565F3B9-B2CA-9143-AD62-3B0F87E16962}" destId="{8F18C37D-F57A-054A-A04A-8BE7B9B25FF8}" srcOrd="10" destOrd="0" presId="urn:microsoft.com/office/officeart/2005/8/layout/bProcess3"/>
    <dgm:cxn modelId="{37499CD2-3F97-8148-89C1-2C93EDD187A4}" type="presParOf" srcId="{F565F3B9-B2CA-9143-AD62-3B0F87E16962}" destId="{5DC06B5A-1840-BC49-9DAC-74554B74534C}" srcOrd="11" destOrd="0" presId="urn:microsoft.com/office/officeart/2005/8/layout/bProcess3"/>
    <dgm:cxn modelId="{1C2044F9-EF89-2E40-908E-0A8B66084F31}" type="presParOf" srcId="{5DC06B5A-1840-BC49-9DAC-74554B74534C}" destId="{658025F5-4186-7D41-B99A-806FA695BD86}" srcOrd="0" destOrd="0" presId="urn:microsoft.com/office/officeart/2005/8/layout/bProcess3"/>
    <dgm:cxn modelId="{DB6031DC-CAA3-2B4E-8EB5-27B9A7C07C46}" type="presParOf" srcId="{F565F3B9-B2CA-9143-AD62-3B0F87E16962}" destId="{07D39EB6-A450-EC4D-8B85-9B7A33DEDF8B}" srcOrd="12" destOrd="0" presId="urn:microsoft.com/office/officeart/2005/8/layout/bProcess3"/>
    <dgm:cxn modelId="{AB66801F-755D-7242-B44D-2AEE5DB48FC1}" type="presParOf" srcId="{F565F3B9-B2CA-9143-AD62-3B0F87E16962}" destId="{01B97463-D00E-4547-A85B-D78AF83F9CA4}" srcOrd="13" destOrd="0" presId="urn:microsoft.com/office/officeart/2005/8/layout/bProcess3"/>
    <dgm:cxn modelId="{3B70350C-A1F1-AA41-9CFE-036A0229DB78}" type="presParOf" srcId="{01B97463-D00E-4547-A85B-D78AF83F9CA4}" destId="{97A072D0-76C7-0044-A9AE-162A5425D1C1}" srcOrd="0" destOrd="0" presId="urn:microsoft.com/office/officeart/2005/8/layout/bProcess3"/>
    <dgm:cxn modelId="{F1C07390-1BC2-B14A-9E5C-6CB8ADB19EA7}" type="presParOf" srcId="{F565F3B9-B2CA-9143-AD62-3B0F87E16962}" destId="{CA8D5406-91A0-EC40-BC18-348D017BE3AB}"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C35A9-1357-584B-AD59-12D0E4255CFF}">
      <dsp:nvSpPr>
        <dsp:cNvPr id="0" name=""/>
        <dsp:cNvSpPr/>
      </dsp:nvSpPr>
      <dsp:spPr>
        <a:xfrm>
          <a:off x="2241532" y="1199834"/>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2471087" y="1242976"/>
        <a:ext cx="25774" cy="5154"/>
      </dsp:txXfrm>
    </dsp:sp>
    <dsp:sp modelId="{3BB6FCE0-4A94-584D-9005-633E840C43A4}">
      <dsp:nvSpPr>
        <dsp:cNvPr id="0" name=""/>
        <dsp:cNvSpPr/>
      </dsp:nvSpPr>
      <dsp:spPr>
        <a:xfrm>
          <a:off x="2092" y="573182"/>
          <a:ext cx="2241239" cy="1344743"/>
        </a:xfrm>
        <a:prstGeom prst="rect">
          <a:avLst/>
        </a:prstGeom>
        <a:solidFill>
          <a:schemeClr val="accent6"/>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kumimoji="1" lang="en-US" altLang="ja-JP" sz="1800" kern="1200"/>
            <a:t>HTML</a:t>
          </a:r>
          <a:r>
            <a:rPr kumimoji="1" lang="ja-JP" altLang="en-US" sz="1800" kern="1200"/>
            <a:t>の登場</a:t>
          </a:r>
        </a:p>
      </dsp:txBody>
      <dsp:txXfrm>
        <a:off x="2092" y="573182"/>
        <a:ext cx="2241239" cy="1344743"/>
      </dsp:txXfrm>
    </dsp:sp>
    <dsp:sp modelId="{082EAD35-EA4B-4E4F-81C4-F6FF1FF358BA}">
      <dsp:nvSpPr>
        <dsp:cNvPr id="0" name=""/>
        <dsp:cNvSpPr/>
      </dsp:nvSpPr>
      <dsp:spPr>
        <a:xfrm>
          <a:off x="4998257" y="1199834"/>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5227812" y="1242976"/>
        <a:ext cx="25774" cy="5154"/>
      </dsp:txXfrm>
    </dsp:sp>
    <dsp:sp modelId="{420DC6E2-A2C2-C348-9DAD-B976170BCE13}">
      <dsp:nvSpPr>
        <dsp:cNvPr id="0" name=""/>
        <dsp:cNvSpPr/>
      </dsp:nvSpPr>
      <dsp:spPr>
        <a:xfrm>
          <a:off x="2758817" y="573182"/>
          <a:ext cx="2241239" cy="1344743"/>
        </a:xfrm>
        <a:prstGeom prst="rect">
          <a:avLst/>
        </a:prstGeom>
        <a:solidFill>
          <a:srgbClr val="FFC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kumimoji="1" lang="ja-JP" altLang="en-US" sz="1300" kern="1200">
              <a:solidFill>
                <a:sysClr val="windowText" lastClr="000000"/>
              </a:solidFill>
            </a:rPr>
            <a:t>ちょっとしたインタラクションがほしい</a:t>
          </a:r>
          <a:r>
            <a:rPr kumimoji="1" lang="en-US" altLang="ja-JP" sz="1300" kern="1200">
              <a:solidFill>
                <a:sysClr val="windowText" lastClr="000000"/>
              </a:solidFill>
            </a:rPr>
            <a:t>…</a:t>
          </a:r>
          <a:r>
            <a:rPr kumimoji="1" lang="ja-JP" altLang="en-US" sz="1300" kern="1200">
              <a:solidFill>
                <a:sysClr val="windowText" lastClr="000000"/>
              </a:solidFill>
            </a:rPr>
            <a:t>。表現手段がない。</a:t>
          </a:r>
        </a:p>
      </dsp:txBody>
      <dsp:txXfrm>
        <a:off x="2758817" y="573182"/>
        <a:ext cx="2241239" cy="1344743"/>
      </dsp:txXfrm>
    </dsp:sp>
    <dsp:sp modelId="{AD50B68C-5BED-AE45-B350-7A2A9D5823AD}">
      <dsp:nvSpPr>
        <dsp:cNvPr id="0" name=""/>
        <dsp:cNvSpPr/>
      </dsp:nvSpPr>
      <dsp:spPr>
        <a:xfrm>
          <a:off x="7754982" y="1199834"/>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7984537" y="1242976"/>
        <a:ext cx="25774" cy="5154"/>
      </dsp:txXfrm>
    </dsp:sp>
    <dsp:sp modelId="{82261108-9D38-9B41-8B77-07A708F4D450}">
      <dsp:nvSpPr>
        <dsp:cNvPr id="0" name=""/>
        <dsp:cNvSpPr/>
      </dsp:nvSpPr>
      <dsp:spPr>
        <a:xfrm>
          <a:off x="5515542" y="573182"/>
          <a:ext cx="2241239" cy="134474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kumimoji="1" lang="en-US" altLang="ja-JP" sz="1800" kern="1200"/>
            <a:t>JavaScript</a:t>
          </a:r>
          <a:br>
            <a:rPr kumimoji="1" lang="en-US" altLang="ja-JP" sz="1800" kern="1200"/>
          </a:br>
          <a:r>
            <a:rPr kumimoji="1" lang="en-US" altLang="ja-JP" sz="1800" kern="1200"/>
            <a:t>/JScript</a:t>
          </a:r>
          <a:r>
            <a:rPr kumimoji="1" lang="ja-JP" altLang="en-US" sz="1800" kern="1200"/>
            <a:t>の登場</a:t>
          </a:r>
        </a:p>
      </dsp:txBody>
      <dsp:txXfrm>
        <a:off x="5515542" y="573182"/>
        <a:ext cx="2241239" cy="1344743"/>
      </dsp:txXfrm>
    </dsp:sp>
    <dsp:sp modelId="{E67D2A9C-4224-B94E-A49A-300A98D1AB1E}">
      <dsp:nvSpPr>
        <dsp:cNvPr id="0" name=""/>
        <dsp:cNvSpPr/>
      </dsp:nvSpPr>
      <dsp:spPr>
        <a:xfrm>
          <a:off x="1122712" y="1916126"/>
          <a:ext cx="8270175" cy="484885"/>
        </a:xfrm>
        <a:custGeom>
          <a:avLst/>
          <a:gdLst/>
          <a:ahLst/>
          <a:cxnLst/>
          <a:rect l="0" t="0" r="0" b="0"/>
          <a:pathLst>
            <a:path>
              <a:moveTo>
                <a:pt x="8270175" y="0"/>
              </a:moveTo>
              <a:lnTo>
                <a:pt x="8270175" y="259542"/>
              </a:lnTo>
              <a:lnTo>
                <a:pt x="0" y="259542"/>
              </a:lnTo>
              <a:lnTo>
                <a:pt x="0" y="484885"/>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5050644" y="2155991"/>
        <a:ext cx="414311" cy="5154"/>
      </dsp:txXfrm>
    </dsp:sp>
    <dsp:sp modelId="{F1A6AD74-2D8B-1540-85B0-090D744F90CD}">
      <dsp:nvSpPr>
        <dsp:cNvPr id="0" name=""/>
        <dsp:cNvSpPr/>
      </dsp:nvSpPr>
      <dsp:spPr>
        <a:xfrm>
          <a:off x="8272267" y="573182"/>
          <a:ext cx="2241239" cy="1344743"/>
        </a:xfrm>
        <a:prstGeom prst="rect">
          <a:avLst/>
        </a:prstGeom>
        <a:solidFill>
          <a:srgbClr val="FFC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kumimoji="1" lang="ja-JP" altLang="en-US" sz="1300" kern="1200">
              <a:solidFill>
                <a:sysClr val="windowText" lastClr="000000"/>
              </a:solidFill>
            </a:rPr>
            <a:t>ユーザ操作に合わせてダイナミックにコンテンツを変化させたい。</a:t>
          </a:r>
          <a:r>
            <a:rPr kumimoji="1" lang="en-US" altLang="ja-JP" sz="1300" kern="1200">
              <a:solidFill>
                <a:sysClr val="windowText" lastClr="000000"/>
              </a:solidFill>
            </a:rPr>
            <a:t>API</a:t>
          </a:r>
          <a:r>
            <a:rPr kumimoji="1" lang="ja-JP" altLang="en-US" sz="1300" kern="1200">
              <a:solidFill>
                <a:sysClr val="windowText" lastClr="000000"/>
              </a:solidFill>
            </a:rPr>
            <a:t>がない。</a:t>
          </a:r>
        </a:p>
      </dsp:txBody>
      <dsp:txXfrm>
        <a:off x="8272267" y="573182"/>
        <a:ext cx="2241239" cy="1344743"/>
      </dsp:txXfrm>
    </dsp:sp>
    <dsp:sp modelId="{8CDF8D18-FC45-EE4B-A13D-AD1C03A3E0D1}">
      <dsp:nvSpPr>
        <dsp:cNvPr id="0" name=""/>
        <dsp:cNvSpPr/>
      </dsp:nvSpPr>
      <dsp:spPr>
        <a:xfrm>
          <a:off x="2241532" y="3060063"/>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2471087" y="3103206"/>
        <a:ext cx="25774" cy="5154"/>
      </dsp:txXfrm>
    </dsp:sp>
    <dsp:sp modelId="{A07D1A0B-9B25-1C47-96E1-3016409CBA19}">
      <dsp:nvSpPr>
        <dsp:cNvPr id="0" name=""/>
        <dsp:cNvSpPr/>
      </dsp:nvSpPr>
      <dsp:spPr>
        <a:xfrm>
          <a:off x="2092" y="2433411"/>
          <a:ext cx="2241239" cy="134474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kumimoji="1" lang="en-US" altLang="ja-JP" sz="1800" kern="1200"/>
            <a:t>DOM/Event</a:t>
          </a:r>
          <a:br>
            <a:rPr kumimoji="1" lang="en-US" altLang="ja-JP" sz="1800" kern="1200"/>
          </a:br>
          <a:r>
            <a:rPr kumimoji="1" lang="en-US" altLang="ja-JP" sz="1800" kern="1200"/>
            <a:t>/XHR</a:t>
          </a:r>
          <a:r>
            <a:rPr kumimoji="1" lang="ja-JP" altLang="en-US" sz="1800" kern="1200"/>
            <a:t>の登場</a:t>
          </a:r>
        </a:p>
      </dsp:txBody>
      <dsp:txXfrm>
        <a:off x="2092" y="2433411"/>
        <a:ext cx="2241239" cy="1344743"/>
      </dsp:txXfrm>
    </dsp:sp>
    <dsp:sp modelId="{5DC06B5A-1840-BC49-9DAC-74554B74534C}">
      <dsp:nvSpPr>
        <dsp:cNvPr id="0" name=""/>
        <dsp:cNvSpPr/>
      </dsp:nvSpPr>
      <dsp:spPr>
        <a:xfrm>
          <a:off x="4998257" y="3060063"/>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5227812" y="3103206"/>
        <a:ext cx="25774" cy="5154"/>
      </dsp:txXfrm>
    </dsp:sp>
    <dsp:sp modelId="{8F18C37D-F57A-054A-A04A-8BE7B9B25FF8}">
      <dsp:nvSpPr>
        <dsp:cNvPr id="0" name=""/>
        <dsp:cNvSpPr/>
      </dsp:nvSpPr>
      <dsp:spPr>
        <a:xfrm>
          <a:off x="2758817" y="2433411"/>
          <a:ext cx="2241239" cy="1344743"/>
        </a:xfrm>
        <a:prstGeom prst="rect">
          <a:avLst/>
        </a:prstGeom>
        <a:solidFill>
          <a:srgbClr val="FFC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kumimoji="1" lang="ja-JP" altLang="en-US" sz="1300" kern="1200">
              <a:solidFill>
                <a:sysClr val="windowText" lastClr="000000"/>
              </a:solidFill>
            </a:rPr>
            <a:t>ブラウザ間で動作がバラッバラ。標準</a:t>
          </a:r>
          <a:r>
            <a:rPr kumimoji="1" lang="en-US" altLang="ja-JP" sz="1300" kern="1200">
              <a:solidFill>
                <a:sysClr val="windowText" lastClr="000000"/>
              </a:solidFill>
            </a:rPr>
            <a:t>API</a:t>
          </a:r>
          <a:r>
            <a:rPr kumimoji="1" lang="ja-JP" altLang="en-US" sz="1300" kern="1200">
              <a:solidFill>
                <a:sysClr val="windowText" lastClr="000000"/>
              </a:solidFill>
            </a:rPr>
            <a:t>はちょっと使いづらい。</a:t>
          </a:r>
        </a:p>
      </dsp:txBody>
      <dsp:txXfrm>
        <a:off x="2758817" y="2433411"/>
        <a:ext cx="2241239" cy="1344743"/>
      </dsp:txXfrm>
    </dsp:sp>
    <dsp:sp modelId="{01B97463-D00E-4547-A85B-D78AF83F9CA4}">
      <dsp:nvSpPr>
        <dsp:cNvPr id="0" name=""/>
        <dsp:cNvSpPr/>
      </dsp:nvSpPr>
      <dsp:spPr>
        <a:xfrm>
          <a:off x="7754982" y="3060063"/>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7984537" y="3103206"/>
        <a:ext cx="25774" cy="5154"/>
      </dsp:txXfrm>
    </dsp:sp>
    <dsp:sp modelId="{07D39EB6-A450-EC4D-8B85-9B7A33DEDF8B}">
      <dsp:nvSpPr>
        <dsp:cNvPr id="0" name=""/>
        <dsp:cNvSpPr/>
      </dsp:nvSpPr>
      <dsp:spPr>
        <a:xfrm>
          <a:off x="5515542" y="2433411"/>
          <a:ext cx="2241239" cy="134474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kumimoji="1" lang="en-US" altLang="ja-JP" sz="1800" kern="1200"/>
            <a:t>prototype.js</a:t>
          </a:r>
          <a:br>
            <a:rPr kumimoji="1" lang="en-US" altLang="ja-JP" sz="1800" kern="1200"/>
          </a:br>
          <a:r>
            <a:rPr kumimoji="1" lang="en-US" altLang="ja-JP" sz="1800" kern="1200"/>
            <a:t>/jQuery</a:t>
          </a:r>
          <a:r>
            <a:rPr kumimoji="1" lang="ja-JP" altLang="en-US" sz="1800" kern="1200"/>
            <a:t>の登場</a:t>
          </a:r>
        </a:p>
      </dsp:txBody>
      <dsp:txXfrm>
        <a:off x="5515542" y="2433411"/>
        <a:ext cx="2241239" cy="1344743"/>
      </dsp:txXfrm>
    </dsp:sp>
    <dsp:sp modelId="{CA8D5406-91A0-EC40-BC18-348D017BE3AB}">
      <dsp:nvSpPr>
        <dsp:cNvPr id="0" name=""/>
        <dsp:cNvSpPr/>
      </dsp:nvSpPr>
      <dsp:spPr>
        <a:xfrm>
          <a:off x="8272267" y="2433411"/>
          <a:ext cx="2241239" cy="1344743"/>
        </a:xfrm>
        <a:prstGeom prst="rect">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kumimoji="1" lang="ja-JP" altLang="en-US" sz="1300" kern="1200"/>
            <a:t>便利なんだけど、そろそろ</a:t>
          </a:r>
          <a:r>
            <a:rPr kumimoji="1" lang="en-US" altLang="ja-JP" sz="1300" kern="1200"/>
            <a:t>JS</a:t>
          </a:r>
          <a:r>
            <a:rPr kumimoji="1" lang="ja-JP" altLang="en-US" sz="1300" kern="1200"/>
            <a:t>でやっていくの辛い。クライアント</a:t>
          </a:r>
          <a:r>
            <a:rPr kumimoji="1" lang="en-US" altLang="ja-JP" sz="1300" kern="1200"/>
            <a:t>/</a:t>
          </a:r>
          <a:r>
            <a:rPr kumimoji="1" lang="ja-JP" altLang="en-US" sz="1300" kern="1200"/>
            <a:t>サーバ両サイドにロジックが散らばっていていろいろ面倒。</a:t>
          </a:r>
        </a:p>
      </dsp:txBody>
      <dsp:txXfrm>
        <a:off x="8272267" y="2433411"/>
        <a:ext cx="2241239" cy="134474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5B9FB-A2FF-E248-8328-CDD23A670D76}" type="datetimeFigureOut">
              <a:t>12/28/16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AC32C7-B395-A344-A6B1-65D09502DC10}" type="slidenum">
              <a:t>‹#›</a:t>
            </a:fld>
            <a:endParaRPr kumimoji="1" lang="ja-JP" altLang="en-US"/>
          </a:p>
        </p:txBody>
      </p:sp>
    </p:spTree>
    <p:extLst>
      <p:ext uri="{BB962C8B-B14F-4D97-AF65-F5344CB8AC3E}">
        <p14:creationId xmlns:p14="http://schemas.microsoft.com/office/powerpoint/2010/main" val="214678549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CAC32C7-B395-A344-A6B1-65D09502DC10}" type="slidenum">
              <a:rPr lang="uk-UA"/>
              <a:t>19</a:t>
            </a:fld>
            <a:endParaRPr kumimoji="1" lang="uk-UA" altLang="ja-JP"/>
          </a:p>
        </p:txBody>
      </p:sp>
    </p:spTree>
    <p:extLst>
      <p:ext uri="{BB962C8B-B14F-4D97-AF65-F5344CB8AC3E}">
        <p14:creationId xmlns:p14="http://schemas.microsoft.com/office/powerpoint/2010/main" val="442568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CAC32C7-B395-A344-A6B1-65D09502DC10}" type="slidenum">
              <a:t>22</a:t>
            </a:fld>
            <a:endParaRPr kumimoji="1" lang="ja-JP" altLang="en-US"/>
          </a:p>
        </p:txBody>
      </p:sp>
    </p:spTree>
    <p:extLst>
      <p:ext uri="{BB962C8B-B14F-4D97-AF65-F5344CB8AC3E}">
        <p14:creationId xmlns:p14="http://schemas.microsoft.com/office/powerpoint/2010/main" val="1151078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5AF82D7-FB26-9446-B62B-1007F0793786}" type="datetimeFigureOut">
              <a:t>12/28/16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08254EA-5CA7-1944-9C8F-C9DAF86CD513}" type="slidenum">
              <a:t>‹#›</a:t>
            </a:fld>
            <a:endParaRPr kumimoji="1" lang="ja-JP" altLang="en-US"/>
          </a:p>
        </p:txBody>
      </p:sp>
    </p:spTree>
    <p:extLst>
      <p:ext uri="{BB962C8B-B14F-4D97-AF65-F5344CB8AC3E}">
        <p14:creationId xmlns:p14="http://schemas.microsoft.com/office/powerpoint/2010/main" val="1367691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5AF82D7-FB26-9446-B62B-1007F0793786}" type="datetimeFigureOut">
              <a:t>12/28/16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08254EA-5CA7-1944-9C8F-C9DAF86CD513}" type="slidenum">
              <a:t>‹#›</a:t>
            </a:fld>
            <a:endParaRPr kumimoji="1" lang="ja-JP" altLang="en-US"/>
          </a:p>
        </p:txBody>
      </p:sp>
    </p:spTree>
    <p:extLst>
      <p:ext uri="{BB962C8B-B14F-4D97-AF65-F5344CB8AC3E}">
        <p14:creationId xmlns:p14="http://schemas.microsoft.com/office/powerpoint/2010/main" val="97929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5AF82D7-FB26-9446-B62B-1007F0793786}" type="datetimeFigureOut">
              <a:t>12/28/16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08254EA-5CA7-1944-9C8F-C9DAF86CD513}" type="slidenum">
              <a:t>‹#›</a:t>
            </a:fld>
            <a:endParaRPr kumimoji="1" lang="ja-JP" altLang="en-US"/>
          </a:p>
        </p:txBody>
      </p:sp>
    </p:spTree>
    <p:extLst>
      <p:ext uri="{BB962C8B-B14F-4D97-AF65-F5344CB8AC3E}">
        <p14:creationId xmlns:p14="http://schemas.microsoft.com/office/powerpoint/2010/main" val="675856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5AF82D7-FB26-9446-B62B-1007F0793786}" type="datetimeFigureOut">
              <a:t>12/28/16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08254EA-5CA7-1944-9C8F-C9DAF86CD513}" type="slidenum">
              <a:t>‹#›</a:t>
            </a:fld>
            <a:endParaRPr kumimoji="1" lang="ja-JP" altLang="en-US"/>
          </a:p>
        </p:txBody>
      </p:sp>
    </p:spTree>
    <p:extLst>
      <p:ext uri="{BB962C8B-B14F-4D97-AF65-F5344CB8AC3E}">
        <p14:creationId xmlns:p14="http://schemas.microsoft.com/office/powerpoint/2010/main" val="1229368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5AF82D7-FB26-9446-B62B-1007F0793786}" type="datetimeFigureOut">
              <a:t>12/28/16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08254EA-5CA7-1944-9C8F-C9DAF86CD513}" type="slidenum">
              <a:t>‹#›</a:t>
            </a:fld>
            <a:endParaRPr kumimoji="1" lang="ja-JP" altLang="en-US"/>
          </a:p>
        </p:txBody>
      </p:sp>
    </p:spTree>
    <p:extLst>
      <p:ext uri="{BB962C8B-B14F-4D97-AF65-F5344CB8AC3E}">
        <p14:creationId xmlns:p14="http://schemas.microsoft.com/office/powerpoint/2010/main" val="1057741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5AF82D7-FB26-9446-B62B-1007F0793786}" type="datetimeFigureOut">
              <a:t>12/28/16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08254EA-5CA7-1944-9C8F-C9DAF86CD513}" type="slidenum">
              <a:t>‹#›</a:t>
            </a:fld>
            <a:endParaRPr kumimoji="1" lang="ja-JP" altLang="en-US"/>
          </a:p>
        </p:txBody>
      </p:sp>
    </p:spTree>
    <p:extLst>
      <p:ext uri="{BB962C8B-B14F-4D97-AF65-F5344CB8AC3E}">
        <p14:creationId xmlns:p14="http://schemas.microsoft.com/office/powerpoint/2010/main" val="585878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5AF82D7-FB26-9446-B62B-1007F0793786}" type="datetimeFigureOut">
              <a:t>12/28/16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08254EA-5CA7-1944-9C8F-C9DAF86CD513}" type="slidenum">
              <a:t>‹#›</a:t>
            </a:fld>
            <a:endParaRPr kumimoji="1" lang="ja-JP" altLang="en-US"/>
          </a:p>
        </p:txBody>
      </p:sp>
    </p:spTree>
    <p:extLst>
      <p:ext uri="{BB962C8B-B14F-4D97-AF65-F5344CB8AC3E}">
        <p14:creationId xmlns:p14="http://schemas.microsoft.com/office/powerpoint/2010/main" val="642116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5AF82D7-FB26-9446-B62B-1007F0793786}" type="datetimeFigureOut">
              <a:t>12/28/16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08254EA-5CA7-1944-9C8F-C9DAF86CD513}" type="slidenum">
              <a:t>‹#›</a:t>
            </a:fld>
            <a:endParaRPr kumimoji="1" lang="ja-JP" altLang="en-US"/>
          </a:p>
        </p:txBody>
      </p:sp>
    </p:spTree>
    <p:extLst>
      <p:ext uri="{BB962C8B-B14F-4D97-AF65-F5344CB8AC3E}">
        <p14:creationId xmlns:p14="http://schemas.microsoft.com/office/powerpoint/2010/main" val="954975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5AF82D7-FB26-9446-B62B-1007F0793786}" type="datetimeFigureOut">
              <a:t>12/28/16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08254EA-5CA7-1944-9C8F-C9DAF86CD513}" type="slidenum">
              <a:t>‹#›</a:t>
            </a:fld>
            <a:endParaRPr kumimoji="1" lang="ja-JP" altLang="en-US"/>
          </a:p>
        </p:txBody>
      </p:sp>
    </p:spTree>
    <p:extLst>
      <p:ext uri="{BB962C8B-B14F-4D97-AF65-F5344CB8AC3E}">
        <p14:creationId xmlns:p14="http://schemas.microsoft.com/office/powerpoint/2010/main" val="2122489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5AF82D7-FB26-9446-B62B-1007F0793786}" type="datetimeFigureOut">
              <a:t>12/28/16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08254EA-5CA7-1944-9C8F-C9DAF86CD513}" type="slidenum">
              <a:t>‹#›</a:t>
            </a:fld>
            <a:endParaRPr kumimoji="1" lang="ja-JP" altLang="en-US"/>
          </a:p>
        </p:txBody>
      </p:sp>
    </p:spTree>
    <p:extLst>
      <p:ext uri="{BB962C8B-B14F-4D97-AF65-F5344CB8AC3E}">
        <p14:creationId xmlns:p14="http://schemas.microsoft.com/office/powerpoint/2010/main" val="821779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5AF82D7-FB26-9446-B62B-1007F0793786}" type="datetimeFigureOut">
              <a:t>12/28/16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08254EA-5CA7-1944-9C8F-C9DAF86CD513}" type="slidenum">
              <a:t>‹#›</a:t>
            </a:fld>
            <a:endParaRPr kumimoji="1" lang="ja-JP" altLang="en-US"/>
          </a:p>
        </p:txBody>
      </p:sp>
    </p:spTree>
    <p:extLst>
      <p:ext uri="{BB962C8B-B14F-4D97-AF65-F5344CB8AC3E}">
        <p14:creationId xmlns:p14="http://schemas.microsoft.com/office/powerpoint/2010/main" val="11805545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F82D7-FB26-9446-B62B-1007F0793786}" type="datetimeFigureOut">
              <a:t>12/28/16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8254EA-5CA7-1944-9C8F-C9DAF86CD513}" type="slidenum">
              <a:t>‹#›</a:t>
            </a:fld>
            <a:endParaRPr kumimoji="1" lang="ja-JP" altLang="en-US"/>
          </a:p>
        </p:txBody>
      </p:sp>
    </p:spTree>
    <p:extLst>
      <p:ext uri="{BB962C8B-B14F-4D97-AF65-F5344CB8AC3E}">
        <p14:creationId xmlns:p14="http://schemas.microsoft.com/office/powerpoint/2010/main" val="1748273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m12i.hatenablog.com/entry/2016/03/16/112829" TargetMode="External"/><Relationship Id="rId4" Type="http://schemas.openxmlformats.org/officeDocument/2006/relationships/image" Target="../media/image3.tiff"/><Relationship Id="rId1" Type="http://schemas.openxmlformats.org/officeDocument/2006/relationships/slideLayout" Target="../slideLayouts/slideLayout2.xml"/><Relationship Id="rId2" Type="http://schemas.openxmlformats.org/officeDocument/2006/relationships/hyperlink" Target="http://www.typescriptlang.org/Handbook"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www.amazon.co.jp/dp/4048661450" TargetMode="External"/><Relationship Id="rId3" Type="http://schemas.openxmlformats.org/officeDocument/2006/relationships/image" Target="../media/image8.tif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www.amazon.co.jp/dp/4774175684" TargetMode="External"/><Relationship Id="rId3" Type="http://schemas.openxmlformats.org/officeDocument/2006/relationships/image" Target="../media/image9.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a:t>JSer Class</a:t>
            </a:r>
            <a:endParaRPr kumimoji="1" lang="ja-JP" altLang="en-US"/>
          </a:p>
        </p:txBody>
      </p:sp>
      <p:sp>
        <p:nvSpPr>
          <p:cNvPr id="3" name="サブタイトル 2"/>
          <p:cNvSpPr>
            <a:spLocks noGrp="1"/>
          </p:cNvSpPr>
          <p:nvPr>
            <p:ph type="subTitle" idx="1"/>
          </p:nvPr>
        </p:nvSpPr>
        <p:spPr/>
        <p:txBody>
          <a:bodyPr/>
          <a:lstStyle/>
          <a:p>
            <a:r>
              <a:rPr lang="en-US" altLang="ja-JP"/>
              <a:t>JavaScript</a:t>
            </a:r>
            <a:r>
              <a:rPr lang="ja-JP" altLang="en-US"/>
              <a:t>の基礎と軽量フレームワーク</a:t>
            </a:r>
          </a:p>
        </p:txBody>
      </p:sp>
    </p:spTree>
    <p:extLst>
      <p:ext uri="{BB962C8B-B14F-4D97-AF65-F5344CB8AC3E}">
        <p14:creationId xmlns:p14="http://schemas.microsoft.com/office/powerpoint/2010/main" val="1284864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変わらなかったもの</a:t>
            </a:r>
          </a:p>
        </p:txBody>
      </p:sp>
      <p:sp>
        <p:nvSpPr>
          <p:cNvPr id="3" name="コンテンツ プレースホルダー 2"/>
          <p:cNvSpPr>
            <a:spLocks noGrp="1"/>
          </p:cNvSpPr>
          <p:nvPr>
            <p:ph idx="1"/>
          </p:nvPr>
        </p:nvSpPr>
        <p:spPr/>
        <p:txBody>
          <a:bodyPr anchor="ctr"/>
          <a:lstStyle/>
          <a:p>
            <a:pPr marL="1738313" indent="-503238">
              <a:buFont typeface="+mj-ea"/>
              <a:buAutoNum type="circleNumDbPlain"/>
            </a:pPr>
            <a:r>
              <a:rPr kumimoji="1" lang="ja-JP" altLang="en-US"/>
              <a:t>クライアント側の</a:t>
            </a:r>
            <a:r>
              <a:rPr lang="ja-JP" altLang="en-US"/>
              <a:t>プログラムは</a:t>
            </a:r>
            <a:r>
              <a:rPr lang="en-US" altLang="ja-JP"/>
              <a:t>JavaScript</a:t>
            </a:r>
            <a:endParaRPr kumimoji="1" lang="en-US" altLang="ja-JP"/>
          </a:p>
          <a:p>
            <a:pPr marL="1738313" indent="-503238">
              <a:buFont typeface="+mj-ea"/>
              <a:buAutoNum type="circleNumDbPlain"/>
            </a:pPr>
            <a:r>
              <a:rPr lang="ja-JP" altLang="en-US"/>
              <a:t>ページをつくるのはサーバ側のプログラム</a:t>
            </a:r>
            <a:endParaRPr kumimoji="1" lang="en-US" altLang="ja-JP"/>
          </a:p>
          <a:p>
            <a:pPr marL="514350" indent="-514350">
              <a:buFont typeface="+mj-ea"/>
              <a:buAutoNum type="circleNumDbPlain"/>
            </a:pPr>
            <a:endParaRPr kumimoji="1" lang="ja-JP" altLang="en-US"/>
          </a:p>
        </p:txBody>
      </p:sp>
    </p:spTree>
    <p:extLst>
      <p:ext uri="{BB962C8B-B14F-4D97-AF65-F5344CB8AC3E}">
        <p14:creationId xmlns:p14="http://schemas.microsoft.com/office/powerpoint/2010/main" val="72704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a:t>変わらなかったもの①</a:t>
            </a:r>
            <a:r>
              <a:rPr lang="en-US" altLang="ja-JP"/>
              <a:t/>
            </a:r>
            <a:br>
              <a:rPr lang="en-US" altLang="ja-JP"/>
            </a:br>
            <a:r>
              <a:rPr lang="ja-JP" altLang="en-US"/>
              <a:t>クライアント側のプログラムは</a:t>
            </a:r>
            <a:r>
              <a:rPr lang="en-US" altLang="ja-JP"/>
              <a:t>JavaScript</a:t>
            </a:r>
            <a:endParaRPr kumimoji="1" lang="ja-JP" altLang="en-US"/>
          </a:p>
        </p:txBody>
      </p:sp>
      <p:sp>
        <p:nvSpPr>
          <p:cNvPr id="3" name="コンテンツ プレースホルダー 2"/>
          <p:cNvSpPr>
            <a:spLocks noGrp="1"/>
          </p:cNvSpPr>
          <p:nvPr>
            <p:ph idx="1"/>
          </p:nvPr>
        </p:nvSpPr>
        <p:spPr/>
        <p:txBody>
          <a:bodyPr/>
          <a:lstStyle/>
          <a:p>
            <a:r>
              <a:rPr lang="ja-JP" altLang="en-US"/>
              <a:t>規模の拡大に伴い</a:t>
            </a:r>
            <a:r>
              <a:rPr lang="en-US" altLang="ja-JP"/>
              <a:t>JS</a:t>
            </a:r>
            <a:r>
              <a:rPr lang="ja-JP" altLang="en-US"/>
              <a:t>の性質のことごとくが悪く働く結果に</a:t>
            </a:r>
            <a:r>
              <a:rPr lang="en-US" altLang="ja-JP"/>
              <a:t>…</a:t>
            </a:r>
          </a:p>
          <a:p>
            <a:pPr lvl="1"/>
            <a:r>
              <a:rPr lang="en-US" altLang="ja-JP"/>
              <a:t>package/module</a:t>
            </a:r>
            <a:r>
              <a:rPr lang="ja-JP" altLang="en-US"/>
              <a:t>が存在しない</a:t>
            </a:r>
            <a:endParaRPr lang="en-US" altLang="ja-JP"/>
          </a:p>
          <a:p>
            <a:pPr lvl="1"/>
            <a:r>
              <a:rPr lang="ja-JP" altLang="en-US"/>
              <a:t>動的型付けである</a:t>
            </a:r>
            <a:endParaRPr lang="en-US" altLang="ja-JP"/>
          </a:p>
          <a:p>
            <a:pPr lvl="1"/>
            <a:r>
              <a:rPr lang="en-US" altLang="ja-JP"/>
              <a:t>class</a:t>
            </a:r>
            <a:r>
              <a:rPr lang="ja-JP" altLang="en-US"/>
              <a:t>ベースの</a:t>
            </a:r>
            <a:r>
              <a:rPr lang="en-US" altLang="ja-JP"/>
              <a:t>OOP</a:t>
            </a:r>
            <a:r>
              <a:rPr lang="ja-JP" altLang="en-US"/>
              <a:t>でない</a:t>
            </a:r>
            <a:endParaRPr lang="en-US" altLang="ja-JP"/>
          </a:p>
          <a:p>
            <a:pPr lvl="1"/>
            <a:r>
              <a:rPr lang="ja-JP" altLang="en-US"/>
              <a:t>可視性の制御ができない</a:t>
            </a:r>
            <a:endParaRPr lang="en-US" altLang="ja-JP"/>
          </a:p>
          <a:p>
            <a:pPr lvl="1"/>
            <a:r>
              <a:rPr lang="ja-JP" altLang="en-US"/>
              <a:t>ほぼあらゆる変数</a:t>
            </a:r>
            <a:r>
              <a:rPr lang="en-US" altLang="ja-JP"/>
              <a:t>/</a:t>
            </a:r>
            <a:r>
              <a:rPr lang="ja-JP" altLang="en-US"/>
              <a:t>プロパティが再代入できてしまう</a:t>
            </a:r>
            <a:endParaRPr lang="en-US" altLang="ja-JP"/>
          </a:p>
          <a:p>
            <a:pPr lvl="1"/>
            <a:r>
              <a:rPr lang="ja-JP" altLang="en-US"/>
              <a:t>結果</a:t>
            </a:r>
            <a:r>
              <a:rPr lang="en-US" altLang="ja-JP"/>
              <a:t>IDE</a:t>
            </a:r>
            <a:r>
              <a:rPr lang="ja-JP" altLang="en-US"/>
              <a:t>によるサポートが提供できない</a:t>
            </a:r>
            <a:endParaRPr lang="en-US" altLang="ja-JP"/>
          </a:p>
          <a:p>
            <a:pPr lvl="1"/>
            <a:r>
              <a:rPr lang="ja-JP" altLang="en-US"/>
              <a:t>上書きによる既存ロジックの破壊のリスクがある</a:t>
            </a:r>
            <a:endParaRPr lang="en-US" altLang="ja-JP"/>
          </a:p>
          <a:p>
            <a:pPr lvl="1"/>
            <a:r>
              <a:rPr lang="ja-JP" altLang="en-US"/>
              <a:t>ようするに組織的開発にまったく向かない</a:t>
            </a:r>
            <a:r>
              <a:rPr lang="en-US" altLang="ja-JP"/>
              <a:t/>
            </a:r>
            <a:br>
              <a:rPr lang="en-US" altLang="ja-JP"/>
            </a:br>
            <a:r>
              <a:rPr lang="ja-JP" altLang="en-US"/>
              <a:t>（</a:t>
            </a:r>
            <a:r>
              <a:rPr lang="en-US" altLang="ja-JP"/>
              <a:t>Ruby</a:t>
            </a:r>
            <a:r>
              <a:rPr lang="ja-JP" altLang="en-US"/>
              <a:t>よりマシ、というレベル）</a:t>
            </a:r>
          </a:p>
        </p:txBody>
      </p:sp>
    </p:spTree>
    <p:extLst>
      <p:ext uri="{BB962C8B-B14F-4D97-AF65-F5344CB8AC3E}">
        <p14:creationId xmlns:p14="http://schemas.microsoft.com/office/powerpoint/2010/main" val="43963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変わらなかったもの②</a:t>
            </a:r>
            <a:r>
              <a:rPr lang="en-US" altLang="ja-JP"/>
              <a:t/>
            </a:r>
            <a:br>
              <a:rPr lang="en-US" altLang="ja-JP"/>
            </a:br>
            <a:r>
              <a:rPr lang="ja-JP" altLang="en-US"/>
              <a:t>ページをつくるのはサーバ側のプログラム</a:t>
            </a:r>
            <a:endParaRPr kumimoji="1" lang="ja-JP" altLang="en-US"/>
          </a:p>
        </p:txBody>
      </p:sp>
      <p:sp>
        <p:nvSpPr>
          <p:cNvPr id="3" name="コンテンツ プレースホルダー 2"/>
          <p:cNvSpPr>
            <a:spLocks noGrp="1"/>
          </p:cNvSpPr>
          <p:nvPr>
            <p:ph idx="1"/>
          </p:nvPr>
        </p:nvSpPr>
        <p:spPr/>
        <p:txBody>
          <a:bodyPr/>
          <a:lstStyle/>
          <a:p>
            <a:r>
              <a:rPr lang="ja-JP" altLang="en-US"/>
              <a:t>ロジックの分散が深刻化し</a:t>
            </a:r>
            <a:r>
              <a:rPr lang="en-US" altLang="ja-JP"/>
              <a:t>MVC</a:t>
            </a:r>
            <a:r>
              <a:rPr lang="ja-JP" altLang="en-US"/>
              <a:t>の役割分担がいびつ化</a:t>
            </a:r>
            <a:endParaRPr lang="en-US" altLang="ja-JP"/>
          </a:p>
          <a:p>
            <a:r>
              <a:rPr lang="ja-JP" altLang="en-US"/>
              <a:t>シームレスなページ遷移の障碍（</a:t>
            </a:r>
            <a:r>
              <a:rPr lang="en-US" altLang="ja-JP"/>
              <a:t>ActionScript</a:t>
            </a:r>
            <a:r>
              <a:rPr lang="ja-JP" altLang="en-US"/>
              <a:t>が担った領分）</a:t>
            </a:r>
          </a:p>
        </p:txBody>
      </p:sp>
      <p:sp>
        <p:nvSpPr>
          <p:cNvPr id="4" name="雲形吹き出し 3"/>
          <p:cNvSpPr/>
          <p:nvPr/>
        </p:nvSpPr>
        <p:spPr>
          <a:xfrm>
            <a:off x="6874933" y="3295800"/>
            <a:ext cx="4944534" cy="1936600"/>
          </a:xfrm>
          <a:prstGeom prst="cloudCallout">
            <a:avLst>
              <a:gd name="adj1" fmla="val -29642"/>
              <a:gd name="adj2" fmla="val -66540"/>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2000" b="1"/>
              <a:t>言い忘れていたけど、</a:t>
            </a:r>
            <a:r>
              <a:rPr lang="en-US" altLang="ja-JP" sz="2000" b="1"/>
              <a:t/>
            </a:r>
            <a:br>
              <a:rPr lang="en-US" altLang="ja-JP" sz="2000" b="1"/>
            </a:br>
            <a:r>
              <a:rPr lang="en-US" altLang="ja-JP" sz="2000" b="1"/>
              <a:t>Flash</a:t>
            </a:r>
            <a:r>
              <a:rPr lang="ja-JP" altLang="en-US" sz="2000" b="1"/>
              <a:t>のための</a:t>
            </a:r>
            <a:r>
              <a:rPr lang="en-US" altLang="ja-JP" sz="2000" b="1"/>
              <a:t>OOP</a:t>
            </a:r>
            <a:r>
              <a:rPr lang="ja-JP" altLang="en-US" sz="2000" b="1"/>
              <a:t>言語</a:t>
            </a:r>
            <a:r>
              <a:rPr lang="en-US" altLang="ja-JP" sz="2000" b="1"/>
              <a:t>AS</a:t>
            </a:r>
            <a:r>
              <a:rPr lang="ja-JP" altLang="en-US" sz="2000" b="1"/>
              <a:t>も</a:t>
            </a:r>
            <a:r>
              <a:rPr lang="en-US" altLang="ja-JP" sz="2000" b="1"/>
              <a:t>ECMAScript</a:t>
            </a:r>
            <a:r>
              <a:rPr lang="ja-JP" altLang="en-US" sz="2000" b="1"/>
              <a:t>の実装系です。</a:t>
            </a:r>
            <a:endParaRPr kumimoji="1" lang="ja-JP" altLang="en-US" sz="2000" b="1"/>
          </a:p>
        </p:txBody>
      </p:sp>
    </p:spTree>
    <p:extLst>
      <p:ext uri="{BB962C8B-B14F-4D97-AF65-F5344CB8AC3E}">
        <p14:creationId xmlns:p14="http://schemas.microsoft.com/office/powerpoint/2010/main" val="140671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図形グループ 35"/>
          <p:cNvGrpSpPr/>
          <p:nvPr/>
        </p:nvGrpSpPr>
        <p:grpSpPr>
          <a:xfrm>
            <a:off x="3543057" y="2940415"/>
            <a:ext cx="2092966" cy="1600200"/>
            <a:chOff x="3543057" y="2940415"/>
            <a:chExt cx="2092966" cy="1600200"/>
          </a:xfrm>
        </p:grpSpPr>
        <p:sp>
          <p:nvSpPr>
            <p:cNvPr id="29" name="正方形/長方形 28"/>
            <p:cNvSpPr/>
            <p:nvPr/>
          </p:nvSpPr>
          <p:spPr>
            <a:xfrm>
              <a:off x="3543057" y="2940415"/>
              <a:ext cx="1828800" cy="914400"/>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b="1"/>
                <a:t>HTML</a:t>
              </a:r>
              <a:endParaRPr kumimoji="1" lang="ja-JP" altLang="en-US" b="1"/>
            </a:p>
          </p:txBody>
        </p:sp>
        <p:sp>
          <p:nvSpPr>
            <p:cNvPr id="12" name="正方形/長方形 11"/>
            <p:cNvSpPr/>
            <p:nvPr/>
          </p:nvSpPr>
          <p:spPr>
            <a:xfrm>
              <a:off x="3807223" y="3626215"/>
              <a:ext cx="1828800" cy="91440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b="1"/>
                <a:t>JavaScript</a:t>
              </a:r>
              <a:endParaRPr kumimoji="1" lang="ja-JP" altLang="en-US" b="1"/>
            </a:p>
          </p:txBody>
        </p:sp>
        <p:sp>
          <p:nvSpPr>
            <p:cNvPr id="35" name="正方形/長方形 34"/>
            <p:cNvSpPr/>
            <p:nvPr/>
          </p:nvSpPr>
          <p:spPr>
            <a:xfrm>
              <a:off x="3807223" y="3626215"/>
              <a:ext cx="1564634" cy="228599"/>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b="1"/>
            </a:p>
          </p:txBody>
        </p:sp>
      </p:grpSp>
      <p:sp>
        <p:nvSpPr>
          <p:cNvPr id="4" name="タイトル 3"/>
          <p:cNvSpPr>
            <a:spLocks noGrp="1"/>
          </p:cNvSpPr>
          <p:nvPr>
            <p:ph type="title"/>
          </p:nvPr>
        </p:nvSpPr>
        <p:spPr/>
        <p:txBody>
          <a:bodyPr/>
          <a:lstStyle/>
          <a:p>
            <a:r>
              <a:rPr kumimoji="1" lang="ja-JP" altLang="en-US"/>
              <a:t>ロジックの分散</a:t>
            </a:r>
            <a:r>
              <a:rPr lang="en-US" altLang="ja-JP"/>
              <a:t>/</a:t>
            </a:r>
            <a:r>
              <a:rPr kumimoji="1" lang="en-US" altLang="ja-JP"/>
              <a:t>MVC</a:t>
            </a:r>
            <a:r>
              <a:rPr kumimoji="1" lang="ja-JP" altLang="en-US"/>
              <a:t>のいびつ化</a:t>
            </a:r>
          </a:p>
        </p:txBody>
      </p:sp>
      <p:cxnSp>
        <p:nvCxnSpPr>
          <p:cNvPr id="6" name="直線コネクタ 5"/>
          <p:cNvCxnSpPr/>
          <p:nvPr/>
        </p:nvCxnSpPr>
        <p:spPr>
          <a:xfrm>
            <a:off x="6060831" y="2074985"/>
            <a:ext cx="0" cy="4237892"/>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6060831" y="2074985"/>
            <a:ext cx="2262158" cy="369332"/>
          </a:xfrm>
          <a:prstGeom prst="rect">
            <a:avLst/>
          </a:prstGeom>
          <a:noFill/>
        </p:spPr>
        <p:txBody>
          <a:bodyPr wrap="none" rtlCol="0">
            <a:spAutoFit/>
          </a:bodyPr>
          <a:lstStyle/>
          <a:p>
            <a:r>
              <a:rPr lang="ja-JP" altLang="en-US"/>
              <a:t>→　</a:t>
            </a:r>
            <a:r>
              <a:rPr kumimoji="1" lang="ja-JP" altLang="en-US"/>
              <a:t>サーバ・サイド</a:t>
            </a:r>
          </a:p>
        </p:txBody>
      </p:sp>
      <p:sp>
        <p:nvSpPr>
          <p:cNvPr id="8" name="テキスト ボックス 7"/>
          <p:cNvSpPr txBox="1"/>
          <p:nvPr/>
        </p:nvSpPr>
        <p:spPr>
          <a:xfrm>
            <a:off x="3100313" y="2074985"/>
            <a:ext cx="2954655" cy="369332"/>
          </a:xfrm>
          <a:prstGeom prst="rect">
            <a:avLst/>
          </a:prstGeom>
          <a:noFill/>
        </p:spPr>
        <p:txBody>
          <a:bodyPr wrap="none" rtlCol="0">
            <a:spAutoFit/>
          </a:bodyPr>
          <a:lstStyle/>
          <a:p>
            <a:r>
              <a:rPr kumimoji="1" lang="ja-JP" altLang="en-US"/>
              <a:t>クライアント・サイド　←</a:t>
            </a:r>
          </a:p>
        </p:txBody>
      </p:sp>
      <p:sp>
        <p:nvSpPr>
          <p:cNvPr id="11" name="円柱 10"/>
          <p:cNvSpPr/>
          <p:nvPr/>
        </p:nvSpPr>
        <p:spPr>
          <a:xfrm>
            <a:off x="9525000" y="5398476"/>
            <a:ext cx="1828800" cy="914401"/>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t>Persistence</a:t>
            </a:r>
            <a:endParaRPr kumimoji="1" lang="ja-JP" altLang="en-US" b="1"/>
          </a:p>
        </p:txBody>
      </p:sp>
      <p:cxnSp>
        <p:nvCxnSpPr>
          <p:cNvPr id="13" name="曲線コネクタ 12"/>
          <p:cNvCxnSpPr>
            <a:stCxn id="29" idx="3"/>
            <a:endCxn id="15" idx="1"/>
          </p:cNvCxnSpPr>
          <p:nvPr/>
        </p:nvCxnSpPr>
        <p:spPr>
          <a:xfrm flipV="1">
            <a:off x="5371857" y="3391265"/>
            <a:ext cx="1506659" cy="6350"/>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9525000" y="2934065"/>
            <a:ext cx="18288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t>Model</a:t>
            </a:r>
            <a:endParaRPr kumimoji="1" lang="ja-JP" altLang="en-US" b="1"/>
          </a:p>
        </p:txBody>
      </p:sp>
      <p:sp>
        <p:nvSpPr>
          <p:cNvPr id="15" name="正方形/長方形 14"/>
          <p:cNvSpPr/>
          <p:nvPr/>
        </p:nvSpPr>
        <p:spPr>
          <a:xfrm>
            <a:off x="6878516" y="2934065"/>
            <a:ext cx="18288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t>Controller</a:t>
            </a:r>
            <a:endParaRPr kumimoji="1" lang="ja-JP" altLang="en-US" b="1"/>
          </a:p>
        </p:txBody>
      </p:sp>
      <p:sp>
        <p:nvSpPr>
          <p:cNvPr id="16" name="正方形/長方形 15"/>
          <p:cNvSpPr/>
          <p:nvPr/>
        </p:nvSpPr>
        <p:spPr>
          <a:xfrm>
            <a:off x="6878516" y="5398476"/>
            <a:ext cx="18288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t>View</a:t>
            </a:r>
            <a:endParaRPr kumimoji="1" lang="ja-JP" altLang="en-US" b="1"/>
          </a:p>
        </p:txBody>
      </p:sp>
      <p:cxnSp>
        <p:nvCxnSpPr>
          <p:cNvPr id="18" name="曲線コネクタ 17"/>
          <p:cNvCxnSpPr>
            <a:stCxn id="15" idx="3"/>
            <a:endCxn id="14" idx="1"/>
          </p:cNvCxnSpPr>
          <p:nvPr/>
        </p:nvCxnSpPr>
        <p:spPr>
          <a:xfrm>
            <a:off x="8707316" y="3391265"/>
            <a:ext cx="817684" cy="12700"/>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1" name="曲線コネクタ 20"/>
          <p:cNvCxnSpPr>
            <a:stCxn id="14" idx="2"/>
          </p:cNvCxnSpPr>
          <p:nvPr/>
        </p:nvCxnSpPr>
        <p:spPr>
          <a:xfrm rot="16200000" flipH="1">
            <a:off x="9664395" y="4623469"/>
            <a:ext cx="1550010" cy="1"/>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4" name="曲線コネクタ 23"/>
          <p:cNvCxnSpPr>
            <a:stCxn id="15" idx="2"/>
            <a:endCxn id="16" idx="0"/>
          </p:cNvCxnSpPr>
          <p:nvPr/>
        </p:nvCxnSpPr>
        <p:spPr>
          <a:xfrm rot="5400000">
            <a:off x="7017911" y="4623470"/>
            <a:ext cx="1550011" cy="12700"/>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33" name="雲形吹き出し 32"/>
          <p:cNvSpPr/>
          <p:nvPr/>
        </p:nvSpPr>
        <p:spPr>
          <a:xfrm>
            <a:off x="281985" y="3232361"/>
            <a:ext cx="3048668" cy="1702107"/>
          </a:xfrm>
          <a:prstGeom prst="cloudCallout">
            <a:avLst>
              <a:gd name="adj1" fmla="val 66966"/>
              <a:gd name="adj2" fmla="val -7105"/>
            </a:avLst>
          </a:prstGeom>
          <a:ln>
            <a:noFill/>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altLang="ja-JP" sz="2000" b="1"/>
              <a:t>JS</a:t>
            </a:r>
            <a:r>
              <a:rPr lang="ja-JP" altLang="en-US" sz="2000" b="1"/>
              <a:t>が</a:t>
            </a:r>
            <a:r>
              <a:rPr lang="en-US" altLang="ja-JP" sz="2000" b="1"/>
              <a:t>MVC</a:t>
            </a:r>
            <a:r>
              <a:rPr lang="ja-JP" altLang="en-US" sz="2000" b="1"/>
              <a:t>のロジックの一部を負担し始める</a:t>
            </a:r>
            <a:endParaRPr kumimoji="1" lang="ja-JP" altLang="en-US" sz="2000" b="1"/>
          </a:p>
        </p:txBody>
      </p:sp>
      <p:sp>
        <p:nvSpPr>
          <p:cNvPr id="34" name="雲形吹き出し 33"/>
          <p:cNvSpPr/>
          <p:nvPr/>
        </p:nvSpPr>
        <p:spPr>
          <a:xfrm>
            <a:off x="597877" y="4540615"/>
            <a:ext cx="3359952" cy="1935526"/>
          </a:xfrm>
          <a:prstGeom prst="cloudCallout">
            <a:avLst>
              <a:gd name="adj1" fmla="val 49085"/>
              <a:gd name="adj2" fmla="val -56694"/>
            </a:avLst>
          </a:prstGeom>
          <a:ln>
            <a:noFill/>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ja-JP" altLang="en-US" sz="2000" b="1"/>
              <a:t>動的要素が</a:t>
            </a:r>
            <a:r>
              <a:rPr lang="en-US" altLang="ja-JP" sz="2000" b="1"/>
              <a:t/>
            </a:r>
            <a:br>
              <a:rPr lang="en-US" altLang="ja-JP" sz="2000" b="1"/>
            </a:br>
            <a:r>
              <a:rPr lang="ja-JP" altLang="en-US" sz="2000" b="1"/>
              <a:t>両サイドに存在し、設計</a:t>
            </a:r>
            <a:r>
              <a:rPr lang="en-US" altLang="ja-JP" sz="2000" b="1"/>
              <a:t>/</a:t>
            </a:r>
            <a:r>
              <a:rPr lang="ja-JP" altLang="en-US" sz="2000" b="1"/>
              <a:t>開発</a:t>
            </a:r>
            <a:r>
              <a:rPr lang="en-US" altLang="ja-JP" sz="2000" b="1"/>
              <a:t>/</a:t>
            </a:r>
            <a:r>
              <a:rPr lang="ja-JP" altLang="en-US" sz="2000" b="1"/>
              <a:t>保守が煩雑化</a:t>
            </a:r>
            <a:endParaRPr kumimoji="1" lang="ja-JP" altLang="en-US" sz="2000" b="1"/>
          </a:p>
        </p:txBody>
      </p:sp>
    </p:spTree>
    <p:extLst>
      <p:ext uri="{BB962C8B-B14F-4D97-AF65-F5344CB8AC3E}">
        <p14:creationId xmlns:p14="http://schemas.microsoft.com/office/powerpoint/2010/main" val="383498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図形グループ 4"/>
          <p:cNvGrpSpPr/>
          <p:nvPr/>
        </p:nvGrpSpPr>
        <p:grpSpPr>
          <a:xfrm>
            <a:off x="835030" y="2940415"/>
            <a:ext cx="2092966" cy="1600200"/>
            <a:chOff x="835030" y="2940415"/>
            <a:chExt cx="2092966" cy="1600200"/>
          </a:xfrm>
        </p:grpSpPr>
        <p:sp>
          <p:nvSpPr>
            <p:cNvPr id="29" name="正方形/長方形 28"/>
            <p:cNvSpPr/>
            <p:nvPr/>
          </p:nvSpPr>
          <p:spPr>
            <a:xfrm>
              <a:off x="835030" y="2940415"/>
              <a:ext cx="1828800" cy="914400"/>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b="1"/>
                <a:t>HTML</a:t>
              </a:r>
              <a:endParaRPr kumimoji="1" lang="ja-JP" altLang="en-US" b="1"/>
            </a:p>
          </p:txBody>
        </p:sp>
        <p:sp>
          <p:nvSpPr>
            <p:cNvPr id="12" name="正方形/長方形 11"/>
            <p:cNvSpPr/>
            <p:nvPr/>
          </p:nvSpPr>
          <p:spPr>
            <a:xfrm>
              <a:off x="1099196" y="3626215"/>
              <a:ext cx="1828800" cy="91440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b="1"/>
                <a:t>JavaScript</a:t>
              </a:r>
              <a:endParaRPr kumimoji="1" lang="ja-JP" altLang="en-US" b="1"/>
            </a:p>
          </p:txBody>
        </p:sp>
        <p:sp>
          <p:nvSpPr>
            <p:cNvPr id="25" name="正方形/長方形 24"/>
            <p:cNvSpPr/>
            <p:nvPr/>
          </p:nvSpPr>
          <p:spPr>
            <a:xfrm>
              <a:off x="1099196" y="3626215"/>
              <a:ext cx="1564634" cy="228599"/>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b="1"/>
            </a:p>
          </p:txBody>
        </p:sp>
      </p:grpSp>
      <p:sp>
        <p:nvSpPr>
          <p:cNvPr id="4" name="タイトル 3"/>
          <p:cNvSpPr>
            <a:spLocks noGrp="1"/>
          </p:cNvSpPr>
          <p:nvPr>
            <p:ph type="title"/>
          </p:nvPr>
        </p:nvSpPr>
        <p:spPr/>
        <p:txBody>
          <a:bodyPr/>
          <a:lstStyle/>
          <a:p>
            <a:r>
              <a:rPr lang="ja-JP" altLang="en-US"/>
              <a:t>シームレスなページ遷移の障碍</a:t>
            </a:r>
            <a:endParaRPr kumimoji="1" lang="ja-JP" altLang="en-US"/>
          </a:p>
        </p:txBody>
      </p:sp>
      <p:cxnSp>
        <p:nvCxnSpPr>
          <p:cNvPr id="6" name="直線コネクタ 5"/>
          <p:cNvCxnSpPr/>
          <p:nvPr/>
        </p:nvCxnSpPr>
        <p:spPr>
          <a:xfrm>
            <a:off x="6060831" y="2074985"/>
            <a:ext cx="0" cy="4237892"/>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6060831" y="2074985"/>
            <a:ext cx="2262158" cy="369332"/>
          </a:xfrm>
          <a:prstGeom prst="rect">
            <a:avLst/>
          </a:prstGeom>
          <a:noFill/>
        </p:spPr>
        <p:txBody>
          <a:bodyPr wrap="none" rtlCol="0">
            <a:spAutoFit/>
          </a:bodyPr>
          <a:lstStyle/>
          <a:p>
            <a:r>
              <a:rPr lang="ja-JP" altLang="en-US"/>
              <a:t>→　</a:t>
            </a:r>
            <a:r>
              <a:rPr kumimoji="1" lang="ja-JP" altLang="en-US"/>
              <a:t>サーバ・サイド</a:t>
            </a:r>
          </a:p>
        </p:txBody>
      </p:sp>
      <p:sp>
        <p:nvSpPr>
          <p:cNvPr id="8" name="テキスト ボックス 7"/>
          <p:cNvSpPr txBox="1"/>
          <p:nvPr/>
        </p:nvSpPr>
        <p:spPr>
          <a:xfrm>
            <a:off x="3100313" y="2074985"/>
            <a:ext cx="2954655" cy="369332"/>
          </a:xfrm>
          <a:prstGeom prst="rect">
            <a:avLst/>
          </a:prstGeom>
          <a:noFill/>
        </p:spPr>
        <p:txBody>
          <a:bodyPr wrap="none" rtlCol="0">
            <a:spAutoFit/>
          </a:bodyPr>
          <a:lstStyle/>
          <a:p>
            <a:r>
              <a:rPr kumimoji="1" lang="ja-JP" altLang="en-US"/>
              <a:t>クライアント・サイド　←</a:t>
            </a:r>
          </a:p>
        </p:txBody>
      </p:sp>
      <p:sp>
        <p:nvSpPr>
          <p:cNvPr id="11" name="円柱 10"/>
          <p:cNvSpPr/>
          <p:nvPr/>
        </p:nvSpPr>
        <p:spPr>
          <a:xfrm>
            <a:off x="9525000" y="5398476"/>
            <a:ext cx="1828800" cy="914401"/>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t>Persistence</a:t>
            </a:r>
            <a:endParaRPr kumimoji="1" lang="ja-JP" altLang="en-US" b="1"/>
          </a:p>
        </p:txBody>
      </p:sp>
      <p:cxnSp>
        <p:nvCxnSpPr>
          <p:cNvPr id="13" name="曲線コネクタ 12"/>
          <p:cNvCxnSpPr>
            <a:stCxn id="29" idx="3"/>
            <a:endCxn id="15" idx="1"/>
          </p:cNvCxnSpPr>
          <p:nvPr/>
        </p:nvCxnSpPr>
        <p:spPr>
          <a:xfrm flipV="1">
            <a:off x="2663830" y="3391265"/>
            <a:ext cx="4214686" cy="6350"/>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9525000" y="2934065"/>
            <a:ext cx="18288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t>Model</a:t>
            </a:r>
            <a:endParaRPr kumimoji="1" lang="ja-JP" altLang="en-US" b="1"/>
          </a:p>
        </p:txBody>
      </p:sp>
      <p:sp>
        <p:nvSpPr>
          <p:cNvPr id="15" name="正方形/長方形 14"/>
          <p:cNvSpPr/>
          <p:nvPr/>
        </p:nvSpPr>
        <p:spPr>
          <a:xfrm>
            <a:off x="6878516" y="2934065"/>
            <a:ext cx="18288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t>Controller</a:t>
            </a:r>
            <a:endParaRPr kumimoji="1" lang="ja-JP" altLang="en-US" b="1"/>
          </a:p>
        </p:txBody>
      </p:sp>
      <p:sp>
        <p:nvSpPr>
          <p:cNvPr id="16" name="正方形/長方形 15"/>
          <p:cNvSpPr/>
          <p:nvPr/>
        </p:nvSpPr>
        <p:spPr>
          <a:xfrm>
            <a:off x="6878516" y="5398476"/>
            <a:ext cx="18288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t>View</a:t>
            </a:r>
            <a:endParaRPr kumimoji="1" lang="ja-JP" altLang="en-US" b="1"/>
          </a:p>
        </p:txBody>
      </p:sp>
      <p:cxnSp>
        <p:nvCxnSpPr>
          <p:cNvPr id="18" name="曲線コネクタ 17"/>
          <p:cNvCxnSpPr>
            <a:stCxn id="15" idx="3"/>
            <a:endCxn id="14" idx="1"/>
          </p:cNvCxnSpPr>
          <p:nvPr/>
        </p:nvCxnSpPr>
        <p:spPr>
          <a:xfrm>
            <a:off x="8707316" y="3391265"/>
            <a:ext cx="817684" cy="12700"/>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1" name="曲線コネクタ 20"/>
          <p:cNvCxnSpPr>
            <a:stCxn id="14" idx="2"/>
          </p:cNvCxnSpPr>
          <p:nvPr/>
        </p:nvCxnSpPr>
        <p:spPr>
          <a:xfrm rot="16200000" flipH="1">
            <a:off x="9664395" y="4623469"/>
            <a:ext cx="1550010" cy="1"/>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4" name="曲線コネクタ 23"/>
          <p:cNvCxnSpPr>
            <a:stCxn id="15" idx="2"/>
            <a:endCxn id="16" idx="0"/>
          </p:cNvCxnSpPr>
          <p:nvPr/>
        </p:nvCxnSpPr>
        <p:spPr>
          <a:xfrm rot="5400000">
            <a:off x="7017911" y="4623470"/>
            <a:ext cx="1550011" cy="12700"/>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34" name="雲形吹き出し 33"/>
          <p:cNvSpPr/>
          <p:nvPr/>
        </p:nvSpPr>
        <p:spPr>
          <a:xfrm>
            <a:off x="374275" y="4344563"/>
            <a:ext cx="3359952" cy="1935526"/>
          </a:xfrm>
          <a:prstGeom prst="cloudCallout">
            <a:avLst>
              <a:gd name="adj1" fmla="val 43328"/>
              <a:gd name="adj2" fmla="val -56694"/>
            </a:avLst>
          </a:prstGeom>
          <a:ln>
            <a:noFill/>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altLang="ja-JP" sz="2000" b="1"/>
              <a:t>Ajax</a:t>
            </a:r>
            <a:r>
              <a:rPr lang="ja-JP" altLang="en-US" sz="2000" b="1"/>
              <a:t>はあくまで副次的なコンテンツのやり取りを担当</a:t>
            </a:r>
            <a:endParaRPr kumimoji="1" lang="ja-JP" altLang="en-US" sz="2000" b="1"/>
          </a:p>
        </p:txBody>
      </p:sp>
      <p:sp>
        <p:nvSpPr>
          <p:cNvPr id="19" name="テキスト ボックス 18"/>
          <p:cNvSpPr txBox="1"/>
          <p:nvPr/>
        </p:nvSpPr>
        <p:spPr>
          <a:xfrm>
            <a:off x="3750912" y="3006968"/>
            <a:ext cx="2045753" cy="369332"/>
          </a:xfrm>
          <a:prstGeom prst="rect">
            <a:avLst/>
          </a:prstGeom>
          <a:noFill/>
        </p:spPr>
        <p:txBody>
          <a:bodyPr wrap="none" rtlCol="0">
            <a:spAutoFit/>
          </a:bodyPr>
          <a:lstStyle/>
          <a:p>
            <a:r>
              <a:rPr kumimoji="1" lang="en-US" altLang="ja-JP"/>
              <a:t>HTTP GET/POST</a:t>
            </a:r>
            <a:endParaRPr kumimoji="1" lang="ja-JP" altLang="en-US"/>
          </a:p>
        </p:txBody>
      </p:sp>
      <p:cxnSp>
        <p:nvCxnSpPr>
          <p:cNvPr id="22" name="曲線コネクタ 21"/>
          <p:cNvCxnSpPr>
            <a:stCxn id="12" idx="3"/>
            <a:endCxn id="15" idx="1"/>
          </p:cNvCxnSpPr>
          <p:nvPr/>
        </p:nvCxnSpPr>
        <p:spPr>
          <a:xfrm flipV="1">
            <a:off x="2927996" y="3391265"/>
            <a:ext cx="3950520" cy="692150"/>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23" name="雲形吹き出し 22"/>
          <p:cNvSpPr/>
          <p:nvPr/>
        </p:nvSpPr>
        <p:spPr>
          <a:xfrm>
            <a:off x="3061365" y="4887913"/>
            <a:ext cx="3359952" cy="1935526"/>
          </a:xfrm>
          <a:prstGeom prst="cloudCallout">
            <a:avLst>
              <a:gd name="adj1" fmla="val -3774"/>
              <a:gd name="adj2" fmla="val -116656"/>
            </a:avLst>
          </a:prstGeom>
          <a:ln>
            <a:noFill/>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ja-JP" altLang="en-US" sz="2000" b="1"/>
              <a:t>ページ遷移時はサーバ側へのリクエストを行う</a:t>
            </a:r>
            <a:endParaRPr kumimoji="1" lang="ja-JP" altLang="en-US" sz="2000" b="1"/>
          </a:p>
        </p:txBody>
      </p:sp>
    </p:spTree>
    <p:extLst>
      <p:ext uri="{BB962C8B-B14F-4D97-AF65-F5344CB8AC3E}">
        <p14:creationId xmlns:p14="http://schemas.microsoft.com/office/powerpoint/2010/main" val="84705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変わらなかったもの（再び）</a:t>
            </a:r>
          </a:p>
        </p:txBody>
      </p:sp>
      <p:sp>
        <p:nvSpPr>
          <p:cNvPr id="3" name="コンテンツ プレースホルダー 2"/>
          <p:cNvSpPr>
            <a:spLocks noGrp="1"/>
          </p:cNvSpPr>
          <p:nvPr>
            <p:ph idx="1"/>
          </p:nvPr>
        </p:nvSpPr>
        <p:spPr/>
        <p:txBody>
          <a:bodyPr anchor="ctr"/>
          <a:lstStyle/>
          <a:p>
            <a:pPr marL="1738313" indent="-503238">
              <a:buFont typeface="+mj-ea"/>
              <a:buAutoNum type="circleNumDbPlain"/>
            </a:pPr>
            <a:r>
              <a:rPr kumimoji="1" lang="ja-JP" altLang="en-US"/>
              <a:t>クライアント側の</a:t>
            </a:r>
            <a:r>
              <a:rPr lang="ja-JP" altLang="en-US"/>
              <a:t>プログラムは</a:t>
            </a:r>
            <a:r>
              <a:rPr lang="en-US" altLang="ja-JP"/>
              <a:t>JavaScript</a:t>
            </a:r>
            <a:br>
              <a:rPr lang="en-US" altLang="ja-JP"/>
            </a:br>
            <a:r>
              <a:rPr kumimoji="1" lang="ja-JP" altLang="en-US"/>
              <a:t>→プログラミング言語の課題</a:t>
            </a:r>
            <a:endParaRPr kumimoji="1" lang="en-US" altLang="ja-JP"/>
          </a:p>
          <a:p>
            <a:pPr marL="1738313" indent="-503238">
              <a:buFont typeface="+mj-ea"/>
              <a:buAutoNum type="circleNumDbPlain"/>
            </a:pPr>
            <a:r>
              <a:rPr lang="ja-JP" altLang="en-US"/>
              <a:t>ページをつくるのはサーバ側のプログラム</a:t>
            </a:r>
            <a:r>
              <a:rPr lang="en-US" altLang="ja-JP"/>
              <a:t/>
            </a:r>
            <a:br>
              <a:rPr lang="en-US" altLang="ja-JP"/>
            </a:br>
            <a:r>
              <a:rPr lang="ja-JP" altLang="en-US"/>
              <a:t>→アプリケーション設計（デザイン）の課題</a:t>
            </a:r>
            <a:endParaRPr kumimoji="1" lang="en-US" altLang="ja-JP"/>
          </a:p>
          <a:p>
            <a:pPr marL="514350" indent="-514350">
              <a:buFont typeface="+mj-ea"/>
              <a:buAutoNum type="circleNumDbPlain"/>
            </a:pPr>
            <a:endParaRPr kumimoji="1" lang="ja-JP" altLang="en-US"/>
          </a:p>
        </p:txBody>
      </p:sp>
    </p:spTree>
    <p:extLst>
      <p:ext uri="{BB962C8B-B14F-4D97-AF65-F5344CB8AC3E}">
        <p14:creationId xmlns:p14="http://schemas.microsoft.com/office/powerpoint/2010/main" val="144464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a:t>代替技術</a:t>
            </a:r>
          </a:p>
        </p:txBody>
      </p:sp>
      <p:sp>
        <p:nvSpPr>
          <p:cNvPr id="4" name="テキスト プレースホルダー 3"/>
          <p:cNvSpPr>
            <a:spLocks noGrp="1"/>
          </p:cNvSpPr>
          <p:nvPr>
            <p:ph type="body" idx="1"/>
          </p:nvPr>
        </p:nvSpPr>
        <p:spPr/>
        <p:txBody>
          <a:bodyPr/>
          <a:lstStyle/>
          <a:p>
            <a:r>
              <a:rPr lang="ja-JP" altLang="en-US"/>
              <a:t>プログラミング言語の課題克服</a:t>
            </a:r>
          </a:p>
        </p:txBody>
      </p:sp>
    </p:spTree>
    <p:extLst>
      <p:ext uri="{BB962C8B-B14F-4D97-AF65-F5344CB8AC3E}">
        <p14:creationId xmlns:p14="http://schemas.microsoft.com/office/powerpoint/2010/main" val="1431815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a:t>altJS</a:t>
            </a:r>
            <a:r>
              <a:rPr kumimoji="1" lang="ja-JP" altLang="en-US"/>
              <a:t>（</a:t>
            </a:r>
            <a:r>
              <a:rPr kumimoji="1" lang="en-US" altLang="ja-JP"/>
              <a:t>alternative JS</a:t>
            </a:r>
            <a:r>
              <a:rPr kumimoji="1" lang="ja-JP" altLang="en-US"/>
              <a:t>）</a:t>
            </a:r>
          </a:p>
        </p:txBody>
      </p:sp>
      <p:sp>
        <p:nvSpPr>
          <p:cNvPr id="5" name="コンテンツ プレースホルダー 4"/>
          <p:cNvSpPr>
            <a:spLocks noGrp="1"/>
          </p:cNvSpPr>
          <p:nvPr>
            <p:ph idx="1"/>
          </p:nvPr>
        </p:nvSpPr>
        <p:spPr/>
        <p:txBody>
          <a:bodyPr/>
          <a:lstStyle/>
          <a:p>
            <a:r>
              <a:rPr kumimoji="1" lang="ja-JP" altLang="en-US"/>
              <a:t>新しい千年紀の最初の</a:t>
            </a:r>
            <a:r>
              <a:rPr kumimoji="1" lang="en-US" altLang="ja-JP"/>
              <a:t>10</a:t>
            </a:r>
            <a:r>
              <a:rPr kumimoji="1" lang="ja-JP" altLang="en-US"/>
              <a:t>年が終わらんとするころ登場。</a:t>
            </a:r>
            <a:endParaRPr kumimoji="1" lang="en-US" altLang="ja-JP"/>
          </a:p>
          <a:p>
            <a:r>
              <a:rPr kumimoji="1" lang="ja-JP" altLang="en-US"/>
              <a:t>その名の通り</a:t>
            </a:r>
            <a:r>
              <a:rPr kumimoji="1" lang="en-US" altLang="ja-JP"/>
              <a:t>JavaScript</a:t>
            </a:r>
            <a:r>
              <a:rPr kumimoji="1" lang="ja-JP" altLang="en-US"/>
              <a:t>を置き換えようとする思想</a:t>
            </a:r>
            <a:r>
              <a:rPr kumimoji="1" lang="en-US" altLang="ja-JP"/>
              <a:t>/</a:t>
            </a:r>
            <a:r>
              <a:rPr kumimoji="1" lang="ja-JP" altLang="en-US"/>
              <a:t>実践の総称。</a:t>
            </a:r>
            <a:endParaRPr kumimoji="1" lang="en-US" altLang="ja-JP"/>
          </a:p>
          <a:p>
            <a:r>
              <a:rPr kumimoji="1" lang="ja-JP" altLang="en-US"/>
              <a:t>一般にコンパイラが</a:t>
            </a:r>
            <a:r>
              <a:rPr kumimoji="1" lang="en-US" altLang="ja-JP"/>
              <a:t>JavaScript</a:t>
            </a:r>
            <a:r>
              <a:rPr kumimoji="1" lang="ja-JP" altLang="en-US"/>
              <a:t>コードを生成する。</a:t>
            </a:r>
            <a:endParaRPr kumimoji="1" lang="en-US" altLang="ja-JP"/>
          </a:p>
          <a:p>
            <a:r>
              <a:rPr lang="ja-JP" altLang="en-US"/>
              <a:t>ただし動機はいろいろ、有用性もいろいろ。</a:t>
            </a:r>
            <a:endParaRPr lang="en-US" altLang="ja-JP"/>
          </a:p>
          <a:p>
            <a:endParaRPr kumimoji="1" lang="ja-JP" altLang="en-US"/>
          </a:p>
        </p:txBody>
      </p:sp>
      <p:sp>
        <p:nvSpPr>
          <p:cNvPr id="6" name="雲形吹き出し 5"/>
          <p:cNvSpPr/>
          <p:nvPr/>
        </p:nvSpPr>
        <p:spPr>
          <a:xfrm>
            <a:off x="7367090" y="230188"/>
            <a:ext cx="3986710" cy="1458360"/>
          </a:xfrm>
          <a:prstGeom prst="cloudCallout">
            <a:avLst>
              <a:gd name="adj1" fmla="val -60326"/>
              <a:gd name="adj2" fmla="val 6007"/>
            </a:avLst>
          </a:prstGeom>
          <a:ln>
            <a:noFill/>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ja-JP" altLang="en-US" sz="2000" b="1"/>
              <a:t>それにしても</a:t>
            </a:r>
            <a:r>
              <a:rPr lang="en-US" altLang="ja-JP" sz="2000" b="1"/>
              <a:t/>
            </a:r>
            <a:br>
              <a:rPr lang="en-US" altLang="ja-JP" sz="2000" b="1"/>
            </a:br>
            <a:r>
              <a:rPr lang="ja-JP" altLang="en-US" sz="2000" b="1"/>
              <a:t>センスのない</a:t>
            </a:r>
            <a:r>
              <a:rPr lang="en-US" altLang="ja-JP" sz="2000" b="1"/>
              <a:t/>
            </a:r>
            <a:br>
              <a:rPr lang="en-US" altLang="ja-JP" sz="2000" b="1"/>
            </a:br>
            <a:r>
              <a:rPr lang="ja-JP" altLang="en-US" sz="2000" b="1"/>
              <a:t>タイポグラフィ</a:t>
            </a:r>
            <a:r>
              <a:rPr lang="en-US" altLang="ja-JP" sz="2000" b="1"/>
              <a:t>…</a:t>
            </a:r>
            <a:endParaRPr kumimoji="1" lang="ja-JP" altLang="en-US" sz="2000" b="1"/>
          </a:p>
        </p:txBody>
      </p:sp>
    </p:spTree>
    <p:extLst>
      <p:ext uri="{BB962C8B-B14F-4D97-AF65-F5344CB8AC3E}">
        <p14:creationId xmlns:p14="http://schemas.microsoft.com/office/powerpoint/2010/main" val="109473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altJS</a:t>
            </a:r>
            <a:r>
              <a:rPr kumimoji="1" lang="ja-JP" altLang="en-US"/>
              <a:t>の動機</a:t>
            </a:r>
            <a:r>
              <a:rPr kumimoji="1" lang="en-US" altLang="ja-JP"/>
              <a:t>/</a:t>
            </a:r>
            <a:r>
              <a:rPr lang="ja-JP" altLang="en-US"/>
              <a:t>形態</a:t>
            </a:r>
            <a:endParaRPr kumimoji="1" lang="ja-JP" altLang="en-US"/>
          </a:p>
        </p:txBody>
      </p:sp>
      <p:sp>
        <p:nvSpPr>
          <p:cNvPr id="3" name="コンテンツ プレースホルダー 2"/>
          <p:cNvSpPr>
            <a:spLocks noGrp="1"/>
          </p:cNvSpPr>
          <p:nvPr>
            <p:ph idx="1"/>
          </p:nvPr>
        </p:nvSpPr>
        <p:spPr>
          <a:xfrm>
            <a:off x="838200" y="1825626"/>
            <a:ext cx="10515600" cy="1638544"/>
          </a:xfrm>
        </p:spPr>
        <p:txBody>
          <a:bodyPr/>
          <a:lstStyle/>
          <a:p>
            <a:pPr marL="2225675" indent="-190500"/>
            <a:r>
              <a:rPr kumimoji="1" lang="ja-JP" altLang="en-US"/>
              <a:t>勉強会で紹介してきた種々の課題克服</a:t>
            </a:r>
            <a:endParaRPr kumimoji="1" lang="en-US" altLang="ja-JP"/>
          </a:p>
          <a:p>
            <a:pPr marL="2225675" indent="-190500"/>
            <a:r>
              <a:rPr lang="en-US" altLang="ja-JP"/>
              <a:t>JavaScript</a:t>
            </a:r>
            <a:r>
              <a:rPr lang="ja-JP" altLang="en-US"/>
              <a:t>コーディングの省力化</a:t>
            </a:r>
            <a:endParaRPr lang="en-US" altLang="ja-JP"/>
          </a:p>
          <a:p>
            <a:pPr marL="2225675" indent="-190500"/>
            <a:r>
              <a:rPr kumimoji="1" lang="ja-JP" altLang="en-US"/>
              <a:t>コンパイラ言語との統合</a:t>
            </a:r>
          </a:p>
        </p:txBody>
      </p:sp>
      <p:grpSp>
        <p:nvGrpSpPr>
          <p:cNvPr id="9" name="図形グループ 8"/>
          <p:cNvGrpSpPr/>
          <p:nvPr/>
        </p:nvGrpSpPr>
        <p:grpSpPr>
          <a:xfrm>
            <a:off x="3157989" y="4680339"/>
            <a:ext cx="2594872" cy="1423375"/>
            <a:chOff x="2317998" y="4615714"/>
            <a:chExt cx="2098432" cy="1151061"/>
          </a:xfrm>
        </p:grpSpPr>
        <p:sp>
          <p:nvSpPr>
            <p:cNvPr id="6" name="正方形/長方形 5"/>
            <p:cNvSpPr/>
            <p:nvPr/>
          </p:nvSpPr>
          <p:spPr>
            <a:xfrm>
              <a:off x="2317998" y="4615714"/>
              <a:ext cx="1963616" cy="10327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5" name="正方形/長方形 4"/>
            <p:cNvSpPr/>
            <p:nvPr/>
          </p:nvSpPr>
          <p:spPr>
            <a:xfrm>
              <a:off x="2452814" y="4734046"/>
              <a:ext cx="1963616" cy="1032729"/>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b="1"/>
            </a:p>
          </p:txBody>
        </p:sp>
        <p:sp>
          <p:nvSpPr>
            <p:cNvPr id="4" name="正方形/長方形 3"/>
            <p:cNvSpPr/>
            <p:nvPr/>
          </p:nvSpPr>
          <p:spPr>
            <a:xfrm>
              <a:off x="2452814" y="4734046"/>
              <a:ext cx="1828800" cy="9144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b="1"/>
                <a:t>構文</a:t>
              </a:r>
              <a:r>
                <a:rPr kumimoji="1" lang="en-US" altLang="ja-JP" b="1"/>
                <a:t>/</a:t>
              </a:r>
              <a:r>
                <a:rPr kumimoji="1" lang="ja-JP" altLang="en-US" b="1"/>
                <a:t>パラダイム</a:t>
              </a:r>
              <a:r>
                <a:rPr kumimoji="1" lang="en-US" altLang="ja-JP" b="1"/>
                <a:t/>
              </a:r>
              <a:br>
                <a:rPr kumimoji="1" lang="en-US" altLang="ja-JP" b="1"/>
              </a:br>
              <a:r>
                <a:rPr kumimoji="1" lang="ja-JP" altLang="en-US" b="1"/>
                <a:t>を置換え</a:t>
              </a:r>
            </a:p>
          </p:txBody>
        </p:sp>
      </p:grpSp>
      <p:grpSp>
        <p:nvGrpSpPr>
          <p:cNvPr id="10" name="図形グループ 9"/>
          <p:cNvGrpSpPr/>
          <p:nvPr/>
        </p:nvGrpSpPr>
        <p:grpSpPr>
          <a:xfrm>
            <a:off x="6825071" y="4680339"/>
            <a:ext cx="2594872" cy="1423375"/>
            <a:chOff x="2317998" y="4615714"/>
            <a:chExt cx="2098432" cy="1151061"/>
          </a:xfrm>
        </p:grpSpPr>
        <p:sp>
          <p:nvSpPr>
            <p:cNvPr id="11" name="正方形/長方形 10"/>
            <p:cNvSpPr/>
            <p:nvPr/>
          </p:nvSpPr>
          <p:spPr>
            <a:xfrm>
              <a:off x="2317998" y="4615714"/>
              <a:ext cx="1963616" cy="10327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2" name="正方形/長方形 11"/>
            <p:cNvSpPr/>
            <p:nvPr/>
          </p:nvSpPr>
          <p:spPr>
            <a:xfrm>
              <a:off x="2452814" y="4734046"/>
              <a:ext cx="1963616" cy="1032729"/>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b="1"/>
            </a:p>
          </p:txBody>
        </p:sp>
        <p:sp>
          <p:nvSpPr>
            <p:cNvPr id="13" name="正方形/長方形 12"/>
            <p:cNvSpPr/>
            <p:nvPr/>
          </p:nvSpPr>
          <p:spPr>
            <a:xfrm>
              <a:off x="2452814" y="4734046"/>
              <a:ext cx="1828800" cy="9144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b="1"/>
                <a:t>構文</a:t>
              </a:r>
              <a:r>
                <a:rPr kumimoji="1" lang="en-US" altLang="ja-JP" b="1"/>
                <a:t>/</a:t>
              </a:r>
              <a:r>
                <a:rPr kumimoji="1" lang="ja-JP" altLang="en-US" b="1"/>
                <a:t>パラダイム</a:t>
              </a:r>
              <a:r>
                <a:rPr kumimoji="1" lang="en-US" altLang="ja-JP" b="1"/>
                <a:t/>
              </a:r>
              <a:br>
                <a:rPr kumimoji="1" lang="en-US" altLang="ja-JP" b="1"/>
              </a:br>
              <a:r>
                <a:rPr kumimoji="1" lang="ja-JP" altLang="en-US" b="1"/>
                <a:t>を拡張</a:t>
              </a:r>
            </a:p>
          </p:txBody>
        </p:sp>
      </p:grpSp>
      <p:cxnSp>
        <p:nvCxnSpPr>
          <p:cNvPr id="15" name="曲線コネクタ 14"/>
          <p:cNvCxnSpPr>
            <a:stCxn id="3" idx="2"/>
            <a:endCxn id="6" idx="0"/>
          </p:cNvCxnSpPr>
          <p:nvPr/>
        </p:nvCxnSpPr>
        <p:spPr>
          <a:xfrm rot="5400000">
            <a:off x="4625951" y="3210289"/>
            <a:ext cx="1216169" cy="1723930"/>
          </a:xfrm>
          <a:prstGeom prst="curvedConnector3">
            <a:avLst/>
          </a:prstGeom>
          <a:ln w="76200">
            <a:tailEnd type="triangle" w="lg" len="med"/>
          </a:ln>
        </p:spPr>
        <p:style>
          <a:lnRef idx="1">
            <a:schemeClr val="accent1"/>
          </a:lnRef>
          <a:fillRef idx="0">
            <a:schemeClr val="accent1"/>
          </a:fillRef>
          <a:effectRef idx="0">
            <a:schemeClr val="accent1"/>
          </a:effectRef>
          <a:fontRef idx="minor">
            <a:schemeClr val="tx1"/>
          </a:fontRef>
        </p:style>
      </p:cxnSp>
      <p:cxnSp>
        <p:nvCxnSpPr>
          <p:cNvPr id="16" name="曲線コネクタ 15"/>
          <p:cNvCxnSpPr>
            <a:stCxn id="3" idx="2"/>
            <a:endCxn id="11" idx="0"/>
          </p:cNvCxnSpPr>
          <p:nvPr/>
        </p:nvCxnSpPr>
        <p:spPr>
          <a:xfrm rot="16200000" flipH="1">
            <a:off x="6459492" y="3100678"/>
            <a:ext cx="1216169" cy="1943152"/>
          </a:xfrm>
          <a:prstGeom prst="curvedConnector3">
            <a:avLst>
              <a:gd name="adj1" fmla="val 50000"/>
            </a:avLst>
          </a:prstGeom>
          <a:ln w="76200">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8619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altJS</a:t>
            </a:r>
            <a:r>
              <a:rPr kumimoji="1" lang="ja-JP" altLang="en-US"/>
              <a:t>の例</a:t>
            </a:r>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133443355"/>
              </p:ext>
            </p:extLst>
          </p:nvPr>
        </p:nvGraphicFramePr>
        <p:xfrm>
          <a:off x="838200" y="1702530"/>
          <a:ext cx="10515601" cy="4668520"/>
        </p:xfrm>
        <a:graphic>
          <a:graphicData uri="http://schemas.openxmlformats.org/drawingml/2006/table">
            <a:tbl>
              <a:tblPr firstRow="1" bandRow="1">
                <a:tableStyleId>{5C22544A-7EE6-4342-B048-85BDC9FD1C3A}</a:tableStyleId>
              </a:tblPr>
              <a:tblGrid>
                <a:gridCol w="1660289"/>
                <a:gridCol w="1756988"/>
                <a:gridCol w="7098324"/>
              </a:tblGrid>
              <a:tr h="370840">
                <a:tc>
                  <a:txBody>
                    <a:bodyPr/>
                    <a:lstStyle/>
                    <a:p>
                      <a:r>
                        <a:rPr kumimoji="1" lang="ja-JP" altLang="en-US"/>
                        <a:t>言語名</a:t>
                      </a:r>
                    </a:p>
                  </a:txBody>
                  <a:tcPr/>
                </a:tc>
                <a:tc>
                  <a:txBody>
                    <a:bodyPr/>
                    <a:lstStyle/>
                    <a:p>
                      <a:r>
                        <a:rPr kumimoji="1" lang="ja-JP" altLang="en-US"/>
                        <a:t>開発元</a:t>
                      </a:r>
                    </a:p>
                  </a:txBody>
                  <a:tcPr/>
                </a:tc>
                <a:tc>
                  <a:txBody>
                    <a:bodyPr/>
                    <a:lstStyle/>
                    <a:p>
                      <a:r>
                        <a:rPr kumimoji="1" lang="ja-JP" altLang="en-US"/>
                        <a:t>説明</a:t>
                      </a:r>
                    </a:p>
                  </a:txBody>
                  <a:tcPr/>
                </a:tc>
              </a:tr>
              <a:tr h="370840">
                <a:tc>
                  <a:txBody>
                    <a:bodyPr/>
                    <a:lstStyle/>
                    <a:p>
                      <a:r>
                        <a:rPr kumimoji="1" lang="en-US" altLang="ja-JP"/>
                        <a:t>CoffeeScript</a:t>
                      </a:r>
                      <a:endParaRPr kumimoji="1" lang="ja-JP"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t>Jeremy Ashkenas</a:t>
                      </a:r>
                      <a:endParaRPr kumimoji="1" lang="ja-JP" altLang="en-US"/>
                    </a:p>
                  </a:txBody>
                  <a:tcPr/>
                </a:tc>
                <a:tc>
                  <a:txBody>
                    <a:bodyPr/>
                    <a:lstStyle/>
                    <a:p>
                      <a:r>
                        <a:rPr kumimoji="1" lang="en-US" altLang="ja-JP"/>
                        <a:t>altJS</a:t>
                      </a:r>
                      <a:r>
                        <a:rPr kumimoji="1" lang="ja-JP" altLang="en-US"/>
                        <a:t>の嚆矢となった言語。便利な構文</a:t>
                      </a:r>
                      <a:r>
                        <a:rPr kumimoji="1" lang="en-US" altLang="ja-JP"/>
                        <a:t>/</a:t>
                      </a:r>
                      <a:r>
                        <a:rPr kumimoji="1" lang="ja-JP" altLang="en-US"/>
                        <a:t>ショートハンドの導入。それと不可分のコードの曖昧性の急拡大（</a:t>
                      </a:r>
                      <a:r>
                        <a:rPr kumimoji="1" lang="en-US" altLang="ja-JP"/>
                        <a:t>XML/JSON</a:t>
                      </a:r>
                      <a:r>
                        <a:rPr kumimoji="1" lang="ja-JP" altLang="en-US"/>
                        <a:t>に対する</a:t>
                      </a:r>
                      <a:r>
                        <a:rPr kumimoji="1" lang="en-US" altLang="ja-JP"/>
                        <a:t>YAML</a:t>
                      </a:r>
                      <a:r>
                        <a:rPr kumimoji="1" lang="ja-JP" altLang="en-US"/>
                        <a:t>のようなもの）。ようするに状況は却って悪化。</a:t>
                      </a:r>
                    </a:p>
                  </a:txBody>
                  <a:tcPr/>
                </a:tc>
              </a:tr>
              <a:tr h="370840">
                <a:tc>
                  <a:txBody>
                    <a:bodyPr/>
                    <a:lstStyle/>
                    <a:p>
                      <a:r>
                        <a:rPr kumimoji="1" lang="en-US" altLang="ja-JP"/>
                        <a:t>ClojureScript</a:t>
                      </a:r>
                      <a:endParaRPr kumimoji="1" lang="ja-JP"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t>Rich Hickey</a:t>
                      </a:r>
                      <a:endParaRPr kumimoji="1" lang="ja-JP" altLang="en-US"/>
                    </a:p>
                  </a:txBody>
                  <a:tcPr/>
                </a:tc>
                <a:tc>
                  <a:txBody>
                    <a:bodyPr/>
                    <a:lstStyle/>
                    <a:p>
                      <a:r>
                        <a:rPr kumimoji="1" lang="en-US" altLang="ja-JP"/>
                        <a:t>JVM</a:t>
                      </a:r>
                      <a:r>
                        <a:rPr kumimoji="1" lang="ja-JP" altLang="en-US"/>
                        <a:t>上で稼働する</a:t>
                      </a:r>
                      <a:r>
                        <a:rPr kumimoji="1" lang="en-US" altLang="ja-JP"/>
                        <a:t>Lisp</a:t>
                      </a:r>
                      <a:r>
                        <a:rPr kumimoji="1" lang="ja-JP" altLang="en-US"/>
                        <a:t>方言である</a:t>
                      </a:r>
                      <a:r>
                        <a:rPr kumimoji="1" lang="en-US" altLang="ja-JP"/>
                        <a:t>Clojure</a:t>
                      </a:r>
                      <a:r>
                        <a:rPr kumimoji="1" lang="ja-JP" altLang="en-US"/>
                        <a:t>のコードを元に</a:t>
                      </a:r>
                      <a:r>
                        <a:rPr kumimoji="1" lang="en-US" altLang="ja-JP"/>
                        <a:t>JavaScript</a:t>
                      </a:r>
                      <a:r>
                        <a:rPr kumimoji="1" lang="ja-JP" altLang="en-US"/>
                        <a:t>コードを生成する。</a:t>
                      </a:r>
                      <a:r>
                        <a:rPr kumimoji="1" lang="en-US" altLang="ja-JP"/>
                        <a:t>Clojure</a:t>
                      </a:r>
                      <a:r>
                        <a:rPr kumimoji="1" lang="ja-JP" altLang="en-US"/>
                        <a:t>の売りは並列分散処理のはずだが</a:t>
                      </a:r>
                      <a:r>
                        <a:rPr kumimoji="1" lang="en-US" altLang="ja-JP"/>
                        <a:t>…</a:t>
                      </a:r>
                      <a:r>
                        <a:rPr kumimoji="1" lang="ja-JP" altLang="en-US"/>
                        <a:t>。</a:t>
                      </a:r>
                    </a:p>
                  </a:txBody>
                  <a:tcPr/>
                </a:tc>
              </a:tr>
              <a:tr h="370840">
                <a:tc>
                  <a:txBody>
                    <a:bodyPr/>
                    <a:lstStyle/>
                    <a:p>
                      <a:r>
                        <a:rPr kumimoji="1" lang="en-US" altLang="ja-JP"/>
                        <a:t>Dart</a:t>
                      </a:r>
                      <a:endParaRPr kumimoji="1" lang="ja-JP" altLang="en-US"/>
                    </a:p>
                  </a:txBody>
                  <a:tcPr/>
                </a:tc>
                <a:tc>
                  <a:txBody>
                    <a:bodyPr/>
                    <a:lstStyle/>
                    <a:p>
                      <a:r>
                        <a:rPr kumimoji="1" lang="en-US" altLang="ja-JP"/>
                        <a:t>Google</a:t>
                      </a:r>
                      <a:endParaRPr kumimoji="1" lang="ja-JP" altLang="en-US"/>
                    </a:p>
                  </a:txBody>
                  <a:tcPr/>
                </a:tc>
                <a:tc>
                  <a:txBody>
                    <a:bodyPr/>
                    <a:lstStyle/>
                    <a:p>
                      <a:r>
                        <a:rPr kumimoji="1" lang="ja-JP" altLang="en-US"/>
                        <a:t>クライアントサイドにランタイムが必要。つまり</a:t>
                      </a:r>
                      <a:r>
                        <a:rPr kumimoji="1" lang="en-US" altLang="ja-JP"/>
                        <a:t>JavaScript</a:t>
                      </a:r>
                      <a:r>
                        <a:rPr kumimoji="1" lang="ja-JP" altLang="en-US"/>
                        <a:t>の糖衣構文ではなく、独立した言語。</a:t>
                      </a:r>
                    </a:p>
                  </a:txBody>
                  <a:tcPr/>
                </a:tc>
              </a:tr>
              <a:tr h="370840">
                <a:tc>
                  <a:txBody>
                    <a:bodyPr/>
                    <a:lstStyle/>
                    <a:p>
                      <a:r>
                        <a:rPr kumimoji="1" lang="en-US" altLang="ja-JP"/>
                        <a:t>TypeScript</a:t>
                      </a:r>
                      <a:endParaRPr kumimoji="1" lang="ja-JP" altLang="en-US"/>
                    </a:p>
                  </a:txBody>
                  <a:tcPr/>
                </a:tc>
                <a:tc>
                  <a:txBody>
                    <a:bodyPr/>
                    <a:lstStyle/>
                    <a:p>
                      <a:r>
                        <a:rPr kumimoji="1" lang="en-US" altLang="ja-JP"/>
                        <a:t>Microsoft</a:t>
                      </a:r>
                      <a:endParaRPr kumimoji="1" lang="ja-JP" altLang="en-US"/>
                    </a:p>
                  </a:txBody>
                  <a:tcPr/>
                </a:tc>
                <a:tc>
                  <a:txBody>
                    <a:bodyPr/>
                    <a:lstStyle/>
                    <a:p>
                      <a:r>
                        <a:rPr kumimoji="1" lang="en-US" altLang="ja-JP"/>
                        <a:t>JavaScript</a:t>
                      </a:r>
                      <a:r>
                        <a:rPr kumimoji="1" lang="ja-JP" altLang="en-US"/>
                        <a:t>のスーパーセットであり、</a:t>
                      </a:r>
                      <a:r>
                        <a:rPr kumimoji="1" lang="en-US" altLang="ja-JP"/>
                        <a:t>ECMAScript</a:t>
                      </a:r>
                      <a:r>
                        <a:rPr kumimoji="1" lang="ja-JP" altLang="en-US"/>
                        <a:t> </a:t>
                      </a:r>
                      <a:r>
                        <a:rPr kumimoji="1" lang="en-US" altLang="ja-JP"/>
                        <a:t>v6</a:t>
                      </a:r>
                      <a:r>
                        <a:rPr kumimoji="1" lang="ja-JP" altLang="en-US"/>
                        <a:t>以降の先行実装でもある。後程さらに詳しく取り上げる。</a:t>
                      </a:r>
                    </a:p>
                  </a:txBody>
                  <a:tcPr/>
                </a:tc>
              </a:tr>
              <a:tr h="370840">
                <a:tc>
                  <a:txBody>
                    <a:bodyPr/>
                    <a:lstStyle/>
                    <a:p>
                      <a:r>
                        <a:rPr kumimoji="1" lang="en-US" altLang="ja-JP"/>
                        <a:t>Scala.js</a:t>
                      </a:r>
                      <a:endParaRPr kumimoji="1" lang="ja-JP" altLang="en-US"/>
                    </a:p>
                  </a:txBody>
                  <a:tcPr/>
                </a:tc>
                <a:tc>
                  <a:txBody>
                    <a:bodyPr/>
                    <a:lstStyle/>
                    <a:p>
                      <a:r>
                        <a:rPr kumimoji="1" lang="fr-FR" altLang="ja-JP"/>
                        <a:t>École polytechnique fédérale de Lausanne</a:t>
                      </a:r>
                      <a:br>
                        <a:rPr kumimoji="1" lang="fr-FR" altLang="ja-JP"/>
                      </a:br>
                      <a:r>
                        <a:rPr kumimoji="1" lang="fr-FR" altLang="ja-JP"/>
                        <a:t>/</a:t>
                      </a:r>
                      <a:r>
                        <a:rPr lang="fr-FR" altLang="ja-JP"/>
                        <a:t>Typesafe</a:t>
                      </a:r>
                      <a:endParaRPr kumimoji="1" lang="fr-FR" altLang="ja-JP"/>
                    </a:p>
                  </a:txBody>
                  <a:tcPr/>
                </a:tc>
                <a:tc>
                  <a:txBody>
                    <a:bodyPr/>
                    <a:lstStyle/>
                    <a:p>
                      <a:r>
                        <a:rPr kumimoji="1" lang="en-US" altLang="ja-JP"/>
                        <a:t>JVM</a:t>
                      </a:r>
                      <a:r>
                        <a:rPr kumimoji="1" lang="ja-JP" altLang="en-US"/>
                        <a:t>上で稼働する</a:t>
                      </a:r>
                      <a:r>
                        <a:rPr kumimoji="1" lang="en-US" altLang="ja-JP"/>
                        <a:t>OOP+FP</a:t>
                      </a:r>
                      <a:r>
                        <a:rPr kumimoji="1" lang="ja-JP" altLang="en-US"/>
                        <a:t>言語である</a:t>
                      </a:r>
                      <a:r>
                        <a:rPr kumimoji="1" lang="en-US" altLang="ja-JP"/>
                        <a:t>Scala</a:t>
                      </a:r>
                      <a:r>
                        <a:rPr kumimoji="1" lang="ja-JP" altLang="en-US"/>
                        <a:t>のコードを元に</a:t>
                      </a:r>
                      <a:r>
                        <a:rPr kumimoji="1" lang="en-US" altLang="ja-JP"/>
                        <a:t>JavaScript</a:t>
                      </a:r>
                      <a:r>
                        <a:rPr kumimoji="1" lang="ja-JP" altLang="en-US"/>
                        <a:t>コードを生成する。</a:t>
                      </a:r>
                      <a:r>
                        <a:rPr kumimoji="1" lang="en-US" altLang="ja-JP"/>
                        <a:t>Java/C#</a:t>
                      </a:r>
                      <a:r>
                        <a:rPr kumimoji="1" lang="ja-JP" altLang="en-US"/>
                        <a:t>以上に強力な型システム、高度な型推論、にも関わらずシンプルな記法、内部</a:t>
                      </a:r>
                      <a:r>
                        <a:rPr kumimoji="1" lang="en-US" altLang="ja-JP"/>
                        <a:t>DSL</a:t>
                      </a:r>
                      <a:r>
                        <a:rPr kumimoji="1" lang="ja-JP" altLang="en-US"/>
                        <a:t>、強力な標準</a:t>
                      </a:r>
                      <a:r>
                        <a:rPr kumimoji="1" lang="en-US" altLang="ja-JP"/>
                        <a:t>API</a:t>
                      </a:r>
                      <a:r>
                        <a:rPr kumimoji="1" lang="ja-JP" altLang="en-US"/>
                        <a:t>といった</a:t>
                      </a:r>
                      <a:r>
                        <a:rPr kumimoji="1" lang="en-US" altLang="ja-JP"/>
                        <a:t>Scala</a:t>
                      </a:r>
                      <a:r>
                        <a:rPr kumimoji="1" lang="ja-JP" altLang="en-US"/>
                        <a:t>の特徴をそのまま移植</a:t>
                      </a:r>
                      <a:r>
                        <a:rPr kumimoji="1" lang="ja-JP" altLang="en-US" baseline="30000"/>
                        <a:t>（</a:t>
                      </a:r>
                      <a:r>
                        <a:rPr kumimoji="1" lang="en-US" altLang="ja-JP" baseline="30000"/>
                        <a:t>*</a:t>
                      </a:r>
                      <a:r>
                        <a:rPr kumimoji="1" lang="ja-JP" altLang="en-US" baseline="30000"/>
                        <a:t>）</a:t>
                      </a:r>
                      <a:r>
                        <a:rPr kumimoji="1" lang="ja-JP" altLang="en-US"/>
                        <a:t>。当然の結果としてものすごいファイルサイズになる。</a:t>
                      </a:r>
                    </a:p>
                  </a:txBody>
                  <a:tcPr/>
                </a:tc>
              </a:tr>
            </a:tbl>
          </a:graphicData>
        </a:graphic>
      </p:graphicFrame>
      <p:sp>
        <p:nvSpPr>
          <p:cNvPr id="5" name="正方形/長方形 4"/>
          <p:cNvSpPr/>
          <p:nvPr/>
        </p:nvSpPr>
        <p:spPr>
          <a:xfrm>
            <a:off x="838200" y="6506308"/>
            <a:ext cx="10515600" cy="35169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600">
                <a:solidFill>
                  <a:schemeClr val="tx1"/>
                </a:solidFill>
              </a:rPr>
              <a:t>＊</a:t>
            </a:r>
            <a:r>
              <a:rPr lang="en-US" altLang="ja-JP" sz="1600">
                <a:solidFill>
                  <a:schemeClr val="tx1"/>
                </a:solidFill>
              </a:rPr>
              <a:t> Scala.js</a:t>
            </a:r>
            <a:r>
              <a:rPr lang="ja-JP" altLang="en-US" sz="1600">
                <a:solidFill>
                  <a:schemeClr val="tx1"/>
                </a:solidFill>
              </a:rPr>
              <a:t>についてはこちらも参照のこと： </a:t>
            </a:r>
            <a:r>
              <a:rPr lang="en-US" altLang="ja-JP" sz="1600">
                <a:solidFill>
                  <a:schemeClr val="tx1"/>
                </a:solidFill>
              </a:rPr>
              <a:t>http://m12i.hatenablog.com/entry/2015/07/20/104347</a:t>
            </a:r>
            <a:endParaRPr kumimoji="1" lang="ja-JP" altLang="en-US" sz="1600">
              <a:solidFill>
                <a:schemeClr val="tx1"/>
              </a:solidFill>
            </a:endParaRPr>
          </a:p>
        </p:txBody>
      </p:sp>
    </p:spTree>
    <p:extLst>
      <p:ext uri="{BB962C8B-B14F-4D97-AF65-F5344CB8AC3E}">
        <p14:creationId xmlns:p14="http://schemas.microsoft.com/office/powerpoint/2010/main" val="194263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目的</a:t>
            </a:r>
            <a:endParaRPr kumimoji="1" lang="ja-JP" altLang="en-US"/>
          </a:p>
        </p:txBody>
      </p:sp>
      <p:sp>
        <p:nvSpPr>
          <p:cNvPr id="3" name="コンテンツ プレースホルダー 2"/>
          <p:cNvSpPr>
            <a:spLocks noGrp="1"/>
          </p:cNvSpPr>
          <p:nvPr>
            <p:ph idx="1"/>
          </p:nvPr>
        </p:nvSpPr>
        <p:spPr/>
        <p:txBody>
          <a:bodyPr/>
          <a:lstStyle/>
          <a:p>
            <a:r>
              <a:rPr kumimoji="1" lang="ja-JP" altLang="en-US" dirty="0"/>
              <a:t>一般的観点</a:t>
            </a:r>
            <a:endParaRPr kumimoji="1" lang="en-US" altLang="ja-JP" dirty="0"/>
          </a:p>
          <a:p>
            <a:pPr lvl="1"/>
            <a:r>
              <a:rPr lang="en-US" altLang="ja-JP" dirty="0"/>
              <a:t>Web</a:t>
            </a:r>
            <a:r>
              <a:rPr lang="ja-JP" altLang="en-US" dirty="0"/>
              <a:t>アプリケーション開発のなかで存在感を増し続ける</a:t>
            </a:r>
            <a:r>
              <a:rPr lang="en-US" altLang="ja-JP" dirty="0"/>
              <a:t>JavaScript</a:t>
            </a:r>
            <a:r>
              <a:rPr lang="ja-JP" altLang="en-US" dirty="0"/>
              <a:t>について、「なんとなくわかる」でない知識を身に付ける。</a:t>
            </a:r>
            <a:endParaRPr lang="en-US" altLang="ja-JP" dirty="0"/>
          </a:p>
          <a:p>
            <a:pPr lvl="1"/>
            <a:r>
              <a:rPr kumimoji="1" lang="en-US" altLang="ja-JP" dirty="0"/>
              <a:t>JavaScript</a:t>
            </a:r>
            <a:r>
              <a:rPr kumimoji="1" lang="ja-JP" altLang="en-US" dirty="0"/>
              <a:t>のメリット、デメリット、代替技術について知ることで、保守</a:t>
            </a:r>
            <a:r>
              <a:rPr kumimoji="1" lang="en-US" altLang="ja-JP" dirty="0"/>
              <a:t>/</a:t>
            </a:r>
            <a:r>
              <a:rPr kumimoji="1" lang="ja-JP" altLang="en-US" dirty="0"/>
              <a:t>開発の生産性や品質を向上させる。</a:t>
            </a:r>
            <a:endParaRPr kumimoji="1" lang="en-US" altLang="ja-JP" dirty="0"/>
          </a:p>
          <a:p>
            <a:endParaRPr lang="en-US" altLang="ja-JP" dirty="0"/>
          </a:p>
          <a:p>
            <a:r>
              <a:rPr lang="ja-JP" altLang="en-US" dirty="0"/>
              <a:t>特殊的観点</a:t>
            </a:r>
            <a:endParaRPr lang="en-US" altLang="ja-JP" dirty="0"/>
          </a:p>
          <a:p>
            <a:pPr lvl="1"/>
            <a:r>
              <a:rPr kumimoji="1" lang="ja-JP" altLang="en-US" dirty="0"/>
              <a:t>数カ月後に身近な存在となる某クライアントサイド</a:t>
            </a:r>
            <a:r>
              <a:rPr kumimoji="1" lang="en-US" altLang="ja-JP" dirty="0"/>
              <a:t>MVC</a:t>
            </a:r>
            <a:r>
              <a:rPr kumimoji="1" lang="ja-JP" altLang="en-US" dirty="0"/>
              <a:t>ライクなアプリケーションの保守</a:t>
            </a:r>
            <a:r>
              <a:rPr kumimoji="1" lang="en-US" altLang="ja-JP" dirty="0"/>
              <a:t>/</a:t>
            </a:r>
            <a:r>
              <a:rPr kumimoji="1" lang="ja-JP" altLang="en-US" dirty="0"/>
              <a:t>開発のための基礎知識を得る。</a:t>
            </a:r>
          </a:p>
        </p:txBody>
      </p:sp>
      <p:sp>
        <p:nvSpPr>
          <p:cNvPr id="4" name="正方形/長方形 3"/>
          <p:cNvSpPr/>
          <p:nvPr/>
        </p:nvSpPr>
        <p:spPr>
          <a:xfrm>
            <a:off x="156275" y="164260"/>
            <a:ext cx="866613" cy="4556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b="1"/>
              <a:t>再掲</a:t>
            </a:r>
          </a:p>
        </p:txBody>
      </p:sp>
    </p:spTree>
    <p:extLst>
      <p:ext uri="{BB962C8B-B14F-4D97-AF65-F5344CB8AC3E}">
        <p14:creationId xmlns:p14="http://schemas.microsoft.com/office/powerpoint/2010/main" val="123118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altJS</a:t>
            </a:r>
            <a:r>
              <a:rPr lang="ja-JP" altLang="en-US"/>
              <a:t>の実行時エラー解析</a:t>
            </a:r>
            <a:endParaRPr kumimoji="1" lang="ja-JP" altLang="en-US"/>
          </a:p>
        </p:txBody>
      </p:sp>
      <p:sp>
        <p:nvSpPr>
          <p:cNvPr id="3" name="コンテンツ プレースホルダー 2"/>
          <p:cNvSpPr>
            <a:spLocks noGrp="1"/>
          </p:cNvSpPr>
          <p:nvPr>
            <p:ph idx="1"/>
          </p:nvPr>
        </p:nvSpPr>
        <p:spPr/>
        <p:txBody>
          <a:bodyPr>
            <a:normAutofit lnSpcReduction="10000"/>
          </a:bodyPr>
          <a:lstStyle/>
          <a:p>
            <a:r>
              <a:rPr kumimoji="1" lang="en-US" altLang="ja-JP"/>
              <a:t>altJS</a:t>
            </a:r>
            <a:r>
              <a:rPr lang="ja-JP" altLang="en-US"/>
              <a:t>には以下の</a:t>
            </a:r>
            <a:r>
              <a:rPr lang="en-US" altLang="ja-JP"/>
              <a:t>2</a:t>
            </a:r>
            <a:r>
              <a:rPr lang="ja-JP" altLang="en-US"/>
              <a:t>つのコードが存在することになる：</a:t>
            </a:r>
            <a:endParaRPr lang="en-US" altLang="ja-JP"/>
          </a:p>
          <a:p>
            <a:pPr marL="914400" lvl="1" indent="-457200">
              <a:buFont typeface="+mj-lt"/>
              <a:buAutoNum type="alphaUcParenR"/>
            </a:pPr>
            <a:r>
              <a:rPr kumimoji="1" lang="ja-JP" altLang="en-US"/>
              <a:t>もともとのソースコード（非</a:t>
            </a:r>
            <a:r>
              <a:rPr kumimoji="1" lang="en-US" altLang="ja-JP"/>
              <a:t>JS</a:t>
            </a:r>
            <a:r>
              <a:rPr kumimoji="1" lang="ja-JP" altLang="en-US"/>
              <a:t>）</a:t>
            </a:r>
            <a:endParaRPr kumimoji="1" lang="en-US" altLang="ja-JP"/>
          </a:p>
          <a:p>
            <a:pPr marL="914400" lvl="1" indent="-457200">
              <a:buFont typeface="+mj-lt"/>
              <a:buAutoNum type="alphaUcParenR"/>
            </a:pPr>
            <a:r>
              <a:rPr lang="ja-JP" altLang="en-US"/>
              <a:t>コンパイル後のソースコード（</a:t>
            </a:r>
            <a:r>
              <a:rPr lang="en-US" altLang="ja-JP"/>
              <a:t>JS</a:t>
            </a:r>
            <a:r>
              <a:rPr lang="ja-JP" altLang="en-US"/>
              <a:t>）</a:t>
            </a:r>
            <a:endParaRPr lang="en-US" altLang="ja-JP"/>
          </a:p>
          <a:p>
            <a:r>
              <a:rPr kumimoji="1" lang="ja-JP" altLang="en-US"/>
              <a:t>実行時のエラーはもちろん</a:t>
            </a:r>
            <a:r>
              <a:rPr kumimoji="1" lang="en-US" altLang="ja-JP"/>
              <a:t>B</a:t>
            </a:r>
            <a:r>
              <a:rPr kumimoji="1" lang="ja-JP" altLang="en-US"/>
              <a:t>側で起きる。</a:t>
            </a:r>
            <a:endParaRPr kumimoji="1" lang="en-US" altLang="ja-JP"/>
          </a:p>
          <a:p>
            <a:r>
              <a:rPr lang="ja-JP" altLang="en-US"/>
              <a:t>エラーを解析するには、</a:t>
            </a:r>
            <a:r>
              <a:rPr lang="en-US" altLang="ja-JP"/>
              <a:t>B</a:t>
            </a:r>
            <a:r>
              <a:rPr lang="ja-JP" altLang="en-US"/>
              <a:t>側のコードのエラー箇所が</a:t>
            </a:r>
            <a:r>
              <a:rPr lang="en-US" altLang="ja-JP"/>
              <a:t>A</a:t>
            </a:r>
            <a:r>
              <a:rPr lang="ja-JP" altLang="en-US"/>
              <a:t>側のコードのどこに対応するかを知る必要がある。</a:t>
            </a:r>
            <a:endParaRPr lang="en-US" altLang="ja-JP"/>
          </a:p>
          <a:p>
            <a:r>
              <a:rPr lang="ja-JP" altLang="en-US"/>
              <a:t>この対応付けを実現するのが、コンパイラにより生成される</a:t>
            </a:r>
            <a:r>
              <a:rPr lang="en-US" altLang="ja-JP"/>
              <a:t>.map</a:t>
            </a:r>
            <a:r>
              <a:rPr lang="ja-JP" altLang="en-US"/>
              <a:t>ファイル</a:t>
            </a:r>
            <a:r>
              <a:rPr lang="ja-JP" altLang="en-US" baseline="30000"/>
              <a:t>（</a:t>
            </a:r>
            <a:r>
              <a:rPr lang="en-US" altLang="ja-JP" baseline="30000"/>
              <a:t>*</a:t>
            </a:r>
            <a:r>
              <a:rPr lang="ja-JP" altLang="en-US" baseline="30000"/>
              <a:t>）</a:t>
            </a:r>
            <a:r>
              <a:rPr lang="ja-JP" altLang="en-US"/>
              <a:t>。</a:t>
            </a:r>
            <a:endParaRPr lang="en-US" altLang="ja-JP"/>
          </a:p>
          <a:p>
            <a:r>
              <a:rPr lang="en-US" altLang="ja-JP"/>
              <a:t>.map</a:t>
            </a:r>
            <a:r>
              <a:rPr lang="ja-JP" altLang="en-US"/>
              <a:t>に対応したブラウザではエラー発生時にもともとのコードの位置情報を表示してくれる。</a:t>
            </a:r>
            <a:endParaRPr lang="en-US" altLang="ja-JP"/>
          </a:p>
          <a:p>
            <a:endParaRPr kumimoji="1" lang="ja-JP" altLang="en-US"/>
          </a:p>
        </p:txBody>
      </p:sp>
      <p:sp>
        <p:nvSpPr>
          <p:cNvPr id="4" name="正方形/長方形 3"/>
          <p:cNvSpPr/>
          <p:nvPr/>
        </p:nvSpPr>
        <p:spPr>
          <a:xfrm>
            <a:off x="838200" y="6176963"/>
            <a:ext cx="10515600" cy="6810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600">
                <a:solidFill>
                  <a:schemeClr val="tx1"/>
                </a:solidFill>
              </a:rPr>
              <a:t>＊</a:t>
            </a:r>
            <a:r>
              <a:rPr lang="en-US" altLang="ja-JP" sz="1600">
                <a:solidFill>
                  <a:schemeClr val="tx1"/>
                </a:solidFill>
              </a:rPr>
              <a:t> .map</a:t>
            </a:r>
            <a:r>
              <a:rPr lang="ja-JP" altLang="en-US" sz="1600">
                <a:solidFill>
                  <a:schemeClr val="tx1"/>
                </a:solidFill>
              </a:rPr>
              <a:t>ファイルは</a:t>
            </a:r>
            <a:r>
              <a:rPr lang="en-US" altLang="ja-JP" sz="1600">
                <a:solidFill>
                  <a:schemeClr val="tx1"/>
                </a:solidFill>
              </a:rPr>
              <a:t>jQuery</a:t>
            </a:r>
            <a:r>
              <a:rPr lang="ja-JP" altLang="en-US" sz="1600">
                <a:solidFill>
                  <a:schemeClr val="tx1"/>
                </a:solidFill>
              </a:rPr>
              <a:t>などのライブラリでも利用されている。この場合</a:t>
            </a:r>
            <a:r>
              <a:rPr lang="en-US" altLang="ja-JP" sz="1600">
                <a:solidFill>
                  <a:schemeClr val="tx1"/>
                </a:solidFill>
              </a:rPr>
              <a:t>.map</a:t>
            </a:r>
            <a:r>
              <a:rPr lang="ja-JP" altLang="en-US" sz="1600">
                <a:solidFill>
                  <a:schemeClr val="tx1"/>
                </a:solidFill>
              </a:rPr>
              <a:t>はライブラリのもとのソースコードとそれを</a:t>
            </a:r>
            <a:r>
              <a:rPr lang="en-US" altLang="ja-JP" sz="1600">
                <a:solidFill>
                  <a:schemeClr val="tx1"/>
                </a:solidFill>
              </a:rPr>
              <a:t>minify</a:t>
            </a:r>
            <a:r>
              <a:rPr lang="ja-JP" altLang="en-US" sz="1600">
                <a:solidFill>
                  <a:schemeClr val="tx1"/>
                </a:solidFill>
              </a:rPr>
              <a:t>したコードとを対応付ける（たぶん歴史的にはこの利用法が先行する）。</a:t>
            </a:r>
            <a:endParaRPr kumimoji="1" lang="ja-JP" altLang="en-US" sz="1600">
              <a:solidFill>
                <a:schemeClr val="tx1"/>
              </a:solidFill>
            </a:endParaRPr>
          </a:p>
        </p:txBody>
      </p:sp>
    </p:spTree>
    <p:extLst>
      <p:ext uri="{BB962C8B-B14F-4D97-AF65-F5344CB8AC3E}">
        <p14:creationId xmlns:p14="http://schemas.microsoft.com/office/powerpoint/2010/main" val="38493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余談）ランタイム </a:t>
            </a:r>
            <a:r>
              <a:rPr lang="en-US" altLang="ja-JP"/>
              <a:t>on </a:t>
            </a:r>
            <a:r>
              <a:rPr lang="ja-JP" altLang="en-US"/>
              <a:t>ランタイム</a:t>
            </a:r>
            <a:endParaRPr kumimoji="1" lang="ja-JP" altLang="en-US"/>
          </a:p>
        </p:txBody>
      </p:sp>
      <p:sp>
        <p:nvSpPr>
          <p:cNvPr id="3" name="コンテンツ プレースホルダー 2"/>
          <p:cNvSpPr>
            <a:spLocks noGrp="1"/>
          </p:cNvSpPr>
          <p:nvPr>
            <p:ph idx="1"/>
          </p:nvPr>
        </p:nvSpPr>
        <p:spPr/>
        <p:txBody>
          <a:bodyPr/>
          <a:lstStyle/>
          <a:p>
            <a:r>
              <a:rPr kumimoji="1" lang="en-US" altLang="ja-JP"/>
              <a:t>Python</a:t>
            </a:r>
          </a:p>
          <a:p>
            <a:pPr lvl="1"/>
            <a:r>
              <a:rPr lang="en-US" altLang="ja-JP"/>
              <a:t>IronPython	.NET</a:t>
            </a:r>
            <a:r>
              <a:rPr lang="ja-JP" altLang="en-US"/>
              <a:t>ランタイムで稼働する</a:t>
            </a:r>
            <a:r>
              <a:rPr lang="en-US" altLang="ja-JP"/>
              <a:t>Python</a:t>
            </a:r>
          </a:p>
          <a:p>
            <a:pPr lvl="1"/>
            <a:r>
              <a:rPr kumimoji="1" lang="en-US" altLang="ja-JP"/>
              <a:t>Jython		JVM</a:t>
            </a:r>
            <a:r>
              <a:rPr kumimoji="1" lang="ja-JP" altLang="en-US"/>
              <a:t>上で稼働する</a:t>
            </a:r>
            <a:r>
              <a:rPr kumimoji="1" lang="en-US" altLang="ja-JP"/>
              <a:t>Python</a:t>
            </a:r>
          </a:p>
          <a:p>
            <a:pPr lvl="1"/>
            <a:r>
              <a:rPr kumimoji="1" lang="en-US" altLang="ja-JP"/>
              <a:t>Cython		</a:t>
            </a:r>
            <a:r>
              <a:rPr kumimoji="1" lang="ja-JP" altLang="en-US"/>
              <a:t>コンパイルされ</a:t>
            </a:r>
            <a:r>
              <a:rPr kumimoji="1" lang="en-US" altLang="ja-JP"/>
              <a:t>C</a:t>
            </a:r>
            <a:r>
              <a:rPr kumimoji="1" lang="ja-JP" altLang="en-US"/>
              <a:t>言語化される</a:t>
            </a:r>
            <a:r>
              <a:rPr kumimoji="1" lang="en-US" altLang="ja-JP"/>
              <a:t>Python</a:t>
            </a:r>
          </a:p>
          <a:p>
            <a:pPr lvl="1"/>
            <a:r>
              <a:rPr kumimoji="1" lang="en-US" altLang="ja-JP"/>
              <a:t>PyPy		Python</a:t>
            </a:r>
            <a:r>
              <a:rPr kumimoji="1" lang="ja-JP" altLang="en-US"/>
              <a:t>インタプリタ上で稼働する</a:t>
            </a:r>
            <a:r>
              <a:rPr kumimoji="1" lang="en-US" altLang="ja-JP"/>
              <a:t>Python</a:t>
            </a:r>
          </a:p>
          <a:p>
            <a:r>
              <a:rPr lang="en-US" altLang="ja-JP"/>
              <a:t>Ruby</a:t>
            </a:r>
          </a:p>
          <a:p>
            <a:pPr lvl="1"/>
            <a:r>
              <a:rPr kumimoji="1" lang="en-US" altLang="ja-JP"/>
              <a:t>JRuby		JVM</a:t>
            </a:r>
            <a:r>
              <a:rPr kumimoji="1" lang="ja-JP" altLang="en-US"/>
              <a:t>上で稼働する</a:t>
            </a:r>
            <a:r>
              <a:rPr kumimoji="1" lang="en-US" altLang="ja-JP"/>
              <a:t>Ruby</a:t>
            </a:r>
            <a:r>
              <a:rPr kumimoji="1" lang="ja-JP" altLang="en-US"/>
              <a:t>。</a:t>
            </a:r>
            <a:r>
              <a:rPr kumimoji="1" lang="en-US" altLang="ja-JP"/>
              <a:t>CRuby</a:t>
            </a:r>
            <a:r>
              <a:rPr kumimoji="1" lang="ja-JP" altLang="en-US"/>
              <a:t>より早い？</a:t>
            </a:r>
            <a:endParaRPr kumimoji="1" lang="en-US" altLang="ja-JP"/>
          </a:p>
          <a:p>
            <a:r>
              <a:rPr kumimoji="1" lang="en-US" altLang="ja-JP"/>
              <a:t>Erlang</a:t>
            </a:r>
          </a:p>
          <a:p>
            <a:pPr lvl="1"/>
            <a:r>
              <a:rPr lang="en-US" altLang="ja-JP">
                <a:effectLst/>
              </a:rPr>
              <a:t>Elixir </a:t>
            </a:r>
            <a:r>
              <a:rPr lang="en-US" altLang="ja-JP"/>
              <a:t>		Erlang</a:t>
            </a:r>
            <a:r>
              <a:rPr lang="ja-JP" altLang="en-US"/>
              <a:t>ランタイム上で稼働する</a:t>
            </a:r>
            <a:r>
              <a:rPr lang="en-US" altLang="ja-JP"/>
              <a:t>Ruby</a:t>
            </a:r>
            <a:r>
              <a:rPr lang="ja-JP" altLang="en-US"/>
              <a:t>ライクな言語</a:t>
            </a:r>
            <a:endParaRPr lang="en-US" altLang="ja-JP">
              <a:effectLst/>
            </a:endParaRPr>
          </a:p>
        </p:txBody>
      </p:sp>
      <p:sp>
        <p:nvSpPr>
          <p:cNvPr id="4" name="雲形吹き出し 3"/>
          <p:cNvSpPr/>
          <p:nvPr/>
        </p:nvSpPr>
        <p:spPr>
          <a:xfrm>
            <a:off x="8205290" y="1096445"/>
            <a:ext cx="3986710" cy="1458360"/>
          </a:xfrm>
          <a:prstGeom prst="cloudCallout">
            <a:avLst>
              <a:gd name="adj1" fmla="val -60326"/>
              <a:gd name="adj2" fmla="val 6007"/>
            </a:avLst>
          </a:prstGeom>
          <a:ln>
            <a:noFill/>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ja-JP" altLang="en-US" sz="2000" b="1"/>
              <a:t>研究目的、既存リソースとの統合目的など</a:t>
            </a:r>
            <a:r>
              <a:rPr lang="en-US" altLang="ja-JP" sz="2000" b="1"/>
              <a:t/>
            </a:r>
            <a:br>
              <a:rPr lang="en-US" altLang="ja-JP" sz="2000" b="1"/>
            </a:br>
            <a:r>
              <a:rPr lang="ja-JP" altLang="en-US" sz="2000" b="1"/>
              <a:t>いろいろな動機</a:t>
            </a:r>
            <a:endParaRPr kumimoji="1" lang="ja-JP" altLang="en-US" sz="2000" b="1"/>
          </a:p>
        </p:txBody>
      </p:sp>
    </p:spTree>
    <p:extLst>
      <p:ext uri="{BB962C8B-B14F-4D97-AF65-F5344CB8AC3E}">
        <p14:creationId xmlns:p14="http://schemas.microsoft.com/office/powerpoint/2010/main" val="977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TypeScript</a:t>
            </a:r>
            <a:r>
              <a:rPr kumimoji="1" lang="ja-JP" altLang="en-US"/>
              <a:t>とは何か？</a:t>
            </a:r>
          </a:p>
        </p:txBody>
      </p:sp>
      <p:sp>
        <p:nvSpPr>
          <p:cNvPr id="3" name="コンテンツ プレースホルダー 2"/>
          <p:cNvSpPr>
            <a:spLocks noGrp="1"/>
          </p:cNvSpPr>
          <p:nvPr>
            <p:ph idx="1"/>
          </p:nvPr>
        </p:nvSpPr>
        <p:spPr>
          <a:xfrm>
            <a:off x="838200" y="1825625"/>
            <a:ext cx="10515600" cy="1635471"/>
          </a:xfrm>
        </p:spPr>
        <p:txBody>
          <a:bodyPr>
            <a:normAutofit/>
          </a:bodyPr>
          <a:lstStyle/>
          <a:p>
            <a:r>
              <a:rPr kumimoji="1" lang="en-US" altLang="ja-JP"/>
              <a:t>Microsoft</a:t>
            </a:r>
            <a:r>
              <a:rPr kumimoji="1" lang="ja-JP" altLang="en-US"/>
              <a:t>が開発。</a:t>
            </a:r>
            <a:endParaRPr kumimoji="1" lang="en-US" altLang="ja-JP"/>
          </a:p>
          <a:p>
            <a:r>
              <a:rPr kumimoji="1" lang="en-US" altLang="ja-JP"/>
              <a:t>JavaScript</a:t>
            </a:r>
            <a:r>
              <a:rPr kumimoji="1" lang="ja-JP" altLang="en-US"/>
              <a:t>のスーパーセット</a:t>
            </a:r>
            <a:r>
              <a:rPr kumimoji="1" lang="en-US" altLang="ja-JP"/>
              <a:t> </a:t>
            </a:r>
            <a:r>
              <a:rPr kumimoji="1" lang="ja-JP" altLang="en-US"/>
              <a:t>＆</a:t>
            </a:r>
            <a:r>
              <a:rPr kumimoji="1" lang="en-US" altLang="ja-JP"/>
              <a:t> ECMAScript 6+</a:t>
            </a:r>
            <a:r>
              <a:rPr kumimoji="1" lang="ja-JP" altLang="en-US"/>
              <a:t>の先行実装。</a:t>
            </a:r>
            <a:endParaRPr kumimoji="1" lang="en-US" altLang="ja-JP"/>
          </a:p>
          <a:p>
            <a:r>
              <a:rPr lang="en-US" altLang="ja-JP"/>
              <a:t>Windows/Linux/Mac OS X</a:t>
            </a:r>
            <a:r>
              <a:rPr lang="ja-JP" altLang="en-US"/>
              <a:t>向けにコンパイラが提供されている。</a:t>
            </a:r>
            <a:endParaRPr lang="en-US" altLang="ja-JP"/>
          </a:p>
        </p:txBody>
      </p:sp>
      <p:pic>
        <p:nvPicPr>
          <p:cNvPr id="5" name="図 4"/>
          <p:cNvPicPr>
            <a:picLocks noChangeAspect="1"/>
          </p:cNvPicPr>
          <p:nvPr/>
        </p:nvPicPr>
        <p:blipFill rotWithShape="1">
          <a:blip r:embed="rId3"/>
          <a:srcRect b="31052"/>
          <a:stretch/>
        </p:blipFill>
        <p:spPr>
          <a:xfrm>
            <a:off x="0" y="3461096"/>
            <a:ext cx="12192000" cy="3396904"/>
          </a:xfrm>
          <a:prstGeom prst="rect">
            <a:avLst/>
          </a:prstGeom>
        </p:spPr>
      </p:pic>
      <p:sp>
        <p:nvSpPr>
          <p:cNvPr id="6" name="テキスト ボックス 5"/>
          <p:cNvSpPr txBox="1"/>
          <p:nvPr/>
        </p:nvSpPr>
        <p:spPr>
          <a:xfrm>
            <a:off x="9829801" y="3461095"/>
            <a:ext cx="2362200" cy="369332"/>
          </a:xfrm>
          <a:prstGeom prst="rect">
            <a:avLst/>
          </a:prstGeom>
          <a:solidFill>
            <a:srgbClr val="00B0F0"/>
          </a:solidFill>
        </p:spPr>
        <p:txBody>
          <a:bodyPr wrap="square" rtlCol="0">
            <a:spAutoFit/>
          </a:bodyPr>
          <a:lstStyle/>
          <a:p>
            <a:r>
              <a:rPr kumimoji="1" lang="en-US" altLang="ja-JP"/>
              <a:t>typescriptlang.org</a:t>
            </a:r>
            <a:endParaRPr kumimoji="1" lang="ja-JP" altLang="en-US"/>
          </a:p>
        </p:txBody>
      </p:sp>
    </p:spTree>
    <p:extLst>
      <p:ext uri="{BB962C8B-B14F-4D97-AF65-F5344CB8AC3E}">
        <p14:creationId xmlns:p14="http://schemas.microsoft.com/office/powerpoint/2010/main" val="128629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TypeScript</a:t>
            </a:r>
            <a:r>
              <a:rPr kumimoji="1" lang="ja-JP" altLang="en-US"/>
              <a:t>のアドヴァンテージ</a:t>
            </a:r>
          </a:p>
        </p:txBody>
      </p:sp>
      <p:sp>
        <p:nvSpPr>
          <p:cNvPr id="3" name="コンテンツ プレースホルダー 2"/>
          <p:cNvSpPr>
            <a:spLocks noGrp="1"/>
          </p:cNvSpPr>
          <p:nvPr>
            <p:ph idx="1"/>
          </p:nvPr>
        </p:nvSpPr>
        <p:spPr/>
        <p:txBody>
          <a:bodyPr/>
          <a:lstStyle/>
          <a:p>
            <a:pPr>
              <a:buFont typeface="Wingdings" charset="2"/>
              <a:buChar char="ü"/>
            </a:pPr>
            <a:r>
              <a:rPr lang="en-US" altLang="ja-JP"/>
              <a:t>JS</a:t>
            </a:r>
            <a:r>
              <a:rPr lang="ja-JP" altLang="en-US"/>
              <a:t>コードに対しほぼ完全な互換性がある</a:t>
            </a:r>
            <a:endParaRPr lang="en-US" altLang="ja-JP"/>
          </a:p>
          <a:p>
            <a:pPr>
              <a:buFont typeface="Wingdings" charset="2"/>
              <a:buChar char="ü"/>
            </a:pPr>
            <a:r>
              <a:rPr lang="en-US" altLang="ja-JP"/>
              <a:t>ECMA</a:t>
            </a:r>
            <a:r>
              <a:rPr lang="ja-JP" altLang="en-US"/>
              <a:t>標準準拠を標榜している</a:t>
            </a:r>
          </a:p>
          <a:p>
            <a:pPr>
              <a:buFont typeface="Wingdings" charset="2"/>
              <a:buChar char="ü"/>
            </a:pPr>
            <a:r>
              <a:rPr lang="ja-JP" altLang="en-US"/>
              <a:t>構造的部分型による柔軟</a:t>
            </a:r>
            <a:r>
              <a:rPr lang="en-US" altLang="ja-JP"/>
              <a:t>/</a:t>
            </a:r>
            <a:r>
              <a:rPr lang="ja-JP" altLang="en-US"/>
              <a:t>強力な型安全性を持つ</a:t>
            </a:r>
          </a:p>
          <a:p>
            <a:pPr>
              <a:buFont typeface="Wingdings" charset="2"/>
              <a:buChar char="ü"/>
            </a:pPr>
            <a:r>
              <a:rPr lang="ja-JP" altLang="en-US"/>
              <a:t>結果として</a:t>
            </a:r>
            <a:r>
              <a:rPr lang="en-US" altLang="ja-JP"/>
              <a:t>IDE</a:t>
            </a:r>
            <a:r>
              <a:rPr lang="ja-JP" altLang="en-US"/>
              <a:t>によるコーディング支援が可能になる</a:t>
            </a:r>
            <a:endParaRPr lang="en-US" altLang="ja-JP"/>
          </a:p>
          <a:p>
            <a:pPr>
              <a:buFont typeface="Wingdings" charset="2"/>
              <a:buChar char="ü"/>
            </a:pPr>
            <a:r>
              <a:rPr lang="en-US" altLang="ja-JP"/>
              <a:t>Java/JavaScript</a:t>
            </a:r>
            <a:r>
              <a:rPr lang="ja-JP" altLang="en-US"/>
              <a:t>経験者にとって学習曲線が緩やか</a:t>
            </a:r>
            <a:endParaRPr lang="en-US" altLang="ja-JP"/>
          </a:p>
          <a:p>
            <a:pPr>
              <a:buFont typeface="Wingdings" charset="2"/>
              <a:buChar char="ü"/>
            </a:pPr>
            <a:r>
              <a:rPr lang="ja-JP" altLang="en-US"/>
              <a:t>俄に</a:t>
            </a:r>
            <a:r>
              <a:rPr lang="en-US" altLang="ja-JP"/>
              <a:t>/</a:t>
            </a:r>
            <a:r>
              <a:rPr lang="ja-JP" altLang="en-US"/>
              <a:t>急速に</a:t>
            </a:r>
            <a:r>
              <a:rPr lang="en-US" altLang="ja-JP"/>
              <a:t>OSS</a:t>
            </a:r>
            <a:r>
              <a:rPr lang="ja-JP" altLang="en-US"/>
              <a:t>傾斜を強める巨大ベンダが開発している</a:t>
            </a:r>
            <a:endParaRPr lang="en-US" altLang="ja-JP"/>
          </a:p>
          <a:p>
            <a:pPr>
              <a:buFont typeface="Wingdings" charset="2"/>
              <a:buChar char="ü"/>
            </a:pPr>
            <a:endParaRPr lang="ja-JP" altLang="en-US"/>
          </a:p>
        </p:txBody>
      </p:sp>
    </p:spTree>
    <p:extLst>
      <p:ext uri="{BB962C8B-B14F-4D97-AF65-F5344CB8AC3E}">
        <p14:creationId xmlns:p14="http://schemas.microsoft.com/office/powerpoint/2010/main" val="2915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TypeScript</a:t>
            </a:r>
            <a:r>
              <a:rPr kumimoji="1" lang="ja-JP" altLang="en-US"/>
              <a:t>の難しさ</a:t>
            </a:r>
          </a:p>
        </p:txBody>
      </p:sp>
      <p:sp>
        <p:nvSpPr>
          <p:cNvPr id="3" name="コンテンツ プレースホルダー 2"/>
          <p:cNvSpPr>
            <a:spLocks noGrp="1"/>
          </p:cNvSpPr>
          <p:nvPr>
            <p:ph idx="1"/>
          </p:nvPr>
        </p:nvSpPr>
        <p:spPr/>
        <p:txBody>
          <a:bodyPr/>
          <a:lstStyle/>
          <a:p>
            <a:r>
              <a:rPr lang="en-US" altLang="ja-JP"/>
              <a:t>TS</a:t>
            </a:r>
            <a:r>
              <a:rPr lang="ja-JP" altLang="en-US"/>
              <a:t>を知るにはまず</a:t>
            </a:r>
            <a:r>
              <a:rPr lang="en-US" altLang="ja-JP"/>
              <a:t>JS</a:t>
            </a:r>
            <a:r>
              <a:rPr lang="ja-JP" altLang="en-US"/>
              <a:t>を知らないと（絶対にではないが</a:t>
            </a:r>
            <a:r>
              <a:rPr lang="en-US" altLang="ja-JP"/>
              <a:t>…</a:t>
            </a:r>
            <a:r>
              <a:rPr lang="ja-JP" altLang="en-US"/>
              <a:t>）。</a:t>
            </a:r>
            <a:endParaRPr lang="en-US" altLang="ja-JP"/>
          </a:p>
          <a:p>
            <a:r>
              <a:rPr lang="ja-JP" altLang="en-US"/>
              <a:t>問題が起こった時の分析がしにくいケースがある（</a:t>
            </a:r>
            <a:r>
              <a:rPr lang="en-US" altLang="ja-JP"/>
              <a:t>map</a:t>
            </a:r>
            <a:r>
              <a:rPr lang="ja-JP" altLang="en-US"/>
              <a:t>ファイルをサポートしないブラウザで）。</a:t>
            </a:r>
            <a:endParaRPr lang="en-US" altLang="ja-JP"/>
          </a:p>
          <a:p>
            <a:r>
              <a:rPr lang="ja-JP" altLang="en-US"/>
              <a:t>非常に強力な型概念が「生産性と品質を向上」とともに「従来の</a:t>
            </a:r>
            <a:r>
              <a:rPr lang="en-US" altLang="ja-JP"/>
              <a:t>JS</a:t>
            </a:r>
            <a:r>
              <a:rPr lang="ja-JP" altLang="en-US"/>
              <a:t>コードとの統合」を実現してくれる反面やはり難解。</a:t>
            </a:r>
          </a:p>
        </p:txBody>
      </p:sp>
    </p:spTree>
    <p:extLst>
      <p:ext uri="{BB962C8B-B14F-4D97-AF65-F5344CB8AC3E}">
        <p14:creationId xmlns:p14="http://schemas.microsoft.com/office/powerpoint/2010/main" val="23474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TypeScript</a:t>
            </a:r>
            <a:r>
              <a:rPr kumimoji="1" lang="ja-JP" altLang="en-US"/>
              <a:t>言語仕様</a:t>
            </a:r>
            <a:r>
              <a:rPr kumimoji="1" lang="en-US" altLang="ja-JP"/>
              <a:t/>
            </a:r>
            <a:br>
              <a:rPr kumimoji="1" lang="en-US" altLang="ja-JP"/>
            </a:br>
            <a:r>
              <a:rPr kumimoji="1" lang="ja-JP" altLang="en-US"/>
              <a:t>基本型</a:t>
            </a:r>
          </a:p>
        </p:txBody>
      </p:sp>
      <p:sp>
        <p:nvSpPr>
          <p:cNvPr id="3" name="コンテンツ プレースホルダー 2"/>
          <p:cNvSpPr>
            <a:spLocks noGrp="1"/>
          </p:cNvSpPr>
          <p:nvPr>
            <p:ph idx="1"/>
          </p:nvPr>
        </p:nvSpPr>
        <p:spPr/>
        <p:txBody>
          <a:bodyPr/>
          <a:lstStyle/>
          <a:p>
            <a:r>
              <a:rPr kumimoji="1" lang="en-US" altLang="ja-JP"/>
              <a:t>string		JavaScript</a:t>
            </a:r>
            <a:r>
              <a:rPr kumimoji="1" lang="ja-JP" altLang="en-US"/>
              <a:t>の</a:t>
            </a:r>
            <a:r>
              <a:rPr kumimoji="1" lang="en-US" altLang="ja-JP"/>
              <a:t>string</a:t>
            </a:r>
          </a:p>
          <a:p>
            <a:r>
              <a:rPr kumimoji="1" lang="en-US" altLang="ja-JP"/>
              <a:t>number		JavaScript</a:t>
            </a:r>
            <a:r>
              <a:rPr kumimoji="1" lang="ja-JP" altLang="en-US"/>
              <a:t>の</a:t>
            </a:r>
            <a:r>
              <a:rPr kumimoji="1" lang="en-US" altLang="ja-JP"/>
              <a:t>number</a:t>
            </a:r>
          </a:p>
          <a:p>
            <a:r>
              <a:rPr lang="en-US" altLang="ja-JP"/>
              <a:t>boolean		JavaScript</a:t>
            </a:r>
            <a:r>
              <a:rPr lang="ja-JP" altLang="en-US"/>
              <a:t>の</a:t>
            </a:r>
            <a:r>
              <a:rPr lang="en-US" altLang="ja-JP"/>
              <a:t>boolean</a:t>
            </a:r>
          </a:p>
          <a:p>
            <a:r>
              <a:rPr lang="en-US" altLang="ja-JP"/>
              <a:t>any			</a:t>
            </a:r>
            <a:r>
              <a:rPr lang="ja-JP" altLang="en-US"/>
              <a:t>変数</a:t>
            </a:r>
            <a:r>
              <a:rPr lang="en-US" altLang="ja-JP"/>
              <a:t>/</a:t>
            </a:r>
            <a:r>
              <a:rPr lang="ja-JP" altLang="en-US"/>
              <a:t>戻り値型。あらゆる型のサブタイプ。</a:t>
            </a:r>
            <a:endParaRPr lang="en-US" altLang="ja-JP"/>
          </a:p>
          <a:p>
            <a:r>
              <a:rPr lang="en-US" altLang="ja-JP"/>
              <a:t>void			</a:t>
            </a:r>
            <a:r>
              <a:rPr lang="ja-JP" altLang="en-US"/>
              <a:t>戻り値型。「戻り値がない」の意。</a:t>
            </a:r>
            <a:endParaRPr lang="en-US" altLang="ja-JP"/>
          </a:p>
          <a:p>
            <a:r>
              <a:rPr lang="en-US" altLang="ja-JP"/>
              <a:t>enum		</a:t>
            </a:r>
            <a:r>
              <a:rPr lang="ja-JP" altLang="en-US"/>
              <a:t>データ</a:t>
            </a:r>
            <a:r>
              <a:rPr lang="en-US" altLang="ja-JP"/>
              <a:t>/</a:t>
            </a:r>
            <a:r>
              <a:rPr lang="ja-JP" altLang="en-US"/>
              <a:t>変数</a:t>
            </a:r>
            <a:r>
              <a:rPr lang="en-US" altLang="ja-JP"/>
              <a:t>/</a:t>
            </a:r>
            <a:r>
              <a:rPr lang="ja-JP" altLang="en-US"/>
              <a:t>戻り値型。</a:t>
            </a:r>
            <a:r>
              <a:rPr lang="en-US" altLang="ja-JP"/>
              <a:t>number</a:t>
            </a:r>
            <a:r>
              <a:rPr lang="ja-JP" altLang="en-US"/>
              <a:t>のサブタイプ。</a:t>
            </a:r>
            <a:endParaRPr lang="en-US" altLang="ja-JP"/>
          </a:p>
          <a:p>
            <a:r>
              <a:rPr lang="en-US" altLang="ja-JP"/>
              <a:t>Array&lt;T&gt;		JavaScript</a:t>
            </a:r>
            <a:r>
              <a:rPr lang="ja-JP" altLang="en-US"/>
              <a:t>の</a:t>
            </a:r>
            <a:r>
              <a:rPr lang="en-US" altLang="ja-JP"/>
              <a:t>Array</a:t>
            </a:r>
            <a:r>
              <a:rPr lang="ja-JP" altLang="en-US"/>
              <a:t>。</a:t>
            </a:r>
            <a:endParaRPr lang="en-US" altLang="ja-JP"/>
          </a:p>
          <a:p>
            <a:r>
              <a:rPr lang="en-US" altLang="ja-JP"/>
              <a:t>null/undefined	</a:t>
            </a:r>
            <a:r>
              <a:rPr lang="ja-JP" altLang="en-US"/>
              <a:t>説明省略！</a:t>
            </a:r>
            <a:endParaRPr lang="en-US" altLang="ja-JP"/>
          </a:p>
          <a:p>
            <a:endParaRPr kumimoji="1" lang="ja-JP" altLang="en-US"/>
          </a:p>
        </p:txBody>
      </p:sp>
      <p:sp>
        <p:nvSpPr>
          <p:cNvPr id="4" name="雲形吹き出し 3"/>
          <p:cNvSpPr/>
          <p:nvPr/>
        </p:nvSpPr>
        <p:spPr>
          <a:xfrm>
            <a:off x="7702062" y="5099537"/>
            <a:ext cx="4371118" cy="1670538"/>
          </a:xfrm>
          <a:prstGeom prst="cloudCallout">
            <a:avLst>
              <a:gd name="adj1" fmla="val -31610"/>
              <a:gd name="adj2" fmla="val -7049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a:t>なぜかここだけ</a:t>
            </a:r>
            <a:r>
              <a:rPr kumimoji="1" lang="en-US" altLang="ja-JP" sz="2000" b="1"/>
              <a:t/>
            </a:r>
            <a:br>
              <a:rPr kumimoji="1" lang="en-US" altLang="ja-JP" sz="2000" b="1"/>
            </a:br>
            <a:r>
              <a:rPr kumimoji="1" lang="en-US" altLang="ja-JP" sz="2000" b="1"/>
              <a:t>C#</a:t>
            </a:r>
            <a:r>
              <a:rPr kumimoji="1" lang="ja-JP" altLang="en-US" sz="2000" b="1"/>
              <a:t>チックという謎。</a:t>
            </a:r>
          </a:p>
        </p:txBody>
      </p:sp>
      <p:sp>
        <p:nvSpPr>
          <p:cNvPr id="5" name="四角形吹き出し 4"/>
          <p:cNvSpPr/>
          <p:nvPr/>
        </p:nvSpPr>
        <p:spPr>
          <a:xfrm>
            <a:off x="8651631" y="1043109"/>
            <a:ext cx="3421549" cy="1565031"/>
          </a:xfrm>
          <a:prstGeom prst="wedgeRectCallout">
            <a:avLst>
              <a:gd name="adj1" fmla="val -51669"/>
              <a:gd name="adj2" fmla="val 8946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a:t>any/void</a:t>
            </a:r>
            <a:r>
              <a:rPr kumimoji="1" lang="ja-JP" altLang="en-US" sz="2000" b="1"/>
              <a:t>はデータ型</a:t>
            </a:r>
            <a:r>
              <a:rPr kumimoji="1" lang="en-US" altLang="ja-JP" sz="2000" b="1"/>
              <a:t/>
            </a:r>
            <a:br>
              <a:rPr kumimoji="1" lang="en-US" altLang="ja-JP" sz="2000" b="1"/>
            </a:br>
            <a:r>
              <a:rPr kumimoji="1" lang="ja-JP" altLang="en-US" sz="2000" b="1"/>
              <a:t>ではなく変数型である。</a:t>
            </a:r>
            <a:endParaRPr kumimoji="1" lang="en-US" altLang="ja-JP" sz="2000" b="1"/>
          </a:p>
          <a:p>
            <a:pPr algn="ctr"/>
            <a:r>
              <a:rPr lang="ja-JP" altLang="en-US" sz="2000" b="1"/>
              <a:t>当たり前だが、念のため。</a:t>
            </a:r>
            <a:endParaRPr kumimoji="1" lang="ja-JP" altLang="en-US" sz="2000" b="1"/>
          </a:p>
        </p:txBody>
      </p:sp>
    </p:spTree>
    <p:extLst>
      <p:ext uri="{BB962C8B-B14F-4D97-AF65-F5344CB8AC3E}">
        <p14:creationId xmlns:p14="http://schemas.microsoft.com/office/powerpoint/2010/main" val="190537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500"/>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a:t>TypeScript</a:t>
            </a:r>
            <a:r>
              <a:rPr kumimoji="1" lang="ja-JP" altLang="en-US"/>
              <a:t>の</a:t>
            </a:r>
            <a:r>
              <a:rPr kumimoji="1" lang="en-US" altLang="ja-JP"/>
              <a:t/>
            </a:r>
            <a:br>
              <a:rPr kumimoji="1" lang="en-US" altLang="ja-JP"/>
            </a:br>
            <a:r>
              <a:rPr kumimoji="1" lang="ja-JP" altLang="en-US"/>
              <a:t>オブジェクト・グラフ（推測）</a:t>
            </a:r>
          </a:p>
        </p:txBody>
      </p:sp>
      <p:sp>
        <p:nvSpPr>
          <p:cNvPr id="5" name="正方形/長方形 4"/>
          <p:cNvSpPr/>
          <p:nvPr/>
        </p:nvSpPr>
        <p:spPr>
          <a:xfrm>
            <a:off x="2134262" y="2051760"/>
            <a:ext cx="18288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t>Object</a:t>
            </a:r>
            <a:endParaRPr kumimoji="1" lang="ja-JP" altLang="en-US" b="1"/>
          </a:p>
        </p:txBody>
      </p:sp>
      <p:grpSp>
        <p:nvGrpSpPr>
          <p:cNvPr id="14" name="図形グループ 13"/>
          <p:cNvGrpSpPr/>
          <p:nvPr/>
        </p:nvGrpSpPr>
        <p:grpSpPr>
          <a:xfrm>
            <a:off x="8217215" y="3546231"/>
            <a:ext cx="2157046" cy="1219200"/>
            <a:chOff x="5005754" y="2327031"/>
            <a:chExt cx="2157046" cy="1219200"/>
          </a:xfrm>
        </p:grpSpPr>
        <p:sp>
          <p:nvSpPr>
            <p:cNvPr id="8" name="正方形/長方形 7"/>
            <p:cNvSpPr/>
            <p:nvPr/>
          </p:nvSpPr>
          <p:spPr>
            <a:xfrm>
              <a:off x="5334000" y="2631831"/>
              <a:ext cx="1828800" cy="914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9" name="正方形/長方形 8"/>
            <p:cNvSpPr/>
            <p:nvPr/>
          </p:nvSpPr>
          <p:spPr>
            <a:xfrm>
              <a:off x="5005754" y="2327031"/>
              <a:ext cx="1828800" cy="914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7" name="正方形/長方形 6"/>
            <p:cNvSpPr/>
            <p:nvPr/>
          </p:nvSpPr>
          <p:spPr>
            <a:xfrm>
              <a:off x="5181600" y="2479431"/>
              <a:ext cx="18288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t>Primitives</a:t>
              </a:r>
              <a:endParaRPr kumimoji="1" lang="ja-JP" altLang="en-US" b="1"/>
            </a:p>
          </p:txBody>
        </p:sp>
      </p:grpSp>
      <p:sp>
        <p:nvSpPr>
          <p:cNvPr id="10" name="正方形/長方形 9"/>
          <p:cNvSpPr/>
          <p:nvPr/>
        </p:nvSpPr>
        <p:spPr>
          <a:xfrm>
            <a:off x="838200" y="3546231"/>
            <a:ext cx="1417218" cy="6918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b="1"/>
              <a:t>Array&lt;T&gt;</a:t>
            </a:r>
            <a:endParaRPr kumimoji="1" lang="ja-JP" altLang="en-US" sz="1400" b="1"/>
          </a:p>
        </p:txBody>
      </p:sp>
      <p:sp>
        <p:nvSpPr>
          <p:cNvPr id="11" name="正方形/長方形 10"/>
          <p:cNvSpPr/>
          <p:nvPr/>
        </p:nvSpPr>
        <p:spPr>
          <a:xfrm>
            <a:off x="2340054" y="3561375"/>
            <a:ext cx="1417218" cy="6918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b="1"/>
              <a:t>RegExp</a:t>
            </a:r>
            <a:endParaRPr kumimoji="1" lang="ja-JP" altLang="en-US" sz="1400" b="1"/>
          </a:p>
        </p:txBody>
      </p:sp>
      <p:sp>
        <p:nvSpPr>
          <p:cNvPr id="12" name="正方形/長方形 11"/>
          <p:cNvSpPr/>
          <p:nvPr/>
        </p:nvSpPr>
        <p:spPr>
          <a:xfrm>
            <a:off x="2134262" y="5554173"/>
            <a:ext cx="18288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t>Any</a:t>
            </a:r>
            <a:endParaRPr kumimoji="1" lang="ja-JP" altLang="en-US" b="1"/>
          </a:p>
        </p:txBody>
      </p:sp>
      <p:sp>
        <p:nvSpPr>
          <p:cNvPr id="13" name="正方形/長方形 12"/>
          <p:cNvSpPr/>
          <p:nvPr/>
        </p:nvSpPr>
        <p:spPr>
          <a:xfrm>
            <a:off x="8381338" y="5554172"/>
            <a:ext cx="18288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t>Void</a:t>
            </a:r>
            <a:endParaRPr kumimoji="1" lang="ja-JP" altLang="en-US" b="1"/>
          </a:p>
        </p:txBody>
      </p:sp>
      <p:grpSp>
        <p:nvGrpSpPr>
          <p:cNvPr id="15" name="図形グループ 14"/>
          <p:cNvGrpSpPr/>
          <p:nvPr/>
        </p:nvGrpSpPr>
        <p:grpSpPr>
          <a:xfrm>
            <a:off x="3841906" y="3561374"/>
            <a:ext cx="2157046" cy="1219200"/>
            <a:chOff x="5005754" y="2327031"/>
            <a:chExt cx="2157046" cy="1219200"/>
          </a:xfrm>
        </p:grpSpPr>
        <p:sp>
          <p:nvSpPr>
            <p:cNvPr id="16" name="正方形/長方形 15"/>
            <p:cNvSpPr/>
            <p:nvPr/>
          </p:nvSpPr>
          <p:spPr>
            <a:xfrm>
              <a:off x="5334000" y="2631831"/>
              <a:ext cx="1828800" cy="914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7" name="正方形/長方形 16"/>
            <p:cNvSpPr/>
            <p:nvPr/>
          </p:nvSpPr>
          <p:spPr>
            <a:xfrm>
              <a:off x="5005754" y="2327031"/>
              <a:ext cx="1828800" cy="914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8" name="正方形/長方形 17"/>
            <p:cNvSpPr/>
            <p:nvPr/>
          </p:nvSpPr>
          <p:spPr>
            <a:xfrm>
              <a:off x="5181600" y="2479431"/>
              <a:ext cx="18288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その他</a:t>
              </a:r>
              <a:r>
                <a:rPr lang="en-US" altLang="ja-JP" b="1"/>
                <a:t/>
              </a:r>
              <a:br>
                <a:rPr lang="en-US" altLang="ja-JP" b="1"/>
              </a:br>
              <a:r>
                <a:rPr lang="ja-JP" altLang="en-US" b="1"/>
                <a:t>オブジェクト</a:t>
              </a:r>
              <a:endParaRPr kumimoji="1" lang="ja-JP" altLang="en-US" b="1"/>
            </a:p>
          </p:txBody>
        </p:sp>
      </p:grpSp>
      <p:cxnSp>
        <p:nvCxnSpPr>
          <p:cNvPr id="20" name="曲線コネクタ 19"/>
          <p:cNvCxnSpPr>
            <a:stCxn id="5" idx="2"/>
            <a:endCxn id="10" idx="0"/>
          </p:cNvCxnSpPr>
          <p:nvPr/>
        </p:nvCxnSpPr>
        <p:spPr>
          <a:xfrm rot="5400000">
            <a:off x="2007701" y="2505269"/>
            <a:ext cx="580071" cy="1501853"/>
          </a:xfrm>
          <a:prstGeom prst="curvedConnector3">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1" name="曲線コネクタ 20"/>
          <p:cNvCxnSpPr>
            <a:stCxn id="5" idx="2"/>
            <a:endCxn id="11" idx="0"/>
          </p:cNvCxnSpPr>
          <p:nvPr/>
        </p:nvCxnSpPr>
        <p:spPr>
          <a:xfrm rot="16200000" flipH="1">
            <a:off x="2751055" y="3263766"/>
            <a:ext cx="595215" cy="1"/>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4" name="曲線コネクタ 23"/>
          <p:cNvCxnSpPr>
            <a:stCxn id="5" idx="2"/>
            <a:endCxn id="18" idx="0"/>
          </p:cNvCxnSpPr>
          <p:nvPr/>
        </p:nvCxnSpPr>
        <p:spPr>
          <a:xfrm rot="16200000" flipH="1">
            <a:off x="3616600" y="2398222"/>
            <a:ext cx="747614" cy="1883490"/>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7" name="曲線コネクタ 26"/>
          <p:cNvCxnSpPr>
            <a:stCxn id="10" idx="2"/>
            <a:endCxn id="12" idx="0"/>
          </p:cNvCxnSpPr>
          <p:nvPr/>
        </p:nvCxnSpPr>
        <p:spPr>
          <a:xfrm rot="16200000" flipH="1">
            <a:off x="1639690" y="4145200"/>
            <a:ext cx="1316091" cy="1501853"/>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31" name="曲線コネクタ 30"/>
          <p:cNvCxnSpPr>
            <a:stCxn id="11" idx="2"/>
            <a:endCxn id="12" idx="0"/>
          </p:cNvCxnSpPr>
          <p:nvPr/>
        </p:nvCxnSpPr>
        <p:spPr>
          <a:xfrm rot="5400000">
            <a:off x="2398190" y="4903699"/>
            <a:ext cx="1300947" cy="1"/>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34" name="曲線コネクタ 33"/>
          <p:cNvCxnSpPr>
            <a:stCxn id="18" idx="2"/>
            <a:endCxn id="12" idx="0"/>
          </p:cNvCxnSpPr>
          <p:nvPr/>
        </p:nvCxnSpPr>
        <p:spPr>
          <a:xfrm rot="5400000">
            <a:off x="3527408" y="4149428"/>
            <a:ext cx="925999" cy="1883490"/>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51" name="曲線コネクタ 50"/>
          <p:cNvCxnSpPr>
            <a:stCxn id="7" idx="2"/>
            <a:endCxn id="12" idx="0"/>
          </p:cNvCxnSpPr>
          <p:nvPr/>
        </p:nvCxnSpPr>
        <p:spPr>
          <a:xfrm rot="5400000">
            <a:off x="5707491" y="1954203"/>
            <a:ext cx="941142" cy="6258799"/>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56" name="四角形吹き出し 55"/>
          <p:cNvSpPr/>
          <p:nvPr/>
        </p:nvSpPr>
        <p:spPr>
          <a:xfrm>
            <a:off x="4756306" y="5339076"/>
            <a:ext cx="2027871" cy="1007384"/>
          </a:xfrm>
          <a:prstGeom prst="wedgeRectCallout">
            <a:avLst>
              <a:gd name="adj1" fmla="val -81446"/>
              <a:gd name="adj2" fmla="val 3294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a:t>すべての型の</a:t>
            </a:r>
            <a:r>
              <a:rPr kumimoji="1" lang="en-US" altLang="ja-JP" sz="2000" b="1"/>
              <a:t/>
            </a:r>
            <a:br>
              <a:rPr kumimoji="1" lang="en-US" altLang="ja-JP" sz="2000" b="1"/>
            </a:br>
            <a:r>
              <a:rPr kumimoji="1" lang="ja-JP" altLang="en-US" sz="2000" b="1"/>
              <a:t>サブクラス</a:t>
            </a:r>
            <a:r>
              <a:rPr kumimoji="1" lang="en-US" altLang="ja-JP" sz="2000" b="1"/>
              <a:t>?!</a:t>
            </a:r>
            <a:endParaRPr kumimoji="1" lang="ja-JP" altLang="en-US" sz="2000" b="1"/>
          </a:p>
        </p:txBody>
      </p:sp>
      <p:sp>
        <p:nvSpPr>
          <p:cNvPr id="57" name="四角形吹き出し 56"/>
          <p:cNvSpPr/>
          <p:nvPr/>
        </p:nvSpPr>
        <p:spPr>
          <a:xfrm>
            <a:off x="10119505" y="4951097"/>
            <a:ext cx="2027871" cy="1007384"/>
          </a:xfrm>
          <a:prstGeom prst="wedgeRectCallout">
            <a:avLst>
              <a:gd name="adj1" fmla="val -47415"/>
              <a:gd name="adj2" fmla="val 6891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t>戻り値がない</a:t>
            </a:r>
            <a:r>
              <a:rPr lang="en-US" altLang="ja-JP" sz="2000" b="1"/>
              <a:t/>
            </a:r>
            <a:br>
              <a:rPr lang="en-US" altLang="ja-JP" sz="2000" b="1"/>
            </a:br>
            <a:r>
              <a:rPr lang="en-US" altLang="ja-JP" sz="2000" b="1"/>
              <a:t>…</a:t>
            </a:r>
            <a:r>
              <a:rPr lang="ja-JP" altLang="en-US" sz="2000" b="1"/>
              <a:t>という値</a:t>
            </a:r>
            <a:endParaRPr kumimoji="1" lang="ja-JP" altLang="en-US" sz="2000" b="1"/>
          </a:p>
        </p:txBody>
      </p:sp>
      <p:sp>
        <p:nvSpPr>
          <p:cNvPr id="58" name="雲形吹き出し 57"/>
          <p:cNvSpPr/>
          <p:nvPr/>
        </p:nvSpPr>
        <p:spPr>
          <a:xfrm>
            <a:off x="7439882" y="1514536"/>
            <a:ext cx="4371118" cy="1670538"/>
          </a:xfrm>
          <a:prstGeom prst="cloudCallout">
            <a:avLst>
              <a:gd name="adj1" fmla="val -44781"/>
              <a:gd name="adj2" fmla="val 50133"/>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2000" b="1"/>
              <a:t>実のところ</a:t>
            </a:r>
            <a:r>
              <a:rPr kumimoji="1" lang="en-US" altLang="ja-JP" sz="2000" b="1"/>
              <a:t/>
            </a:r>
            <a:br>
              <a:rPr kumimoji="1" lang="en-US" altLang="ja-JP" sz="2000" b="1"/>
            </a:br>
            <a:r>
              <a:rPr kumimoji="1" lang="ja-JP" altLang="en-US" sz="2000" b="1"/>
              <a:t>「考えたら負け」的な要素が若干ある</a:t>
            </a:r>
          </a:p>
        </p:txBody>
      </p:sp>
    </p:spTree>
    <p:extLst>
      <p:ext uri="{BB962C8B-B14F-4D97-AF65-F5344CB8AC3E}">
        <p14:creationId xmlns:p14="http://schemas.microsoft.com/office/powerpoint/2010/main" val="173412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TypeScript</a:t>
            </a:r>
            <a:r>
              <a:rPr lang="ja-JP" altLang="en-US"/>
              <a:t>言語仕様</a:t>
            </a:r>
            <a:r>
              <a:rPr lang="en-US" altLang="ja-JP"/>
              <a:t/>
            </a:r>
            <a:br>
              <a:rPr lang="en-US" altLang="ja-JP"/>
            </a:br>
            <a:r>
              <a:rPr lang="ja-JP" altLang="en-US"/>
              <a:t>インターフェースたち（複数形</a:t>
            </a:r>
            <a:r>
              <a:rPr lang="en-US" altLang="ja-JP"/>
              <a:t>?!</a:t>
            </a:r>
            <a:r>
              <a:rPr lang="ja-JP" altLang="en-US"/>
              <a:t>）</a:t>
            </a:r>
            <a:endParaRPr kumimoji="1" lang="ja-JP" altLang="en-US"/>
          </a:p>
        </p:txBody>
      </p:sp>
      <p:sp>
        <p:nvSpPr>
          <p:cNvPr id="3" name="コンテンツ プレースホルダー 2"/>
          <p:cNvSpPr>
            <a:spLocks noGrp="1"/>
          </p:cNvSpPr>
          <p:nvPr>
            <p:ph idx="1"/>
          </p:nvPr>
        </p:nvSpPr>
        <p:spPr/>
        <p:txBody>
          <a:bodyPr/>
          <a:lstStyle/>
          <a:p>
            <a:r>
              <a:rPr lang="ja-JP" altLang="en-US"/>
              <a:t>プロパティ宣言を持つインターフェース（ふつう）</a:t>
            </a:r>
            <a:endParaRPr lang="en-US" altLang="ja-JP"/>
          </a:p>
          <a:p>
            <a:r>
              <a:rPr kumimoji="1" lang="ja-JP" altLang="en-US"/>
              <a:t>オプションのプロパティの宣言を持つ　</a:t>
            </a:r>
            <a:r>
              <a:rPr kumimoji="1" lang="en-US" altLang="ja-JP"/>
              <a:t>〃</a:t>
            </a:r>
            <a:r>
              <a:rPr kumimoji="1" lang="ja-JP" altLang="en-US"/>
              <a:t>　（独特）</a:t>
            </a:r>
            <a:endParaRPr kumimoji="1" lang="en-US" altLang="ja-JP"/>
          </a:p>
          <a:p>
            <a:r>
              <a:rPr lang="ja-JP" altLang="en-US"/>
              <a:t>関数インターフェース（関数オブジェクトのための定義）</a:t>
            </a:r>
            <a:endParaRPr lang="en-US" altLang="ja-JP"/>
          </a:p>
          <a:p>
            <a:r>
              <a:rPr lang="ja-JP" altLang="en-US"/>
              <a:t>コンストラクト・インターフェース（初期化子の定義）</a:t>
            </a:r>
            <a:endParaRPr lang="en-US" altLang="ja-JP"/>
          </a:p>
          <a:p>
            <a:r>
              <a:rPr kumimoji="1" lang="ja-JP" altLang="en-US"/>
              <a:t>配列</a:t>
            </a:r>
            <a:r>
              <a:rPr kumimoji="1" lang="en-US" altLang="ja-JP"/>
              <a:t>/</a:t>
            </a:r>
            <a:r>
              <a:rPr kumimoji="1" lang="ja-JP" altLang="en-US"/>
              <a:t>辞書インターフェース（添字型と戻り値型の定義）</a:t>
            </a:r>
            <a:endParaRPr kumimoji="1" lang="en-US" altLang="ja-JP"/>
          </a:p>
          <a:p>
            <a:r>
              <a:rPr kumimoji="1" lang="ja-JP" altLang="en-US"/>
              <a:t>ハイブリッド・インターフェース（関数でありオブジェクト）</a:t>
            </a:r>
            <a:endParaRPr kumimoji="1" lang="en-US" altLang="ja-JP"/>
          </a:p>
          <a:p>
            <a:endParaRPr kumimoji="1" lang="en-US" altLang="ja-JP"/>
          </a:p>
          <a:p>
            <a:endParaRPr kumimoji="1" lang="ja-JP" altLang="en-US"/>
          </a:p>
        </p:txBody>
      </p:sp>
      <p:sp>
        <p:nvSpPr>
          <p:cNvPr id="4" name="メモ 3"/>
          <p:cNvSpPr/>
          <p:nvPr/>
        </p:nvSpPr>
        <p:spPr>
          <a:xfrm>
            <a:off x="4425461" y="4888523"/>
            <a:ext cx="6928339" cy="1758462"/>
          </a:xfrm>
          <a:prstGeom prst="foldedCorner">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kumimoji="1" lang="en-US" altLang="ja-JP" sz="2000" b="1"/>
              <a:t>NOTE</a:t>
            </a:r>
          </a:p>
          <a:p>
            <a:r>
              <a:rPr kumimoji="1" lang="en-US" altLang="ja-JP" sz="2000" b="1"/>
              <a:t>TypeScript</a:t>
            </a:r>
            <a:r>
              <a:rPr kumimoji="1" lang="ja-JP" altLang="en-US" sz="2000" b="1"/>
              <a:t>のインターフェース概念はあきらかに</a:t>
            </a:r>
            <a:r>
              <a:rPr kumimoji="1" lang="en-US" altLang="ja-JP" sz="2000" b="1"/>
              <a:t>Java</a:t>
            </a:r>
            <a:r>
              <a:rPr kumimoji="1" lang="ja-JP" altLang="en-US" sz="2000" b="1"/>
              <a:t>や</a:t>
            </a:r>
            <a:r>
              <a:rPr kumimoji="1" lang="en-US" altLang="ja-JP" sz="2000" b="1"/>
              <a:t>C#</a:t>
            </a:r>
            <a:r>
              <a:rPr kumimoji="1" lang="ja-JP" altLang="en-US" sz="2000" b="1"/>
              <a:t>よりも複雑なものになっている。</a:t>
            </a:r>
            <a:r>
              <a:rPr lang="ja-JP" altLang="en-US" sz="2000" b="1"/>
              <a:t>理由は明解で、</a:t>
            </a:r>
            <a:r>
              <a:rPr lang="en-US" altLang="ja-JP" sz="2000" b="1"/>
              <a:t>JavaScript</a:t>
            </a:r>
            <a:r>
              <a:rPr lang="ja-JP" altLang="en-US" sz="2000" b="1"/>
              <a:t>との整合性を保つため。安堵と倦怠を同時に感じさせられるという、複雑な気分である。</a:t>
            </a:r>
            <a:endParaRPr kumimoji="1" lang="ja-JP" altLang="en-US" sz="2000" b="1"/>
          </a:p>
        </p:txBody>
      </p:sp>
    </p:spTree>
    <p:extLst>
      <p:ext uri="{BB962C8B-B14F-4D97-AF65-F5344CB8AC3E}">
        <p14:creationId xmlns:p14="http://schemas.microsoft.com/office/powerpoint/2010/main" val="145748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TypeScript</a:t>
            </a:r>
            <a:r>
              <a:rPr lang="ja-JP" altLang="en-US"/>
              <a:t>言語仕様</a:t>
            </a:r>
            <a:r>
              <a:rPr lang="en-US" altLang="ja-JP"/>
              <a:t/>
            </a:r>
            <a:br>
              <a:rPr lang="en-US" altLang="ja-JP"/>
            </a:br>
            <a:r>
              <a:rPr lang="ja-JP" altLang="en-US"/>
              <a:t>クラス</a:t>
            </a:r>
            <a:endParaRPr kumimoji="1" lang="ja-JP" altLang="en-US"/>
          </a:p>
        </p:txBody>
      </p:sp>
      <p:sp>
        <p:nvSpPr>
          <p:cNvPr id="3" name="コンテンツ プレースホルダー 2"/>
          <p:cNvSpPr>
            <a:spLocks noGrp="1"/>
          </p:cNvSpPr>
          <p:nvPr>
            <p:ph idx="1"/>
          </p:nvPr>
        </p:nvSpPr>
        <p:spPr/>
        <p:txBody>
          <a:bodyPr/>
          <a:lstStyle/>
          <a:p>
            <a:r>
              <a:rPr kumimoji="1" lang="ja-JP" altLang="en-US"/>
              <a:t>プロパティ（フィールド</a:t>
            </a:r>
            <a:r>
              <a:rPr kumimoji="1" lang="en-US" altLang="ja-JP"/>
              <a:t>/</a:t>
            </a:r>
            <a:r>
              <a:rPr kumimoji="1" lang="ja-JP" altLang="en-US"/>
              <a:t>メソッド）の宣言を持つ。</a:t>
            </a:r>
            <a:endParaRPr kumimoji="1" lang="en-US" altLang="ja-JP"/>
          </a:p>
          <a:p>
            <a:r>
              <a:rPr lang="ja-JP" altLang="en-US"/>
              <a:t>プロパティは</a:t>
            </a:r>
            <a:r>
              <a:rPr lang="en-US" altLang="ja-JP"/>
              <a:t>private/public</a:t>
            </a:r>
            <a:r>
              <a:rPr lang="ja-JP" altLang="en-US"/>
              <a:t>の別を持つ。</a:t>
            </a:r>
            <a:endParaRPr lang="en-US" altLang="ja-JP"/>
          </a:p>
          <a:p>
            <a:r>
              <a:rPr lang="ja-JP" altLang="en-US"/>
              <a:t>コンストラクタを持つ。</a:t>
            </a:r>
            <a:endParaRPr lang="en-US" altLang="ja-JP"/>
          </a:p>
          <a:p>
            <a:r>
              <a:rPr lang="ja-JP" altLang="en-US"/>
              <a:t>アクセサ（</a:t>
            </a:r>
            <a:r>
              <a:rPr lang="en-US" altLang="ja-JP"/>
              <a:t>C#</a:t>
            </a:r>
            <a:r>
              <a:rPr lang="ja-JP" altLang="en-US"/>
              <a:t>におけるプロパティに相当）を持つ。</a:t>
            </a:r>
            <a:endParaRPr lang="en-US" altLang="ja-JP"/>
          </a:p>
          <a:p>
            <a:r>
              <a:rPr lang="ja-JP" altLang="en-US"/>
              <a:t>添字アクセサを定義できる。</a:t>
            </a:r>
            <a:endParaRPr lang="en-US" altLang="ja-JP"/>
          </a:p>
          <a:p>
            <a:r>
              <a:rPr kumimoji="1" lang="ja-JP" altLang="en-US"/>
              <a:t>オーバーロードの仕方がだるい。</a:t>
            </a:r>
            <a:endParaRPr kumimoji="1" lang="en-US" altLang="ja-JP"/>
          </a:p>
          <a:p>
            <a:r>
              <a:rPr lang="en-US" altLang="ja-JP"/>
              <a:t>static</a:t>
            </a:r>
            <a:r>
              <a:rPr lang="ja-JP" altLang="en-US"/>
              <a:t>プロパティの宣言を持つ。</a:t>
            </a:r>
            <a:endParaRPr kumimoji="1" lang="en-US" altLang="ja-JP"/>
          </a:p>
          <a:p>
            <a:endParaRPr kumimoji="1" lang="ja-JP" altLang="en-US"/>
          </a:p>
        </p:txBody>
      </p:sp>
      <p:sp>
        <p:nvSpPr>
          <p:cNvPr id="4" name="正方形/長方形 3"/>
          <p:cNvSpPr/>
          <p:nvPr/>
        </p:nvSpPr>
        <p:spPr>
          <a:xfrm>
            <a:off x="166254" y="156989"/>
            <a:ext cx="914400" cy="4162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a:t>追記</a:t>
            </a:r>
            <a:endParaRPr kumimoji="1" lang="ja-JP" altLang="en-US"/>
          </a:p>
        </p:txBody>
      </p:sp>
      <p:sp>
        <p:nvSpPr>
          <p:cNvPr id="5" name="雲形吹き出し 4"/>
          <p:cNvSpPr/>
          <p:nvPr/>
        </p:nvSpPr>
        <p:spPr>
          <a:xfrm>
            <a:off x="7820882" y="3322667"/>
            <a:ext cx="4371118" cy="1990665"/>
          </a:xfrm>
          <a:prstGeom prst="cloudCallout">
            <a:avLst>
              <a:gd name="adj1" fmla="val -50591"/>
              <a:gd name="adj2" fmla="val 12705"/>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2000" b="1"/>
              <a:t>ここでいきなり皆さんを意気阻喪させたくないので、列挙だけ</a:t>
            </a:r>
            <a:r>
              <a:rPr kumimoji="1" lang="en-US" altLang="ja-JP" sz="2000" b="1"/>
              <a:t>…</a:t>
            </a:r>
            <a:r>
              <a:rPr kumimoji="1" lang="ja-JP" altLang="en-US" sz="2000" b="1"/>
              <a:t>。</a:t>
            </a:r>
            <a:endParaRPr kumimoji="1" lang="en-US" altLang="ja-JP" sz="2000" b="1"/>
          </a:p>
        </p:txBody>
      </p:sp>
      <p:sp>
        <p:nvSpPr>
          <p:cNvPr id="6" name="右中かっこ 5"/>
          <p:cNvSpPr/>
          <p:nvPr/>
        </p:nvSpPr>
        <p:spPr>
          <a:xfrm>
            <a:off x="7128933" y="4318000"/>
            <a:ext cx="389467" cy="575733"/>
          </a:xfrm>
          <a:prstGeom prst="rightBrace">
            <a:avLst/>
          </a:prstGeom>
          <a:ln w="28575"/>
        </p:spPr>
        <p:style>
          <a:lnRef idx="3">
            <a:schemeClr val="accent5"/>
          </a:lnRef>
          <a:fillRef idx="0">
            <a:schemeClr val="accent5"/>
          </a:fillRef>
          <a:effectRef idx="2">
            <a:schemeClr val="accent5"/>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43674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TypeScript</a:t>
            </a:r>
            <a:r>
              <a:rPr lang="ja-JP" altLang="en-US"/>
              <a:t>言語仕様</a:t>
            </a:r>
            <a:r>
              <a:rPr lang="en-US" altLang="ja-JP"/>
              <a:t/>
            </a:r>
            <a:br>
              <a:rPr lang="en-US" altLang="ja-JP"/>
            </a:br>
            <a:r>
              <a:rPr lang="ja-JP" altLang="en-US"/>
              <a:t>その他重要な要素</a:t>
            </a:r>
            <a:endParaRPr kumimoji="1" lang="ja-JP" altLang="en-US"/>
          </a:p>
        </p:txBody>
      </p:sp>
      <p:sp>
        <p:nvSpPr>
          <p:cNvPr id="3" name="コンテンツ プレースホルダー 2"/>
          <p:cNvSpPr>
            <a:spLocks noGrp="1"/>
          </p:cNvSpPr>
          <p:nvPr>
            <p:ph idx="1"/>
          </p:nvPr>
        </p:nvSpPr>
        <p:spPr/>
        <p:txBody>
          <a:bodyPr/>
          <a:lstStyle/>
          <a:p>
            <a:r>
              <a:rPr kumimoji="1" lang="ja-JP" altLang="en-US"/>
              <a:t>型推論（機械的に推論可能な型表記は省略可能）</a:t>
            </a:r>
            <a:endParaRPr kumimoji="1" lang="en-US" altLang="ja-JP"/>
          </a:p>
          <a:p>
            <a:r>
              <a:rPr lang="ja-JP" altLang="en-US"/>
              <a:t>構造的部分型（所定のメンバを持つなら何型だろうと不問）</a:t>
            </a:r>
            <a:endParaRPr kumimoji="1" lang="en-US" altLang="ja-JP"/>
          </a:p>
          <a:p>
            <a:r>
              <a:rPr kumimoji="1" lang="ja-JP" altLang="en-US"/>
              <a:t>モジュール（名前空間を実現、公開する</a:t>
            </a:r>
            <a:r>
              <a:rPr kumimoji="1" lang="en-US" altLang="ja-JP"/>
              <a:t>API</a:t>
            </a:r>
            <a:r>
              <a:rPr kumimoji="1" lang="ja-JP" altLang="en-US"/>
              <a:t>を制限）</a:t>
            </a:r>
            <a:endParaRPr kumimoji="1" lang="en-US" altLang="ja-JP"/>
          </a:p>
          <a:p>
            <a:r>
              <a:rPr kumimoji="1" lang="ja-JP" altLang="en-US"/>
              <a:t>アロー関数（</a:t>
            </a:r>
            <a:r>
              <a:rPr kumimoji="1" lang="en-US" altLang="ja-JP"/>
              <a:t>=&gt;</a:t>
            </a:r>
            <a:r>
              <a:rPr kumimoji="1" lang="ja-JP" altLang="en-US"/>
              <a:t>）</a:t>
            </a:r>
            <a:endParaRPr kumimoji="1" lang="en-US" altLang="ja-JP"/>
          </a:p>
          <a:p>
            <a:r>
              <a:rPr lang="ja-JP" altLang="en-US"/>
              <a:t>ジェネリクス（もちろんクラス</a:t>
            </a:r>
            <a:r>
              <a:rPr lang="en-US" altLang="ja-JP"/>
              <a:t>/</a:t>
            </a:r>
            <a:r>
              <a:rPr lang="ja-JP" altLang="en-US"/>
              <a:t>メソッドの両レベルで可能）</a:t>
            </a:r>
            <a:endParaRPr lang="en-US" altLang="ja-JP"/>
          </a:p>
          <a:p>
            <a:r>
              <a:rPr lang="ja-JP" altLang="en-US"/>
              <a:t>宣言ファイル（</a:t>
            </a:r>
            <a:r>
              <a:rPr lang="en-US" altLang="ja-JP"/>
              <a:t>〜.d.ts</a:t>
            </a:r>
            <a:r>
              <a:rPr lang="ja-JP" altLang="en-US"/>
              <a:t>）による既存コードとの統合</a:t>
            </a:r>
            <a:r>
              <a:rPr lang="ja-JP" altLang="en-US" baseline="30000"/>
              <a:t>（</a:t>
            </a:r>
            <a:r>
              <a:rPr lang="en-US" altLang="ja-JP" baseline="30000"/>
              <a:t>*</a:t>
            </a:r>
            <a:r>
              <a:rPr lang="ja-JP" altLang="en-US" baseline="30000"/>
              <a:t>）</a:t>
            </a:r>
            <a:endParaRPr lang="en-US" altLang="ja-JP" baseline="30000"/>
          </a:p>
          <a:p>
            <a:r>
              <a:rPr lang="en-US" altLang="ja-JP"/>
              <a:t>const</a:t>
            </a:r>
            <a:r>
              <a:rPr lang="ja-JP" altLang="en-US"/>
              <a:t>の再定義（今度こそ再代入不可能）</a:t>
            </a:r>
            <a:endParaRPr lang="en-US" altLang="ja-JP"/>
          </a:p>
          <a:p>
            <a:endParaRPr kumimoji="1" lang="ja-JP" altLang="en-US"/>
          </a:p>
        </p:txBody>
      </p:sp>
      <p:sp>
        <p:nvSpPr>
          <p:cNvPr id="5" name="テキスト ボックス 4"/>
          <p:cNvSpPr txBox="1"/>
          <p:nvPr/>
        </p:nvSpPr>
        <p:spPr>
          <a:xfrm>
            <a:off x="5609492" y="1065659"/>
            <a:ext cx="4801314" cy="461665"/>
          </a:xfrm>
          <a:prstGeom prst="rect">
            <a:avLst/>
          </a:prstGeom>
          <a:noFill/>
        </p:spPr>
        <p:txBody>
          <a:bodyPr wrap="none" rtlCol="0">
            <a:spAutoFit/>
          </a:bodyPr>
          <a:lstStyle/>
          <a:p>
            <a:r>
              <a:rPr kumimoji="1" lang="ja-JP" altLang="en-US" sz="2400" b="1">
                <a:solidFill>
                  <a:schemeClr val="bg1">
                    <a:lumMod val="65000"/>
                  </a:schemeClr>
                </a:solidFill>
              </a:rPr>
              <a:t>←「その他」≒早くも力尽きた。</a:t>
            </a:r>
          </a:p>
        </p:txBody>
      </p:sp>
      <p:sp>
        <p:nvSpPr>
          <p:cNvPr id="6" name="正方形/長方形 5"/>
          <p:cNvSpPr/>
          <p:nvPr/>
        </p:nvSpPr>
        <p:spPr>
          <a:xfrm>
            <a:off x="838200" y="6176963"/>
            <a:ext cx="10515600" cy="6810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600">
                <a:solidFill>
                  <a:schemeClr val="tx1"/>
                </a:solidFill>
              </a:rPr>
              <a:t>＊ </a:t>
            </a:r>
            <a:r>
              <a:rPr lang="en-US" altLang="ja-JP" sz="1600">
                <a:solidFill>
                  <a:schemeClr val="tx1"/>
                </a:solidFill>
              </a:rPr>
              <a:t>jQuery</a:t>
            </a:r>
            <a:r>
              <a:rPr lang="ja-JP" altLang="en-US" sz="1600">
                <a:solidFill>
                  <a:schemeClr val="tx1"/>
                </a:solidFill>
              </a:rPr>
              <a:t>や</a:t>
            </a:r>
            <a:r>
              <a:rPr lang="en-US" altLang="ja-JP" sz="1600">
                <a:solidFill>
                  <a:schemeClr val="tx1"/>
                </a:solidFill>
              </a:rPr>
              <a:t>AngularJS</a:t>
            </a:r>
            <a:r>
              <a:rPr lang="ja-JP" altLang="en-US" sz="1600">
                <a:solidFill>
                  <a:schemeClr val="tx1"/>
                </a:solidFill>
              </a:rPr>
              <a:t>などの既存リソースのための</a:t>
            </a:r>
            <a:r>
              <a:rPr lang="en-US" altLang="ja-JP" sz="1600">
                <a:solidFill>
                  <a:schemeClr val="tx1"/>
                </a:solidFill>
              </a:rPr>
              <a:t>d.ts</a:t>
            </a:r>
            <a:r>
              <a:rPr lang="ja-JP" altLang="en-US" sz="1600">
                <a:solidFill>
                  <a:schemeClr val="tx1"/>
                </a:solidFill>
              </a:rPr>
              <a:t>ファイルは有志により作成されたものが</a:t>
            </a:r>
            <a:r>
              <a:rPr lang="en-US" altLang="ja-JP" sz="1600">
                <a:solidFill>
                  <a:schemeClr val="tx1"/>
                </a:solidFill>
              </a:rPr>
              <a:t>Github</a:t>
            </a:r>
            <a:r>
              <a:rPr lang="ja-JP" altLang="en-US" sz="1600">
                <a:solidFill>
                  <a:schemeClr val="tx1"/>
                </a:solidFill>
              </a:rPr>
              <a:t>上で公開されている：　</a:t>
            </a:r>
            <a:r>
              <a:rPr lang="en-US" altLang="ja-JP" sz="1600">
                <a:solidFill>
                  <a:schemeClr val="tx1"/>
                </a:solidFill>
              </a:rPr>
              <a:t>https://github.com/DefinitelyTyped/DefinitelyTyped</a:t>
            </a:r>
          </a:p>
          <a:p>
            <a:endParaRPr kumimoji="1" lang="ja-JP" altLang="en-US" sz="1600">
              <a:solidFill>
                <a:schemeClr val="tx1"/>
              </a:solidFill>
            </a:endParaRPr>
          </a:p>
        </p:txBody>
      </p:sp>
    </p:spTree>
    <p:extLst>
      <p:ext uri="{BB962C8B-B14F-4D97-AF65-F5344CB8AC3E}">
        <p14:creationId xmlns:p14="http://schemas.microsoft.com/office/powerpoint/2010/main" val="174839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開催概要</a:t>
            </a:r>
          </a:p>
        </p:txBody>
      </p:sp>
      <p:sp>
        <p:nvSpPr>
          <p:cNvPr id="3" name="コンテンツ プレースホルダー 2"/>
          <p:cNvSpPr>
            <a:spLocks noGrp="1"/>
          </p:cNvSpPr>
          <p:nvPr>
            <p:ph idx="1"/>
          </p:nvPr>
        </p:nvSpPr>
        <p:spPr/>
        <p:txBody>
          <a:bodyPr/>
          <a:lstStyle/>
          <a:p>
            <a:r>
              <a:rPr kumimoji="1" lang="ja-JP" altLang="en-US" dirty="0"/>
              <a:t>開催日時</a:t>
            </a:r>
            <a:endParaRPr lang="en-US" altLang="ja-JP" dirty="0"/>
          </a:p>
          <a:p>
            <a:pPr lvl="1"/>
            <a:r>
              <a:rPr kumimoji="1" lang="en-US" altLang="ja-JP" dirty="0"/>
              <a:t>3/2</a:t>
            </a:r>
            <a:r>
              <a:rPr kumimoji="1" lang="ja-JP" altLang="en-US" dirty="0"/>
              <a:t>（水）</a:t>
            </a:r>
            <a:r>
              <a:rPr kumimoji="1" lang="en-US" altLang="ja-JP" dirty="0"/>
              <a:t>〜</a:t>
            </a:r>
            <a:r>
              <a:rPr lang="ja-JP" altLang="en-US" dirty="0"/>
              <a:t>　毎週水曜　</a:t>
            </a:r>
            <a:r>
              <a:rPr lang="en-US" altLang="ja-JP" dirty="0"/>
              <a:t>19:30〜21:30</a:t>
            </a:r>
            <a:r>
              <a:rPr lang="ja-JP" altLang="en-US" dirty="0"/>
              <a:t>　全</a:t>
            </a:r>
            <a:r>
              <a:rPr lang="en-US" altLang="ja-JP" dirty="0"/>
              <a:t>3</a:t>
            </a:r>
            <a:r>
              <a:rPr lang="ja-JP" altLang="en-US" dirty="0"/>
              <a:t>回予定</a:t>
            </a:r>
            <a:endParaRPr lang="en-US" altLang="ja-JP" dirty="0"/>
          </a:p>
          <a:p>
            <a:r>
              <a:rPr kumimoji="1" lang="ja-JP" altLang="en-US" dirty="0"/>
              <a:t>会場</a:t>
            </a:r>
            <a:endParaRPr kumimoji="1" lang="en-US" altLang="ja-JP" dirty="0"/>
          </a:p>
          <a:p>
            <a:pPr lvl="1"/>
            <a:r>
              <a:rPr lang="ja-JP" altLang="en-US" dirty="0" smtClean="0"/>
              <a:t>コラボレーションスペース（</a:t>
            </a:r>
            <a:r>
              <a:rPr lang="en-US" altLang="ja-JP" dirty="0" smtClean="0"/>
              <a:t>N</a:t>
            </a:r>
            <a:r>
              <a:rPr lang="ja-JP" altLang="en-US" dirty="0" smtClean="0"/>
              <a:t>・</a:t>
            </a:r>
            <a:r>
              <a:rPr lang="en-US" altLang="ja-JP" dirty="0" smtClean="0"/>
              <a:t>W</a:t>
            </a:r>
            <a:r>
              <a:rPr lang="ja-JP" altLang="en-US" dirty="0" smtClean="0"/>
              <a:t>）</a:t>
            </a:r>
            <a:endParaRPr lang="en-US" altLang="ja-JP" dirty="0"/>
          </a:p>
          <a:p>
            <a:r>
              <a:rPr kumimoji="1" lang="ja-JP" altLang="en-US" dirty="0"/>
              <a:t>コンテンツ</a:t>
            </a:r>
            <a:endParaRPr kumimoji="1" lang="en-US" altLang="ja-JP" dirty="0"/>
          </a:p>
          <a:p>
            <a:pPr lvl="1"/>
            <a:r>
              <a:rPr lang="ja-JP" altLang="en-US" dirty="0"/>
              <a:t>第</a:t>
            </a:r>
            <a:r>
              <a:rPr lang="en-US" altLang="ja-JP" dirty="0"/>
              <a:t>1</a:t>
            </a:r>
            <a:r>
              <a:rPr lang="ja-JP" altLang="en-US" dirty="0"/>
              <a:t>回　</a:t>
            </a:r>
            <a:r>
              <a:rPr lang="en-US" altLang="ja-JP" dirty="0"/>
              <a:t>JavaScript</a:t>
            </a:r>
            <a:r>
              <a:rPr lang="ja-JP" altLang="en-US" dirty="0"/>
              <a:t>の言語仕様</a:t>
            </a:r>
            <a:endParaRPr lang="en-US" altLang="ja-JP" dirty="0"/>
          </a:p>
          <a:p>
            <a:pPr lvl="1"/>
            <a:r>
              <a:rPr kumimoji="1" lang="ja-JP" altLang="en-US" dirty="0"/>
              <a:t>第</a:t>
            </a:r>
            <a:r>
              <a:rPr kumimoji="1" lang="en-US" altLang="ja-JP" dirty="0"/>
              <a:t>2</a:t>
            </a:r>
            <a:r>
              <a:rPr kumimoji="1" lang="ja-JP" altLang="en-US" dirty="0"/>
              <a:t>回　</a:t>
            </a:r>
            <a:r>
              <a:rPr kumimoji="1" lang="en-US" altLang="ja-JP" dirty="0"/>
              <a:t>DOM</a:t>
            </a:r>
            <a:r>
              <a:rPr kumimoji="1" lang="ja-JP" altLang="en-US" dirty="0"/>
              <a:t>と</a:t>
            </a:r>
            <a:r>
              <a:rPr kumimoji="1" lang="en-US" altLang="ja-JP" dirty="0" err="1" smtClean="0"/>
              <a:t>XmlHttpRequest</a:t>
            </a:r>
            <a:r>
              <a:rPr kumimoji="1" lang="ja-JP" altLang="en-US" dirty="0" err="1" smtClean="0"/>
              <a:t>、</a:t>
            </a:r>
            <a:r>
              <a:rPr lang="ja-JP" altLang="en-US" dirty="0" smtClean="0"/>
              <a:t>軽量フレームワーク</a:t>
            </a:r>
            <a:endParaRPr kumimoji="1" lang="en-US" altLang="ja-JP" dirty="0"/>
          </a:p>
          <a:p>
            <a:pPr lvl="1"/>
            <a:r>
              <a:rPr lang="ja-JP" altLang="en-US" dirty="0"/>
              <a:t>第</a:t>
            </a:r>
            <a:r>
              <a:rPr lang="en-US" altLang="ja-JP" dirty="0"/>
              <a:t>3</a:t>
            </a:r>
            <a:r>
              <a:rPr lang="ja-JP" altLang="en-US" dirty="0"/>
              <a:t>回　クライアントサイド</a:t>
            </a:r>
            <a:r>
              <a:rPr lang="en-US" altLang="ja-JP" dirty="0"/>
              <a:t>MVC</a:t>
            </a:r>
            <a:endParaRPr kumimoji="1" lang="ja-JP" altLang="en-US" dirty="0"/>
          </a:p>
        </p:txBody>
      </p:sp>
      <p:sp>
        <p:nvSpPr>
          <p:cNvPr id="4" name="正方形/長方形 3"/>
          <p:cNvSpPr/>
          <p:nvPr/>
        </p:nvSpPr>
        <p:spPr>
          <a:xfrm>
            <a:off x="156275" y="164260"/>
            <a:ext cx="866613" cy="4556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b="1"/>
              <a:t>再掲</a:t>
            </a:r>
          </a:p>
        </p:txBody>
      </p:sp>
    </p:spTree>
    <p:extLst>
      <p:ext uri="{BB962C8B-B14F-4D97-AF65-F5344CB8AC3E}">
        <p14:creationId xmlns:p14="http://schemas.microsoft.com/office/powerpoint/2010/main" val="146333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TypeScript Handbook</a:t>
            </a:r>
            <a:endParaRPr kumimoji="1" lang="ja-JP" altLang="en-US"/>
          </a:p>
        </p:txBody>
      </p:sp>
      <p:sp>
        <p:nvSpPr>
          <p:cNvPr id="3" name="コンテンツ プレースホルダー 2"/>
          <p:cNvSpPr>
            <a:spLocks noGrp="1"/>
          </p:cNvSpPr>
          <p:nvPr>
            <p:ph idx="1"/>
          </p:nvPr>
        </p:nvSpPr>
        <p:spPr/>
        <p:txBody>
          <a:bodyPr/>
          <a:lstStyle/>
          <a:p>
            <a:r>
              <a:rPr lang="en-US" altLang="ja-JP">
                <a:hlinkClick r:id="rId2"/>
              </a:rPr>
              <a:t>http://www.typescriptlang.org/Handbook</a:t>
            </a:r>
            <a:r>
              <a:rPr lang="en-US" altLang="ja-JP"/>
              <a:t/>
            </a:r>
            <a:br>
              <a:rPr lang="en-US" altLang="ja-JP"/>
            </a:br>
            <a:r>
              <a:rPr lang="ja-JP" altLang="en-US" sz="2400"/>
              <a:t>（部分抄訳：</a:t>
            </a:r>
            <a:r>
              <a:rPr lang="en-US" altLang="ja-JP" sz="2400">
                <a:hlinkClick r:id="rId3"/>
              </a:rPr>
              <a:t>http://m12i.hatenablog.com/entry/2016/03/16/112829</a:t>
            </a:r>
            <a:r>
              <a:rPr lang="ja-JP" altLang="en-US" sz="2400"/>
              <a:t>）</a:t>
            </a:r>
            <a:endParaRPr lang="en-US" altLang="ja-JP"/>
          </a:p>
          <a:p>
            <a:r>
              <a:rPr lang="ja-JP" altLang="en-US"/>
              <a:t>ここまで列挙した</a:t>
            </a:r>
            <a:r>
              <a:rPr lang="en-US" altLang="ja-JP"/>
              <a:t>TypeScript</a:t>
            </a:r>
            <a:r>
              <a:rPr lang="ja-JP" altLang="en-US"/>
              <a:t>のビルディング・ブロックがサンプルとともに紹介されている。</a:t>
            </a:r>
            <a:endParaRPr lang="en-US" altLang="ja-JP"/>
          </a:p>
          <a:p>
            <a:r>
              <a:rPr kumimoji="1" lang="ja-JP" altLang="en-US"/>
              <a:t>少なくとも</a:t>
            </a:r>
            <a:r>
              <a:rPr kumimoji="1" lang="en-US" altLang="ja-JP"/>
              <a:t>Basic Types〜Classes</a:t>
            </a:r>
            <a:r>
              <a:rPr kumimoji="1" lang="ja-JP" altLang="en-US"/>
              <a:t>までは「すっきりした印象」を受ける（</a:t>
            </a:r>
            <a:r>
              <a:rPr kumimoji="1" lang="en-US" altLang="ja-JP"/>
              <a:t>Modules</a:t>
            </a:r>
            <a:r>
              <a:rPr kumimoji="1" lang="ja-JP" altLang="en-US"/>
              <a:t>以降雲行きが怪しくなる）。</a:t>
            </a:r>
          </a:p>
        </p:txBody>
      </p:sp>
      <p:sp>
        <p:nvSpPr>
          <p:cNvPr id="4" name="正方形/長方形 3"/>
          <p:cNvSpPr/>
          <p:nvPr/>
        </p:nvSpPr>
        <p:spPr>
          <a:xfrm>
            <a:off x="166254" y="156989"/>
            <a:ext cx="914400" cy="4162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a:t>追記</a:t>
            </a:r>
            <a:endParaRPr kumimoji="1" lang="ja-JP" altLang="en-US"/>
          </a:p>
        </p:txBody>
      </p:sp>
      <p:pic>
        <p:nvPicPr>
          <p:cNvPr id="5" name="図 4"/>
          <p:cNvPicPr>
            <a:picLocks noChangeAspect="1"/>
          </p:cNvPicPr>
          <p:nvPr/>
        </p:nvPicPr>
        <p:blipFill>
          <a:blip r:embed="rId4"/>
          <a:stretch>
            <a:fillRect/>
          </a:stretch>
        </p:blipFill>
        <p:spPr>
          <a:xfrm>
            <a:off x="7128932" y="4949131"/>
            <a:ext cx="4224867" cy="1930492"/>
          </a:xfrm>
          <a:prstGeom prst="rect">
            <a:avLst/>
          </a:prstGeom>
          <a:ln>
            <a:solidFill>
              <a:srgbClr val="002060"/>
            </a:solidFill>
          </a:ln>
        </p:spPr>
      </p:pic>
    </p:spTree>
    <p:extLst>
      <p:ext uri="{BB962C8B-B14F-4D97-AF65-F5344CB8AC3E}">
        <p14:creationId xmlns:p14="http://schemas.microsoft.com/office/powerpoint/2010/main" val="289692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TypeScript</a:t>
            </a:r>
            <a:r>
              <a:rPr kumimoji="1" lang="ja-JP" altLang="en-US"/>
              <a:t>のサンプル・アプリ</a:t>
            </a:r>
            <a:r>
              <a:rPr kumimoji="1" lang="ja-JP" altLang="en-US" baseline="30000"/>
              <a:t>（*）</a:t>
            </a:r>
          </a:p>
        </p:txBody>
      </p:sp>
      <p:sp>
        <p:nvSpPr>
          <p:cNvPr id="3" name="コンテンツ プレースホルダー 2"/>
          <p:cNvSpPr>
            <a:spLocks noGrp="1"/>
          </p:cNvSpPr>
          <p:nvPr>
            <p:ph idx="1"/>
          </p:nvPr>
        </p:nvSpPr>
        <p:spPr/>
        <p:txBody>
          <a:bodyPr/>
          <a:lstStyle/>
          <a:p>
            <a:r>
              <a:rPr kumimoji="1" lang="ja-JP" altLang="en-US"/>
              <a:t>前回も登場した</a:t>
            </a:r>
            <a:r>
              <a:rPr kumimoji="1" lang="en-US" altLang="ja-JP"/>
              <a:t>TODO</a:t>
            </a:r>
            <a:r>
              <a:rPr kumimoji="1" lang="ja-JP" altLang="en-US"/>
              <a:t>アプリを</a:t>
            </a:r>
            <a:r>
              <a:rPr kumimoji="1" lang="en-US" altLang="ja-JP"/>
              <a:t>TypeScript</a:t>
            </a:r>
            <a:r>
              <a:rPr kumimoji="1" lang="ja-JP" altLang="en-US"/>
              <a:t>化。</a:t>
            </a:r>
            <a:endParaRPr kumimoji="1" lang="en-US" altLang="ja-JP"/>
          </a:p>
          <a:p>
            <a:r>
              <a:rPr lang="en-US" altLang="ja-JP"/>
              <a:t>jQuery</a:t>
            </a:r>
            <a:r>
              <a:rPr lang="ja-JP" altLang="en-US"/>
              <a:t>を型安全に扱うため</a:t>
            </a:r>
            <a:r>
              <a:rPr lang="en-US" altLang="ja-JP"/>
              <a:t>d.ts</a:t>
            </a:r>
            <a:r>
              <a:rPr lang="ja-JP" altLang="en-US"/>
              <a:t>ファイルも導入。</a:t>
            </a:r>
            <a:endParaRPr kumimoji="1" lang="en-US" altLang="ja-JP"/>
          </a:p>
          <a:p>
            <a:r>
              <a:rPr lang="ja-JP" altLang="en-US"/>
              <a:t>前回アプリの</a:t>
            </a:r>
            <a:r>
              <a:rPr lang="en-US" altLang="ja-JP"/>
              <a:t>app.js</a:t>
            </a:r>
            <a:r>
              <a:rPr lang="ja-JP" altLang="en-US"/>
              <a:t>と今回アプリの</a:t>
            </a:r>
            <a:r>
              <a:rPr lang="en-US" altLang="ja-JP"/>
              <a:t>app.ts</a:t>
            </a:r>
            <a:r>
              <a:rPr lang="ja-JP" altLang="en-US"/>
              <a:t>を比較してみよう。</a:t>
            </a:r>
            <a:endParaRPr lang="en-US" altLang="ja-JP"/>
          </a:p>
          <a:p>
            <a:r>
              <a:rPr lang="en-US" altLang="ja-JP"/>
              <a:t>TypeScript</a:t>
            </a:r>
            <a:r>
              <a:rPr lang="ja-JP" altLang="en-US"/>
              <a:t>対応</a:t>
            </a:r>
            <a:r>
              <a:rPr lang="en-US" altLang="ja-JP"/>
              <a:t>IDE/</a:t>
            </a:r>
            <a:r>
              <a:rPr lang="ja-JP" altLang="en-US"/>
              <a:t>エディタで</a:t>
            </a:r>
            <a:r>
              <a:rPr kumimoji="1" lang="en-US" altLang="ja-JP"/>
              <a:t>app.ts</a:t>
            </a:r>
            <a:r>
              <a:rPr kumimoji="1" lang="ja-JP" altLang="en-US"/>
              <a:t>を開き編集してみよう。</a:t>
            </a:r>
          </a:p>
        </p:txBody>
      </p:sp>
      <p:sp>
        <p:nvSpPr>
          <p:cNvPr id="4" name="正方形/長方形 3"/>
          <p:cNvSpPr/>
          <p:nvPr/>
        </p:nvSpPr>
        <p:spPr>
          <a:xfrm>
            <a:off x="838200" y="6506308"/>
            <a:ext cx="10515600" cy="35169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600" dirty="0">
                <a:solidFill>
                  <a:schemeClr val="tx1"/>
                </a:solidFill>
              </a:rPr>
              <a:t>＊サンプル・アプリのリポジトリはこちら：</a:t>
            </a:r>
            <a:r>
              <a:rPr lang="en-US" altLang="ja-JP" sz="1600" dirty="0">
                <a:solidFill>
                  <a:schemeClr val="tx1"/>
                </a:solidFill>
              </a:rPr>
              <a:t> </a:t>
            </a:r>
            <a:r>
              <a:rPr lang="en-US" altLang="ja-JP" sz="1600" dirty="0">
                <a:solidFill>
                  <a:schemeClr val="tx1"/>
                </a:solidFill>
              </a:rPr>
              <a:t>https://</a:t>
            </a:r>
            <a:r>
              <a:rPr lang="en-US" altLang="ja-JP" sz="1600" dirty="0" err="1">
                <a:solidFill>
                  <a:schemeClr val="tx1"/>
                </a:solidFill>
              </a:rPr>
              <a:t>github.com</a:t>
            </a:r>
            <a:r>
              <a:rPr lang="en-US" altLang="ja-JP" sz="1600" dirty="0">
                <a:solidFill>
                  <a:schemeClr val="tx1"/>
                </a:solidFill>
              </a:rPr>
              <a:t>/</a:t>
            </a:r>
            <a:r>
              <a:rPr lang="en-US" altLang="ja-JP" sz="1600" dirty="0" err="1">
                <a:solidFill>
                  <a:schemeClr val="tx1"/>
                </a:solidFill>
              </a:rPr>
              <a:t>mizukyf</a:t>
            </a:r>
            <a:r>
              <a:rPr lang="en-US" altLang="ja-JP" sz="1600" dirty="0">
                <a:solidFill>
                  <a:schemeClr val="tx1"/>
                </a:solidFill>
              </a:rPr>
              <a:t>/</a:t>
            </a:r>
            <a:r>
              <a:rPr lang="en-US" altLang="ja-JP" sz="1600" dirty="0" err="1">
                <a:solidFill>
                  <a:schemeClr val="tx1"/>
                </a:solidFill>
              </a:rPr>
              <a:t>MyWorkshops</a:t>
            </a:r>
            <a:endParaRPr kumimoji="1" lang="ja-JP" altLang="en-US" sz="1600" dirty="0">
              <a:solidFill>
                <a:schemeClr val="tx1"/>
              </a:solidFill>
            </a:endParaRPr>
          </a:p>
        </p:txBody>
      </p:sp>
    </p:spTree>
    <p:extLst>
      <p:ext uri="{BB962C8B-B14F-4D97-AF65-F5344CB8AC3E}">
        <p14:creationId xmlns:p14="http://schemas.microsoft.com/office/powerpoint/2010/main" val="158242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a:t>サンプル・アプリ</a:t>
            </a:r>
            <a:r>
              <a:rPr lang="en-US" altLang="ja-JP"/>
              <a:t/>
            </a:r>
            <a:br>
              <a:rPr lang="en-US" altLang="ja-JP"/>
            </a:br>
            <a:r>
              <a:rPr lang="ja-JP" altLang="en-US"/>
              <a:t>のファイル構成①</a:t>
            </a:r>
            <a:endParaRPr kumimoji="1" lang="ja-JP" altLang="en-US"/>
          </a:p>
        </p:txBody>
      </p:sp>
      <p:sp>
        <p:nvSpPr>
          <p:cNvPr id="9" name="コンテンツ プレースホルダー 8"/>
          <p:cNvSpPr>
            <a:spLocks noGrp="1"/>
          </p:cNvSpPr>
          <p:nvPr>
            <p:ph sz="half" idx="1"/>
          </p:nvPr>
        </p:nvSpPr>
        <p:spPr/>
        <p:txBody>
          <a:bodyPr>
            <a:normAutofit/>
          </a:bodyPr>
          <a:lstStyle/>
          <a:p>
            <a:r>
              <a:rPr kumimoji="1" lang="en-US" altLang="ja-JP"/>
              <a:t>app.ts</a:t>
            </a:r>
            <a:r>
              <a:rPr kumimoji="1" lang="ja-JP" altLang="en-US"/>
              <a:t>が開発者がコーディングしたもの</a:t>
            </a:r>
            <a:endParaRPr kumimoji="1" lang="en-US" altLang="ja-JP"/>
          </a:p>
          <a:p>
            <a:r>
              <a:rPr kumimoji="1" lang="en-US" altLang="ja-JP"/>
              <a:t>jquery.d.ts</a:t>
            </a:r>
            <a:r>
              <a:rPr kumimoji="1" lang="ja-JP" altLang="en-US"/>
              <a:t>は</a:t>
            </a:r>
            <a:r>
              <a:rPr kumimoji="1" lang="en-US" altLang="ja-JP"/>
              <a:t>jQuery</a:t>
            </a:r>
            <a:r>
              <a:rPr kumimoji="1" lang="ja-JP" altLang="en-US"/>
              <a:t>の</a:t>
            </a:r>
            <a:r>
              <a:rPr kumimoji="1" lang="en-US" altLang="ja-JP"/>
              <a:t>API</a:t>
            </a:r>
            <a:r>
              <a:rPr kumimoji="1" lang="ja-JP" altLang="en-US"/>
              <a:t>を</a:t>
            </a:r>
            <a:r>
              <a:rPr kumimoji="1" lang="en-US" altLang="ja-JP"/>
              <a:t>TS</a:t>
            </a:r>
            <a:r>
              <a:rPr kumimoji="1" lang="ja-JP" altLang="en-US"/>
              <a:t>から型安全に利用するための型定義ファイル</a:t>
            </a:r>
            <a:endParaRPr kumimoji="1" lang="en-US" altLang="ja-JP"/>
          </a:p>
          <a:p>
            <a:r>
              <a:rPr lang="en-US" altLang="ja-JP"/>
              <a:t>app.js</a:t>
            </a:r>
            <a:r>
              <a:rPr lang="ja-JP" altLang="en-US"/>
              <a:t>は</a:t>
            </a:r>
            <a:r>
              <a:rPr lang="en-US" altLang="ja-JP"/>
              <a:t>tsc</a:t>
            </a:r>
            <a:r>
              <a:rPr lang="ja-JP" altLang="en-US"/>
              <a:t>が生成した</a:t>
            </a:r>
            <a:r>
              <a:rPr lang="en-US" altLang="ja-JP"/>
              <a:t>JS</a:t>
            </a:r>
            <a:r>
              <a:rPr lang="ja-JP" altLang="en-US"/>
              <a:t>コードのファイル</a:t>
            </a:r>
            <a:endParaRPr lang="en-US" altLang="ja-JP"/>
          </a:p>
          <a:p>
            <a:r>
              <a:rPr kumimoji="1" lang="en-US" altLang="ja-JP"/>
              <a:t>app.js.map</a:t>
            </a:r>
            <a:r>
              <a:rPr kumimoji="1" lang="ja-JP" altLang="en-US"/>
              <a:t>は元になった</a:t>
            </a:r>
            <a:r>
              <a:rPr kumimoji="1" lang="en-US" altLang="ja-JP"/>
              <a:t>JS</a:t>
            </a:r>
            <a:r>
              <a:rPr lang="ja-JP" altLang="en-US"/>
              <a:t>コードとのマッピングのためのファイル</a:t>
            </a:r>
            <a:endParaRPr lang="en-US" altLang="ja-JP"/>
          </a:p>
        </p:txBody>
      </p:sp>
      <p:sp>
        <p:nvSpPr>
          <p:cNvPr id="10" name="コンテンツ プレースホルダー 9"/>
          <p:cNvSpPr>
            <a:spLocks noGrp="1"/>
          </p:cNvSpPr>
          <p:nvPr>
            <p:ph sz="half" idx="2"/>
          </p:nvPr>
        </p:nvSpPr>
        <p:spPr/>
        <p:txBody>
          <a:bodyPr>
            <a:normAutofit/>
          </a:bodyPr>
          <a:lstStyle/>
          <a:p>
            <a:endParaRPr kumimoji="1" lang="ja-JP" altLang="en-US"/>
          </a:p>
        </p:txBody>
      </p:sp>
      <p:pic>
        <p:nvPicPr>
          <p:cNvPr id="5" name="図 4"/>
          <p:cNvPicPr>
            <a:picLocks noChangeAspect="1"/>
          </p:cNvPicPr>
          <p:nvPr/>
        </p:nvPicPr>
        <p:blipFill rotWithShape="1">
          <a:blip r:embed="rId2"/>
          <a:srcRect b="42524"/>
          <a:stretch/>
        </p:blipFill>
        <p:spPr>
          <a:xfrm>
            <a:off x="6587706" y="369523"/>
            <a:ext cx="4766094" cy="5807440"/>
          </a:xfrm>
          <a:prstGeom prst="rect">
            <a:avLst/>
          </a:prstGeom>
          <a:ln>
            <a:solidFill>
              <a:srgbClr val="002060"/>
            </a:solidFill>
          </a:ln>
        </p:spPr>
      </p:pic>
      <p:sp>
        <p:nvSpPr>
          <p:cNvPr id="11" name="角丸四角形 10"/>
          <p:cNvSpPr/>
          <p:nvPr/>
        </p:nvSpPr>
        <p:spPr>
          <a:xfrm>
            <a:off x="7471194" y="2479550"/>
            <a:ext cx="4035006" cy="3300148"/>
          </a:xfrm>
          <a:prstGeom prst="roundRect">
            <a:avLst>
              <a:gd name="adj" fmla="val 4643"/>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4871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1"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1"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5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1" nodeType="click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Effect transition="in" filter="fade">
                                      <p:cBhvr>
                                        <p:cTn id="3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build="p"/>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a:t>サンプル・アプリ</a:t>
            </a:r>
            <a:r>
              <a:rPr lang="en-US" altLang="ja-JP"/>
              <a:t/>
            </a:r>
            <a:br>
              <a:rPr lang="en-US" altLang="ja-JP"/>
            </a:br>
            <a:r>
              <a:rPr lang="ja-JP" altLang="en-US"/>
              <a:t>のファイル構成②</a:t>
            </a:r>
            <a:endParaRPr kumimoji="1" lang="ja-JP" altLang="en-US"/>
          </a:p>
        </p:txBody>
      </p:sp>
      <p:sp>
        <p:nvSpPr>
          <p:cNvPr id="9" name="コンテンツ プレースホルダー 8"/>
          <p:cNvSpPr>
            <a:spLocks noGrp="1"/>
          </p:cNvSpPr>
          <p:nvPr>
            <p:ph sz="half" idx="1"/>
          </p:nvPr>
        </p:nvSpPr>
        <p:spPr>
          <a:xfrm>
            <a:off x="838200" y="1825625"/>
            <a:ext cx="5355566" cy="4351338"/>
          </a:xfrm>
        </p:spPr>
        <p:txBody>
          <a:bodyPr>
            <a:normAutofit/>
          </a:bodyPr>
          <a:lstStyle/>
          <a:p>
            <a:r>
              <a:rPr kumimoji="1" lang="en-US" altLang="ja-JP"/>
              <a:t>tsconfig.json</a:t>
            </a:r>
            <a:r>
              <a:rPr kumimoji="1" lang="ja-JP" altLang="en-US"/>
              <a:t>は</a:t>
            </a:r>
            <a:r>
              <a:rPr kumimoji="1" lang="en-US" altLang="ja-JP"/>
              <a:t>TS</a:t>
            </a:r>
            <a:r>
              <a:rPr kumimoji="1" lang="ja-JP" altLang="en-US"/>
              <a:t>のビルド設定などを定義した</a:t>
            </a:r>
            <a:r>
              <a:rPr kumimoji="1" lang="en-US" altLang="ja-JP"/>
              <a:t>JSON</a:t>
            </a:r>
            <a:r>
              <a:rPr kumimoji="1" lang="ja-JP" altLang="en-US" baseline="30000"/>
              <a:t>（*）</a:t>
            </a:r>
            <a:endParaRPr kumimoji="1" lang="en-US" altLang="ja-JP" baseline="30000"/>
          </a:p>
          <a:p>
            <a:r>
              <a:rPr lang="ja-JP" altLang="en-US"/>
              <a:t>ここでビルド後のファイル名（</a:t>
            </a:r>
            <a:r>
              <a:rPr lang="en-US" altLang="ja-JP"/>
              <a:t>app.js</a:t>
            </a:r>
            <a:r>
              <a:rPr lang="ja-JP" altLang="en-US"/>
              <a:t>）を定義しており、かりに</a:t>
            </a:r>
            <a:r>
              <a:rPr lang="en-US" altLang="ja-JP"/>
              <a:t>ts</a:t>
            </a:r>
            <a:r>
              <a:rPr lang="ja-JP" altLang="en-US"/>
              <a:t>ファイルが複数あってもすべて</a:t>
            </a:r>
            <a:r>
              <a:rPr lang="en-US" altLang="ja-JP"/>
              <a:t>1</a:t>
            </a:r>
            <a:r>
              <a:rPr lang="ja-JP" altLang="en-US"/>
              <a:t>つの</a:t>
            </a:r>
            <a:r>
              <a:rPr lang="en-US" altLang="ja-JP"/>
              <a:t>JS</a:t>
            </a:r>
            <a:r>
              <a:rPr lang="ja-JP" altLang="en-US"/>
              <a:t>ファイルに統合されるようにしている。</a:t>
            </a:r>
            <a:endParaRPr lang="en-US" altLang="ja-JP"/>
          </a:p>
        </p:txBody>
      </p:sp>
      <p:pic>
        <p:nvPicPr>
          <p:cNvPr id="2" name="図 1"/>
          <p:cNvPicPr>
            <a:picLocks noChangeAspect="1"/>
          </p:cNvPicPr>
          <p:nvPr/>
        </p:nvPicPr>
        <p:blipFill>
          <a:blip r:embed="rId2"/>
          <a:stretch>
            <a:fillRect/>
          </a:stretch>
        </p:blipFill>
        <p:spPr>
          <a:xfrm>
            <a:off x="6728604" y="365125"/>
            <a:ext cx="4625196" cy="5697705"/>
          </a:xfrm>
          <a:prstGeom prst="rect">
            <a:avLst/>
          </a:prstGeom>
          <a:ln>
            <a:solidFill>
              <a:srgbClr val="002060"/>
            </a:solidFill>
          </a:ln>
        </p:spPr>
      </p:pic>
      <p:sp>
        <p:nvSpPr>
          <p:cNvPr id="3" name="角丸四角形 2"/>
          <p:cNvSpPr/>
          <p:nvPr/>
        </p:nvSpPr>
        <p:spPr>
          <a:xfrm>
            <a:off x="6901851" y="5550553"/>
            <a:ext cx="2139351" cy="569344"/>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838200" y="6176963"/>
            <a:ext cx="10515600" cy="6810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600">
                <a:solidFill>
                  <a:schemeClr val="tx1"/>
                </a:solidFill>
              </a:rPr>
              <a:t>＊なお、この</a:t>
            </a:r>
            <a:r>
              <a:rPr lang="en-US" altLang="ja-JP" sz="1600">
                <a:solidFill>
                  <a:schemeClr val="tx1"/>
                </a:solidFill>
              </a:rPr>
              <a:t>JSON</a:t>
            </a:r>
            <a:r>
              <a:rPr lang="ja-JP" altLang="en-US" sz="1600">
                <a:solidFill>
                  <a:schemeClr val="tx1"/>
                </a:solidFill>
              </a:rPr>
              <a:t>の</a:t>
            </a:r>
            <a:r>
              <a:rPr lang="en-US" altLang="ja-JP" sz="1600">
                <a:solidFill>
                  <a:schemeClr val="tx1"/>
                </a:solidFill>
              </a:rPr>
              <a:t>Microsoft</a:t>
            </a:r>
            <a:r>
              <a:rPr lang="ja-JP" altLang="en-US" sz="1600">
                <a:solidFill>
                  <a:schemeClr val="tx1"/>
                </a:solidFill>
              </a:rPr>
              <a:t>公式のスキーマでサポートされたオプションは貧弱。結果、</a:t>
            </a:r>
            <a:r>
              <a:rPr lang="en-US" altLang="ja-JP" sz="1600">
                <a:solidFill>
                  <a:schemeClr val="tx1"/>
                </a:solidFill>
              </a:rPr>
              <a:t>atom-typescript</a:t>
            </a:r>
            <a:r>
              <a:rPr lang="ja-JP" altLang="en-US" sz="1600">
                <a:solidFill>
                  <a:schemeClr val="tx1"/>
                </a:solidFill>
              </a:rPr>
              <a:t>などが勝手に拡張したスキーマを宣言しており、</a:t>
            </a:r>
            <a:r>
              <a:rPr lang="en-US" altLang="ja-JP" sz="1600">
                <a:solidFill>
                  <a:schemeClr val="tx1"/>
                </a:solidFill>
              </a:rPr>
              <a:t>Web</a:t>
            </a:r>
            <a:r>
              <a:rPr lang="ja-JP" altLang="en-US" sz="1600">
                <a:solidFill>
                  <a:schemeClr val="tx1"/>
                </a:solidFill>
              </a:rPr>
              <a:t>上で情報を得ようとした時に混乱しがち。</a:t>
            </a:r>
          </a:p>
        </p:txBody>
      </p:sp>
    </p:spTree>
    <p:extLst>
      <p:ext uri="{BB962C8B-B14F-4D97-AF65-F5344CB8AC3E}">
        <p14:creationId xmlns:p14="http://schemas.microsoft.com/office/powerpoint/2010/main" val="74795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3"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a:t>サンプル・アプリのコード①</a:t>
            </a:r>
            <a:r>
              <a:rPr kumimoji="1" lang="en-US" altLang="ja-JP"/>
              <a:t/>
            </a:r>
            <a:br>
              <a:rPr kumimoji="1" lang="en-US" altLang="ja-JP"/>
            </a:br>
            <a:r>
              <a:rPr kumimoji="1" lang="en-US" altLang="ja-JP"/>
              <a:t>d.ts</a:t>
            </a:r>
            <a:r>
              <a:rPr kumimoji="1" lang="ja-JP" altLang="en-US"/>
              <a:t>による既存リソースとの統合</a:t>
            </a:r>
          </a:p>
        </p:txBody>
      </p:sp>
      <p:sp>
        <p:nvSpPr>
          <p:cNvPr id="9" name="コンテンツ プレースホルダー 8"/>
          <p:cNvSpPr>
            <a:spLocks noGrp="1"/>
          </p:cNvSpPr>
          <p:nvPr>
            <p:ph idx="1"/>
          </p:nvPr>
        </p:nvSpPr>
        <p:spPr/>
        <p:txBody>
          <a:bodyPr/>
          <a:lstStyle/>
          <a:p>
            <a:r>
              <a:rPr kumimoji="1" lang="en-US" altLang="ja-JP"/>
              <a:t>jquery.d.ts</a:t>
            </a:r>
            <a:r>
              <a:rPr kumimoji="1" lang="ja-JP" altLang="en-US"/>
              <a:t>により</a:t>
            </a:r>
            <a:r>
              <a:rPr kumimoji="1" lang="en-US" altLang="ja-JP"/>
              <a:t>jQuery</a:t>
            </a:r>
            <a:r>
              <a:rPr kumimoji="1" lang="ja-JP" altLang="en-US"/>
              <a:t>に明確な型が与えられている。</a:t>
            </a:r>
            <a:endParaRPr kumimoji="1" lang="en-US" altLang="ja-JP"/>
          </a:p>
          <a:p>
            <a:r>
              <a:rPr kumimoji="1" lang="ja-JP" altLang="en-US"/>
              <a:t>インターフェースの違いから</a:t>
            </a:r>
            <a:r>
              <a:rPr lang="en-US" altLang="ja-JP"/>
              <a:t>JQueryStatic</a:t>
            </a:r>
            <a:r>
              <a:rPr lang="ja-JP" altLang="en-US"/>
              <a:t>と</a:t>
            </a:r>
            <a:r>
              <a:rPr lang="en-US" altLang="ja-JP"/>
              <a:t>JQuery</a:t>
            </a:r>
            <a:r>
              <a:rPr lang="ja-JP" altLang="en-US"/>
              <a:t>（次スライドで登場）という区別がある点に注意。</a:t>
            </a:r>
            <a:endParaRPr kumimoji="1" lang="ja-JP" altLang="en-US"/>
          </a:p>
        </p:txBody>
      </p:sp>
      <p:sp>
        <p:nvSpPr>
          <p:cNvPr id="10" name="メモ 9"/>
          <p:cNvSpPr/>
          <p:nvPr/>
        </p:nvSpPr>
        <p:spPr>
          <a:xfrm>
            <a:off x="838200" y="3234267"/>
            <a:ext cx="10515600" cy="3166532"/>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000" b="1">
                <a:solidFill>
                  <a:schemeClr val="bg2">
                    <a:lumMod val="10000"/>
                  </a:schemeClr>
                </a:solidFill>
                <a:latin typeface="Courier New" charset="0"/>
                <a:ea typeface="Courier New" charset="0"/>
                <a:cs typeface="Courier New" charset="0"/>
              </a:rPr>
              <a:t>(function($ : </a:t>
            </a:r>
            <a:r>
              <a:rPr lang="en-US" altLang="ja-JP" sz="2000" b="1">
                <a:solidFill>
                  <a:srgbClr val="0070C0"/>
                </a:solidFill>
                <a:latin typeface="Courier New" charset="0"/>
                <a:ea typeface="Courier New" charset="0"/>
                <a:cs typeface="Courier New" charset="0"/>
              </a:rPr>
              <a:t>JQueryStatic</a:t>
            </a:r>
            <a:r>
              <a:rPr lang="en-US" altLang="ja-JP" sz="2000" b="1">
                <a:solidFill>
                  <a:schemeClr val="bg2">
                    <a:lumMod val="10000"/>
                  </a:schemeClr>
                </a:solidFill>
                <a:latin typeface="Courier New" charset="0"/>
                <a:ea typeface="Courier New" charset="0"/>
                <a:cs typeface="Courier New" charset="0"/>
              </a:rPr>
              <a:t>) {</a:t>
            </a:r>
          </a:p>
          <a:p>
            <a:r>
              <a:rPr lang="en-US" altLang="ja-JP" sz="2000" b="1">
                <a:solidFill>
                  <a:schemeClr val="bg2">
                    <a:lumMod val="10000"/>
                  </a:schemeClr>
                </a:solidFill>
                <a:latin typeface="Courier New" charset="0"/>
                <a:ea typeface="Courier New" charset="0"/>
                <a:cs typeface="Courier New" charset="0"/>
              </a:rPr>
              <a:t>	// ...</a:t>
            </a:r>
            <a:r>
              <a:rPr lang="ja-JP" altLang="en-US" sz="2000" b="1">
                <a:solidFill>
                  <a:schemeClr val="bg2">
                    <a:lumMod val="10000"/>
                  </a:schemeClr>
                </a:solidFill>
                <a:latin typeface="Courier New" charset="0"/>
                <a:ea typeface="Courier New" charset="0"/>
                <a:cs typeface="Courier New" charset="0"/>
              </a:rPr>
              <a:t>ページ・ロード中に実行される</a:t>
            </a:r>
            <a:r>
              <a:rPr lang="en-US" altLang="ja-JP" sz="2000" b="1">
                <a:solidFill>
                  <a:schemeClr val="bg2">
                    <a:lumMod val="10000"/>
                  </a:schemeClr>
                </a:solidFill>
                <a:latin typeface="Courier New" charset="0"/>
                <a:ea typeface="Courier New" charset="0"/>
                <a:cs typeface="Courier New" charset="0"/>
              </a:rPr>
              <a:t>...</a:t>
            </a:r>
          </a:p>
          <a:p>
            <a:endParaRPr lang="en-US" altLang="ja-JP" sz="2000" b="1">
              <a:solidFill>
                <a:schemeClr val="bg2">
                  <a:lumMod val="10000"/>
                </a:schemeClr>
              </a:solidFill>
              <a:latin typeface="Courier New" charset="0"/>
              <a:ea typeface="Courier New" charset="0"/>
              <a:cs typeface="Courier New" charset="0"/>
            </a:endParaRPr>
          </a:p>
          <a:p>
            <a:r>
              <a:rPr lang="en-US" altLang="ja-JP" sz="2000" b="1">
                <a:solidFill>
                  <a:schemeClr val="bg2">
                    <a:lumMod val="10000"/>
                  </a:schemeClr>
                </a:solidFill>
                <a:latin typeface="Courier New" charset="0"/>
                <a:ea typeface="Courier New" charset="0"/>
                <a:cs typeface="Courier New" charset="0"/>
              </a:rPr>
              <a:t>	$(document).ready(function() {</a:t>
            </a:r>
          </a:p>
          <a:p>
            <a:r>
              <a:rPr kumimoji="1" lang="en-US" altLang="ja-JP" sz="2000" b="1">
                <a:solidFill>
                  <a:schemeClr val="bg2">
                    <a:lumMod val="10000"/>
                  </a:schemeClr>
                </a:solidFill>
                <a:latin typeface="Courier New" charset="0"/>
                <a:ea typeface="Courier New" charset="0"/>
                <a:cs typeface="Courier New" charset="0"/>
              </a:rPr>
              <a:t>		//</a:t>
            </a:r>
            <a:r>
              <a:rPr kumimoji="1" lang="ja-JP" altLang="en-US" sz="2000" b="1">
                <a:solidFill>
                  <a:schemeClr val="bg2">
                    <a:lumMod val="10000"/>
                  </a:schemeClr>
                </a:solidFill>
                <a:latin typeface="Courier New" charset="0"/>
                <a:ea typeface="Courier New" charset="0"/>
                <a:cs typeface="Courier New" charset="0"/>
              </a:rPr>
              <a:t> </a:t>
            </a:r>
            <a:r>
              <a:rPr kumimoji="1" lang="en-US" altLang="ja-JP" sz="2000" b="1">
                <a:solidFill>
                  <a:schemeClr val="bg2">
                    <a:lumMod val="10000"/>
                  </a:schemeClr>
                </a:solidFill>
                <a:latin typeface="Courier New" charset="0"/>
                <a:ea typeface="Courier New" charset="0"/>
                <a:cs typeface="Courier New" charset="0"/>
              </a:rPr>
              <a:t>...</a:t>
            </a:r>
            <a:r>
              <a:rPr lang="ja-JP" altLang="en-US" sz="2000" b="1">
                <a:solidFill>
                  <a:schemeClr val="bg2">
                    <a:lumMod val="10000"/>
                  </a:schemeClr>
                </a:solidFill>
                <a:latin typeface="Courier New" charset="0"/>
                <a:ea typeface="Courier New" charset="0"/>
                <a:cs typeface="Courier New" charset="0"/>
              </a:rPr>
              <a:t>ページ・ロード後に実行される</a:t>
            </a:r>
            <a:r>
              <a:rPr lang="en-US" altLang="ja-JP" sz="2000" b="1">
                <a:solidFill>
                  <a:schemeClr val="bg2">
                    <a:lumMod val="10000"/>
                  </a:schemeClr>
                </a:solidFill>
                <a:latin typeface="Courier New" charset="0"/>
                <a:ea typeface="Courier New" charset="0"/>
                <a:cs typeface="Courier New" charset="0"/>
              </a:rPr>
              <a:t>...</a:t>
            </a:r>
          </a:p>
          <a:p>
            <a:endParaRPr kumimoji="1" lang="en-US" altLang="ja-JP" sz="2000" b="1">
              <a:solidFill>
                <a:schemeClr val="bg2">
                  <a:lumMod val="10000"/>
                </a:schemeClr>
              </a:solidFill>
              <a:latin typeface="Courier New" charset="0"/>
              <a:ea typeface="Courier New" charset="0"/>
              <a:cs typeface="Courier New" charset="0"/>
            </a:endParaRPr>
          </a:p>
          <a:p>
            <a:r>
              <a:rPr lang="en-US" altLang="ja-JP" sz="2000" b="1">
                <a:solidFill>
                  <a:schemeClr val="bg2">
                    <a:lumMod val="10000"/>
                  </a:schemeClr>
                </a:solidFill>
                <a:latin typeface="Courier New" charset="0"/>
                <a:ea typeface="Courier New" charset="0"/>
                <a:cs typeface="Courier New" charset="0"/>
              </a:rPr>
              <a:t>	});</a:t>
            </a:r>
          </a:p>
          <a:p>
            <a:endParaRPr lang="en-US" altLang="ja-JP" sz="2000" b="1">
              <a:solidFill>
                <a:schemeClr val="bg2">
                  <a:lumMod val="10000"/>
                </a:schemeClr>
              </a:solidFill>
              <a:latin typeface="Courier New" charset="0"/>
              <a:ea typeface="Courier New" charset="0"/>
              <a:cs typeface="Courier New" charset="0"/>
            </a:endParaRPr>
          </a:p>
          <a:p>
            <a:r>
              <a:rPr lang="en-US" altLang="ja-JP" sz="2000" b="1">
                <a:solidFill>
                  <a:schemeClr val="bg2">
                    <a:lumMod val="10000"/>
                  </a:schemeClr>
                </a:solidFill>
                <a:latin typeface="Courier New" charset="0"/>
                <a:ea typeface="Courier New" charset="0"/>
                <a:cs typeface="Courier New" charset="0"/>
              </a:rPr>
              <a:t>})(jQuery);</a:t>
            </a:r>
            <a:endParaRPr kumimoji="1" lang="ja-JP" altLang="en-US" sz="2000" b="1">
              <a:solidFill>
                <a:schemeClr val="bg2">
                  <a:lumMod val="10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39580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a:t>サンプル・アプリのコード②</a:t>
            </a:r>
            <a:r>
              <a:rPr kumimoji="1" lang="en-US" altLang="ja-JP"/>
              <a:t/>
            </a:r>
            <a:br>
              <a:rPr kumimoji="1" lang="en-US" altLang="ja-JP"/>
            </a:br>
            <a:r>
              <a:rPr kumimoji="1" lang="ja-JP" altLang="en-US"/>
              <a:t>変数</a:t>
            </a:r>
            <a:r>
              <a:rPr kumimoji="1" lang="en-US" altLang="ja-JP"/>
              <a:t>/</a:t>
            </a:r>
            <a:r>
              <a:rPr kumimoji="1" lang="ja-JP" altLang="en-US"/>
              <a:t>定数と型推論</a:t>
            </a:r>
          </a:p>
        </p:txBody>
      </p:sp>
      <p:sp>
        <p:nvSpPr>
          <p:cNvPr id="9" name="コンテンツ プレースホルダー 8"/>
          <p:cNvSpPr>
            <a:spLocks noGrp="1"/>
          </p:cNvSpPr>
          <p:nvPr>
            <p:ph idx="1"/>
          </p:nvPr>
        </p:nvSpPr>
        <p:spPr/>
        <p:txBody>
          <a:bodyPr/>
          <a:lstStyle/>
          <a:p>
            <a:r>
              <a:rPr kumimoji="1" lang="en-US" altLang="ja-JP"/>
              <a:t>TypeScript</a:t>
            </a:r>
            <a:r>
              <a:rPr kumimoji="1" lang="ja-JP" altLang="en-US"/>
              <a:t>では</a:t>
            </a:r>
            <a:r>
              <a:rPr kumimoji="1" lang="en-US" altLang="ja-JP"/>
              <a:t>const</a:t>
            </a:r>
            <a:r>
              <a:rPr kumimoji="1" lang="ja-JP" altLang="en-US"/>
              <a:t>が利用できる。再代入のつもりがないことを明示することができる。</a:t>
            </a:r>
            <a:endParaRPr kumimoji="1" lang="en-US" altLang="ja-JP"/>
          </a:p>
          <a:p>
            <a:r>
              <a:rPr lang="ja-JP" altLang="en-US"/>
              <a:t>型指定を指定していないがその実コンパイラが</a:t>
            </a:r>
            <a:r>
              <a:rPr lang="en-US" altLang="ja-JP"/>
              <a:t>JQuery</a:t>
            </a:r>
            <a:r>
              <a:rPr lang="ja-JP" altLang="en-US"/>
              <a:t>型を自動推論しており、異なる型の値を代入しようとするとコンパイル・エラーになる。</a:t>
            </a:r>
            <a:endParaRPr kumimoji="1" lang="ja-JP" altLang="en-US"/>
          </a:p>
        </p:txBody>
      </p:sp>
      <p:sp>
        <p:nvSpPr>
          <p:cNvPr id="10" name="メモ 9"/>
          <p:cNvSpPr/>
          <p:nvPr/>
        </p:nvSpPr>
        <p:spPr>
          <a:xfrm>
            <a:off x="838200" y="4080933"/>
            <a:ext cx="10515600" cy="2319866"/>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000" b="1">
                <a:solidFill>
                  <a:schemeClr val="bg1">
                    <a:lumMod val="50000"/>
                  </a:schemeClr>
                </a:solidFill>
                <a:latin typeface="Courier New" charset="0"/>
                <a:ea typeface="Courier New" charset="0"/>
                <a:cs typeface="Courier New" charset="0"/>
              </a:rPr>
              <a:t>// </a:t>
            </a:r>
            <a:r>
              <a:rPr lang="ja-JP" altLang="en-US" sz="2000" b="1">
                <a:solidFill>
                  <a:schemeClr val="bg1">
                    <a:lumMod val="50000"/>
                  </a:schemeClr>
                </a:solidFill>
                <a:latin typeface="Courier New" charset="0"/>
                <a:ea typeface="Courier New" charset="0"/>
                <a:cs typeface="Courier New" charset="0"/>
              </a:rPr>
              <a:t>↓は </a:t>
            </a:r>
            <a:r>
              <a:rPr lang="en-US" altLang="ja-JP" sz="2000" b="1">
                <a:solidFill>
                  <a:schemeClr val="bg1">
                    <a:lumMod val="50000"/>
                  </a:schemeClr>
                </a:solidFill>
                <a:latin typeface="Courier New" charset="0"/>
                <a:ea typeface="Courier New" charset="0"/>
                <a:cs typeface="Courier New" charset="0"/>
              </a:rPr>
              <a:t>const taskTpl :JQuery = $("tr.task-tpl");</a:t>
            </a:r>
            <a:r>
              <a:rPr lang="ja-JP" altLang="en-US" sz="2000" b="1">
                <a:solidFill>
                  <a:schemeClr val="bg1">
                    <a:lumMod val="50000"/>
                  </a:schemeClr>
                </a:solidFill>
                <a:latin typeface="Courier New" charset="0"/>
                <a:ea typeface="Courier New" charset="0"/>
                <a:cs typeface="Courier New" charset="0"/>
              </a:rPr>
              <a:t> と同義</a:t>
            </a:r>
            <a:endParaRPr lang="en-US" altLang="ja-JP" sz="2000" b="1">
              <a:solidFill>
                <a:schemeClr val="bg1">
                  <a:lumMod val="50000"/>
                </a:schemeClr>
              </a:solidFill>
              <a:latin typeface="Courier New" charset="0"/>
              <a:ea typeface="Courier New" charset="0"/>
              <a:cs typeface="Courier New" charset="0"/>
            </a:endParaRPr>
          </a:p>
          <a:p>
            <a:r>
              <a:rPr lang="en-US" altLang="ja-JP" sz="2000" b="1">
                <a:solidFill>
                  <a:srgbClr val="0070C0"/>
                </a:solidFill>
                <a:latin typeface="Courier New" charset="0"/>
                <a:ea typeface="Courier New" charset="0"/>
                <a:cs typeface="Courier New" charset="0"/>
              </a:rPr>
              <a:t>const</a:t>
            </a:r>
            <a:r>
              <a:rPr lang="en-US" altLang="ja-JP" sz="2000" b="1">
                <a:solidFill>
                  <a:schemeClr val="bg2">
                    <a:lumMod val="10000"/>
                  </a:schemeClr>
                </a:solidFill>
                <a:latin typeface="Courier New" charset="0"/>
                <a:ea typeface="Courier New" charset="0"/>
                <a:cs typeface="Courier New" charset="0"/>
              </a:rPr>
              <a:t> taskTpl = $("tr.task-tpl");</a:t>
            </a:r>
          </a:p>
          <a:p>
            <a:r>
              <a:rPr lang="en-US" altLang="ja-JP" sz="2000" b="1">
                <a:solidFill>
                  <a:srgbClr val="0070C0"/>
                </a:solidFill>
                <a:latin typeface="Courier New" charset="0"/>
                <a:ea typeface="Courier New" charset="0"/>
                <a:cs typeface="Courier New" charset="0"/>
              </a:rPr>
              <a:t>const</a:t>
            </a:r>
            <a:r>
              <a:rPr lang="en-US" altLang="ja-JP" sz="2000" b="1">
                <a:solidFill>
                  <a:schemeClr val="bg2">
                    <a:lumMod val="10000"/>
                  </a:schemeClr>
                </a:solidFill>
                <a:latin typeface="Courier New" charset="0"/>
                <a:ea typeface="Courier New" charset="0"/>
                <a:cs typeface="Courier New" charset="0"/>
              </a:rPr>
              <a:t> taskNew = $("tr.task-new");</a:t>
            </a:r>
          </a:p>
          <a:p>
            <a:r>
              <a:rPr lang="en-US" altLang="ja-JP" sz="2000" b="1">
                <a:solidFill>
                  <a:srgbClr val="0070C0"/>
                </a:solidFill>
                <a:latin typeface="Courier New" charset="0"/>
                <a:ea typeface="Courier New" charset="0"/>
                <a:cs typeface="Courier New" charset="0"/>
              </a:rPr>
              <a:t>const</a:t>
            </a:r>
            <a:r>
              <a:rPr lang="en-US" altLang="ja-JP" sz="2000" b="1">
                <a:solidFill>
                  <a:schemeClr val="bg2">
                    <a:lumMod val="10000"/>
                  </a:schemeClr>
                </a:solidFill>
                <a:latin typeface="Courier New" charset="0"/>
                <a:ea typeface="Courier New" charset="0"/>
                <a:cs typeface="Courier New" charset="0"/>
              </a:rPr>
              <a:t> taskNewTitle = $("input:text", taskNew);</a:t>
            </a:r>
          </a:p>
          <a:p>
            <a:r>
              <a:rPr lang="en-US" altLang="ja-JP" sz="2000" b="1">
                <a:solidFill>
                  <a:srgbClr val="0070C0"/>
                </a:solidFill>
                <a:latin typeface="Courier New" charset="0"/>
                <a:ea typeface="Courier New" charset="0"/>
                <a:cs typeface="Courier New" charset="0"/>
              </a:rPr>
              <a:t>const</a:t>
            </a:r>
            <a:r>
              <a:rPr lang="en-US" altLang="ja-JP" sz="2000" b="1">
                <a:solidFill>
                  <a:schemeClr val="bg2">
                    <a:lumMod val="10000"/>
                  </a:schemeClr>
                </a:solidFill>
                <a:latin typeface="Courier New" charset="0"/>
                <a:ea typeface="Courier New" charset="0"/>
                <a:cs typeface="Courier New" charset="0"/>
              </a:rPr>
              <a:t> taskNewBtn = $("td.task-action &gt; button", taskNew);</a:t>
            </a:r>
            <a:endParaRPr kumimoji="1" lang="ja-JP" altLang="en-US" sz="2000" b="1">
              <a:solidFill>
                <a:schemeClr val="bg2">
                  <a:lumMod val="10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157671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a:t>サンプル・アプリのコード③</a:t>
            </a:r>
            <a:r>
              <a:rPr kumimoji="1" lang="en-US" altLang="ja-JP"/>
              <a:t/>
            </a:r>
            <a:br>
              <a:rPr kumimoji="1" lang="en-US" altLang="ja-JP"/>
            </a:br>
            <a:r>
              <a:rPr kumimoji="1" lang="ja-JP" altLang="en-US"/>
              <a:t>クラスの定義とショートハンド</a:t>
            </a:r>
          </a:p>
        </p:txBody>
      </p:sp>
      <p:sp>
        <p:nvSpPr>
          <p:cNvPr id="9" name="コンテンツ プレースホルダー 8"/>
          <p:cNvSpPr>
            <a:spLocks noGrp="1"/>
          </p:cNvSpPr>
          <p:nvPr>
            <p:ph idx="1"/>
          </p:nvPr>
        </p:nvSpPr>
        <p:spPr/>
        <p:txBody>
          <a:bodyPr/>
          <a:lstStyle/>
          <a:p>
            <a:r>
              <a:rPr lang="en-US" altLang="ja-JP"/>
              <a:t>TodoTask</a:t>
            </a:r>
            <a:r>
              <a:rPr lang="ja-JP" altLang="en-US"/>
              <a:t>クラスの宣言部。</a:t>
            </a:r>
            <a:endParaRPr lang="en-US" altLang="ja-JP"/>
          </a:p>
          <a:p>
            <a:r>
              <a:rPr kumimoji="1" lang="ja-JP" altLang="en-US"/>
              <a:t>コンストラクタの宣言では、仮引数の定義と同時に</a:t>
            </a:r>
            <a:r>
              <a:rPr kumimoji="1" lang="en-US" altLang="ja-JP"/>
              <a:t>public/private</a:t>
            </a:r>
            <a:r>
              <a:rPr kumimoji="1" lang="ja-JP" altLang="en-US"/>
              <a:t>フィールドを定義することができる。</a:t>
            </a:r>
            <a:r>
              <a:rPr kumimoji="1" lang="en-US" altLang="ja-JP"/>
              <a:t>cf. Scala</a:t>
            </a:r>
            <a:endParaRPr kumimoji="1" lang="ja-JP" altLang="en-US"/>
          </a:p>
        </p:txBody>
      </p:sp>
      <p:sp>
        <p:nvSpPr>
          <p:cNvPr id="10" name="メモ 9"/>
          <p:cNvSpPr/>
          <p:nvPr/>
        </p:nvSpPr>
        <p:spPr>
          <a:xfrm>
            <a:off x="838200" y="3589867"/>
            <a:ext cx="10515600" cy="2810932"/>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000" b="1">
                <a:solidFill>
                  <a:schemeClr val="bg2">
                    <a:lumMod val="10000"/>
                  </a:schemeClr>
                </a:solidFill>
                <a:latin typeface="Courier New" charset="0"/>
                <a:ea typeface="Courier New" charset="0"/>
                <a:cs typeface="Courier New" charset="0"/>
              </a:rPr>
              <a:t>class TodoTask {</a:t>
            </a:r>
          </a:p>
          <a:p>
            <a:r>
              <a:rPr lang="en-US" altLang="ja-JP" sz="2000" b="1">
                <a:solidFill>
                  <a:schemeClr val="bg2">
                    <a:lumMod val="10000"/>
                  </a:schemeClr>
                </a:solidFill>
                <a:latin typeface="Courier New" charset="0"/>
                <a:ea typeface="Courier New" charset="0"/>
                <a:cs typeface="Courier New" charset="0"/>
              </a:rPr>
              <a:t>	constructor(</a:t>
            </a:r>
          </a:p>
          <a:p>
            <a:r>
              <a:rPr lang="en-US" altLang="ja-JP" sz="2000" b="1">
                <a:solidFill>
                  <a:schemeClr val="bg2">
                    <a:lumMod val="10000"/>
                  </a:schemeClr>
                </a:solidFill>
                <a:latin typeface="Courier New" charset="0"/>
                <a:ea typeface="Courier New" charset="0"/>
                <a:cs typeface="Courier New" charset="0"/>
              </a:rPr>
              <a:t>		public id :number,</a:t>
            </a:r>
          </a:p>
          <a:p>
            <a:r>
              <a:rPr lang="en-US" altLang="ja-JP" sz="2000" b="1">
                <a:solidFill>
                  <a:schemeClr val="bg2">
                    <a:lumMod val="10000"/>
                  </a:schemeClr>
                </a:solidFill>
                <a:latin typeface="Courier New" charset="0"/>
                <a:ea typeface="Courier New" charset="0"/>
                <a:cs typeface="Courier New" charset="0"/>
              </a:rPr>
              <a:t>		public title :string, </a:t>
            </a:r>
          </a:p>
          <a:p>
            <a:r>
              <a:rPr lang="en-US" altLang="ja-JP" sz="2000" b="1">
                <a:solidFill>
                  <a:schemeClr val="bg2">
                    <a:lumMod val="10000"/>
                  </a:schemeClr>
                </a:solidFill>
                <a:latin typeface="Courier New" charset="0"/>
                <a:ea typeface="Courier New" charset="0"/>
                <a:cs typeface="Courier New" charset="0"/>
              </a:rPr>
              <a:t>		public createDate :string) {</a:t>
            </a:r>
          </a:p>
          <a:p>
            <a:r>
              <a:rPr lang="en-US" altLang="ja-JP" sz="2000" b="1">
                <a:solidFill>
                  <a:schemeClr val="bg2">
                    <a:lumMod val="10000"/>
                  </a:schemeClr>
                </a:solidFill>
                <a:latin typeface="Courier New" charset="0"/>
                <a:ea typeface="Courier New" charset="0"/>
                <a:cs typeface="Courier New" charset="0"/>
              </a:rPr>
              <a:t>	}</a:t>
            </a:r>
          </a:p>
          <a:p>
            <a:r>
              <a:rPr lang="en-US" altLang="ja-JP" sz="2000" b="1">
                <a:solidFill>
                  <a:schemeClr val="bg2">
                    <a:lumMod val="10000"/>
                  </a:schemeClr>
                </a:solidFill>
                <a:latin typeface="Courier New" charset="0"/>
                <a:ea typeface="Courier New" charset="0"/>
                <a:cs typeface="Courier New" charset="0"/>
              </a:rPr>
              <a:t>}</a:t>
            </a:r>
            <a:endParaRPr kumimoji="1" lang="ja-JP" altLang="en-US" sz="2000" b="1">
              <a:solidFill>
                <a:schemeClr val="bg2">
                  <a:lumMod val="10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120314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a:t>サンプル・アプリのコード</a:t>
            </a:r>
            <a:r>
              <a:rPr lang="ja-JP" altLang="en-US"/>
              <a:t>④</a:t>
            </a:r>
            <a:r>
              <a:rPr lang="en-US" altLang="ja-JP"/>
              <a:t/>
            </a:r>
            <a:br>
              <a:rPr lang="en-US" altLang="ja-JP"/>
            </a:br>
            <a:r>
              <a:rPr lang="ja-JP" altLang="en-US"/>
              <a:t>関数の仮引数</a:t>
            </a:r>
            <a:r>
              <a:rPr lang="en-US" altLang="ja-JP"/>
              <a:t>/</a:t>
            </a:r>
            <a:r>
              <a:rPr lang="ja-JP" altLang="en-US"/>
              <a:t>戻り値の型指定</a:t>
            </a:r>
            <a:endParaRPr kumimoji="1" lang="ja-JP" altLang="en-US"/>
          </a:p>
        </p:txBody>
      </p:sp>
      <p:sp>
        <p:nvSpPr>
          <p:cNvPr id="9" name="コンテンツ プレースホルダー 8"/>
          <p:cNvSpPr>
            <a:spLocks noGrp="1"/>
          </p:cNvSpPr>
          <p:nvPr>
            <p:ph idx="1"/>
          </p:nvPr>
        </p:nvSpPr>
        <p:spPr/>
        <p:txBody>
          <a:bodyPr/>
          <a:lstStyle/>
          <a:p>
            <a:r>
              <a:rPr lang="ja-JP" altLang="en-US"/>
              <a:t>仮引数も戻り値も型指定された関数。</a:t>
            </a:r>
            <a:endParaRPr lang="en-US" altLang="ja-JP"/>
          </a:p>
          <a:p>
            <a:r>
              <a:rPr lang="ja-JP" altLang="en-US"/>
              <a:t>戻り値は関数のコード本文から推論されるので</a:t>
            </a:r>
            <a:r>
              <a:rPr lang="en-US" altLang="ja-JP"/>
              <a:t>void</a:t>
            </a:r>
            <a:r>
              <a:rPr lang="ja-JP" altLang="en-US"/>
              <a:t>は省略可能。</a:t>
            </a:r>
            <a:endParaRPr kumimoji="1" lang="ja-JP" altLang="en-US"/>
          </a:p>
        </p:txBody>
      </p:sp>
      <p:sp>
        <p:nvSpPr>
          <p:cNvPr id="10" name="メモ 9"/>
          <p:cNvSpPr/>
          <p:nvPr/>
        </p:nvSpPr>
        <p:spPr>
          <a:xfrm>
            <a:off x="838200" y="3589867"/>
            <a:ext cx="10515600" cy="2810932"/>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000" b="1">
                <a:solidFill>
                  <a:schemeClr val="bg1">
                    <a:lumMod val="50000"/>
                  </a:schemeClr>
                </a:solidFill>
                <a:latin typeface="Courier New" charset="0"/>
                <a:ea typeface="Courier New" charset="0"/>
                <a:cs typeface="Courier New" charset="0"/>
              </a:rPr>
              <a:t>// </a:t>
            </a:r>
            <a:r>
              <a:rPr lang="ja-JP" altLang="en-US" sz="2000" b="1">
                <a:solidFill>
                  <a:schemeClr val="bg1">
                    <a:lumMod val="50000"/>
                  </a:schemeClr>
                </a:solidFill>
                <a:latin typeface="Courier New" charset="0"/>
                <a:ea typeface="Courier New" charset="0"/>
                <a:cs typeface="Courier New" charset="0"/>
              </a:rPr>
              <a:t>↓は </a:t>
            </a:r>
            <a:r>
              <a:rPr lang="en-US" altLang="ja-JP" sz="2000" b="1">
                <a:solidFill>
                  <a:schemeClr val="bg1">
                    <a:lumMod val="50000"/>
                  </a:schemeClr>
                </a:solidFill>
                <a:latin typeface="Courier New" charset="0"/>
                <a:ea typeface="Courier New" charset="0"/>
                <a:cs typeface="Courier New" charset="0"/>
              </a:rPr>
              <a:t>function addTask (task :TodoTask) : void </a:t>
            </a:r>
            <a:r>
              <a:rPr lang="ja-JP" altLang="en-US" sz="2000" b="1">
                <a:solidFill>
                  <a:schemeClr val="bg1">
                    <a:lumMod val="50000"/>
                  </a:schemeClr>
                </a:solidFill>
                <a:latin typeface="Courier New" charset="0"/>
                <a:ea typeface="Courier New" charset="0"/>
                <a:cs typeface="Courier New" charset="0"/>
              </a:rPr>
              <a:t>と同義</a:t>
            </a:r>
            <a:endParaRPr lang="en-US" altLang="ja-JP" sz="2000" b="1">
              <a:solidFill>
                <a:schemeClr val="bg1">
                  <a:lumMod val="50000"/>
                </a:schemeClr>
              </a:solidFill>
              <a:latin typeface="Courier New" charset="0"/>
              <a:ea typeface="Courier New" charset="0"/>
              <a:cs typeface="Courier New" charset="0"/>
            </a:endParaRPr>
          </a:p>
          <a:p>
            <a:r>
              <a:rPr lang="en-US" altLang="ja-JP" sz="2000" b="1">
                <a:solidFill>
                  <a:schemeClr val="bg2">
                    <a:lumMod val="10000"/>
                  </a:schemeClr>
                </a:solidFill>
                <a:latin typeface="Courier New" charset="0"/>
                <a:ea typeface="Courier New" charset="0"/>
                <a:cs typeface="Courier New" charset="0"/>
              </a:rPr>
              <a:t>const addTask = function(task :TodoTask) :void {			// ...</a:t>
            </a:r>
          </a:p>
          <a:p>
            <a:r>
              <a:rPr lang="ja-JP" altLang="en-US" sz="2000" b="1">
                <a:solidFill>
                  <a:schemeClr val="bg2">
                    <a:lumMod val="10000"/>
                  </a:schemeClr>
                </a:solidFill>
                <a:latin typeface="Courier New" charset="0"/>
                <a:ea typeface="Courier New" charset="0"/>
                <a:cs typeface="Courier New" charset="0"/>
              </a:rPr>
              <a:t>	</a:t>
            </a:r>
            <a:r>
              <a:rPr lang="en-US" altLang="ja-JP" sz="2000" b="1">
                <a:solidFill>
                  <a:schemeClr val="bg2">
                    <a:lumMod val="10000"/>
                  </a:schemeClr>
                </a:solidFill>
                <a:latin typeface="Courier New" charset="0"/>
                <a:ea typeface="Courier New" charset="0"/>
                <a:cs typeface="Courier New" charset="0"/>
              </a:rPr>
              <a:t>$.ajax({ </a:t>
            </a:r>
          </a:p>
          <a:p>
            <a:r>
              <a:rPr lang="en-US" altLang="ja-JP" sz="2000" b="1">
                <a:solidFill>
                  <a:schemeClr val="bg2">
                    <a:lumMod val="10000"/>
                  </a:schemeClr>
                </a:solidFill>
                <a:latin typeface="Courier New" charset="0"/>
                <a:ea typeface="Courier New" charset="0"/>
                <a:cs typeface="Courier New" charset="0"/>
              </a:rPr>
              <a:t>		// ... </a:t>
            </a:r>
          </a:p>
          <a:p>
            <a:r>
              <a:rPr lang="en-US" altLang="ja-JP" sz="2000" b="1">
                <a:solidFill>
                  <a:schemeClr val="bg2">
                    <a:lumMod val="10000"/>
                  </a:schemeClr>
                </a:solidFill>
                <a:latin typeface="Courier New" charset="0"/>
                <a:ea typeface="Courier New" charset="0"/>
                <a:cs typeface="Courier New" charset="0"/>
              </a:rPr>
              <a:t>	});</a:t>
            </a:r>
          </a:p>
          <a:p>
            <a:r>
              <a:rPr kumimoji="1" lang="en-US" altLang="ja-JP" sz="2000" b="1">
                <a:solidFill>
                  <a:schemeClr val="bg2">
                    <a:lumMod val="10000"/>
                  </a:schemeClr>
                </a:solidFill>
                <a:latin typeface="Courier New" charset="0"/>
                <a:ea typeface="Courier New" charset="0"/>
                <a:cs typeface="Courier New" charset="0"/>
              </a:rPr>
              <a:t>});</a:t>
            </a:r>
            <a:endParaRPr kumimoji="1" lang="ja-JP" altLang="en-US" sz="2000" b="1">
              <a:solidFill>
                <a:schemeClr val="bg2">
                  <a:lumMod val="10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203889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a:t>サンプル・アプリのコード</a:t>
            </a:r>
            <a:r>
              <a:rPr lang="ja-JP" altLang="en-US"/>
              <a:t>⑤</a:t>
            </a:r>
            <a:r>
              <a:rPr lang="en-US" altLang="ja-JP"/>
              <a:t/>
            </a:r>
            <a:br>
              <a:rPr lang="en-US" altLang="ja-JP"/>
            </a:br>
            <a:r>
              <a:rPr lang="ja-JP" altLang="en-US"/>
              <a:t>構造的部分型</a:t>
            </a:r>
            <a:endParaRPr kumimoji="1" lang="ja-JP" altLang="en-US"/>
          </a:p>
        </p:txBody>
      </p:sp>
      <p:sp>
        <p:nvSpPr>
          <p:cNvPr id="9" name="コンテンツ プレースホルダー 8"/>
          <p:cNvSpPr>
            <a:spLocks noGrp="1"/>
          </p:cNvSpPr>
          <p:nvPr>
            <p:ph idx="1"/>
          </p:nvPr>
        </p:nvSpPr>
        <p:spPr/>
        <p:txBody>
          <a:bodyPr/>
          <a:lstStyle/>
          <a:p>
            <a:r>
              <a:rPr lang="en-US" altLang="ja-JP"/>
              <a:t>addTask</a:t>
            </a:r>
            <a:r>
              <a:rPr lang="ja-JP" altLang="en-US"/>
              <a:t>関数呼び出し箇所に注目。仮引数の宣言では</a:t>
            </a:r>
            <a:r>
              <a:rPr lang="en-US" altLang="ja-JP"/>
              <a:t>TodoTask</a:t>
            </a:r>
            <a:r>
              <a:rPr lang="ja-JP" altLang="en-US"/>
              <a:t>型のオブジェクトが求められている箇所に、</a:t>
            </a:r>
            <a:r>
              <a:rPr lang="en-US" altLang="ja-JP"/>
              <a:t>{}</a:t>
            </a:r>
            <a:r>
              <a:rPr lang="ja-JP" altLang="en-US"/>
              <a:t> で値を渡している。</a:t>
            </a:r>
            <a:endParaRPr lang="en-US" altLang="ja-JP"/>
          </a:p>
          <a:p>
            <a:r>
              <a:rPr kumimoji="1" lang="ja-JP" altLang="en-US"/>
              <a:t>これが構造的部分型のパワー。「</a:t>
            </a:r>
            <a:r>
              <a:rPr kumimoji="1" lang="en-US" altLang="ja-JP"/>
              <a:t>TodoTask</a:t>
            </a:r>
            <a:r>
              <a:rPr kumimoji="1" lang="ja-JP" altLang="en-US"/>
              <a:t>と寸分たがわぬインターフェースを持つ限りそれは事実</a:t>
            </a:r>
            <a:r>
              <a:rPr lang="en-US" altLang="ja-JP"/>
              <a:t>TodoTask</a:t>
            </a:r>
            <a:r>
              <a:rPr lang="ja-JP" altLang="en-US"/>
              <a:t>と見做しうる」ということ。差異があればコンパイル・エラーになる。</a:t>
            </a:r>
            <a:endParaRPr kumimoji="1" lang="ja-JP" altLang="en-US"/>
          </a:p>
        </p:txBody>
      </p:sp>
      <p:sp>
        <p:nvSpPr>
          <p:cNvPr id="10" name="メモ 9"/>
          <p:cNvSpPr/>
          <p:nvPr/>
        </p:nvSpPr>
        <p:spPr>
          <a:xfrm>
            <a:off x="838200" y="4368799"/>
            <a:ext cx="10515600" cy="2031999"/>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000" b="1">
                <a:solidFill>
                  <a:schemeClr val="bg2">
                    <a:lumMod val="10000"/>
                  </a:schemeClr>
                </a:solidFill>
                <a:latin typeface="Courier New" charset="0"/>
                <a:ea typeface="Courier New" charset="0"/>
                <a:cs typeface="Courier New" charset="0"/>
              </a:rPr>
              <a:t>taskNewBtn.click(function (event :JQueryEventObject) {</a:t>
            </a:r>
          </a:p>
          <a:p>
            <a:r>
              <a:rPr lang="ja-JP" altLang="en-US" sz="2000" b="1">
                <a:solidFill>
                  <a:schemeClr val="bg2">
                    <a:lumMod val="10000"/>
                  </a:schemeClr>
                </a:solidFill>
                <a:latin typeface="Courier New" charset="0"/>
                <a:ea typeface="Courier New" charset="0"/>
                <a:cs typeface="Courier New" charset="0"/>
              </a:rPr>
              <a:t>	</a:t>
            </a:r>
            <a:r>
              <a:rPr lang="en-US" altLang="ja-JP" sz="2000" b="1">
                <a:solidFill>
                  <a:schemeClr val="bg2">
                    <a:lumMod val="10000"/>
                  </a:schemeClr>
                </a:solidFill>
                <a:latin typeface="Courier New" charset="0"/>
                <a:ea typeface="Courier New" charset="0"/>
                <a:cs typeface="Courier New" charset="0"/>
              </a:rPr>
              <a:t>const title = taskNewTitle.val() as string;</a:t>
            </a:r>
          </a:p>
          <a:p>
            <a:r>
              <a:rPr lang="en-US" altLang="ja-JP" sz="2000" b="1">
                <a:solidFill>
                  <a:schemeClr val="bg2">
                    <a:lumMod val="10000"/>
                  </a:schemeClr>
                </a:solidFill>
                <a:latin typeface="Courier New" charset="0"/>
                <a:ea typeface="Courier New" charset="0"/>
                <a:cs typeface="Courier New" charset="0"/>
              </a:rPr>
              <a:t>	// addTask(new TodoTask(0, title, null))			addTask({id: 0, title: title, createDate: null}); 	taskNewTitle.val("");</a:t>
            </a:r>
          </a:p>
          <a:p>
            <a:r>
              <a:rPr lang="en-US" altLang="ja-JP" sz="2000" b="1">
                <a:solidFill>
                  <a:schemeClr val="bg2">
                    <a:lumMod val="10000"/>
                  </a:schemeClr>
                </a:solidFill>
                <a:latin typeface="Courier New" charset="0"/>
                <a:ea typeface="Courier New" charset="0"/>
                <a:cs typeface="Courier New" charset="0"/>
              </a:rPr>
              <a:t>});</a:t>
            </a:r>
            <a:endParaRPr kumimoji="1" lang="ja-JP" altLang="en-US" sz="2000" b="1">
              <a:solidFill>
                <a:schemeClr val="bg2">
                  <a:lumMod val="10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139605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補足）構造的部分型</a:t>
            </a:r>
            <a:endParaRPr kumimoji="1" lang="ja-JP" altLang="en-US"/>
          </a:p>
        </p:txBody>
      </p:sp>
      <p:sp>
        <p:nvSpPr>
          <p:cNvPr id="3" name="コンテンツ プレースホルダー 2"/>
          <p:cNvSpPr>
            <a:spLocks noGrp="1"/>
          </p:cNvSpPr>
          <p:nvPr>
            <p:ph idx="1"/>
          </p:nvPr>
        </p:nvSpPr>
        <p:spPr/>
        <p:txBody>
          <a:bodyPr>
            <a:normAutofit/>
          </a:bodyPr>
          <a:lstStyle/>
          <a:p>
            <a:r>
              <a:rPr kumimoji="1" lang="en-US" altLang="ja-JP"/>
              <a:t>Structural Subtype</a:t>
            </a:r>
            <a:r>
              <a:rPr kumimoji="1" lang="ja-JP" altLang="en-US"/>
              <a:t>（</a:t>
            </a:r>
            <a:r>
              <a:rPr kumimoji="1" lang="en-US" altLang="ja-JP"/>
              <a:t>Subtyping</a:t>
            </a:r>
            <a:r>
              <a:rPr kumimoji="1" lang="ja-JP" altLang="en-US"/>
              <a:t>）。</a:t>
            </a:r>
            <a:endParaRPr kumimoji="1" lang="en-US" altLang="ja-JP"/>
          </a:p>
          <a:p>
            <a:r>
              <a:rPr kumimoji="1" lang="ja-JP" altLang="en-US"/>
              <a:t>型の宣言によらず、インスタンスが持っている</a:t>
            </a:r>
            <a:r>
              <a:rPr kumimoji="1" lang="en-US" altLang="ja-JP"/>
              <a:t>"</a:t>
            </a:r>
            <a:r>
              <a:rPr kumimoji="1" lang="ja-JP" altLang="en-US"/>
              <a:t>形</a:t>
            </a:r>
            <a:r>
              <a:rPr kumimoji="1" lang="en-US" altLang="ja-JP"/>
              <a:t>"</a:t>
            </a:r>
            <a:r>
              <a:rPr kumimoji="1" lang="ja-JP" altLang="en-US"/>
              <a:t>（</a:t>
            </a:r>
            <a:r>
              <a:rPr kumimoji="1" lang="en-US" altLang="ja-JP"/>
              <a:t>Shape</a:t>
            </a:r>
            <a:r>
              <a:rPr kumimoji="1" lang="ja-JP" altLang="en-US"/>
              <a:t>。</a:t>
            </a:r>
            <a:r>
              <a:rPr kumimoji="1" lang="en-US" altLang="ja-JP"/>
              <a:t>JS</a:t>
            </a:r>
            <a:r>
              <a:rPr kumimoji="1" lang="ja-JP" altLang="en-US"/>
              <a:t>の場合ようはプロパティ）によってサブ型と判定される</a:t>
            </a:r>
            <a:r>
              <a:rPr lang="ja-JP" altLang="en-US"/>
              <a:t>こと</a:t>
            </a:r>
            <a:r>
              <a:rPr kumimoji="1" lang="ja-JP" altLang="en-US"/>
              <a:t>。</a:t>
            </a:r>
            <a:endParaRPr kumimoji="1" lang="en-US" altLang="ja-JP"/>
          </a:p>
          <a:p>
            <a:r>
              <a:rPr kumimoji="1" lang="ja-JP" altLang="en-US"/>
              <a:t>「</a:t>
            </a:r>
            <a:r>
              <a:rPr lang="ja-JP" altLang="en-US"/>
              <a:t>ダックタイピング」（アヒルに見えるしアヒルのようにガーガー鳴くならアヒルに違いない）を実現するための仕組み。</a:t>
            </a:r>
            <a:endParaRPr lang="en-US" altLang="ja-JP"/>
          </a:p>
          <a:p>
            <a:r>
              <a:rPr kumimoji="1" lang="en-US" altLang="ja-JP"/>
              <a:t>Python/Ruby</a:t>
            </a:r>
            <a:r>
              <a:rPr kumimoji="1" lang="ja-JP" altLang="en-US"/>
              <a:t>では</a:t>
            </a:r>
            <a:r>
              <a:rPr kumimoji="1" lang="en-US" altLang="ja-JP"/>
              <a:t>API</a:t>
            </a:r>
            <a:r>
              <a:rPr kumimoji="1" lang="ja-JP" altLang="en-US"/>
              <a:t>の柔軟性のためダックタイピングが推奨されるが「だから</a:t>
            </a:r>
            <a:r>
              <a:rPr kumimoji="1" lang="en-US" altLang="ja-JP"/>
              <a:t>API</a:t>
            </a:r>
            <a:r>
              <a:rPr kumimoji="1" lang="ja-JP" altLang="en-US"/>
              <a:t>開発者はまず引数として渡されたオブジェクトのメンバーの存否をチェックして</a:t>
            </a:r>
            <a:r>
              <a:rPr kumimoji="1" lang="en-US" altLang="ja-JP"/>
              <a:t>…</a:t>
            </a:r>
            <a:r>
              <a:rPr kumimoji="1" lang="ja-JP" altLang="en-US"/>
              <a:t>」となる。しかし</a:t>
            </a:r>
            <a:r>
              <a:rPr kumimoji="1" lang="en-US" altLang="ja-JP"/>
              <a:t>Scala</a:t>
            </a:r>
            <a:r>
              <a:rPr kumimoji="1" lang="ja-JP" altLang="en-US"/>
              <a:t>や</a:t>
            </a:r>
            <a:r>
              <a:rPr kumimoji="1" lang="en-US" altLang="ja-JP"/>
              <a:t>TypeScript</a:t>
            </a:r>
            <a:r>
              <a:rPr kumimoji="1" lang="ja-JP" altLang="en-US"/>
              <a:t>では「そういうことはコンパイラに任せてください」となる。</a:t>
            </a:r>
          </a:p>
        </p:txBody>
      </p:sp>
    </p:spTree>
    <p:extLst>
      <p:ext uri="{BB962C8B-B14F-4D97-AF65-F5344CB8AC3E}">
        <p14:creationId xmlns:p14="http://schemas.microsoft.com/office/powerpoint/2010/main" val="17662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参考情報</a:t>
            </a:r>
          </a:p>
        </p:txBody>
      </p:sp>
      <p:sp>
        <p:nvSpPr>
          <p:cNvPr id="3" name="コンテンツ プレースホルダー 2"/>
          <p:cNvSpPr>
            <a:spLocks noGrp="1"/>
          </p:cNvSpPr>
          <p:nvPr>
            <p:ph idx="1"/>
          </p:nvPr>
        </p:nvSpPr>
        <p:spPr/>
        <p:txBody>
          <a:bodyPr/>
          <a:lstStyle/>
          <a:p>
            <a:r>
              <a:rPr kumimoji="1" lang="ja-JP" altLang="en-US" dirty="0"/>
              <a:t>サイト</a:t>
            </a:r>
            <a:endParaRPr kumimoji="1" lang="en-US" altLang="ja-JP" dirty="0"/>
          </a:p>
          <a:p>
            <a:pPr lvl="1"/>
            <a:r>
              <a:rPr kumimoji="1" lang="en-US" altLang="ja-JP" dirty="0"/>
              <a:t>JavaScript</a:t>
            </a:r>
            <a:r>
              <a:rPr lang="ja-JP" altLang="en-US" dirty="0"/>
              <a:t>ガイド＠</a:t>
            </a:r>
            <a:r>
              <a:rPr lang="en-US" altLang="ja-JP" dirty="0"/>
              <a:t>MDN</a:t>
            </a:r>
          </a:p>
          <a:p>
            <a:pPr lvl="2"/>
            <a:r>
              <a:rPr lang="en-US" altLang="ja-JP" dirty="0"/>
              <a:t>https://developer.mozilla.org/ja/docs/Web/JavaScript/Guide</a:t>
            </a:r>
          </a:p>
          <a:p>
            <a:endParaRPr lang="en-US" altLang="ja-JP" dirty="0"/>
          </a:p>
          <a:p>
            <a:r>
              <a:rPr lang="ja-JP" altLang="en-US" dirty="0"/>
              <a:t>書籍</a:t>
            </a:r>
            <a:endParaRPr lang="en-US" altLang="ja-JP" dirty="0"/>
          </a:p>
          <a:p>
            <a:pPr lvl="1"/>
            <a:r>
              <a:rPr lang="en-US" altLang="ja-JP" dirty="0"/>
              <a:t>JavaScript </a:t>
            </a:r>
            <a:r>
              <a:rPr lang="ja-JP" altLang="en-US" dirty="0"/>
              <a:t>第</a:t>
            </a:r>
            <a:r>
              <a:rPr lang="en-US" altLang="ja-JP" dirty="0"/>
              <a:t>6</a:t>
            </a:r>
            <a:r>
              <a:rPr lang="ja-JP" altLang="en-US" dirty="0"/>
              <a:t>版（サイ本）</a:t>
            </a:r>
            <a:endParaRPr lang="en-US" altLang="ja-JP" dirty="0"/>
          </a:p>
          <a:p>
            <a:pPr lvl="2"/>
            <a:r>
              <a:rPr lang="en-US" altLang="ja-JP" dirty="0"/>
              <a:t>http://www.amazon.co.jp/dp/4873115736</a:t>
            </a:r>
          </a:p>
          <a:p>
            <a:pPr lvl="1"/>
            <a:r>
              <a:rPr lang="en-US" altLang="ja-JP" dirty="0"/>
              <a:t>Effective JavaScript</a:t>
            </a:r>
          </a:p>
          <a:p>
            <a:pPr lvl="2"/>
            <a:r>
              <a:rPr lang="en-US" altLang="ja-JP" dirty="0"/>
              <a:t>http://www.amazon.co.jp/dp/4798131113</a:t>
            </a:r>
            <a:endParaRPr lang="ja-JP" altLang="en-US" dirty="0"/>
          </a:p>
          <a:p>
            <a:pPr lvl="1"/>
            <a:endParaRPr lang="en-US" altLang="ja-JP" dirty="0"/>
          </a:p>
          <a:p>
            <a:endParaRPr kumimoji="1" lang="ja-JP" altLang="en-US" dirty="0"/>
          </a:p>
        </p:txBody>
      </p:sp>
      <p:pic>
        <p:nvPicPr>
          <p:cNvPr id="7" name="図 6"/>
          <p:cNvPicPr>
            <a:picLocks noChangeAspect="1"/>
          </p:cNvPicPr>
          <p:nvPr/>
        </p:nvPicPr>
        <p:blipFill>
          <a:blip r:embed="rId2"/>
          <a:stretch>
            <a:fillRect/>
          </a:stretch>
        </p:blipFill>
        <p:spPr>
          <a:xfrm>
            <a:off x="9221492" y="3453423"/>
            <a:ext cx="2132308" cy="2723539"/>
          </a:xfrm>
          <a:prstGeom prst="rect">
            <a:avLst/>
          </a:prstGeom>
        </p:spPr>
      </p:pic>
      <p:sp>
        <p:nvSpPr>
          <p:cNvPr id="5" name="正方形/長方形 4"/>
          <p:cNvSpPr/>
          <p:nvPr/>
        </p:nvSpPr>
        <p:spPr>
          <a:xfrm>
            <a:off x="156275" y="164260"/>
            <a:ext cx="866613" cy="4556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b="1"/>
              <a:t>再掲</a:t>
            </a:r>
          </a:p>
        </p:txBody>
      </p:sp>
    </p:spTree>
    <p:extLst>
      <p:ext uri="{BB962C8B-B14F-4D97-AF65-F5344CB8AC3E}">
        <p14:creationId xmlns:p14="http://schemas.microsoft.com/office/powerpoint/2010/main" val="134561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付録）開発環境構築</a:t>
            </a:r>
            <a:r>
              <a:rPr lang="en-US" altLang="ja-JP"/>
              <a:t/>
            </a:r>
            <a:br>
              <a:rPr lang="en-US" altLang="ja-JP"/>
            </a:br>
            <a:r>
              <a:rPr lang="ja-JP" altLang="en-US"/>
              <a:t>コンパイラの導入</a:t>
            </a:r>
            <a:endParaRPr kumimoji="1" lang="ja-JP" altLang="en-US"/>
          </a:p>
        </p:txBody>
      </p:sp>
      <p:sp>
        <p:nvSpPr>
          <p:cNvPr id="3" name="コンテンツ プレースホルダー 2"/>
          <p:cNvSpPr>
            <a:spLocks noGrp="1"/>
          </p:cNvSpPr>
          <p:nvPr>
            <p:ph idx="1"/>
          </p:nvPr>
        </p:nvSpPr>
        <p:spPr/>
        <p:txBody>
          <a:bodyPr>
            <a:normAutofit/>
          </a:bodyPr>
          <a:lstStyle/>
          <a:p>
            <a:pPr lvl="0"/>
            <a:r>
              <a:rPr lang="en-US" altLang="ja-JP"/>
              <a:t>VS 2015</a:t>
            </a:r>
            <a:r>
              <a:rPr lang="ja-JP" altLang="ja-JP"/>
              <a:t>を利用される場合、</a:t>
            </a:r>
            <a:r>
              <a:rPr lang="ja-JP" altLang="en-US"/>
              <a:t>プリイントール済み。</a:t>
            </a:r>
            <a:endParaRPr lang="en-US" altLang="ja-JP"/>
          </a:p>
          <a:p>
            <a:pPr lvl="0"/>
            <a:r>
              <a:rPr lang="en-US" altLang="ja-JP"/>
              <a:t>VS 2013</a:t>
            </a:r>
            <a:r>
              <a:rPr lang="ja-JP" altLang="ja-JP"/>
              <a:t>の場合は</a:t>
            </a:r>
            <a:r>
              <a:rPr lang="en-US" altLang="ja-JP"/>
              <a:t>Microsoft</a:t>
            </a:r>
            <a:r>
              <a:rPr lang="ja-JP" altLang="ja-JP"/>
              <a:t>が公開している無料のツール</a:t>
            </a:r>
            <a:r>
              <a:rPr lang="en-US" altLang="ja-JP"/>
              <a:t>TypeScript 1.5 for Visual Studio 2013</a:t>
            </a:r>
            <a:r>
              <a:rPr lang="ja-JP" altLang="ja-JP"/>
              <a:t>を導入する</a:t>
            </a:r>
            <a:r>
              <a:rPr lang="ja-JP" altLang="en-US"/>
              <a:t>だけ。</a:t>
            </a:r>
            <a:endParaRPr lang="en-US" altLang="ja-JP"/>
          </a:p>
          <a:p>
            <a:pPr lvl="0"/>
            <a:r>
              <a:rPr lang="en-US" altLang="ja-JP"/>
              <a:t>Linux</a:t>
            </a:r>
            <a:r>
              <a:rPr lang="ja-JP" altLang="ja-JP"/>
              <a:t>や</a:t>
            </a:r>
            <a:r>
              <a:rPr lang="en-US" altLang="ja-JP"/>
              <a:t>Mac OS X</a:t>
            </a:r>
            <a:r>
              <a:rPr lang="ja-JP" altLang="ja-JP"/>
              <a:t>で開発をする場合や</a:t>
            </a:r>
            <a:r>
              <a:rPr lang="en-US" altLang="ja-JP"/>
              <a:t>Windows OS</a:t>
            </a:r>
            <a:r>
              <a:rPr lang="ja-JP" altLang="ja-JP"/>
              <a:t>でも</a:t>
            </a:r>
            <a:r>
              <a:rPr lang="en-US" altLang="ja-JP"/>
              <a:t>VS</a:t>
            </a:r>
            <a:r>
              <a:rPr lang="ja-JP" altLang="ja-JP"/>
              <a:t>以外を利用される場合、まず</a:t>
            </a:r>
            <a:r>
              <a:rPr lang="en-US" altLang="ja-JP"/>
              <a:t>node.js</a:t>
            </a:r>
            <a:r>
              <a:rPr lang="ja-JP" altLang="ja-JP"/>
              <a:t>のパッケージ管理ツールである</a:t>
            </a:r>
            <a:r>
              <a:rPr lang="en-US" altLang="ja-JP"/>
              <a:t>npm</a:t>
            </a:r>
            <a:r>
              <a:rPr lang="ja-JP" altLang="ja-JP"/>
              <a:t>を導入し、その後下記コマンドを実行して</a:t>
            </a:r>
            <a:r>
              <a:rPr lang="en-US" altLang="ja-JP"/>
              <a:t>TypeScript</a:t>
            </a:r>
            <a:r>
              <a:rPr lang="ja-JP" altLang="ja-JP"/>
              <a:t>コンパイラをインストール</a:t>
            </a:r>
            <a:r>
              <a:rPr lang="ja-JP" altLang="en-US"/>
              <a:t>：</a:t>
            </a:r>
            <a:endParaRPr kumimoji="1" lang="ja-JP" altLang="en-US"/>
          </a:p>
        </p:txBody>
      </p:sp>
      <p:sp>
        <p:nvSpPr>
          <p:cNvPr id="4" name="メモ 3"/>
          <p:cNvSpPr/>
          <p:nvPr/>
        </p:nvSpPr>
        <p:spPr>
          <a:xfrm>
            <a:off x="838200" y="5240215"/>
            <a:ext cx="10515600" cy="1160584"/>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000" b="1">
                <a:solidFill>
                  <a:schemeClr val="bg2">
                    <a:lumMod val="10000"/>
                  </a:schemeClr>
                </a:solidFill>
                <a:latin typeface="Courier New" charset="0"/>
                <a:ea typeface="Courier New" charset="0"/>
                <a:cs typeface="Courier New" charset="0"/>
              </a:rPr>
              <a:t>$ sudo npm install -g typescript</a:t>
            </a:r>
            <a:endParaRPr kumimoji="1" lang="ja-JP" altLang="en-US" sz="2000" b="1">
              <a:solidFill>
                <a:schemeClr val="bg2">
                  <a:lumMod val="10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41576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付録）開発環境構築</a:t>
            </a:r>
            <a:r>
              <a:rPr lang="en-US" altLang="ja-JP"/>
              <a:t/>
            </a:r>
            <a:br>
              <a:rPr lang="en-US" altLang="ja-JP"/>
            </a:br>
            <a:r>
              <a:rPr lang="en-US" altLang="ja-JP"/>
              <a:t>Hello World</a:t>
            </a:r>
            <a:endParaRPr kumimoji="1" lang="ja-JP" altLang="en-US"/>
          </a:p>
        </p:txBody>
      </p:sp>
      <p:sp>
        <p:nvSpPr>
          <p:cNvPr id="3" name="コンテンツ プレースホルダー 2"/>
          <p:cNvSpPr>
            <a:spLocks noGrp="1"/>
          </p:cNvSpPr>
          <p:nvPr>
            <p:ph idx="1"/>
          </p:nvPr>
        </p:nvSpPr>
        <p:spPr/>
        <p:txBody>
          <a:bodyPr>
            <a:normAutofit/>
          </a:bodyPr>
          <a:lstStyle/>
          <a:p>
            <a:pPr lvl="0"/>
            <a:r>
              <a:rPr lang="ja-JP" altLang="en-US"/>
              <a:t>まず</a:t>
            </a:r>
            <a:r>
              <a:rPr lang="en-US" altLang="ja-JP"/>
              <a:t>greeter.html</a:t>
            </a:r>
            <a:r>
              <a:rPr lang="ja-JP" altLang="ja-JP">
                <a:effectLst/>
              </a:rPr>
              <a:t> </a:t>
            </a:r>
            <a:r>
              <a:rPr lang="ja-JP" altLang="en-US">
                <a:effectLst/>
              </a:rPr>
              <a:t>をつくる：</a:t>
            </a:r>
            <a:endParaRPr kumimoji="1" lang="ja-JP" altLang="en-US"/>
          </a:p>
        </p:txBody>
      </p:sp>
      <p:sp>
        <p:nvSpPr>
          <p:cNvPr id="4" name="メモ 3"/>
          <p:cNvSpPr/>
          <p:nvPr/>
        </p:nvSpPr>
        <p:spPr>
          <a:xfrm>
            <a:off x="838200" y="2567354"/>
            <a:ext cx="10515600" cy="3833445"/>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000" b="1">
                <a:solidFill>
                  <a:schemeClr val="bg2">
                    <a:lumMod val="10000"/>
                  </a:schemeClr>
                </a:solidFill>
                <a:latin typeface="Courier New" charset="0"/>
                <a:ea typeface="Courier New" charset="0"/>
                <a:cs typeface="Courier New" charset="0"/>
              </a:rPr>
              <a:t>&lt;!DOCTYPE html&gt;</a:t>
            </a:r>
          </a:p>
          <a:p>
            <a:r>
              <a:rPr lang="en-US" altLang="ja-JP" sz="2000" b="1">
                <a:solidFill>
                  <a:schemeClr val="bg2">
                    <a:lumMod val="10000"/>
                  </a:schemeClr>
                </a:solidFill>
                <a:latin typeface="Courier New" charset="0"/>
                <a:ea typeface="Courier New" charset="0"/>
                <a:cs typeface="Courier New" charset="0"/>
              </a:rPr>
              <a:t>&lt;html&gt;</a:t>
            </a:r>
          </a:p>
          <a:p>
            <a:r>
              <a:rPr lang="en-US" altLang="ja-JP" sz="2000" b="1">
                <a:solidFill>
                  <a:schemeClr val="bg2">
                    <a:lumMod val="10000"/>
                  </a:schemeClr>
                </a:solidFill>
                <a:latin typeface="Courier New" charset="0"/>
                <a:ea typeface="Courier New" charset="0"/>
                <a:cs typeface="Courier New" charset="0"/>
              </a:rPr>
              <a:t>    &lt;head&gt;&lt;title&gt;TypeScript Greeter&lt;/title&gt;&lt;/head&gt;</a:t>
            </a:r>
          </a:p>
          <a:p>
            <a:r>
              <a:rPr lang="en-US" altLang="ja-JP" sz="2000" b="1">
                <a:solidFill>
                  <a:schemeClr val="bg2">
                    <a:lumMod val="10000"/>
                  </a:schemeClr>
                </a:solidFill>
                <a:latin typeface="Courier New" charset="0"/>
                <a:ea typeface="Courier New" charset="0"/>
                <a:cs typeface="Courier New" charset="0"/>
              </a:rPr>
              <a:t>    &lt;body&gt;&lt;/body&gt;</a:t>
            </a:r>
          </a:p>
          <a:p>
            <a:r>
              <a:rPr lang="en-US" altLang="ja-JP" sz="2000" b="1">
                <a:solidFill>
                  <a:schemeClr val="bg2">
                    <a:lumMod val="10000"/>
                  </a:schemeClr>
                </a:solidFill>
                <a:latin typeface="Courier New" charset="0"/>
                <a:ea typeface="Courier New" charset="0"/>
                <a:cs typeface="Courier New" charset="0"/>
              </a:rPr>
              <a:t>    &lt;script src="greeter.js"&gt;&lt;/script&gt;</a:t>
            </a:r>
          </a:p>
          <a:p>
            <a:r>
              <a:rPr lang="en-US" altLang="ja-JP" sz="2000" b="1">
                <a:solidFill>
                  <a:schemeClr val="bg2">
                    <a:lumMod val="10000"/>
                  </a:schemeClr>
                </a:solidFill>
                <a:latin typeface="Courier New" charset="0"/>
                <a:ea typeface="Courier New" charset="0"/>
                <a:cs typeface="Courier New" charset="0"/>
              </a:rPr>
              <a:t>&lt;/html&gt;</a:t>
            </a:r>
            <a:endParaRPr kumimoji="1" lang="ja-JP" altLang="en-US" sz="2000" b="1">
              <a:solidFill>
                <a:schemeClr val="bg2">
                  <a:lumMod val="10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16777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付録）開発環境構築</a:t>
            </a:r>
            <a:r>
              <a:rPr lang="en-US" altLang="ja-JP"/>
              <a:t/>
            </a:r>
            <a:br>
              <a:rPr lang="en-US" altLang="ja-JP"/>
            </a:br>
            <a:r>
              <a:rPr lang="en-US" altLang="ja-JP"/>
              <a:t>Hello World</a:t>
            </a:r>
            <a:endParaRPr kumimoji="1" lang="ja-JP" altLang="en-US"/>
          </a:p>
        </p:txBody>
      </p:sp>
      <p:sp>
        <p:nvSpPr>
          <p:cNvPr id="3" name="コンテンツ プレースホルダー 2"/>
          <p:cNvSpPr>
            <a:spLocks noGrp="1"/>
          </p:cNvSpPr>
          <p:nvPr>
            <p:ph idx="1"/>
          </p:nvPr>
        </p:nvSpPr>
        <p:spPr/>
        <p:txBody>
          <a:bodyPr>
            <a:normAutofit/>
          </a:bodyPr>
          <a:lstStyle/>
          <a:p>
            <a:pPr lvl="0"/>
            <a:r>
              <a:rPr lang="ja-JP" altLang="en-US"/>
              <a:t>次に</a:t>
            </a:r>
            <a:r>
              <a:rPr lang="en-US" altLang="ja-JP"/>
              <a:t>greeter.ts</a:t>
            </a:r>
            <a:r>
              <a:rPr lang="ja-JP" altLang="en-US">
                <a:effectLst/>
              </a:rPr>
              <a:t>をつくる：</a:t>
            </a:r>
            <a:endParaRPr kumimoji="1" lang="ja-JP" altLang="en-US"/>
          </a:p>
        </p:txBody>
      </p:sp>
      <p:sp>
        <p:nvSpPr>
          <p:cNvPr id="4" name="メモ 3"/>
          <p:cNvSpPr/>
          <p:nvPr/>
        </p:nvSpPr>
        <p:spPr>
          <a:xfrm>
            <a:off x="838200" y="2567354"/>
            <a:ext cx="10515600" cy="3833445"/>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000" b="1">
                <a:solidFill>
                  <a:schemeClr val="bg2">
                    <a:lumMod val="10000"/>
                  </a:schemeClr>
                </a:solidFill>
                <a:latin typeface="Courier New" charset="0"/>
                <a:ea typeface="Courier New" charset="0"/>
                <a:cs typeface="Courier New" charset="0"/>
              </a:rPr>
              <a:t>interface Person {</a:t>
            </a:r>
          </a:p>
          <a:p>
            <a:r>
              <a:rPr lang="en-US" altLang="ja-JP" sz="2000" b="1">
                <a:solidFill>
                  <a:schemeClr val="bg2">
                    <a:lumMod val="10000"/>
                  </a:schemeClr>
                </a:solidFill>
                <a:latin typeface="Courier New" charset="0"/>
                <a:ea typeface="Courier New" charset="0"/>
                <a:cs typeface="Courier New" charset="0"/>
              </a:rPr>
              <a:t>    firstname: string;</a:t>
            </a:r>
          </a:p>
          <a:p>
            <a:r>
              <a:rPr lang="en-US" altLang="ja-JP" sz="2000" b="1">
                <a:solidFill>
                  <a:schemeClr val="bg2">
                    <a:lumMod val="10000"/>
                  </a:schemeClr>
                </a:solidFill>
                <a:latin typeface="Courier New" charset="0"/>
                <a:ea typeface="Courier New" charset="0"/>
                <a:cs typeface="Courier New" charset="0"/>
              </a:rPr>
              <a:t>    lastname: string;</a:t>
            </a:r>
          </a:p>
          <a:p>
            <a:r>
              <a:rPr lang="en-US" altLang="ja-JP" sz="2000" b="1">
                <a:solidFill>
                  <a:schemeClr val="bg2">
                    <a:lumMod val="10000"/>
                  </a:schemeClr>
                </a:solidFill>
                <a:latin typeface="Courier New" charset="0"/>
                <a:ea typeface="Courier New" charset="0"/>
                <a:cs typeface="Courier New" charset="0"/>
              </a:rPr>
              <a:t>}</a:t>
            </a:r>
          </a:p>
          <a:p>
            <a:r>
              <a:rPr lang="en-US" altLang="ja-JP" sz="2000" b="1">
                <a:solidFill>
                  <a:schemeClr val="bg2">
                    <a:lumMod val="10000"/>
                  </a:schemeClr>
                </a:solidFill>
                <a:latin typeface="Courier New" charset="0"/>
                <a:ea typeface="Courier New" charset="0"/>
                <a:cs typeface="Courier New" charset="0"/>
              </a:rPr>
              <a:t>function greeter(person : Person) {</a:t>
            </a:r>
          </a:p>
          <a:p>
            <a:r>
              <a:rPr lang="en-US" altLang="ja-JP" sz="2000" b="1">
                <a:solidFill>
                  <a:schemeClr val="bg2">
                    <a:lumMod val="10000"/>
                  </a:schemeClr>
                </a:solidFill>
                <a:latin typeface="Courier New" charset="0"/>
                <a:ea typeface="Courier New" charset="0"/>
                <a:cs typeface="Courier New" charset="0"/>
              </a:rPr>
              <a:t>    return "&lt;h1&gt;Hello, " + person.firstname + </a:t>
            </a:r>
          </a:p>
          <a:p>
            <a:r>
              <a:rPr lang="en-US" altLang="ja-JP" sz="2000" b="1">
                <a:solidFill>
                  <a:schemeClr val="bg2">
                    <a:lumMod val="10000"/>
                  </a:schemeClr>
                </a:solidFill>
                <a:latin typeface="Courier New" charset="0"/>
                <a:ea typeface="Courier New" charset="0"/>
                <a:cs typeface="Courier New" charset="0"/>
              </a:rPr>
              <a:t>        " " + person.lastname + "&lt;/h1&gt;";</a:t>
            </a:r>
          </a:p>
          <a:p>
            <a:r>
              <a:rPr lang="en-US" altLang="ja-JP" sz="2000" b="1">
                <a:solidFill>
                  <a:schemeClr val="bg2">
                    <a:lumMod val="10000"/>
                  </a:schemeClr>
                </a:solidFill>
                <a:latin typeface="Courier New" charset="0"/>
                <a:ea typeface="Courier New" charset="0"/>
                <a:cs typeface="Courier New" charset="0"/>
              </a:rPr>
              <a:t>}</a:t>
            </a:r>
          </a:p>
          <a:p>
            <a:r>
              <a:rPr lang="en-US" altLang="ja-JP" sz="2000" b="1">
                <a:solidFill>
                  <a:schemeClr val="bg2">
                    <a:lumMod val="10000"/>
                  </a:schemeClr>
                </a:solidFill>
                <a:latin typeface="Courier New" charset="0"/>
                <a:ea typeface="Courier New" charset="0"/>
                <a:cs typeface="Courier New" charset="0"/>
              </a:rPr>
              <a:t>var user = {firstname: "Marc", lastname: "Bloch"};</a:t>
            </a:r>
          </a:p>
          <a:p>
            <a:r>
              <a:rPr lang="en-US" altLang="ja-JP" sz="2000" b="1">
                <a:solidFill>
                  <a:schemeClr val="bg2">
                    <a:lumMod val="10000"/>
                  </a:schemeClr>
                </a:solidFill>
                <a:latin typeface="Courier New" charset="0"/>
                <a:ea typeface="Courier New" charset="0"/>
                <a:cs typeface="Courier New" charset="0"/>
              </a:rPr>
              <a:t>document.body.innerHTML = greeter(user);</a:t>
            </a:r>
            <a:endParaRPr kumimoji="1" lang="ja-JP" altLang="en-US" sz="2000" b="1">
              <a:solidFill>
                <a:schemeClr val="bg2">
                  <a:lumMod val="10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62183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付録）開発環境構築</a:t>
            </a:r>
            <a:r>
              <a:rPr lang="en-US" altLang="ja-JP"/>
              <a:t/>
            </a:r>
            <a:br>
              <a:rPr lang="en-US" altLang="ja-JP"/>
            </a:br>
            <a:r>
              <a:rPr lang="en-US" altLang="ja-JP"/>
              <a:t>Hello World</a:t>
            </a:r>
            <a:endParaRPr kumimoji="1" lang="ja-JP" altLang="en-US"/>
          </a:p>
        </p:txBody>
      </p:sp>
      <p:sp>
        <p:nvSpPr>
          <p:cNvPr id="3" name="コンテンツ プレースホルダー 2"/>
          <p:cNvSpPr>
            <a:spLocks noGrp="1"/>
          </p:cNvSpPr>
          <p:nvPr>
            <p:ph idx="1"/>
          </p:nvPr>
        </p:nvSpPr>
        <p:spPr/>
        <p:txBody>
          <a:bodyPr>
            <a:normAutofit/>
          </a:bodyPr>
          <a:lstStyle/>
          <a:p>
            <a:pPr lvl="0"/>
            <a:r>
              <a:rPr lang="ja-JP" altLang="en-US"/>
              <a:t>コンパイルしたあと</a:t>
            </a:r>
            <a:r>
              <a:rPr lang="en-US" altLang="ja-JP"/>
              <a:t>html</a:t>
            </a:r>
            <a:r>
              <a:rPr lang="ja-JP" altLang="en-US"/>
              <a:t>ファイルをブラウザで開く</a:t>
            </a:r>
            <a:r>
              <a:rPr lang="ja-JP" altLang="en-US">
                <a:effectLst/>
              </a:rPr>
              <a:t>：</a:t>
            </a:r>
            <a:endParaRPr kumimoji="1" lang="ja-JP" altLang="en-US"/>
          </a:p>
        </p:txBody>
      </p:sp>
      <p:sp>
        <p:nvSpPr>
          <p:cNvPr id="4" name="メモ 3"/>
          <p:cNvSpPr/>
          <p:nvPr/>
        </p:nvSpPr>
        <p:spPr>
          <a:xfrm>
            <a:off x="838200" y="2567354"/>
            <a:ext cx="10515600" cy="3833445"/>
          </a:xfrm>
          <a:prstGeom prst="foldedCorner">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000" b="1">
                <a:solidFill>
                  <a:schemeClr val="bg2">
                    <a:lumMod val="10000"/>
                  </a:schemeClr>
                </a:solidFill>
                <a:latin typeface="Courier New" charset="0"/>
                <a:ea typeface="Courier New" charset="0"/>
                <a:cs typeface="Courier New" charset="0"/>
              </a:rPr>
              <a:t>$ tsc greeter.ts</a:t>
            </a:r>
            <a:endParaRPr kumimoji="1" lang="ja-JP" altLang="en-US" sz="2000" b="1">
              <a:solidFill>
                <a:schemeClr val="bg2">
                  <a:lumMod val="10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96612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付録）開発環境構築</a:t>
            </a:r>
            <a:r>
              <a:rPr kumimoji="1" lang="en-US" altLang="ja-JP"/>
              <a:t/>
            </a:r>
            <a:br>
              <a:rPr kumimoji="1" lang="en-US" altLang="ja-JP"/>
            </a:br>
            <a:r>
              <a:rPr kumimoji="1" lang="ja-JP" altLang="en-US"/>
              <a:t>エディタの選定</a:t>
            </a:r>
          </a:p>
        </p:txBody>
      </p:sp>
      <p:sp>
        <p:nvSpPr>
          <p:cNvPr id="3" name="コンテンツ プレースホルダー 2"/>
          <p:cNvSpPr>
            <a:spLocks noGrp="1"/>
          </p:cNvSpPr>
          <p:nvPr>
            <p:ph idx="1"/>
          </p:nvPr>
        </p:nvSpPr>
        <p:spPr/>
        <p:txBody>
          <a:bodyPr>
            <a:normAutofit/>
          </a:bodyPr>
          <a:lstStyle/>
          <a:p>
            <a:r>
              <a:rPr lang="ja-JP" altLang="en-US"/>
              <a:t>もちろん</a:t>
            </a:r>
            <a:r>
              <a:rPr lang="en-US" altLang="ja-JP"/>
              <a:t>Visual Studio</a:t>
            </a:r>
            <a:r>
              <a:rPr lang="ja-JP" altLang="en-US"/>
              <a:t>（</a:t>
            </a:r>
            <a:r>
              <a:rPr lang="en-US" altLang="ja-JP"/>
              <a:t>VS</a:t>
            </a:r>
            <a:r>
              <a:rPr lang="ja-JP" altLang="en-US"/>
              <a:t>）は</a:t>
            </a:r>
            <a:r>
              <a:rPr lang="en-US" altLang="ja-JP"/>
              <a:t>TypeScript</a:t>
            </a:r>
            <a:r>
              <a:rPr lang="ja-JP" altLang="en-US"/>
              <a:t>に対応。</a:t>
            </a:r>
            <a:r>
              <a:rPr lang="en-US" altLang="ja-JP"/>
              <a:t>VS</a:t>
            </a:r>
            <a:r>
              <a:rPr lang="ja-JP" altLang="en-US"/>
              <a:t>のユーザは特段の準備もなくコーディングを開始できる。</a:t>
            </a:r>
            <a:endParaRPr lang="en-US" altLang="ja-JP"/>
          </a:p>
          <a:p>
            <a:r>
              <a:rPr lang="ja-JP" altLang="en-US"/>
              <a:t>ふだん</a:t>
            </a:r>
            <a:r>
              <a:rPr lang="en-US" altLang="ja-JP"/>
              <a:t>VS</a:t>
            </a:r>
            <a:r>
              <a:rPr lang="ja-JP" altLang="en-US"/>
              <a:t>を使用していないという方も、もし開発マシンが</a:t>
            </a:r>
            <a:r>
              <a:rPr lang="en-US" altLang="ja-JP"/>
              <a:t>Windows</a:t>
            </a:r>
            <a:r>
              <a:rPr lang="ja-JP" altLang="en-US"/>
              <a:t>に限定されるなら導入を検討もよし。</a:t>
            </a:r>
          </a:p>
          <a:p>
            <a:r>
              <a:rPr lang="ja-JP" altLang="en-US"/>
              <a:t>一方そうでない方は</a:t>
            </a:r>
            <a:r>
              <a:rPr lang="en-US" altLang="ja-JP"/>
              <a:t>Eclipse</a:t>
            </a:r>
            <a:r>
              <a:rPr lang="ja-JP" altLang="en-US"/>
              <a:t>や</a:t>
            </a:r>
            <a:r>
              <a:rPr lang="en-US" altLang="ja-JP"/>
              <a:t>WebStorm</a:t>
            </a:r>
            <a:r>
              <a:rPr lang="ja-JP" altLang="en-US"/>
              <a:t>のような</a:t>
            </a:r>
            <a:r>
              <a:rPr lang="en-US" altLang="ja-JP"/>
              <a:t>IDE</a:t>
            </a:r>
            <a:r>
              <a:rPr lang="ja-JP" altLang="en-US"/>
              <a:t>、</a:t>
            </a:r>
            <a:r>
              <a:rPr lang="en-US" altLang="ja-JP"/>
              <a:t>Atom</a:t>
            </a:r>
            <a:r>
              <a:rPr lang="ja-JP" altLang="en-US"/>
              <a:t>や</a:t>
            </a:r>
            <a:r>
              <a:rPr lang="en-US" altLang="ja-JP"/>
              <a:t>Visual Studio Code</a:t>
            </a:r>
            <a:r>
              <a:rPr lang="ja-JP" altLang="en-US"/>
              <a:t>（</a:t>
            </a:r>
            <a:r>
              <a:rPr lang="en-US" altLang="ja-JP"/>
              <a:t>VS Code</a:t>
            </a:r>
            <a:r>
              <a:rPr lang="ja-JP" altLang="en-US"/>
              <a:t>）の導入を検討。現段階でおすすめは</a:t>
            </a:r>
            <a:r>
              <a:rPr lang="en-US" altLang="ja-JP"/>
              <a:t>VS Code</a:t>
            </a:r>
            <a:r>
              <a:rPr lang="ja-JP" altLang="en-US"/>
              <a:t>。</a:t>
            </a:r>
            <a:endParaRPr lang="en-US" altLang="ja-JP"/>
          </a:p>
          <a:p>
            <a:r>
              <a:rPr lang="ja-JP" altLang="en-US"/>
              <a:t>それぞれのツールについてまとめたのが次表。</a:t>
            </a:r>
          </a:p>
        </p:txBody>
      </p:sp>
    </p:spTree>
    <p:extLst>
      <p:ext uri="{BB962C8B-B14F-4D97-AF65-F5344CB8AC3E}">
        <p14:creationId xmlns:p14="http://schemas.microsoft.com/office/powerpoint/2010/main" val="185465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付録）開発環境構築</a:t>
            </a:r>
            <a:r>
              <a:rPr lang="en-US" altLang="ja-JP"/>
              <a:t/>
            </a:r>
            <a:br>
              <a:rPr lang="en-US" altLang="ja-JP"/>
            </a:br>
            <a:r>
              <a:rPr kumimoji="1" lang="en-US" altLang="ja-JP"/>
              <a:t>VS</a:t>
            </a:r>
            <a:r>
              <a:rPr kumimoji="1" lang="ja-JP" altLang="en-US"/>
              <a:t>以外のエディタ</a:t>
            </a:r>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12268825"/>
              </p:ext>
            </p:extLst>
          </p:nvPr>
        </p:nvGraphicFramePr>
        <p:xfrm>
          <a:off x="838200" y="1825625"/>
          <a:ext cx="10515600" cy="4307840"/>
        </p:xfrm>
        <a:graphic>
          <a:graphicData uri="http://schemas.openxmlformats.org/drawingml/2006/table">
            <a:tbl>
              <a:tblPr firstRow="1" bandRow="1">
                <a:tableStyleId>{5C22544A-7EE6-4342-B048-85BDC9FD1C3A}</a:tableStyleId>
              </a:tblPr>
              <a:tblGrid>
                <a:gridCol w="2362200"/>
                <a:gridCol w="8153400"/>
              </a:tblGrid>
              <a:tr h="370840">
                <a:tc>
                  <a:txBody>
                    <a:bodyPr/>
                    <a:lstStyle/>
                    <a:p>
                      <a:endParaRPr kumimoji="1" lang="ja-JP" altLang="en-US"/>
                    </a:p>
                  </a:txBody>
                  <a:tcPr/>
                </a:tc>
                <a:tc>
                  <a:txBody>
                    <a:bodyPr/>
                    <a:lstStyle/>
                    <a:p>
                      <a:endParaRPr kumimoji="1" lang="ja-JP" alt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t>WebStorm </a:t>
                      </a:r>
                      <a:endParaRPr kumimoji="1" lang="ja-JP"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t>JetBrains</a:t>
                      </a:r>
                      <a:r>
                        <a:rPr kumimoji="1" lang="ja-JP" altLang="en-US"/>
                        <a:t>社が販売する</a:t>
                      </a:r>
                      <a:r>
                        <a:rPr kumimoji="1" lang="en-US" altLang="ja-JP"/>
                        <a:t>IDE</a:t>
                      </a:r>
                      <a:r>
                        <a:rPr kumimoji="1" lang="ja-JP" altLang="en-US"/>
                        <a:t>。年間</a:t>
                      </a:r>
                      <a:r>
                        <a:rPr kumimoji="1" lang="en-US" altLang="ja-JP"/>
                        <a:t>129</a:t>
                      </a:r>
                      <a:r>
                        <a:rPr kumimoji="1" lang="ja-JP" altLang="en-US"/>
                        <a:t>ドル。定評あり。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hu-HU" altLang="ja-JP"/>
                        <a:t>Eclipse</a:t>
                      </a:r>
                      <a:r>
                        <a:rPr kumimoji="1" lang="ja-JP" altLang="hu-HU"/>
                        <a:t>（</a:t>
                      </a:r>
                      <a:r>
                        <a:rPr kumimoji="1" lang="hu-HU" altLang="ja-JP"/>
                        <a:t>TypEcs</a:t>
                      </a:r>
                      <a:r>
                        <a:rPr kumimoji="1" lang="ja-JP" altLang="hu-HU"/>
                        <a:t>） </a:t>
                      </a:r>
                      <a:endParaRPr kumimoji="1" lang="ja-JP"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t>Github</a:t>
                      </a:r>
                      <a:r>
                        <a:rPr kumimoji="1" lang="ja-JP" altLang="en-US"/>
                        <a:t>上の</a:t>
                      </a:r>
                      <a:r>
                        <a:rPr kumimoji="1" lang="en-US" altLang="ja-JP"/>
                        <a:t>Issues</a:t>
                      </a:r>
                      <a:r>
                        <a:rPr kumimoji="1" lang="ja-JP" altLang="en-US"/>
                        <a:t>でのやり取りを見る限りメンテナンス状況はあまりよくないようす。実際利用してみるとプラグインの設定やプラグインの構成を変更するたびに何かしらのエラーが発生してその解決にあたふた</a:t>
                      </a:r>
                      <a:r>
                        <a:rPr kumimoji="1" lang="ja-JP" altLang="en-US" baseline="30000"/>
                        <a:t>（*）</a:t>
                      </a:r>
                      <a:r>
                        <a:rPr kumimoji="1" lang="ja-JP" altLang="en-US"/>
                        <a: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it-IT" altLang="ja-JP"/>
                        <a:t>Atom</a:t>
                      </a:r>
                      <a:br>
                        <a:rPr kumimoji="1" lang="it-IT" altLang="ja-JP"/>
                      </a:br>
                      <a:r>
                        <a:rPr kumimoji="1" lang="ja-JP" altLang="it-IT"/>
                        <a:t>（</a:t>
                      </a:r>
                      <a:r>
                        <a:rPr kumimoji="1" lang="it-IT" altLang="ja-JP"/>
                        <a:t>atom-typescript</a:t>
                      </a:r>
                      <a:r>
                        <a:rPr kumimoji="1" lang="ja-JP" altLang="it-IT"/>
                        <a:t>） </a:t>
                      </a:r>
                      <a:endParaRPr kumimoji="1" lang="ja-JP"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a:t>atom-typescript</a:t>
                      </a:r>
                      <a:r>
                        <a:rPr kumimoji="1" lang="ja-JP" altLang="en-US"/>
                        <a:t>という</a:t>
                      </a:r>
                      <a:r>
                        <a:rPr kumimoji="1" lang="en-US" altLang="ja-JP"/>
                        <a:t>TypeScript</a:t>
                      </a:r>
                      <a:r>
                        <a:rPr kumimoji="1" lang="ja-JP" altLang="en-US"/>
                        <a:t>コーディング＆ビルド用のパッケージがコミュニティから提供されている。ファイル保存時の自動ビルド、コード入力中の候補表示や型チェックなどの機能が有効になる。</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t>ただし、</a:t>
                      </a:r>
                      <a:r>
                        <a:rPr kumimoji="1" lang="en-US" altLang="ja-JP"/>
                        <a:t>2016</a:t>
                      </a:r>
                      <a:r>
                        <a:rPr kumimoji="1" lang="ja-JP" altLang="en-US"/>
                        <a:t>年</a:t>
                      </a:r>
                      <a:r>
                        <a:rPr kumimoji="1" lang="en-US" altLang="ja-JP"/>
                        <a:t>3</a:t>
                      </a:r>
                      <a:r>
                        <a:rPr kumimoji="1" lang="ja-JP" altLang="en-US"/>
                        <a:t>月時点ではこの自動ビルドがバグっている。 </a:t>
                      </a:r>
                    </a:p>
                  </a:txBody>
                  <a:tcPr/>
                </a:tc>
              </a:tr>
              <a:tr h="370840">
                <a:tc>
                  <a:txBody>
                    <a:bodyPr/>
                    <a:lstStyle/>
                    <a:p>
                      <a:r>
                        <a:rPr kumimoji="1" lang="en-US" altLang="ja-JP"/>
                        <a:t>VS Code</a:t>
                      </a:r>
                      <a:endParaRPr kumimoji="1" lang="ja-JP" altLang="en-US"/>
                    </a:p>
                  </a:txBody>
                  <a:tcPr/>
                </a:tc>
                <a:tc>
                  <a:txBody>
                    <a:bodyPr/>
                    <a:lstStyle/>
                    <a:p>
                      <a:r>
                        <a:rPr kumimoji="1" lang="en-US" altLang="ja-JP" sz="1800" kern="1200">
                          <a:solidFill>
                            <a:schemeClr val="dk1"/>
                          </a:solidFill>
                          <a:effectLst/>
                          <a:latin typeface="+mn-lt"/>
                          <a:ea typeface="+mn-ea"/>
                          <a:cs typeface="+mn-cs"/>
                        </a:rPr>
                        <a:t>Microsoft</a:t>
                      </a:r>
                      <a:r>
                        <a:rPr kumimoji="1" lang="ja-JP" altLang="ja-JP" sz="1800" kern="1200">
                          <a:solidFill>
                            <a:schemeClr val="dk1"/>
                          </a:solidFill>
                          <a:effectLst/>
                          <a:latin typeface="+mn-lt"/>
                          <a:ea typeface="+mn-ea"/>
                          <a:cs typeface="+mn-cs"/>
                        </a:rPr>
                        <a:t>社が提供</a:t>
                      </a:r>
                      <a:r>
                        <a:rPr kumimoji="1" lang="ja-JP" altLang="en-US" sz="1800" kern="1200">
                          <a:solidFill>
                            <a:schemeClr val="dk1"/>
                          </a:solidFill>
                          <a:effectLst/>
                          <a:latin typeface="+mn-lt"/>
                          <a:ea typeface="+mn-ea"/>
                          <a:cs typeface="+mn-cs"/>
                        </a:rPr>
                        <a:t>。</a:t>
                      </a:r>
                      <a:r>
                        <a:rPr kumimoji="1" lang="en-US" altLang="ja-JP" sz="1800" kern="1200">
                          <a:solidFill>
                            <a:schemeClr val="dk1"/>
                          </a:solidFill>
                          <a:effectLst/>
                          <a:latin typeface="+mn-lt"/>
                          <a:ea typeface="+mn-ea"/>
                          <a:cs typeface="+mn-cs"/>
                        </a:rPr>
                        <a:t>Atom</a:t>
                      </a:r>
                      <a:r>
                        <a:rPr kumimoji="1" lang="ja-JP" altLang="ja-JP" sz="1800" kern="1200">
                          <a:solidFill>
                            <a:schemeClr val="dk1"/>
                          </a:solidFill>
                          <a:effectLst/>
                          <a:latin typeface="+mn-lt"/>
                          <a:ea typeface="+mn-ea"/>
                          <a:cs typeface="+mn-cs"/>
                        </a:rPr>
                        <a:t>と同じ</a:t>
                      </a:r>
                      <a:r>
                        <a:rPr kumimoji="1" lang="en-US" altLang="ja-JP" sz="1800" kern="1200">
                          <a:solidFill>
                            <a:schemeClr val="dk1"/>
                          </a:solidFill>
                          <a:effectLst/>
                          <a:latin typeface="+mn-lt"/>
                          <a:ea typeface="+mn-ea"/>
                          <a:cs typeface="+mn-cs"/>
                        </a:rPr>
                        <a:t>Electron</a:t>
                      </a:r>
                      <a:r>
                        <a:rPr kumimoji="1" lang="ja-JP" altLang="ja-JP" sz="1800" kern="1200">
                          <a:solidFill>
                            <a:schemeClr val="dk1"/>
                          </a:solidFill>
                          <a:effectLst/>
                          <a:latin typeface="+mn-lt"/>
                          <a:ea typeface="+mn-ea"/>
                          <a:cs typeface="+mn-cs"/>
                        </a:rPr>
                        <a:t>をベース。</a:t>
                      </a:r>
                      <a:r>
                        <a:rPr kumimoji="1" lang="en-US" altLang="ja-JP" sz="1800" kern="1200">
                          <a:solidFill>
                            <a:schemeClr val="dk1"/>
                          </a:solidFill>
                          <a:effectLst/>
                          <a:latin typeface="+mn-lt"/>
                          <a:ea typeface="+mn-ea"/>
                          <a:cs typeface="+mn-cs"/>
                        </a:rPr>
                        <a:t>Windows</a:t>
                      </a:r>
                      <a:r>
                        <a:rPr kumimoji="1" lang="ja-JP" altLang="ja-JP" sz="1800" kern="1200">
                          <a:solidFill>
                            <a:schemeClr val="dk1"/>
                          </a:solidFill>
                          <a:effectLst/>
                          <a:latin typeface="+mn-lt"/>
                          <a:ea typeface="+mn-ea"/>
                          <a:cs typeface="+mn-cs"/>
                        </a:rPr>
                        <a:t>はもちろん</a:t>
                      </a:r>
                      <a:r>
                        <a:rPr kumimoji="1" lang="en-US" altLang="ja-JP" sz="1800" kern="1200">
                          <a:solidFill>
                            <a:schemeClr val="dk1"/>
                          </a:solidFill>
                          <a:effectLst/>
                          <a:latin typeface="+mn-lt"/>
                          <a:ea typeface="+mn-ea"/>
                          <a:cs typeface="+mn-cs"/>
                        </a:rPr>
                        <a:t>Linux</a:t>
                      </a:r>
                      <a:r>
                        <a:rPr kumimoji="1" lang="ja-JP" altLang="ja-JP" sz="1800" kern="1200">
                          <a:solidFill>
                            <a:schemeClr val="dk1"/>
                          </a:solidFill>
                          <a:effectLst/>
                          <a:latin typeface="+mn-lt"/>
                          <a:ea typeface="+mn-ea"/>
                          <a:cs typeface="+mn-cs"/>
                        </a:rPr>
                        <a:t>や</a:t>
                      </a:r>
                      <a:r>
                        <a:rPr kumimoji="1" lang="en-US" altLang="ja-JP" sz="1800" kern="1200">
                          <a:solidFill>
                            <a:schemeClr val="dk1"/>
                          </a:solidFill>
                          <a:effectLst/>
                          <a:latin typeface="+mn-lt"/>
                          <a:ea typeface="+mn-ea"/>
                          <a:cs typeface="+mn-cs"/>
                        </a:rPr>
                        <a:t>Mac OS X</a:t>
                      </a:r>
                      <a:r>
                        <a:rPr kumimoji="1" lang="ja-JP" altLang="ja-JP" sz="1800" kern="1200">
                          <a:solidFill>
                            <a:schemeClr val="dk1"/>
                          </a:solidFill>
                          <a:effectLst/>
                          <a:latin typeface="+mn-lt"/>
                          <a:ea typeface="+mn-ea"/>
                          <a:cs typeface="+mn-cs"/>
                        </a:rPr>
                        <a:t>でも使え</a:t>
                      </a:r>
                      <a:r>
                        <a:rPr kumimoji="1" lang="ja-JP" altLang="en-US" sz="1800" kern="1200">
                          <a:solidFill>
                            <a:schemeClr val="dk1"/>
                          </a:solidFill>
                          <a:effectLst/>
                          <a:latin typeface="+mn-lt"/>
                          <a:ea typeface="+mn-ea"/>
                          <a:cs typeface="+mn-cs"/>
                        </a:rPr>
                        <a:t>る</a:t>
                      </a:r>
                      <a:r>
                        <a:rPr kumimoji="1" lang="ja-JP" altLang="ja-JP" sz="1800" kern="1200">
                          <a:solidFill>
                            <a:schemeClr val="dk1"/>
                          </a:solidFill>
                          <a:effectLst/>
                          <a:latin typeface="+mn-lt"/>
                          <a:ea typeface="+mn-ea"/>
                          <a:cs typeface="+mn-cs"/>
                        </a:rPr>
                        <a:t>。自動ビルドには対応してい</a:t>
                      </a:r>
                      <a:r>
                        <a:rPr kumimoji="1" lang="ja-JP" altLang="en-US" sz="1800" kern="1200">
                          <a:solidFill>
                            <a:schemeClr val="dk1"/>
                          </a:solidFill>
                          <a:effectLst/>
                          <a:latin typeface="+mn-lt"/>
                          <a:ea typeface="+mn-ea"/>
                          <a:cs typeface="+mn-cs"/>
                        </a:rPr>
                        <a:t>ないが</a:t>
                      </a:r>
                      <a:r>
                        <a:rPr kumimoji="1" lang="ja-JP" altLang="ja-JP" sz="1800" kern="1200">
                          <a:solidFill>
                            <a:schemeClr val="dk1"/>
                          </a:solidFill>
                          <a:effectLst/>
                          <a:latin typeface="+mn-lt"/>
                          <a:ea typeface="+mn-ea"/>
                          <a:cs typeface="+mn-cs"/>
                        </a:rPr>
                        <a:t>ショートカット・キーを使って任意のタイミングでビルドでき</a:t>
                      </a:r>
                      <a:r>
                        <a:rPr kumimoji="1" lang="ja-JP" altLang="en-US" sz="1800" kern="1200">
                          <a:solidFill>
                            <a:schemeClr val="dk1"/>
                          </a:solidFill>
                          <a:effectLst/>
                          <a:latin typeface="+mn-lt"/>
                          <a:ea typeface="+mn-ea"/>
                          <a:cs typeface="+mn-cs"/>
                        </a:rPr>
                        <a:t>る</a:t>
                      </a:r>
                      <a:r>
                        <a:rPr kumimoji="1" lang="ja-JP" altLang="ja-JP" sz="1800" kern="1200">
                          <a:solidFill>
                            <a:schemeClr val="dk1"/>
                          </a:solidFill>
                          <a:effectLst/>
                          <a:latin typeface="+mn-lt"/>
                          <a:ea typeface="+mn-ea"/>
                          <a:cs typeface="+mn-cs"/>
                        </a:rPr>
                        <a:t>。ビルドは</a:t>
                      </a:r>
                      <a:r>
                        <a:rPr kumimoji="1" lang="en-US" altLang="ja-JP" sz="1800" kern="1200">
                          <a:solidFill>
                            <a:schemeClr val="dk1"/>
                          </a:solidFill>
                          <a:effectLst/>
                          <a:latin typeface="+mn-lt"/>
                          <a:ea typeface="+mn-ea"/>
                          <a:cs typeface="+mn-cs"/>
                        </a:rPr>
                        <a:t>tsconfig.json</a:t>
                      </a:r>
                      <a:r>
                        <a:rPr kumimoji="1" lang="ja-JP" altLang="ja-JP" sz="1800" kern="1200">
                          <a:solidFill>
                            <a:schemeClr val="dk1"/>
                          </a:solidFill>
                          <a:effectLst/>
                          <a:latin typeface="+mn-lt"/>
                          <a:ea typeface="+mn-ea"/>
                          <a:cs typeface="+mn-cs"/>
                        </a:rPr>
                        <a:t>に基づくもの、固定パラメータに基づくものいずれにもでき、その点の柔軟性は高い。</a:t>
                      </a:r>
                      <a:r>
                        <a:rPr lang="ja-JP" altLang="ja-JP">
                          <a:effectLst/>
                        </a:rPr>
                        <a:t> </a:t>
                      </a:r>
                      <a:endParaRPr kumimoji="1" lang="ja-JP" altLang="en-US"/>
                    </a:p>
                  </a:txBody>
                  <a:tcPr/>
                </a:tc>
              </a:tr>
            </a:tbl>
          </a:graphicData>
        </a:graphic>
      </p:graphicFrame>
      <p:sp>
        <p:nvSpPr>
          <p:cNvPr id="5" name="正方形/長方形 4"/>
          <p:cNvSpPr/>
          <p:nvPr/>
        </p:nvSpPr>
        <p:spPr>
          <a:xfrm>
            <a:off x="838200" y="6418385"/>
            <a:ext cx="10515600" cy="4396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600">
                <a:solidFill>
                  <a:schemeClr val="tx1"/>
                </a:solidFill>
              </a:rPr>
              <a:t>＊ 詳しくはこちらも参照のこと： </a:t>
            </a:r>
            <a:r>
              <a:rPr lang="en-US" altLang="ja-JP" sz="1600">
                <a:solidFill>
                  <a:schemeClr val="tx1"/>
                </a:solidFill>
              </a:rPr>
              <a:t>http://m12i.hatenablog.com/entry/2016/03/13/085936</a:t>
            </a:r>
            <a:endParaRPr kumimoji="1" lang="ja-JP" altLang="en-US" sz="1600">
              <a:solidFill>
                <a:schemeClr val="tx1"/>
              </a:solidFill>
            </a:endParaRPr>
          </a:p>
        </p:txBody>
      </p:sp>
    </p:spTree>
    <p:extLst>
      <p:ext uri="{BB962C8B-B14F-4D97-AF65-F5344CB8AC3E}">
        <p14:creationId xmlns:p14="http://schemas.microsoft.com/office/powerpoint/2010/main" val="15196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付録）開発環境構築</a:t>
            </a:r>
            <a:r>
              <a:rPr lang="en-US" altLang="ja-JP"/>
              <a:t/>
            </a:r>
            <a:br>
              <a:rPr lang="en-US" altLang="ja-JP"/>
            </a:br>
            <a:r>
              <a:rPr lang="en-US" altLang="ja-JP"/>
              <a:t>VS</a:t>
            </a:r>
            <a:r>
              <a:rPr lang="ja-JP" altLang="en-US"/>
              <a:t> </a:t>
            </a:r>
            <a:r>
              <a:rPr lang="en-US" altLang="ja-JP"/>
              <a:t>Code</a:t>
            </a:r>
            <a:r>
              <a:rPr lang="ja-JP" altLang="en-US"/>
              <a:t>おすすめの理由</a:t>
            </a:r>
            <a:endParaRPr kumimoji="1" lang="ja-JP" altLang="en-US"/>
          </a:p>
        </p:txBody>
      </p:sp>
      <p:sp>
        <p:nvSpPr>
          <p:cNvPr id="3" name="コンテンツ プレースホルダー 2"/>
          <p:cNvSpPr>
            <a:spLocks noGrp="1"/>
          </p:cNvSpPr>
          <p:nvPr>
            <p:ph idx="1"/>
          </p:nvPr>
        </p:nvSpPr>
        <p:spPr/>
        <p:txBody>
          <a:bodyPr>
            <a:normAutofit/>
          </a:bodyPr>
          <a:lstStyle/>
          <a:p>
            <a:pPr lvl="0"/>
            <a:r>
              <a:rPr lang="en-US" altLang="ja-JP"/>
              <a:t>Linux OS</a:t>
            </a:r>
            <a:r>
              <a:rPr lang="ja-JP" altLang="en-US"/>
              <a:t>や</a:t>
            </a:r>
            <a:r>
              <a:rPr lang="en-US" altLang="ja-JP"/>
              <a:t>Mac OS X</a:t>
            </a:r>
            <a:r>
              <a:rPr lang="ja-JP" altLang="en-US"/>
              <a:t>でも利用できる。</a:t>
            </a:r>
            <a:endParaRPr lang="en-US" altLang="ja-JP"/>
          </a:p>
          <a:p>
            <a:pPr lvl="0"/>
            <a:r>
              <a:rPr lang="ja-JP" altLang="en-US"/>
              <a:t>初期費用がかからない。</a:t>
            </a:r>
            <a:endParaRPr lang="en-US" altLang="ja-JP"/>
          </a:p>
          <a:p>
            <a:pPr lvl="0"/>
            <a:r>
              <a:rPr lang="ja-JP" altLang="en-US"/>
              <a:t>言語と同じ開発元でサポートに信頼がおける。</a:t>
            </a:r>
            <a:endParaRPr lang="en-US" altLang="ja-JP"/>
          </a:p>
          <a:p>
            <a:pPr lvl="0"/>
            <a:r>
              <a:rPr lang="ja-JP" altLang="en-US"/>
              <a:t>現時点でツールの安定性が高い。</a:t>
            </a:r>
            <a:endParaRPr lang="en-US" altLang="ja-JP"/>
          </a:p>
          <a:p>
            <a:pPr lvl="0"/>
            <a:r>
              <a:rPr lang="ja-JP" altLang="en-US"/>
              <a:t>独自拡張など便利だが非公式のナレッジが不要。</a:t>
            </a:r>
          </a:p>
          <a:p>
            <a:pPr lvl="0"/>
            <a:r>
              <a:rPr lang="en-US" altLang="ja-JP"/>
              <a:t>Eclipse</a:t>
            </a:r>
            <a:r>
              <a:rPr lang="ja-JP" altLang="en-US"/>
              <a:t>などの</a:t>
            </a:r>
            <a:r>
              <a:rPr lang="en-US" altLang="ja-JP"/>
              <a:t>IDE</a:t>
            </a:r>
            <a:r>
              <a:rPr lang="ja-JP" altLang="en-US"/>
              <a:t>と併用する上で機能が十分にシンプル。</a:t>
            </a:r>
            <a:endParaRPr kumimoji="1" lang="ja-JP" altLang="en-US"/>
          </a:p>
        </p:txBody>
      </p:sp>
    </p:spTree>
    <p:extLst>
      <p:ext uri="{BB962C8B-B14F-4D97-AF65-F5344CB8AC3E}">
        <p14:creationId xmlns:p14="http://schemas.microsoft.com/office/powerpoint/2010/main" val="69503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付録）開発環境構築</a:t>
            </a:r>
            <a:r>
              <a:rPr lang="en-US" altLang="ja-JP"/>
              <a:t/>
            </a:r>
            <a:br>
              <a:rPr lang="en-US" altLang="ja-JP"/>
            </a:br>
            <a:r>
              <a:rPr lang="en-US" altLang="ja-JP"/>
              <a:t>VS</a:t>
            </a:r>
            <a:r>
              <a:rPr lang="ja-JP" altLang="en-US"/>
              <a:t> </a:t>
            </a:r>
            <a:r>
              <a:rPr lang="en-US" altLang="ja-JP"/>
              <a:t>Code</a:t>
            </a:r>
            <a:r>
              <a:rPr lang="ja-JP" altLang="en-US"/>
              <a:t>でビルド・タスクを用意</a:t>
            </a:r>
            <a:endParaRPr kumimoji="1" lang="ja-JP" altLang="en-US"/>
          </a:p>
        </p:txBody>
      </p:sp>
      <p:sp>
        <p:nvSpPr>
          <p:cNvPr id="3" name="コンテンツ プレースホルダー 2"/>
          <p:cNvSpPr>
            <a:spLocks noGrp="1"/>
          </p:cNvSpPr>
          <p:nvPr>
            <p:ph idx="1"/>
          </p:nvPr>
        </p:nvSpPr>
        <p:spPr/>
        <p:txBody>
          <a:bodyPr>
            <a:normAutofit fontScale="85000" lnSpcReduction="10000"/>
          </a:bodyPr>
          <a:lstStyle/>
          <a:p>
            <a:pPr marL="514350" indent="-514350">
              <a:buFont typeface="+mj-ea"/>
              <a:buAutoNum type="circleNumDbPlain"/>
            </a:pPr>
            <a:r>
              <a:rPr lang="ja-JP" altLang="en-US"/>
              <a:t>プロジェクト・ディレクトリ（ただのディレクトリ）を作成する。</a:t>
            </a:r>
          </a:p>
          <a:p>
            <a:pPr marL="514350" indent="-514350">
              <a:buFont typeface="+mj-ea"/>
              <a:buAutoNum type="circleNumDbPlain"/>
            </a:pPr>
            <a:r>
              <a:rPr lang="en-US" altLang="ja-JP"/>
              <a:t>VS Code</a:t>
            </a:r>
            <a:r>
              <a:rPr lang="ja-JP" altLang="en-US"/>
              <a:t>を起動する。</a:t>
            </a:r>
          </a:p>
          <a:p>
            <a:pPr marL="514350" indent="-514350">
              <a:buFont typeface="+mj-ea"/>
              <a:buAutoNum type="circleNumDbPlain"/>
            </a:pPr>
            <a:r>
              <a:rPr lang="ja-JP" altLang="en-US"/>
              <a:t>［</a:t>
            </a:r>
            <a:r>
              <a:rPr lang="en-US" altLang="ja-JP"/>
              <a:t>File</a:t>
            </a:r>
            <a:r>
              <a:rPr lang="ja-JP" altLang="en-US"/>
              <a:t>］→［</a:t>
            </a:r>
            <a:r>
              <a:rPr lang="en-US" altLang="ja-JP"/>
              <a:t>Open</a:t>
            </a:r>
            <a:r>
              <a:rPr lang="ja-JP" altLang="en-US"/>
              <a:t>］でファイル／ディレクトリ・ピッカーを表示する。</a:t>
            </a:r>
          </a:p>
          <a:p>
            <a:pPr marL="514350" indent="-514350">
              <a:buFont typeface="+mj-ea"/>
              <a:buAutoNum type="circleNumDbPlain"/>
            </a:pPr>
            <a:r>
              <a:rPr lang="ja-JP" altLang="en-US"/>
              <a:t>上記ディレクトリを選択して［</a:t>
            </a:r>
            <a:r>
              <a:rPr lang="en-US" altLang="ja-JP"/>
              <a:t>Open</a:t>
            </a:r>
            <a:r>
              <a:rPr lang="ja-JP" altLang="en-US"/>
              <a:t>］。</a:t>
            </a:r>
          </a:p>
          <a:p>
            <a:pPr marL="514350" indent="-514350">
              <a:buFont typeface="+mj-ea"/>
              <a:buAutoNum type="circleNumDbPlain"/>
            </a:pPr>
            <a:r>
              <a:rPr lang="en-US" altLang="ja-JP"/>
              <a:t>Ctrl+Shift+P</a:t>
            </a:r>
            <a:r>
              <a:rPr lang="ja-JP" altLang="en-US"/>
              <a:t>（</a:t>
            </a:r>
            <a:r>
              <a:rPr lang="en-US" altLang="ja-JP"/>
              <a:t>Mac OS X</a:t>
            </a:r>
            <a:r>
              <a:rPr lang="ja-JP" altLang="en-US"/>
              <a:t>では</a:t>
            </a:r>
            <a:r>
              <a:rPr lang="en-US" altLang="ja-JP"/>
              <a:t>Command+Shift+P</a:t>
            </a:r>
            <a:r>
              <a:rPr lang="ja-JP" altLang="en-US"/>
              <a:t>）でコマンド・パレットを表示する。</a:t>
            </a:r>
          </a:p>
          <a:p>
            <a:pPr marL="514350" indent="-514350">
              <a:buFont typeface="+mj-ea"/>
              <a:buAutoNum type="circleNumDbPlain"/>
            </a:pPr>
            <a:r>
              <a:rPr lang="ja-JP" altLang="en-US"/>
              <a:t>「</a:t>
            </a:r>
            <a:r>
              <a:rPr lang="en-US" altLang="ja-JP"/>
              <a:t>Tasks: Configure Task Runner</a:t>
            </a:r>
            <a:r>
              <a:rPr lang="ja-JP" altLang="en-US"/>
              <a:t>」と入力し</a:t>
            </a:r>
            <a:r>
              <a:rPr lang="en-US" altLang="ja-JP"/>
              <a:t>Enter</a:t>
            </a:r>
            <a:r>
              <a:rPr lang="ja-JP" altLang="en-US"/>
              <a:t>。</a:t>
            </a:r>
            <a:endParaRPr lang="en-US" altLang="ja-JP"/>
          </a:p>
          <a:p>
            <a:pPr marL="514350" indent="-514350">
              <a:buFont typeface="+mj-ea"/>
              <a:buAutoNum type="circleNumDbPlain"/>
            </a:pPr>
            <a:r>
              <a:rPr lang="en-US" altLang="ja-JP"/>
              <a:t>.vscode</a:t>
            </a:r>
            <a:r>
              <a:rPr lang="ja-JP" altLang="en-US"/>
              <a:t>というサブディレクトリが作成され、その中に</a:t>
            </a:r>
            <a:r>
              <a:rPr lang="en-US" altLang="ja-JP"/>
              <a:t>tasks.json</a:t>
            </a:r>
            <a:r>
              <a:rPr lang="ja-JP" altLang="en-US"/>
              <a:t>が作成される。</a:t>
            </a:r>
          </a:p>
          <a:p>
            <a:pPr marL="514350" indent="-514350">
              <a:buFont typeface="+mj-ea"/>
              <a:buAutoNum type="circleNumDbPlain"/>
            </a:pPr>
            <a:r>
              <a:rPr lang="en-US" altLang="ja-JP"/>
              <a:t>tasks.json</a:t>
            </a:r>
            <a:r>
              <a:rPr lang="ja-JP" altLang="en-US"/>
              <a:t>の</a:t>
            </a:r>
            <a:r>
              <a:rPr lang="en-US" altLang="ja-JP"/>
              <a:t>args</a:t>
            </a:r>
            <a:r>
              <a:rPr lang="ja-JP" altLang="en-US"/>
              <a:t>の値をコンパイル対象ファイルにあわせ修正し保存。</a:t>
            </a:r>
          </a:p>
          <a:p>
            <a:pPr marL="514350" indent="-514350">
              <a:buFont typeface="+mj-ea"/>
              <a:buAutoNum type="circleNumDbPlain"/>
            </a:pPr>
            <a:r>
              <a:rPr lang="en-US" altLang="ja-JP"/>
              <a:t>Ctrl+Shift+B</a:t>
            </a:r>
            <a:r>
              <a:rPr lang="ja-JP" altLang="en-US"/>
              <a:t>（</a:t>
            </a:r>
            <a:r>
              <a:rPr lang="en-US" altLang="ja-JP"/>
              <a:t>Mac OS X</a:t>
            </a:r>
            <a:r>
              <a:rPr lang="ja-JP" altLang="en-US"/>
              <a:t>では</a:t>
            </a:r>
            <a:r>
              <a:rPr lang="en-US" altLang="ja-JP"/>
              <a:t>Command+Shift+B</a:t>
            </a:r>
            <a:r>
              <a:rPr lang="ja-JP" altLang="en-US"/>
              <a:t>）でビルド実行。</a:t>
            </a:r>
          </a:p>
        </p:txBody>
      </p:sp>
    </p:spTree>
    <p:extLst>
      <p:ext uri="{BB962C8B-B14F-4D97-AF65-F5344CB8AC3E}">
        <p14:creationId xmlns:p14="http://schemas.microsoft.com/office/powerpoint/2010/main" val="44885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a:t>クライアントサイド</a:t>
            </a:r>
            <a:r>
              <a:rPr kumimoji="1" lang="en-US" altLang="ja-JP"/>
              <a:t>MVC</a:t>
            </a:r>
            <a:endParaRPr kumimoji="1" lang="ja-JP" altLang="en-US"/>
          </a:p>
        </p:txBody>
      </p:sp>
      <p:sp>
        <p:nvSpPr>
          <p:cNvPr id="4" name="テキスト プレースホルダー 3"/>
          <p:cNvSpPr>
            <a:spLocks noGrp="1"/>
          </p:cNvSpPr>
          <p:nvPr>
            <p:ph type="body" idx="1"/>
          </p:nvPr>
        </p:nvSpPr>
        <p:spPr/>
        <p:txBody>
          <a:bodyPr/>
          <a:lstStyle/>
          <a:p>
            <a:r>
              <a:rPr kumimoji="1" lang="ja-JP" altLang="en-US"/>
              <a:t>アプリケーション設計の課題克服</a:t>
            </a:r>
          </a:p>
        </p:txBody>
      </p:sp>
    </p:spTree>
    <p:extLst>
      <p:ext uri="{BB962C8B-B14F-4D97-AF65-F5344CB8AC3E}">
        <p14:creationId xmlns:p14="http://schemas.microsoft.com/office/powerpoint/2010/main" val="11839851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a:t>ロジックの分散</a:t>
            </a:r>
            <a:r>
              <a:rPr lang="en-US" altLang="ja-JP"/>
              <a:t>/</a:t>
            </a:r>
            <a:r>
              <a:rPr kumimoji="1" lang="en-US" altLang="ja-JP"/>
              <a:t>MVC</a:t>
            </a:r>
            <a:r>
              <a:rPr kumimoji="1" lang="ja-JP" altLang="en-US"/>
              <a:t>のいびつ化</a:t>
            </a:r>
            <a:r>
              <a:rPr kumimoji="1" lang="en-US" altLang="ja-JP"/>
              <a:t/>
            </a:r>
            <a:br>
              <a:rPr kumimoji="1" lang="en-US" altLang="ja-JP"/>
            </a:br>
            <a:r>
              <a:rPr kumimoji="1" lang="en-US" altLang="ja-JP"/>
              <a:t>/</a:t>
            </a:r>
            <a:r>
              <a:rPr lang="ja-JP" altLang="en-US"/>
              <a:t>シームレスなページ遷移の障碍</a:t>
            </a:r>
            <a:endParaRPr kumimoji="1" lang="ja-JP" altLang="en-US"/>
          </a:p>
        </p:txBody>
      </p:sp>
      <p:cxnSp>
        <p:nvCxnSpPr>
          <p:cNvPr id="6" name="直線コネクタ 5"/>
          <p:cNvCxnSpPr/>
          <p:nvPr/>
        </p:nvCxnSpPr>
        <p:spPr>
          <a:xfrm>
            <a:off x="6060831" y="2074985"/>
            <a:ext cx="0" cy="4237892"/>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6060831" y="2074985"/>
            <a:ext cx="2262158" cy="369332"/>
          </a:xfrm>
          <a:prstGeom prst="rect">
            <a:avLst/>
          </a:prstGeom>
          <a:noFill/>
        </p:spPr>
        <p:txBody>
          <a:bodyPr wrap="none" rtlCol="0">
            <a:spAutoFit/>
          </a:bodyPr>
          <a:lstStyle/>
          <a:p>
            <a:r>
              <a:rPr lang="ja-JP" altLang="en-US"/>
              <a:t>→　</a:t>
            </a:r>
            <a:r>
              <a:rPr kumimoji="1" lang="ja-JP" altLang="en-US"/>
              <a:t>サーバ・サイド</a:t>
            </a:r>
          </a:p>
        </p:txBody>
      </p:sp>
      <p:sp>
        <p:nvSpPr>
          <p:cNvPr id="8" name="テキスト ボックス 7"/>
          <p:cNvSpPr txBox="1"/>
          <p:nvPr/>
        </p:nvSpPr>
        <p:spPr>
          <a:xfrm>
            <a:off x="3100313" y="2074985"/>
            <a:ext cx="2954655" cy="369332"/>
          </a:xfrm>
          <a:prstGeom prst="rect">
            <a:avLst/>
          </a:prstGeom>
          <a:noFill/>
        </p:spPr>
        <p:txBody>
          <a:bodyPr wrap="none" rtlCol="0">
            <a:spAutoFit/>
          </a:bodyPr>
          <a:lstStyle/>
          <a:p>
            <a:r>
              <a:rPr kumimoji="1" lang="ja-JP" altLang="en-US"/>
              <a:t>クライアント・サイド　←</a:t>
            </a:r>
          </a:p>
        </p:txBody>
      </p:sp>
      <p:sp>
        <p:nvSpPr>
          <p:cNvPr id="11" name="円柱 10"/>
          <p:cNvSpPr/>
          <p:nvPr/>
        </p:nvSpPr>
        <p:spPr>
          <a:xfrm>
            <a:off x="9525000" y="5398476"/>
            <a:ext cx="1828800" cy="914401"/>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t>Persistence</a:t>
            </a:r>
            <a:endParaRPr kumimoji="1" lang="ja-JP" altLang="en-US" b="1"/>
          </a:p>
        </p:txBody>
      </p:sp>
      <p:cxnSp>
        <p:nvCxnSpPr>
          <p:cNvPr id="13" name="曲線コネクタ 12"/>
          <p:cNvCxnSpPr>
            <a:stCxn id="29" idx="3"/>
            <a:endCxn id="15" idx="1"/>
          </p:cNvCxnSpPr>
          <p:nvPr/>
        </p:nvCxnSpPr>
        <p:spPr>
          <a:xfrm flipV="1">
            <a:off x="2646241" y="3391265"/>
            <a:ext cx="4232275" cy="6350"/>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9525000" y="2934065"/>
            <a:ext cx="18288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t>Model</a:t>
            </a:r>
            <a:endParaRPr kumimoji="1" lang="ja-JP" altLang="en-US" b="1"/>
          </a:p>
        </p:txBody>
      </p:sp>
      <p:sp>
        <p:nvSpPr>
          <p:cNvPr id="15" name="正方形/長方形 14"/>
          <p:cNvSpPr/>
          <p:nvPr/>
        </p:nvSpPr>
        <p:spPr>
          <a:xfrm>
            <a:off x="6878516" y="2934065"/>
            <a:ext cx="18288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t>Controller</a:t>
            </a:r>
            <a:endParaRPr kumimoji="1" lang="ja-JP" altLang="en-US" b="1"/>
          </a:p>
        </p:txBody>
      </p:sp>
      <p:sp>
        <p:nvSpPr>
          <p:cNvPr id="16" name="正方形/長方形 15"/>
          <p:cNvSpPr/>
          <p:nvPr/>
        </p:nvSpPr>
        <p:spPr>
          <a:xfrm>
            <a:off x="6878516" y="5398476"/>
            <a:ext cx="18288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t>View</a:t>
            </a:r>
            <a:endParaRPr kumimoji="1" lang="ja-JP" altLang="en-US" b="1"/>
          </a:p>
        </p:txBody>
      </p:sp>
      <p:cxnSp>
        <p:nvCxnSpPr>
          <p:cNvPr id="18" name="曲線コネクタ 17"/>
          <p:cNvCxnSpPr>
            <a:stCxn id="15" idx="3"/>
            <a:endCxn id="14" idx="1"/>
          </p:cNvCxnSpPr>
          <p:nvPr/>
        </p:nvCxnSpPr>
        <p:spPr>
          <a:xfrm>
            <a:off x="8707316" y="3391265"/>
            <a:ext cx="817684" cy="12700"/>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1" name="曲線コネクタ 20"/>
          <p:cNvCxnSpPr>
            <a:stCxn id="14" idx="2"/>
          </p:cNvCxnSpPr>
          <p:nvPr/>
        </p:nvCxnSpPr>
        <p:spPr>
          <a:xfrm rot="16200000" flipH="1">
            <a:off x="9664395" y="4623469"/>
            <a:ext cx="1550010" cy="1"/>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4" name="曲線コネクタ 23"/>
          <p:cNvCxnSpPr>
            <a:stCxn id="15" idx="2"/>
            <a:endCxn id="16" idx="0"/>
          </p:cNvCxnSpPr>
          <p:nvPr/>
        </p:nvCxnSpPr>
        <p:spPr>
          <a:xfrm rot="5400000">
            <a:off x="7017911" y="4623470"/>
            <a:ext cx="1550011" cy="12700"/>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grpSp>
        <p:nvGrpSpPr>
          <p:cNvPr id="36" name="図形グループ 35"/>
          <p:cNvGrpSpPr/>
          <p:nvPr/>
        </p:nvGrpSpPr>
        <p:grpSpPr>
          <a:xfrm>
            <a:off x="817441" y="2940415"/>
            <a:ext cx="2092966" cy="1600200"/>
            <a:chOff x="3543057" y="2940415"/>
            <a:chExt cx="2092966" cy="1600200"/>
          </a:xfrm>
        </p:grpSpPr>
        <p:sp>
          <p:nvSpPr>
            <p:cNvPr id="29" name="正方形/長方形 28"/>
            <p:cNvSpPr/>
            <p:nvPr/>
          </p:nvSpPr>
          <p:spPr>
            <a:xfrm>
              <a:off x="3543057" y="2940415"/>
              <a:ext cx="1828800" cy="914400"/>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b="1"/>
                <a:t>HTML</a:t>
              </a:r>
              <a:endParaRPr kumimoji="1" lang="ja-JP" altLang="en-US" b="1"/>
            </a:p>
          </p:txBody>
        </p:sp>
        <p:sp>
          <p:nvSpPr>
            <p:cNvPr id="12" name="正方形/長方形 11"/>
            <p:cNvSpPr/>
            <p:nvPr/>
          </p:nvSpPr>
          <p:spPr>
            <a:xfrm>
              <a:off x="3807223" y="3626215"/>
              <a:ext cx="1828800" cy="91440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b="1"/>
                <a:t>JavaScript</a:t>
              </a:r>
              <a:endParaRPr kumimoji="1" lang="ja-JP" altLang="en-US" b="1"/>
            </a:p>
          </p:txBody>
        </p:sp>
        <p:sp>
          <p:nvSpPr>
            <p:cNvPr id="35" name="正方形/長方形 34"/>
            <p:cNvSpPr/>
            <p:nvPr/>
          </p:nvSpPr>
          <p:spPr>
            <a:xfrm>
              <a:off x="3807223" y="3626215"/>
              <a:ext cx="1564634" cy="228599"/>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b="1"/>
            </a:p>
          </p:txBody>
        </p:sp>
      </p:grpSp>
      <p:sp>
        <p:nvSpPr>
          <p:cNvPr id="22" name="テキスト ボックス 21"/>
          <p:cNvSpPr txBox="1"/>
          <p:nvPr/>
        </p:nvSpPr>
        <p:spPr>
          <a:xfrm>
            <a:off x="3750912" y="3006968"/>
            <a:ext cx="2045753" cy="369332"/>
          </a:xfrm>
          <a:prstGeom prst="rect">
            <a:avLst/>
          </a:prstGeom>
          <a:noFill/>
        </p:spPr>
        <p:txBody>
          <a:bodyPr wrap="none" rtlCol="0">
            <a:spAutoFit/>
          </a:bodyPr>
          <a:lstStyle/>
          <a:p>
            <a:r>
              <a:rPr kumimoji="1" lang="en-US" altLang="ja-JP"/>
              <a:t>HTTP GET/POST</a:t>
            </a:r>
            <a:endParaRPr kumimoji="1" lang="ja-JP" altLang="en-US"/>
          </a:p>
        </p:txBody>
      </p:sp>
      <p:sp>
        <p:nvSpPr>
          <p:cNvPr id="25" name="メモ 24"/>
          <p:cNvSpPr/>
          <p:nvPr/>
        </p:nvSpPr>
        <p:spPr>
          <a:xfrm>
            <a:off x="351692" y="4801763"/>
            <a:ext cx="6858000" cy="1884104"/>
          </a:xfrm>
          <a:prstGeom prst="foldedCorner">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kumimoji="1" lang="ja-JP" altLang="en-US" sz="2000" b="1"/>
              <a:t>課題（再掲）</a:t>
            </a:r>
            <a:endParaRPr kumimoji="1" lang="en-US" altLang="ja-JP" sz="2000" b="1"/>
          </a:p>
          <a:p>
            <a:pPr marL="342900" indent="-342900">
              <a:buFont typeface="Wingdings" charset="2"/>
              <a:buChar char="l"/>
            </a:pPr>
            <a:r>
              <a:rPr lang="en-US" altLang="ja-JP" sz="2000" b="1"/>
              <a:t>JS</a:t>
            </a:r>
            <a:r>
              <a:rPr lang="ja-JP" altLang="en-US" sz="2000" b="1"/>
              <a:t>が</a:t>
            </a:r>
            <a:r>
              <a:rPr lang="en-US" altLang="ja-JP" sz="2000" b="1"/>
              <a:t>MVC</a:t>
            </a:r>
            <a:r>
              <a:rPr lang="ja-JP" altLang="en-US" sz="2000" b="1"/>
              <a:t>のロジックの一部を負担し始め、動的要素が両サイドに存在、設計</a:t>
            </a:r>
            <a:r>
              <a:rPr lang="en-US" altLang="ja-JP" sz="2000" b="1"/>
              <a:t>/</a:t>
            </a:r>
            <a:r>
              <a:rPr lang="ja-JP" altLang="en-US" sz="2000" b="1"/>
              <a:t>開発</a:t>
            </a:r>
            <a:r>
              <a:rPr lang="en-US" altLang="ja-JP" sz="2000" b="1"/>
              <a:t>/</a:t>
            </a:r>
            <a:r>
              <a:rPr lang="ja-JP" altLang="en-US" sz="2000" b="1"/>
              <a:t>保守が煩雑化。</a:t>
            </a:r>
            <a:endParaRPr lang="en-US" altLang="ja-JP" sz="2000" b="1"/>
          </a:p>
          <a:p>
            <a:pPr marL="342900" indent="-342900">
              <a:buFont typeface="Wingdings" charset="2"/>
              <a:buChar char="l"/>
            </a:pPr>
            <a:r>
              <a:rPr lang="en-US" altLang="ja-JP" sz="2000" b="1"/>
              <a:t>Ajax</a:t>
            </a:r>
            <a:r>
              <a:rPr lang="ja-JP" altLang="en-US" sz="2000" b="1"/>
              <a:t>はあくまで副次的なコンテンツのやり取りを担当、ページ遷移時はサーバ側へのリクエストを行う。</a:t>
            </a:r>
          </a:p>
        </p:txBody>
      </p:sp>
      <p:cxnSp>
        <p:nvCxnSpPr>
          <p:cNvPr id="26" name="曲線コネクタ 25"/>
          <p:cNvCxnSpPr>
            <a:stCxn id="12" idx="3"/>
            <a:endCxn id="15" idx="1"/>
          </p:cNvCxnSpPr>
          <p:nvPr/>
        </p:nvCxnSpPr>
        <p:spPr>
          <a:xfrm flipV="1">
            <a:off x="2910407" y="3391265"/>
            <a:ext cx="3968109" cy="692150"/>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77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a:t>JSer Class #3 </a:t>
            </a:r>
            <a:endParaRPr kumimoji="1" lang="ja-JP" altLang="en-US"/>
          </a:p>
        </p:txBody>
      </p:sp>
      <p:sp>
        <p:nvSpPr>
          <p:cNvPr id="3" name="サブタイトル 2"/>
          <p:cNvSpPr>
            <a:spLocks noGrp="1"/>
          </p:cNvSpPr>
          <p:nvPr>
            <p:ph type="subTitle" idx="1"/>
          </p:nvPr>
        </p:nvSpPr>
        <p:spPr/>
        <p:txBody>
          <a:bodyPr/>
          <a:lstStyle/>
          <a:p>
            <a:r>
              <a:rPr lang="ja-JP" altLang="en-US"/>
              <a:t>代替技術</a:t>
            </a:r>
            <a:r>
              <a:rPr lang="en-US" altLang="ja-JP"/>
              <a:t>/</a:t>
            </a:r>
            <a:r>
              <a:rPr lang="ja-JP" altLang="en-US"/>
              <a:t>クライアントサイド</a:t>
            </a:r>
            <a:r>
              <a:rPr lang="en-US" altLang="ja-JP"/>
              <a:t>MVC</a:t>
            </a:r>
            <a:endParaRPr lang="ja-JP" altLang="en-US"/>
          </a:p>
        </p:txBody>
      </p:sp>
    </p:spTree>
    <p:extLst>
      <p:ext uri="{BB962C8B-B14F-4D97-AF65-F5344CB8AC3E}">
        <p14:creationId xmlns:p14="http://schemas.microsoft.com/office/powerpoint/2010/main" val="5521604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p:cNvSpPr/>
          <p:nvPr/>
        </p:nvSpPr>
        <p:spPr>
          <a:xfrm>
            <a:off x="9211255" y="2711814"/>
            <a:ext cx="2359421" cy="1877771"/>
          </a:xfrm>
          <a:prstGeom prst="rect">
            <a:avLst/>
          </a:prstGeom>
          <a:solidFill>
            <a:schemeClr val="accent4">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kumimoji="1" lang="en-US" altLang="ja-JP" b="1"/>
              <a:t/>
            </a:r>
            <a:br>
              <a:rPr kumimoji="1" lang="en-US" altLang="ja-JP" b="1"/>
            </a:br>
            <a:r>
              <a:rPr kumimoji="1" lang="en-US" altLang="ja-JP" b="1">
                <a:solidFill>
                  <a:schemeClr val="tx1">
                    <a:lumMod val="75000"/>
                    <a:lumOff val="25000"/>
                  </a:schemeClr>
                </a:solidFill>
              </a:rPr>
              <a:t>RESTful API</a:t>
            </a:r>
            <a:endParaRPr kumimoji="1" lang="ja-JP" altLang="en-US" b="1">
              <a:solidFill>
                <a:schemeClr val="tx1">
                  <a:lumMod val="75000"/>
                  <a:lumOff val="25000"/>
                </a:schemeClr>
              </a:solidFill>
            </a:endParaRPr>
          </a:p>
        </p:txBody>
      </p:sp>
      <p:sp>
        <p:nvSpPr>
          <p:cNvPr id="4" name="タイトル 3"/>
          <p:cNvSpPr>
            <a:spLocks noGrp="1"/>
          </p:cNvSpPr>
          <p:nvPr>
            <p:ph type="title"/>
          </p:nvPr>
        </p:nvSpPr>
        <p:spPr/>
        <p:txBody>
          <a:bodyPr/>
          <a:lstStyle/>
          <a:p>
            <a:r>
              <a:rPr kumimoji="1" lang="ja-JP" altLang="en-US"/>
              <a:t>クライアントサイド</a:t>
            </a:r>
            <a:r>
              <a:rPr kumimoji="1" lang="en-US" altLang="ja-JP"/>
              <a:t>MVC</a:t>
            </a:r>
            <a:br>
              <a:rPr kumimoji="1" lang="en-US" altLang="ja-JP"/>
            </a:br>
            <a:r>
              <a:rPr kumimoji="1" lang="ja-JP" altLang="en-US"/>
              <a:t>の基本的な構成</a:t>
            </a:r>
          </a:p>
        </p:txBody>
      </p:sp>
      <p:cxnSp>
        <p:nvCxnSpPr>
          <p:cNvPr id="6" name="直線コネクタ 5"/>
          <p:cNvCxnSpPr/>
          <p:nvPr/>
        </p:nvCxnSpPr>
        <p:spPr>
          <a:xfrm>
            <a:off x="6060831" y="2074985"/>
            <a:ext cx="0" cy="4237892"/>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6060831" y="2074985"/>
            <a:ext cx="2262158" cy="369332"/>
          </a:xfrm>
          <a:prstGeom prst="rect">
            <a:avLst/>
          </a:prstGeom>
          <a:noFill/>
        </p:spPr>
        <p:txBody>
          <a:bodyPr wrap="none" rtlCol="0">
            <a:spAutoFit/>
          </a:bodyPr>
          <a:lstStyle/>
          <a:p>
            <a:r>
              <a:rPr lang="ja-JP" altLang="en-US"/>
              <a:t>→　</a:t>
            </a:r>
            <a:r>
              <a:rPr kumimoji="1" lang="ja-JP" altLang="en-US"/>
              <a:t>サーバ・サイド</a:t>
            </a:r>
          </a:p>
        </p:txBody>
      </p:sp>
      <p:sp>
        <p:nvSpPr>
          <p:cNvPr id="8" name="テキスト ボックス 7"/>
          <p:cNvSpPr txBox="1"/>
          <p:nvPr/>
        </p:nvSpPr>
        <p:spPr>
          <a:xfrm>
            <a:off x="3100313" y="2074985"/>
            <a:ext cx="2954655" cy="369332"/>
          </a:xfrm>
          <a:prstGeom prst="rect">
            <a:avLst/>
          </a:prstGeom>
          <a:noFill/>
        </p:spPr>
        <p:txBody>
          <a:bodyPr wrap="none" rtlCol="0">
            <a:spAutoFit/>
          </a:bodyPr>
          <a:lstStyle/>
          <a:p>
            <a:r>
              <a:rPr kumimoji="1" lang="ja-JP" altLang="en-US"/>
              <a:t>クライアント・サイド　←</a:t>
            </a:r>
          </a:p>
        </p:txBody>
      </p:sp>
      <p:sp>
        <p:nvSpPr>
          <p:cNvPr id="11" name="円柱 10"/>
          <p:cNvSpPr/>
          <p:nvPr/>
        </p:nvSpPr>
        <p:spPr>
          <a:xfrm>
            <a:off x="9525000" y="5398476"/>
            <a:ext cx="1828800" cy="914401"/>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t>Persistence</a:t>
            </a:r>
            <a:endParaRPr kumimoji="1" lang="ja-JP" altLang="en-US" b="1"/>
          </a:p>
        </p:txBody>
      </p:sp>
      <p:sp>
        <p:nvSpPr>
          <p:cNvPr id="14" name="正方形/長方形 13"/>
          <p:cNvSpPr/>
          <p:nvPr/>
        </p:nvSpPr>
        <p:spPr>
          <a:xfrm>
            <a:off x="9525000" y="3572004"/>
            <a:ext cx="1828800" cy="6731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b="1"/>
              <a:t>Model</a:t>
            </a:r>
            <a:endParaRPr kumimoji="1" lang="ja-JP" altLang="en-US" sz="1400" b="1"/>
          </a:p>
        </p:txBody>
      </p:sp>
      <p:cxnSp>
        <p:nvCxnSpPr>
          <p:cNvPr id="21" name="曲線コネクタ 20"/>
          <p:cNvCxnSpPr>
            <a:stCxn id="14" idx="2"/>
            <a:endCxn id="11" idx="1"/>
          </p:cNvCxnSpPr>
          <p:nvPr/>
        </p:nvCxnSpPr>
        <p:spPr>
          <a:xfrm rot="5400000">
            <a:off x="9862752" y="4821828"/>
            <a:ext cx="1153296" cy="12700"/>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grpSp>
        <p:nvGrpSpPr>
          <p:cNvPr id="36" name="図形グループ 35"/>
          <p:cNvGrpSpPr/>
          <p:nvPr/>
        </p:nvGrpSpPr>
        <p:grpSpPr>
          <a:xfrm>
            <a:off x="817441" y="2940415"/>
            <a:ext cx="4979224" cy="3372460"/>
            <a:chOff x="3543057" y="2940415"/>
            <a:chExt cx="4979224" cy="3372460"/>
          </a:xfrm>
        </p:grpSpPr>
        <p:sp>
          <p:nvSpPr>
            <p:cNvPr id="29" name="正方形/長方形 28"/>
            <p:cNvSpPr/>
            <p:nvPr/>
          </p:nvSpPr>
          <p:spPr>
            <a:xfrm>
              <a:off x="3543057" y="2940415"/>
              <a:ext cx="1828800" cy="914400"/>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b="1"/>
                <a:t>HTML</a:t>
              </a:r>
              <a:endParaRPr kumimoji="1" lang="ja-JP" altLang="en-US" b="1"/>
            </a:p>
          </p:txBody>
        </p:sp>
        <p:sp>
          <p:nvSpPr>
            <p:cNvPr id="12" name="正方形/長方形 11"/>
            <p:cNvSpPr/>
            <p:nvPr/>
          </p:nvSpPr>
          <p:spPr>
            <a:xfrm>
              <a:off x="3807223" y="3626214"/>
              <a:ext cx="4715058" cy="2686661"/>
            </a:xfrm>
            <a:prstGeom prst="rect">
              <a:avLst/>
            </a:prstGeom>
            <a:solidFill>
              <a:schemeClr val="accent4">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kumimoji="1" lang="en-US" altLang="ja-JP" b="1"/>
                <a:t/>
              </a:r>
              <a:br>
                <a:rPr kumimoji="1" lang="en-US" altLang="ja-JP" b="1"/>
              </a:br>
              <a:r>
                <a:rPr kumimoji="1" lang="en-US" altLang="ja-JP" b="1">
                  <a:solidFill>
                    <a:schemeClr val="tx1">
                      <a:lumMod val="75000"/>
                      <a:lumOff val="25000"/>
                    </a:schemeClr>
                  </a:solidFill>
                </a:rPr>
                <a:t>JavaScript</a:t>
              </a:r>
              <a:endParaRPr kumimoji="1" lang="ja-JP" altLang="en-US" b="1">
                <a:solidFill>
                  <a:schemeClr val="tx1">
                    <a:lumMod val="75000"/>
                    <a:lumOff val="25000"/>
                  </a:schemeClr>
                </a:solidFill>
              </a:endParaRPr>
            </a:p>
          </p:txBody>
        </p:sp>
        <p:sp>
          <p:nvSpPr>
            <p:cNvPr id="35" name="正方形/長方形 34"/>
            <p:cNvSpPr/>
            <p:nvPr/>
          </p:nvSpPr>
          <p:spPr>
            <a:xfrm>
              <a:off x="3807223" y="3626215"/>
              <a:ext cx="1564634" cy="228599"/>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b="1"/>
            </a:p>
          </p:txBody>
        </p:sp>
      </p:grpSp>
      <p:sp>
        <p:nvSpPr>
          <p:cNvPr id="22" name="テキスト ボックス 21"/>
          <p:cNvSpPr txBox="1"/>
          <p:nvPr/>
        </p:nvSpPr>
        <p:spPr>
          <a:xfrm>
            <a:off x="4689230" y="3465443"/>
            <a:ext cx="2045753" cy="369332"/>
          </a:xfrm>
          <a:prstGeom prst="rect">
            <a:avLst/>
          </a:prstGeom>
          <a:noFill/>
        </p:spPr>
        <p:txBody>
          <a:bodyPr wrap="none" rtlCol="0">
            <a:spAutoFit/>
          </a:bodyPr>
          <a:lstStyle/>
          <a:p>
            <a:r>
              <a:rPr kumimoji="1" lang="en-US" altLang="ja-JP"/>
              <a:t>HTTP GET/POST</a:t>
            </a:r>
            <a:endParaRPr kumimoji="1" lang="ja-JP" altLang="en-US"/>
          </a:p>
        </p:txBody>
      </p:sp>
      <p:sp>
        <p:nvSpPr>
          <p:cNvPr id="20" name="正方形/長方形 19"/>
          <p:cNvSpPr/>
          <p:nvPr/>
        </p:nvSpPr>
        <p:spPr>
          <a:xfrm>
            <a:off x="3771656" y="4408668"/>
            <a:ext cx="1835150" cy="679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b="1"/>
              <a:t>Model</a:t>
            </a:r>
            <a:endParaRPr kumimoji="1" lang="ja-JP" altLang="en-US" sz="1400" b="1"/>
          </a:p>
        </p:txBody>
      </p:sp>
      <p:sp>
        <p:nvSpPr>
          <p:cNvPr id="23" name="正方形/長方形 22"/>
          <p:cNvSpPr/>
          <p:nvPr/>
        </p:nvSpPr>
        <p:spPr>
          <a:xfrm>
            <a:off x="1271513" y="4397370"/>
            <a:ext cx="1828800" cy="7008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b="1"/>
              <a:t>Controller</a:t>
            </a:r>
            <a:endParaRPr kumimoji="1" lang="ja-JP" altLang="en-US" sz="1400" b="1"/>
          </a:p>
        </p:txBody>
      </p:sp>
      <p:sp>
        <p:nvSpPr>
          <p:cNvPr id="26" name="正方形/長方形 25"/>
          <p:cNvSpPr/>
          <p:nvPr/>
        </p:nvSpPr>
        <p:spPr>
          <a:xfrm>
            <a:off x="1271513" y="5480438"/>
            <a:ext cx="1828800" cy="6682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b="1"/>
              <a:t>View</a:t>
            </a:r>
            <a:endParaRPr kumimoji="1" lang="ja-JP" altLang="en-US" sz="1400" b="1"/>
          </a:p>
        </p:txBody>
      </p:sp>
      <p:cxnSp>
        <p:nvCxnSpPr>
          <p:cNvPr id="27" name="曲線コネクタ 26"/>
          <p:cNvCxnSpPr>
            <a:stCxn id="23" idx="3"/>
            <a:endCxn id="20" idx="1"/>
          </p:cNvCxnSpPr>
          <p:nvPr/>
        </p:nvCxnSpPr>
        <p:spPr>
          <a:xfrm>
            <a:off x="3100313" y="4747781"/>
            <a:ext cx="671343" cy="641"/>
          </a:xfrm>
          <a:prstGeom prst="curvedConnector3">
            <a:avLst>
              <a:gd name="adj1" fmla="val 50000"/>
            </a:avLst>
          </a:prstGeom>
          <a:ln w="2857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8" name="曲線コネクタ 27"/>
          <p:cNvCxnSpPr>
            <a:stCxn id="23" idx="2"/>
            <a:endCxn id="26" idx="0"/>
          </p:cNvCxnSpPr>
          <p:nvPr/>
        </p:nvCxnSpPr>
        <p:spPr>
          <a:xfrm rot="5400000">
            <a:off x="1994790" y="5289315"/>
            <a:ext cx="382246" cy="12700"/>
          </a:xfrm>
          <a:prstGeom prst="curvedConnector3">
            <a:avLst>
              <a:gd name="adj1" fmla="val 50000"/>
            </a:avLst>
          </a:prstGeom>
          <a:ln w="2857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7" name="曲線コネクタ 46"/>
          <p:cNvCxnSpPr>
            <a:stCxn id="20" idx="0"/>
            <a:endCxn id="14" idx="1"/>
          </p:cNvCxnSpPr>
          <p:nvPr/>
        </p:nvCxnSpPr>
        <p:spPr>
          <a:xfrm rot="5400000" flipH="1" flipV="1">
            <a:off x="6857077" y="1740746"/>
            <a:ext cx="500076" cy="4835769"/>
          </a:xfrm>
          <a:prstGeom prst="curvedConnector2">
            <a:avLst/>
          </a:prstGeom>
          <a:ln w="28575">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7455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補足）</a:t>
            </a:r>
            <a:r>
              <a:rPr lang="en-US" altLang="ja-JP"/>
              <a:t>RESTful API</a:t>
            </a:r>
            <a:endParaRPr kumimoji="1" lang="ja-JP" altLang="en-US"/>
          </a:p>
        </p:txBody>
      </p:sp>
      <p:sp>
        <p:nvSpPr>
          <p:cNvPr id="3" name="コンテンツ プレースホルダー 2"/>
          <p:cNvSpPr>
            <a:spLocks noGrp="1"/>
          </p:cNvSpPr>
          <p:nvPr>
            <p:ph idx="1"/>
          </p:nvPr>
        </p:nvSpPr>
        <p:spPr/>
        <p:txBody>
          <a:bodyPr/>
          <a:lstStyle/>
          <a:p>
            <a:r>
              <a:rPr lang="en-US" altLang="ja-JP"/>
              <a:t>REST: </a:t>
            </a:r>
            <a:r>
              <a:rPr lang="en-US" altLang="ja-JP" u="sng"/>
              <a:t>Re</a:t>
            </a:r>
            <a:r>
              <a:rPr lang="en-US" altLang="ja-JP"/>
              <a:t>presentational </a:t>
            </a:r>
            <a:r>
              <a:rPr lang="en-US" altLang="ja-JP" u="sng"/>
              <a:t>S</a:t>
            </a:r>
            <a:r>
              <a:rPr lang="en-US" altLang="ja-JP"/>
              <a:t>tate </a:t>
            </a:r>
            <a:r>
              <a:rPr lang="en-US" altLang="ja-JP" u="sng"/>
              <a:t>T</a:t>
            </a:r>
            <a:r>
              <a:rPr lang="en-US" altLang="ja-JP"/>
              <a:t>ransfer</a:t>
            </a:r>
            <a:r>
              <a:rPr lang="ja-JP" altLang="en-US"/>
              <a:t>。</a:t>
            </a:r>
            <a:endParaRPr lang="en-US" altLang="ja-JP"/>
          </a:p>
          <a:p>
            <a:r>
              <a:rPr lang="en-US" altLang="ja-JP"/>
              <a:t>RESTful API: REST</a:t>
            </a:r>
            <a:r>
              <a:rPr lang="ja-JP" altLang="en-US"/>
              <a:t>の原則に準じた</a:t>
            </a:r>
            <a:r>
              <a:rPr lang="en-US" altLang="ja-JP"/>
              <a:t>API</a:t>
            </a:r>
            <a:r>
              <a:rPr lang="ja-JP" altLang="en-US"/>
              <a:t>。</a:t>
            </a:r>
            <a:endParaRPr lang="en-US" altLang="ja-JP"/>
          </a:p>
          <a:p>
            <a:r>
              <a:rPr lang="ja-JP" altLang="en-US"/>
              <a:t>そもそも</a:t>
            </a:r>
            <a:r>
              <a:rPr lang="en-US" altLang="ja-JP"/>
              <a:t>REST</a:t>
            </a:r>
            <a:r>
              <a:rPr lang="ja-JP" altLang="en-US"/>
              <a:t>の概念がよくわからない＆一定していないので</a:t>
            </a:r>
            <a:r>
              <a:rPr lang="en-US" altLang="ja-JP"/>
              <a:t>RESTful</a:t>
            </a:r>
            <a:r>
              <a:rPr lang="ja-JP" altLang="en-US"/>
              <a:t>の定義もあやふやっぽい</a:t>
            </a:r>
            <a:r>
              <a:rPr lang="ja-JP" altLang="en-US" baseline="30000"/>
              <a:t>（*）</a:t>
            </a:r>
            <a:r>
              <a:rPr lang="ja-JP" altLang="en-US"/>
              <a:t>。</a:t>
            </a:r>
            <a:endParaRPr lang="en-US" altLang="ja-JP"/>
          </a:p>
          <a:p>
            <a:r>
              <a:rPr lang="ja-JP" altLang="en-US"/>
              <a:t>しかしようするに「標準化されたスキーマ情報を持たない</a:t>
            </a:r>
            <a:r>
              <a:rPr lang="ja-JP" altLang="en-US" baseline="30000"/>
              <a:t>（</a:t>
            </a:r>
            <a:r>
              <a:rPr lang="en-US" altLang="ja-JP" baseline="30000"/>
              <a:t>**</a:t>
            </a:r>
            <a:r>
              <a:rPr lang="ja-JP" altLang="en-US" baseline="30000"/>
              <a:t>）</a:t>
            </a:r>
            <a:r>
              <a:rPr lang="en-US" altLang="ja-JP"/>
              <a:t>Web </a:t>
            </a:r>
            <a:r>
              <a:rPr lang="ja-JP" altLang="en-US"/>
              <a:t>サービスで、リソースの</a:t>
            </a:r>
            <a:r>
              <a:rPr lang="en-US" altLang="ja-JP"/>
              <a:t>CRUD</a:t>
            </a:r>
            <a:r>
              <a:rPr lang="ja-JP" altLang="en-US"/>
              <a:t>を</a:t>
            </a:r>
            <a:r>
              <a:rPr lang="en-US" altLang="ja-JP"/>
              <a:t>HTTP</a:t>
            </a:r>
            <a:r>
              <a:rPr lang="ja-JP" altLang="en-US"/>
              <a:t>メソッド</a:t>
            </a:r>
            <a:r>
              <a:rPr lang="en-US" altLang="ja-JP"/>
              <a:t>POST/GET/PUT/DELETE</a:t>
            </a:r>
            <a:r>
              <a:rPr lang="ja-JP" altLang="en-US"/>
              <a:t>で表現するもの」。</a:t>
            </a:r>
            <a:endParaRPr lang="en-US" altLang="ja-JP"/>
          </a:p>
          <a:p>
            <a:r>
              <a:rPr lang="ja-JP" altLang="en-US"/>
              <a:t>─って、ますますよくわからない？</a:t>
            </a:r>
            <a:endParaRPr lang="en-US" altLang="ja-JP"/>
          </a:p>
          <a:p>
            <a:endParaRPr kumimoji="1" lang="ja-JP" altLang="en-US"/>
          </a:p>
        </p:txBody>
      </p:sp>
      <p:sp>
        <p:nvSpPr>
          <p:cNvPr id="4" name="正方形/長方形 3"/>
          <p:cNvSpPr/>
          <p:nvPr/>
        </p:nvSpPr>
        <p:spPr>
          <a:xfrm>
            <a:off x="838200" y="5644661"/>
            <a:ext cx="10515600" cy="121333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600">
                <a:solidFill>
                  <a:schemeClr val="tx1"/>
                </a:solidFill>
              </a:rPr>
              <a:t>＊ 白状すると少なくとも「あやふや」な原因の半分は私の勉強不足なだけだと思います。</a:t>
            </a:r>
            <a:endParaRPr lang="en-US" altLang="ja-JP" sz="1600">
              <a:solidFill>
                <a:schemeClr val="tx1"/>
              </a:solidFill>
            </a:endParaRPr>
          </a:p>
          <a:p>
            <a:r>
              <a:rPr kumimoji="1" lang="ja-JP" altLang="en-US" sz="1600">
                <a:solidFill>
                  <a:schemeClr val="tx1"/>
                </a:solidFill>
              </a:rPr>
              <a:t>＊＊　これは「スキーマがない」ということではない。「スキーマを機械</a:t>
            </a:r>
            <a:r>
              <a:rPr kumimoji="1" lang="en-US" altLang="ja-JP" sz="1600">
                <a:solidFill>
                  <a:schemeClr val="tx1"/>
                </a:solidFill>
              </a:rPr>
              <a:t>/</a:t>
            </a:r>
            <a:r>
              <a:rPr kumimoji="1" lang="ja-JP" altLang="en-US" sz="1600">
                <a:solidFill>
                  <a:schemeClr val="tx1"/>
                </a:solidFill>
              </a:rPr>
              <a:t>プログラムが理解可能な形式で表現することはしない」ということである。</a:t>
            </a:r>
            <a:r>
              <a:rPr kumimoji="1" lang="en-US" altLang="ja-JP" sz="1600">
                <a:solidFill>
                  <a:schemeClr val="tx1"/>
                </a:solidFill>
              </a:rPr>
              <a:t>RESTful</a:t>
            </a:r>
            <a:r>
              <a:rPr kumimoji="1" lang="ja-JP" altLang="en-US" sz="1600">
                <a:solidFill>
                  <a:schemeClr val="tx1"/>
                </a:solidFill>
              </a:rPr>
              <a:t> </a:t>
            </a:r>
            <a:r>
              <a:rPr kumimoji="1" lang="en-US" altLang="ja-JP" sz="1600">
                <a:solidFill>
                  <a:schemeClr val="tx1"/>
                </a:solidFill>
              </a:rPr>
              <a:t>API</a:t>
            </a:r>
            <a:r>
              <a:rPr kumimoji="1" lang="ja-JP" altLang="en-US" sz="1600">
                <a:solidFill>
                  <a:schemeClr val="tx1"/>
                </a:solidFill>
              </a:rPr>
              <a:t>登場以前から一般に利用されてきた</a:t>
            </a:r>
            <a:r>
              <a:rPr kumimoji="1" lang="en-US" altLang="ja-JP" sz="1600">
                <a:solidFill>
                  <a:schemeClr val="tx1"/>
                </a:solidFill>
              </a:rPr>
              <a:t>SOAP</a:t>
            </a:r>
            <a:r>
              <a:rPr kumimoji="1" lang="ja-JP" altLang="en-US" sz="1600">
                <a:solidFill>
                  <a:schemeClr val="tx1"/>
                </a:solidFill>
              </a:rPr>
              <a:t>というプロトコルでは</a:t>
            </a:r>
            <a:r>
              <a:rPr kumimoji="1" lang="en-US" altLang="ja-JP" sz="1600">
                <a:solidFill>
                  <a:schemeClr val="tx1"/>
                </a:solidFill>
              </a:rPr>
              <a:t>WDSL</a:t>
            </a:r>
            <a:r>
              <a:rPr kumimoji="1" lang="ja-JP" altLang="en-US" sz="1600">
                <a:solidFill>
                  <a:schemeClr val="tx1"/>
                </a:solidFill>
              </a:rPr>
              <a:t>という</a:t>
            </a:r>
            <a:r>
              <a:rPr kumimoji="1" lang="en-US" altLang="ja-JP" sz="1600">
                <a:solidFill>
                  <a:schemeClr val="tx1"/>
                </a:solidFill>
              </a:rPr>
              <a:t>XML</a:t>
            </a:r>
            <a:r>
              <a:rPr kumimoji="1" lang="ja-JP" altLang="en-US" sz="1600">
                <a:solidFill>
                  <a:schemeClr val="tx1"/>
                </a:solidFill>
              </a:rPr>
              <a:t>のサブセットで、クライアント</a:t>
            </a:r>
            <a:r>
              <a:rPr kumimoji="1" lang="en-US" altLang="ja-JP" sz="1600">
                <a:solidFill>
                  <a:schemeClr val="tx1"/>
                </a:solidFill>
              </a:rPr>
              <a:t>/</a:t>
            </a:r>
            <a:r>
              <a:rPr kumimoji="1" lang="ja-JP" altLang="en-US" sz="1600">
                <a:solidFill>
                  <a:schemeClr val="tx1"/>
                </a:solidFill>
              </a:rPr>
              <a:t>サーバがやり取りするデータの形式を定義している。</a:t>
            </a:r>
          </a:p>
        </p:txBody>
      </p:sp>
    </p:spTree>
    <p:extLst>
      <p:ext uri="{BB962C8B-B14F-4D97-AF65-F5344CB8AC3E}">
        <p14:creationId xmlns:p14="http://schemas.microsoft.com/office/powerpoint/2010/main" val="137414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補足）</a:t>
            </a:r>
            <a:r>
              <a:rPr lang="en-US" altLang="ja-JP"/>
              <a:t>RESTful API</a:t>
            </a:r>
            <a:br>
              <a:rPr lang="en-US" altLang="ja-JP"/>
            </a:br>
            <a:r>
              <a:rPr lang="en-US" altLang="ja-JP"/>
              <a:t>TodoTask</a:t>
            </a:r>
            <a:r>
              <a:rPr lang="ja-JP" altLang="en-US"/>
              <a:t>オブジェクトの場合</a:t>
            </a:r>
            <a:endParaRPr kumimoji="1" lang="ja-JP" altLang="en-US"/>
          </a:p>
        </p:txBody>
      </p:sp>
      <p:sp>
        <p:nvSpPr>
          <p:cNvPr id="3" name="コンテンツ プレースホルダー 2"/>
          <p:cNvSpPr>
            <a:spLocks noGrp="1"/>
          </p:cNvSpPr>
          <p:nvPr>
            <p:ph idx="1"/>
          </p:nvPr>
        </p:nvSpPr>
        <p:spPr/>
        <p:txBody>
          <a:bodyPr/>
          <a:lstStyle/>
          <a:p>
            <a:r>
              <a:rPr kumimoji="1" lang="ja-JP" altLang="en-US"/>
              <a:t>例えばサンプル・アプリの場合、以下のような</a:t>
            </a:r>
            <a:r>
              <a:rPr kumimoji="1" lang="en-US" altLang="ja-JP"/>
              <a:t>URL/HTTP</a:t>
            </a:r>
            <a:r>
              <a:rPr kumimoji="1" lang="ja-JP" altLang="en-US"/>
              <a:t>メソッドの組み合わせで</a:t>
            </a:r>
            <a:r>
              <a:rPr kumimoji="1" lang="en-US" altLang="ja-JP"/>
              <a:t>TodoTask</a:t>
            </a:r>
            <a:r>
              <a:rPr kumimoji="1" lang="ja-JP" altLang="en-US"/>
              <a:t>オブジェクトの</a:t>
            </a:r>
            <a:r>
              <a:rPr kumimoji="1" lang="en-US" altLang="ja-JP"/>
              <a:t>CRUD</a:t>
            </a:r>
            <a:r>
              <a:rPr kumimoji="1" lang="ja-JP" altLang="en-US"/>
              <a:t>を表現している（リソース名は複数形にするのが慣例）：</a:t>
            </a:r>
          </a:p>
        </p:txBody>
      </p:sp>
      <p:graphicFrame>
        <p:nvGraphicFramePr>
          <p:cNvPr id="4" name="表 3"/>
          <p:cNvGraphicFramePr>
            <a:graphicFrameLocks noGrp="1"/>
          </p:cNvGraphicFramePr>
          <p:nvPr>
            <p:extLst>
              <p:ext uri="{D42A27DB-BD31-4B8C-83A1-F6EECF244321}">
                <p14:modId xmlns:p14="http://schemas.microsoft.com/office/powerpoint/2010/main" val="10422045"/>
              </p:ext>
            </p:extLst>
          </p:nvPr>
        </p:nvGraphicFramePr>
        <p:xfrm>
          <a:off x="838200" y="3287020"/>
          <a:ext cx="10433538" cy="3032760"/>
        </p:xfrm>
        <a:graphic>
          <a:graphicData uri="http://schemas.openxmlformats.org/drawingml/2006/table">
            <a:tbl>
              <a:tblPr firstRow="1" bandRow="1">
                <a:tableStyleId>{5C22544A-7EE6-4342-B048-85BDC9FD1C3A}</a:tableStyleId>
              </a:tblPr>
              <a:tblGrid>
                <a:gridCol w="609918"/>
                <a:gridCol w="1162368"/>
                <a:gridCol w="2032000"/>
                <a:gridCol w="6629252"/>
              </a:tblGrid>
              <a:tr h="370840">
                <a:tc>
                  <a:txBody>
                    <a:bodyPr/>
                    <a:lstStyle/>
                    <a:p>
                      <a:r>
                        <a:rPr kumimoji="1" lang="en-US" altLang="ja-JP"/>
                        <a:t>I/O</a:t>
                      </a:r>
                      <a:endParaRPr kumimoji="1" lang="ja-JP" altLang="en-US"/>
                    </a:p>
                  </a:txBody>
                  <a:tcPr/>
                </a:tc>
                <a:tc>
                  <a:txBody>
                    <a:bodyPr/>
                    <a:lstStyle/>
                    <a:p>
                      <a:r>
                        <a:rPr kumimoji="1" lang="ja-JP" altLang="en-US"/>
                        <a:t>メソッド</a:t>
                      </a:r>
                    </a:p>
                  </a:txBody>
                  <a:tcPr/>
                </a:tc>
                <a:tc>
                  <a:txBody>
                    <a:bodyPr/>
                    <a:lstStyle/>
                    <a:p>
                      <a:r>
                        <a:rPr kumimoji="1" lang="en-US" altLang="ja-JP"/>
                        <a:t>URL</a:t>
                      </a:r>
                      <a:endParaRPr kumimoji="1" lang="ja-JP" altLang="en-US"/>
                    </a:p>
                  </a:txBody>
                  <a:tcPr/>
                </a:tc>
                <a:tc>
                  <a:txBody>
                    <a:bodyPr/>
                    <a:lstStyle/>
                    <a:p>
                      <a:r>
                        <a:rPr kumimoji="1" lang="ja-JP" altLang="en-US"/>
                        <a:t>説明</a:t>
                      </a:r>
                    </a:p>
                  </a:txBody>
                  <a:tcPr/>
                </a:tc>
              </a:tr>
              <a:tr h="370840">
                <a:tc>
                  <a:txBody>
                    <a:bodyPr/>
                    <a:lstStyle/>
                    <a:p>
                      <a:r>
                        <a:rPr kumimoji="1" lang="en-US" altLang="ja-JP"/>
                        <a:t>C</a:t>
                      </a:r>
                      <a:endParaRPr kumimoji="1" lang="ja-JP" altLang="en-US"/>
                    </a:p>
                  </a:txBody>
                  <a:tcPr/>
                </a:tc>
                <a:tc>
                  <a:txBody>
                    <a:bodyPr/>
                    <a:lstStyle/>
                    <a:p>
                      <a:r>
                        <a:rPr kumimoji="1" lang="en-US" altLang="ja-JP"/>
                        <a:t>POST</a:t>
                      </a:r>
                      <a:endParaRPr kumimoji="1" lang="ja-JP" altLang="en-US"/>
                    </a:p>
                  </a:txBody>
                  <a:tcPr/>
                </a:tc>
                <a:tc>
                  <a:txBody>
                    <a:bodyPr/>
                    <a:lstStyle/>
                    <a:p>
                      <a:r>
                        <a:rPr kumimoji="1" lang="en-US" altLang="ja-JP"/>
                        <a:t>/api/tasks</a:t>
                      </a:r>
                      <a:endParaRPr kumimoji="1" lang="ja-JP" altLang="en-US"/>
                    </a:p>
                  </a:txBody>
                  <a:tcPr/>
                </a:tc>
                <a:tc>
                  <a:txBody>
                    <a:bodyPr/>
                    <a:lstStyle/>
                    <a:p>
                      <a:r>
                        <a:rPr kumimoji="1" lang="en-US" altLang="ja-JP"/>
                        <a:t>HTTP</a:t>
                      </a:r>
                      <a:r>
                        <a:rPr kumimoji="1" lang="ja-JP" altLang="en-US"/>
                        <a:t>リクエスト・ボディの</a:t>
                      </a:r>
                      <a:r>
                        <a:rPr kumimoji="1" lang="en-US" altLang="ja-JP"/>
                        <a:t>JSON</a:t>
                      </a:r>
                      <a:r>
                        <a:rPr kumimoji="1" lang="ja-JP" altLang="en-US"/>
                        <a:t>を</a:t>
                      </a:r>
                      <a:r>
                        <a:rPr kumimoji="1" lang="en-US" altLang="ja-JP"/>
                        <a:t>TodoTask</a:t>
                      </a:r>
                      <a:r>
                        <a:rPr kumimoji="1" lang="ja-JP" altLang="en-US"/>
                        <a:t>オブジェクトとしてデリシアライズして、</a:t>
                      </a:r>
                      <a:r>
                        <a:rPr kumimoji="1" lang="en-US" altLang="ja-JP"/>
                        <a:t>DB</a:t>
                      </a:r>
                      <a:r>
                        <a:rPr kumimoji="1" lang="ja-JP" altLang="en-US"/>
                        <a:t>に登録する。</a:t>
                      </a:r>
                    </a:p>
                  </a:txBody>
                  <a:tcPr/>
                </a:tc>
              </a:tr>
              <a:tr h="370840">
                <a:tc>
                  <a:txBody>
                    <a:bodyPr/>
                    <a:lstStyle/>
                    <a:p>
                      <a:r>
                        <a:rPr kumimoji="1" lang="en-US" altLang="ja-JP"/>
                        <a:t>R</a:t>
                      </a:r>
                      <a:endParaRPr kumimoji="1" lang="ja-JP" altLang="en-US"/>
                    </a:p>
                  </a:txBody>
                  <a:tcPr/>
                </a:tc>
                <a:tc>
                  <a:txBody>
                    <a:bodyPr/>
                    <a:lstStyle/>
                    <a:p>
                      <a:r>
                        <a:rPr kumimoji="1" lang="en-US" altLang="ja-JP"/>
                        <a:t>GET</a:t>
                      </a:r>
                      <a:endParaRPr kumimoji="1" lang="ja-JP" altLang="en-US"/>
                    </a:p>
                  </a:txBody>
                  <a:tcPr/>
                </a:tc>
                <a:tc>
                  <a:txBody>
                    <a:bodyPr/>
                    <a:lstStyle/>
                    <a:p>
                      <a:r>
                        <a:rPr kumimoji="1" lang="en-US" altLang="ja-JP"/>
                        <a:t>/api/tasks/{id}</a:t>
                      </a:r>
                      <a:endParaRPr kumimoji="1" lang="ja-JP" altLang="en-US"/>
                    </a:p>
                  </a:txBody>
                  <a:tcPr/>
                </a:tc>
                <a:tc>
                  <a:txBody>
                    <a:bodyPr/>
                    <a:lstStyle/>
                    <a:p>
                      <a:r>
                        <a:rPr kumimoji="1" lang="ja-JP" altLang="en-US"/>
                        <a:t>指定された</a:t>
                      </a:r>
                      <a:r>
                        <a:rPr kumimoji="1" lang="en-US" altLang="ja-JP"/>
                        <a:t>ID</a:t>
                      </a:r>
                      <a:r>
                        <a:rPr kumimoji="1" lang="ja-JP" altLang="en-US"/>
                        <a:t>を持つ</a:t>
                      </a:r>
                      <a:r>
                        <a:rPr kumimoji="1" lang="en-US" altLang="ja-JP"/>
                        <a:t>TodoTask</a:t>
                      </a:r>
                      <a:r>
                        <a:rPr kumimoji="1" lang="ja-JP" altLang="en-US"/>
                        <a:t>オブジェクトを</a:t>
                      </a:r>
                      <a:r>
                        <a:rPr kumimoji="1" lang="en-US" altLang="ja-JP"/>
                        <a:t>DB</a:t>
                      </a:r>
                      <a:r>
                        <a:rPr kumimoji="1" lang="ja-JP" altLang="en-US"/>
                        <a:t>から取得し、結果を</a:t>
                      </a:r>
                      <a:r>
                        <a:rPr kumimoji="1" lang="en-US" altLang="ja-JP"/>
                        <a:t>JSON</a:t>
                      </a:r>
                      <a:r>
                        <a:rPr kumimoji="1" lang="ja-JP" altLang="en-US"/>
                        <a:t>としてシリアライズして返す。</a:t>
                      </a:r>
                    </a:p>
                  </a:txBody>
                  <a:tcPr/>
                </a:tc>
              </a:tr>
              <a:tr h="370840">
                <a:tc>
                  <a:txBody>
                    <a:bodyPr/>
                    <a:lstStyle/>
                    <a:p>
                      <a:r>
                        <a:rPr kumimoji="1" lang="en-US" altLang="ja-JP"/>
                        <a:t>R</a:t>
                      </a:r>
                      <a:endParaRPr kumimoji="1" lang="ja-JP" altLang="en-US"/>
                    </a:p>
                  </a:txBody>
                  <a:tcPr/>
                </a:tc>
                <a:tc>
                  <a:txBody>
                    <a:bodyPr/>
                    <a:lstStyle/>
                    <a:p>
                      <a:r>
                        <a:rPr kumimoji="1" lang="en-US" altLang="ja-JP"/>
                        <a:t>GET</a:t>
                      </a:r>
                      <a:endParaRPr kumimoji="1" lang="ja-JP" altLang="en-US"/>
                    </a:p>
                  </a:txBody>
                  <a:tcPr/>
                </a:tc>
                <a:tc>
                  <a:txBody>
                    <a:bodyPr/>
                    <a:lstStyle/>
                    <a:p>
                      <a:r>
                        <a:rPr kumimoji="1" lang="en-US" altLang="ja-JP"/>
                        <a:t>/api/tasks</a:t>
                      </a:r>
                      <a:endParaRPr kumimoji="1" lang="ja-JP" altLang="en-US"/>
                    </a:p>
                  </a:txBody>
                  <a:tcPr/>
                </a:tc>
                <a:tc>
                  <a:txBody>
                    <a:bodyPr/>
                    <a:lstStyle/>
                    <a:p>
                      <a:r>
                        <a:rPr kumimoji="1" lang="en-US" altLang="ja-JP"/>
                        <a:t>DB</a:t>
                      </a:r>
                      <a:r>
                        <a:rPr kumimoji="1" lang="ja-JP" altLang="en-US"/>
                        <a:t>から</a:t>
                      </a:r>
                      <a:r>
                        <a:rPr kumimoji="1" lang="en-US" altLang="ja-JP"/>
                        <a:t>TodoTask</a:t>
                      </a:r>
                      <a:r>
                        <a:rPr kumimoji="1" lang="ja-JP" altLang="en-US"/>
                        <a:t>を全件取得して</a:t>
                      </a:r>
                      <a:r>
                        <a:rPr kumimoji="1" lang="en-US" altLang="ja-JP"/>
                        <a:t>JSON</a:t>
                      </a:r>
                      <a:r>
                        <a:rPr kumimoji="1" lang="ja-JP" altLang="en-US"/>
                        <a:t>として返す。</a:t>
                      </a:r>
                    </a:p>
                  </a:txBody>
                  <a:tcPr/>
                </a:tc>
              </a:tr>
              <a:tr h="370840">
                <a:tc>
                  <a:txBody>
                    <a:bodyPr/>
                    <a:lstStyle/>
                    <a:p>
                      <a:r>
                        <a:rPr kumimoji="1" lang="en-US" altLang="ja-JP"/>
                        <a:t>U</a:t>
                      </a:r>
                      <a:endParaRPr kumimoji="1" lang="ja-JP" altLang="en-US"/>
                    </a:p>
                  </a:txBody>
                  <a:tcPr/>
                </a:tc>
                <a:tc>
                  <a:txBody>
                    <a:bodyPr/>
                    <a:lstStyle/>
                    <a:p>
                      <a:r>
                        <a:rPr kumimoji="1" lang="en-US" altLang="ja-JP"/>
                        <a:t>PUT</a:t>
                      </a:r>
                      <a:endParaRPr kumimoji="1" lang="ja-JP" altLang="en-US"/>
                    </a:p>
                  </a:txBody>
                  <a:tcPr/>
                </a:tc>
                <a:tc>
                  <a:txBody>
                    <a:bodyPr/>
                    <a:lstStyle/>
                    <a:p>
                      <a:r>
                        <a:rPr kumimoji="1" lang="en-US" altLang="ja-JP"/>
                        <a:t>/api/tasks/{id}</a:t>
                      </a:r>
                      <a:endParaRPr kumimoji="1" lang="ja-JP" altLang="en-US"/>
                    </a:p>
                  </a:txBody>
                  <a:tcPr/>
                </a:tc>
                <a:tc>
                  <a:txBody>
                    <a:bodyPr/>
                    <a:lstStyle/>
                    <a:p>
                      <a:r>
                        <a:rPr kumimoji="1" lang="ja-JP" altLang="en-US"/>
                        <a:t>指定された</a:t>
                      </a:r>
                      <a:r>
                        <a:rPr kumimoji="1" lang="en-US" altLang="ja-JP"/>
                        <a:t>ID</a:t>
                      </a:r>
                      <a:r>
                        <a:rPr kumimoji="1" lang="ja-JP" altLang="en-US"/>
                        <a:t>を持つ</a:t>
                      </a:r>
                      <a:r>
                        <a:rPr kumimoji="1" lang="en-US" altLang="ja-JP"/>
                        <a:t>TodoTask</a:t>
                      </a:r>
                      <a:r>
                        <a:rPr kumimoji="1" lang="ja-JP" altLang="en-US"/>
                        <a:t>をリクエスト・ボディの内容で更新する。</a:t>
                      </a:r>
                    </a:p>
                  </a:txBody>
                  <a:tcPr/>
                </a:tc>
              </a:tr>
              <a:tr h="370840">
                <a:tc>
                  <a:txBody>
                    <a:bodyPr/>
                    <a:lstStyle/>
                    <a:p>
                      <a:r>
                        <a:rPr kumimoji="1" lang="en-US" altLang="ja-JP"/>
                        <a:t>D</a:t>
                      </a:r>
                      <a:endParaRPr kumimoji="1" lang="ja-JP" altLang="en-US"/>
                    </a:p>
                  </a:txBody>
                  <a:tcPr/>
                </a:tc>
                <a:tc>
                  <a:txBody>
                    <a:bodyPr/>
                    <a:lstStyle/>
                    <a:p>
                      <a:r>
                        <a:rPr kumimoji="1" lang="en-US" altLang="ja-JP"/>
                        <a:t>DELETE</a:t>
                      </a:r>
                      <a:endParaRPr kumimoji="1" lang="ja-JP" altLang="en-US"/>
                    </a:p>
                  </a:txBody>
                  <a:tcPr/>
                </a:tc>
                <a:tc>
                  <a:txBody>
                    <a:bodyPr/>
                    <a:lstStyle/>
                    <a:p>
                      <a:r>
                        <a:rPr kumimoji="1" lang="en-US" altLang="ja-JP"/>
                        <a:t>/api/tasks/{id}</a:t>
                      </a:r>
                      <a:endParaRPr kumimoji="1" lang="ja-JP" altLang="en-US"/>
                    </a:p>
                  </a:txBody>
                  <a:tcPr/>
                </a:tc>
                <a:tc>
                  <a:txBody>
                    <a:bodyPr/>
                    <a:lstStyle/>
                    <a:p>
                      <a:r>
                        <a:rPr kumimoji="1" lang="ja-JP" altLang="en-US"/>
                        <a:t>指定された</a:t>
                      </a:r>
                      <a:r>
                        <a:rPr kumimoji="1" lang="en-US" altLang="ja-JP"/>
                        <a:t>ID</a:t>
                      </a:r>
                      <a:r>
                        <a:rPr kumimoji="1" lang="ja-JP" altLang="en-US"/>
                        <a:t>を持つ</a:t>
                      </a:r>
                      <a:r>
                        <a:rPr kumimoji="1" lang="en-US" altLang="ja-JP"/>
                        <a:t>TodoTask</a:t>
                      </a:r>
                      <a:r>
                        <a:rPr kumimoji="1" lang="ja-JP" altLang="en-US"/>
                        <a:t>を削除する。</a:t>
                      </a:r>
                    </a:p>
                  </a:txBody>
                  <a:tcPr/>
                </a:tc>
              </a:tr>
            </a:tbl>
          </a:graphicData>
        </a:graphic>
      </p:graphicFrame>
    </p:spTree>
    <p:extLst>
      <p:ext uri="{BB962C8B-B14F-4D97-AF65-F5344CB8AC3E}">
        <p14:creationId xmlns:p14="http://schemas.microsoft.com/office/powerpoint/2010/main" val="12766611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何が変わった？</a:t>
            </a:r>
          </a:p>
        </p:txBody>
      </p:sp>
      <p:sp>
        <p:nvSpPr>
          <p:cNvPr id="4" name="テキスト プレースホルダー 3"/>
          <p:cNvSpPr>
            <a:spLocks noGrp="1"/>
          </p:cNvSpPr>
          <p:nvPr>
            <p:ph type="body" idx="1"/>
          </p:nvPr>
        </p:nvSpPr>
        <p:spPr/>
        <p:txBody>
          <a:bodyPr/>
          <a:lstStyle/>
          <a:p>
            <a:r>
              <a:rPr kumimoji="1" lang="ja-JP" altLang="en-US"/>
              <a:t>クライアント側</a:t>
            </a:r>
          </a:p>
        </p:txBody>
      </p:sp>
      <p:sp>
        <p:nvSpPr>
          <p:cNvPr id="5" name="コンテンツ プレースホルダー 4"/>
          <p:cNvSpPr>
            <a:spLocks noGrp="1"/>
          </p:cNvSpPr>
          <p:nvPr>
            <p:ph sz="half" idx="2"/>
          </p:nvPr>
        </p:nvSpPr>
        <p:spPr/>
        <p:txBody>
          <a:bodyPr/>
          <a:lstStyle/>
          <a:p>
            <a:r>
              <a:rPr kumimoji="1" lang="ja-JP" altLang="en-US"/>
              <a:t>クライアント側に</a:t>
            </a:r>
            <a:r>
              <a:rPr kumimoji="1" lang="en-US" altLang="ja-JP"/>
              <a:t>MVC</a:t>
            </a:r>
            <a:r>
              <a:rPr kumimoji="1" lang="ja-JP" altLang="en-US"/>
              <a:t>の全要素が移動し、データ永続化以外のすべての制御を掌握。</a:t>
            </a:r>
            <a:endParaRPr kumimoji="1" lang="en-US" altLang="ja-JP"/>
          </a:p>
          <a:p>
            <a:r>
              <a:rPr lang="ja-JP" altLang="en-US"/>
              <a:t>ページ遷移すらもクライアント側で閉じた処理になる。</a:t>
            </a:r>
            <a:endParaRPr kumimoji="1" lang="ja-JP" altLang="en-US"/>
          </a:p>
        </p:txBody>
      </p:sp>
      <p:sp>
        <p:nvSpPr>
          <p:cNvPr id="6" name="テキスト プレースホルダー 5"/>
          <p:cNvSpPr>
            <a:spLocks noGrp="1"/>
          </p:cNvSpPr>
          <p:nvPr>
            <p:ph type="body" sz="quarter" idx="3"/>
          </p:nvPr>
        </p:nvSpPr>
        <p:spPr/>
        <p:txBody>
          <a:bodyPr/>
          <a:lstStyle/>
          <a:p>
            <a:r>
              <a:rPr kumimoji="1" lang="ja-JP" altLang="en-US"/>
              <a:t>サーバ側</a:t>
            </a:r>
          </a:p>
        </p:txBody>
      </p:sp>
      <p:sp>
        <p:nvSpPr>
          <p:cNvPr id="7" name="コンテンツ プレースホルダー 6"/>
          <p:cNvSpPr>
            <a:spLocks noGrp="1"/>
          </p:cNvSpPr>
          <p:nvPr>
            <p:ph sz="quarter" idx="4"/>
          </p:nvPr>
        </p:nvSpPr>
        <p:spPr/>
        <p:txBody>
          <a:bodyPr/>
          <a:lstStyle/>
          <a:p>
            <a:r>
              <a:rPr kumimoji="1" lang="en-US" altLang="ja-JP"/>
              <a:t>VC</a:t>
            </a:r>
            <a:r>
              <a:rPr kumimoji="1" lang="ja-JP" altLang="en-US"/>
              <a:t>要素がほぼ消滅。多様なリクエストを処理する複雑なロジックはなくなった。</a:t>
            </a:r>
            <a:endParaRPr kumimoji="1" lang="en-US" altLang="ja-JP"/>
          </a:p>
          <a:p>
            <a:r>
              <a:rPr lang="en-US" altLang="ja-JP"/>
              <a:t>XML/JSON</a:t>
            </a:r>
            <a:r>
              <a:rPr lang="ja-JP" altLang="en-US"/>
              <a:t>を受け付ける</a:t>
            </a:r>
            <a:r>
              <a:rPr lang="en-US" altLang="ja-JP"/>
              <a:t>RESTful</a:t>
            </a:r>
            <a:r>
              <a:rPr lang="ja-JP" altLang="en-US"/>
              <a:t> </a:t>
            </a:r>
            <a:r>
              <a:rPr lang="en-US" altLang="ja-JP"/>
              <a:t>API</a:t>
            </a:r>
            <a:r>
              <a:rPr lang="ja-JP" altLang="en-US"/>
              <a:t>がデータの永続化と</a:t>
            </a:r>
            <a:r>
              <a:rPr lang="en-US" altLang="ja-JP"/>
              <a:t>TX</a:t>
            </a:r>
            <a:r>
              <a:rPr lang="ja-JP" altLang="en-US"/>
              <a:t>を担保。</a:t>
            </a:r>
            <a:endParaRPr kumimoji="1" lang="en-US" altLang="ja-JP"/>
          </a:p>
          <a:p>
            <a:endParaRPr kumimoji="1" lang="ja-JP" altLang="en-US"/>
          </a:p>
        </p:txBody>
      </p:sp>
    </p:spTree>
    <p:extLst>
      <p:ext uri="{BB962C8B-B14F-4D97-AF65-F5344CB8AC3E}">
        <p14:creationId xmlns:p14="http://schemas.microsoft.com/office/powerpoint/2010/main" val="83141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ja-JP" altLang="en-US"/>
              <a:t>いやまあ、</a:t>
            </a:r>
            <a:r>
              <a:rPr kumimoji="1" lang="en-US" altLang="ja-JP"/>
              <a:t/>
            </a:r>
            <a:br>
              <a:rPr kumimoji="1" lang="en-US" altLang="ja-JP"/>
            </a:br>
            <a:r>
              <a:rPr kumimoji="1" lang="ja-JP" altLang="en-US"/>
              <a:t>理論的にはそうなんだけど</a:t>
            </a:r>
            <a:r>
              <a:rPr kumimoji="1" lang="en-US" altLang="ja-JP"/>
              <a:t>…</a:t>
            </a:r>
            <a:endParaRPr kumimoji="1" lang="ja-JP" altLang="en-US"/>
          </a:p>
        </p:txBody>
      </p:sp>
      <p:sp>
        <p:nvSpPr>
          <p:cNvPr id="8" name="コンテンツ プレースホルダー 7"/>
          <p:cNvSpPr>
            <a:spLocks noGrp="1"/>
          </p:cNvSpPr>
          <p:nvPr>
            <p:ph idx="1"/>
          </p:nvPr>
        </p:nvSpPr>
        <p:spPr/>
        <p:txBody>
          <a:bodyPr>
            <a:normAutofit/>
          </a:bodyPr>
          <a:lstStyle/>
          <a:p>
            <a:r>
              <a:rPr kumimoji="1" lang="ja-JP" altLang="en-US"/>
              <a:t>実際問題として</a:t>
            </a:r>
            <a:r>
              <a:rPr kumimoji="1" lang="en-US" altLang="ja-JP"/>
              <a:t>TX</a:t>
            </a:r>
            <a:r>
              <a:rPr lang="ja-JP" altLang="en-US"/>
              <a:t>を担保した</a:t>
            </a:r>
            <a:r>
              <a:rPr lang="en-US" altLang="ja-JP"/>
              <a:t>API</a:t>
            </a:r>
            <a:r>
              <a:rPr lang="ja-JP" altLang="en-US"/>
              <a:t>デザインがむずい。</a:t>
            </a:r>
            <a:endParaRPr lang="en-US" altLang="ja-JP"/>
          </a:p>
          <a:p>
            <a:r>
              <a:rPr kumimoji="1" lang="en-US" altLang="ja-JP"/>
              <a:t>JavaScript</a:t>
            </a:r>
            <a:r>
              <a:rPr kumimoji="1" lang="ja-JP" altLang="en-US"/>
              <a:t>であれもこれも実装となると</a:t>
            </a:r>
            <a:r>
              <a:rPr kumimoji="1" lang="en-US" altLang="ja-JP"/>
              <a:t>Java/C#</a:t>
            </a:r>
            <a:r>
              <a:rPr kumimoji="1" lang="ja-JP" altLang="en-US"/>
              <a:t>の既存リソースが再利用できない。</a:t>
            </a:r>
            <a:endParaRPr kumimoji="1" lang="en-US" altLang="ja-JP"/>
          </a:p>
          <a:p>
            <a:r>
              <a:rPr lang="ja-JP" altLang="en-US"/>
              <a:t>クライアント側でエラーが起きた時もはやサーバ側には何も残らない。</a:t>
            </a:r>
            <a:endParaRPr lang="en-US" altLang="ja-JP"/>
          </a:p>
          <a:p>
            <a:r>
              <a:rPr lang="en-US" altLang="ja-JP"/>
              <a:t>JavaScript</a:t>
            </a:r>
            <a:r>
              <a:rPr lang="ja-JP" altLang="en-US"/>
              <a:t>の言語的な課題（勉強会を通じて確認してきた）がずっしり重ーくのしかかる。</a:t>
            </a:r>
            <a:endParaRPr lang="en-US" altLang="ja-JP"/>
          </a:p>
        </p:txBody>
      </p:sp>
    </p:spTree>
    <p:extLst>
      <p:ext uri="{BB962C8B-B14F-4D97-AF65-F5344CB8AC3E}">
        <p14:creationId xmlns:p14="http://schemas.microsoft.com/office/powerpoint/2010/main" val="197604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ja-JP" altLang="en-US"/>
              <a:t>新たな課題</a:t>
            </a:r>
            <a:r>
              <a:rPr kumimoji="1" lang="en-US" altLang="ja-JP"/>
              <a:t/>
            </a:r>
            <a:br>
              <a:rPr kumimoji="1" lang="en-US" altLang="ja-JP"/>
            </a:br>
            <a:r>
              <a:rPr kumimoji="1" lang="en-US" altLang="ja-JP"/>
              <a:t>TX</a:t>
            </a:r>
            <a:r>
              <a:rPr kumimoji="1" lang="ja-JP" altLang="en-US"/>
              <a:t>担保の難しさ</a:t>
            </a:r>
          </a:p>
        </p:txBody>
      </p:sp>
      <p:sp>
        <p:nvSpPr>
          <p:cNvPr id="8" name="コンテンツ プレースホルダー 7"/>
          <p:cNvSpPr>
            <a:spLocks noGrp="1"/>
          </p:cNvSpPr>
          <p:nvPr>
            <p:ph idx="1"/>
          </p:nvPr>
        </p:nvSpPr>
        <p:spPr/>
        <p:txBody>
          <a:bodyPr>
            <a:normAutofit/>
          </a:bodyPr>
          <a:lstStyle/>
          <a:p>
            <a:r>
              <a:rPr lang="ja-JP" altLang="en-US"/>
              <a:t>実際問題として</a:t>
            </a:r>
            <a:r>
              <a:rPr lang="en-US" altLang="ja-JP"/>
              <a:t>TX</a:t>
            </a:r>
            <a:r>
              <a:rPr lang="ja-JP" altLang="en-US"/>
              <a:t>を担保した</a:t>
            </a:r>
            <a:r>
              <a:rPr lang="en-US" altLang="ja-JP"/>
              <a:t>API</a:t>
            </a:r>
            <a:r>
              <a:rPr lang="ja-JP" altLang="en-US"/>
              <a:t>デザインがむずい。</a:t>
            </a:r>
            <a:endParaRPr lang="en-US" altLang="ja-JP"/>
          </a:p>
          <a:p>
            <a:pPr lvl="1"/>
            <a:r>
              <a:rPr lang="ja-JP" altLang="en-US"/>
              <a:t>ステートレス通信である</a:t>
            </a:r>
            <a:r>
              <a:rPr lang="en-US" altLang="ja-JP"/>
              <a:t>HTTP</a:t>
            </a:r>
            <a:r>
              <a:rPr lang="ja-JP" altLang="en-US"/>
              <a:t>を利用している以上、クライアント側には</a:t>
            </a:r>
            <a:r>
              <a:rPr lang="en-US" altLang="ja-JP"/>
              <a:t>TX</a:t>
            </a:r>
            <a:r>
              <a:rPr lang="ja-JP" altLang="en-US"/>
              <a:t>の完全性を担保する手段がない。</a:t>
            </a:r>
            <a:endParaRPr lang="en-US" altLang="ja-JP"/>
          </a:p>
          <a:p>
            <a:pPr lvl="1"/>
            <a:r>
              <a:rPr lang="ja-JP" altLang="en-US"/>
              <a:t>よってその担保はサーバ側に委ねられ、適切な粒度で「リソース」を扱う（</a:t>
            </a:r>
            <a:r>
              <a:rPr lang="en-US" altLang="ja-JP"/>
              <a:t>URL</a:t>
            </a:r>
            <a:r>
              <a:rPr lang="ja-JP" altLang="en-US"/>
              <a:t>として表現する）必要が出てくる。これが難しい。</a:t>
            </a:r>
            <a:endParaRPr lang="en-US" altLang="ja-JP"/>
          </a:p>
          <a:p>
            <a:pPr lvl="1"/>
            <a:r>
              <a:rPr lang="ja-JP" altLang="en-US"/>
              <a:t>ただこの壁を乗り越えるとクライアント側の拡張性が飛躍的に高まる。</a:t>
            </a:r>
            <a:endParaRPr lang="en-US" altLang="ja-JP"/>
          </a:p>
          <a:p>
            <a:pPr lvl="1"/>
            <a:r>
              <a:rPr lang="ja-JP" altLang="en-US"/>
              <a:t>「</a:t>
            </a:r>
            <a:r>
              <a:rPr lang="en-US" altLang="ja-JP"/>
              <a:t>PC</a:t>
            </a:r>
            <a:r>
              <a:rPr lang="ja-JP" altLang="en-US"/>
              <a:t>向けには</a:t>
            </a:r>
            <a:r>
              <a:rPr lang="en-US" altLang="ja-JP"/>
              <a:t>Web</a:t>
            </a:r>
            <a:r>
              <a:rPr lang="ja-JP" altLang="en-US"/>
              <a:t>アプリを提供しつつ、スマホ向けにはネイティブ・アプリを提供する」など。</a:t>
            </a:r>
            <a:endParaRPr lang="en-US" altLang="ja-JP"/>
          </a:p>
        </p:txBody>
      </p:sp>
    </p:spTree>
    <p:extLst>
      <p:ext uri="{BB962C8B-B14F-4D97-AF65-F5344CB8AC3E}">
        <p14:creationId xmlns:p14="http://schemas.microsoft.com/office/powerpoint/2010/main" val="6663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ja-JP" altLang="en-US"/>
              <a:t>新たな課題</a:t>
            </a:r>
            <a:r>
              <a:rPr kumimoji="1" lang="en-US" altLang="ja-JP"/>
              <a:t/>
            </a:r>
            <a:br>
              <a:rPr kumimoji="1" lang="en-US" altLang="ja-JP"/>
            </a:br>
            <a:r>
              <a:rPr kumimoji="1" lang="ja-JP" altLang="en-US"/>
              <a:t>既存リソースの再利用</a:t>
            </a:r>
          </a:p>
        </p:txBody>
      </p:sp>
      <p:sp>
        <p:nvSpPr>
          <p:cNvPr id="8" name="コンテンツ プレースホルダー 7"/>
          <p:cNvSpPr>
            <a:spLocks noGrp="1"/>
          </p:cNvSpPr>
          <p:nvPr>
            <p:ph idx="1"/>
          </p:nvPr>
        </p:nvSpPr>
        <p:spPr/>
        <p:txBody>
          <a:bodyPr>
            <a:normAutofit/>
          </a:bodyPr>
          <a:lstStyle/>
          <a:p>
            <a:r>
              <a:rPr kumimoji="1" lang="en-US" altLang="ja-JP"/>
              <a:t>JavaScript</a:t>
            </a:r>
            <a:r>
              <a:rPr kumimoji="1" lang="ja-JP" altLang="en-US"/>
              <a:t>であれもこれも実装となると</a:t>
            </a:r>
            <a:r>
              <a:rPr kumimoji="1" lang="en-US" altLang="ja-JP"/>
              <a:t>Java/C#</a:t>
            </a:r>
            <a:r>
              <a:rPr kumimoji="1" lang="ja-JP" altLang="en-US"/>
              <a:t>の既存リソースが再利用できない。</a:t>
            </a:r>
            <a:endParaRPr kumimoji="1" lang="en-US" altLang="ja-JP"/>
          </a:p>
          <a:p>
            <a:pPr lvl="1"/>
            <a:r>
              <a:rPr lang="ja-JP" altLang="en-US"/>
              <a:t>しかたないので高度な操作はやはり</a:t>
            </a:r>
            <a:r>
              <a:rPr lang="en-US" altLang="ja-JP"/>
              <a:t>RESTful</a:t>
            </a:r>
            <a:r>
              <a:rPr lang="ja-JP" altLang="en-US"/>
              <a:t> </a:t>
            </a:r>
            <a:r>
              <a:rPr lang="en-US" altLang="ja-JP"/>
              <a:t>API</a:t>
            </a:r>
            <a:r>
              <a:rPr lang="ja-JP" altLang="en-US"/>
              <a:t>の向こう側に封じ込めることにしよう。</a:t>
            </a:r>
            <a:endParaRPr lang="en-US" altLang="ja-JP"/>
          </a:p>
          <a:p>
            <a:pPr lvl="1"/>
            <a:r>
              <a:rPr kumimoji="1" lang="en-US" altLang="ja-JP"/>
              <a:t>Scala.js</a:t>
            </a:r>
            <a:r>
              <a:rPr kumimoji="1" lang="ja-JP" altLang="en-US"/>
              <a:t>のような標準</a:t>
            </a:r>
            <a:r>
              <a:rPr kumimoji="1" lang="en-US" altLang="ja-JP"/>
              <a:t>API</a:t>
            </a:r>
            <a:r>
              <a:rPr kumimoji="1" lang="ja-JP" altLang="en-US"/>
              <a:t>丸ごとを移植しようというような大それた試みを以ってしても、サードパーティ製の既存リソースは移植できない。</a:t>
            </a:r>
            <a:endParaRPr kumimoji="1" lang="en-US" altLang="ja-JP"/>
          </a:p>
        </p:txBody>
      </p:sp>
    </p:spTree>
    <p:extLst>
      <p:ext uri="{BB962C8B-B14F-4D97-AF65-F5344CB8AC3E}">
        <p14:creationId xmlns:p14="http://schemas.microsoft.com/office/powerpoint/2010/main" val="169620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ja-JP" altLang="en-US"/>
              <a:t>新たな課題</a:t>
            </a:r>
            <a:r>
              <a:rPr kumimoji="1" lang="en-US" altLang="ja-JP"/>
              <a:t/>
            </a:r>
            <a:br>
              <a:rPr kumimoji="1" lang="en-US" altLang="ja-JP"/>
            </a:br>
            <a:r>
              <a:rPr kumimoji="1" lang="ja-JP" altLang="en-US"/>
              <a:t>エラーログが残らない</a:t>
            </a:r>
          </a:p>
        </p:txBody>
      </p:sp>
      <p:sp>
        <p:nvSpPr>
          <p:cNvPr id="8" name="コンテンツ プレースホルダー 7"/>
          <p:cNvSpPr>
            <a:spLocks noGrp="1"/>
          </p:cNvSpPr>
          <p:nvPr>
            <p:ph idx="1"/>
          </p:nvPr>
        </p:nvSpPr>
        <p:spPr/>
        <p:txBody>
          <a:bodyPr>
            <a:normAutofit/>
          </a:bodyPr>
          <a:lstStyle/>
          <a:p>
            <a:r>
              <a:rPr lang="ja-JP" altLang="en-US"/>
              <a:t>クライアント側でエラーが起きた時もはやサーバ側には何も残らない。</a:t>
            </a:r>
            <a:endParaRPr lang="en-US" altLang="ja-JP"/>
          </a:p>
          <a:p>
            <a:pPr lvl="1"/>
            <a:r>
              <a:rPr lang="ja-JP" altLang="en-US"/>
              <a:t>ということは「エラーが起きる条件」を再現できる環境やテストデータの準備が必要になる</a:t>
            </a:r>
            <a:r>
              <a:rPr kumimoji="1" lang="ja-JP" altLang="en-US"/>
              <a:t>。</a:t>
            </a:r>
            <a:endParaRPr kumimoji="1" lang="en-US" altLang="ja-JP"/>
          </a:p>
          <a:p>
            <a:pPr lvl="1"/>
            <a:r>
              <a:rPr lang="ja-JP" altLang="en-US"/>
              <a:t>また今回まったく取り上げられていないが、</a:t>
            </a:r>
            <a:r>
              <a:rPr lang="en-US" altLang="ja-JP"/>
              <a:t>JavaScript</a:t>
            </a:r>
            <a:r>
              <a:rPr lang="ja-JP" altLang="en-US"/>
              <a:t>用の単体テスト</a:t>
            </a:r>
            <a:r>
              <a:rPr lang="en-US" altLang="ja-JP"/>
              <a:t>FW</a:t>
            </a:r>
            <a:r>
              <a:rPr lang="ja-JP" altLang="en-US"/>
              <a:t>などを用いてくだらないバグをあらかじめ完全に潰してやることも必要になる。</a:t>
            </a:r>
            <a:endParaRPr kumimoji="1" lang="en-US" altLang="ja-JP"/>
          </a:p>
          <a:p>
            <a:pPr lvl="1"/>
            <a:r>
              <a:rPr lang="ja-JP" altLang="en-US"/>
              <a:t>というかそれくらいでしか対策できない。</a:t>
            </a:r>
            <a:endParaRPr kumimoji="1" lang="ja-JP" altLang="en-US"/>
          </a:p>
        </p:txBody>
      </p:sp>
    </p:spTree>
    <p:extLst>
      <p:ext uri="{BB962C8B-B14F-4D97-AF65-F5344CB8AC3E}">
        <p14:creationId xmlns:p14="http://schemas.microsoft.com/office/powerpoint/2010/main" val="72049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ja-JP" altLang="en-US"/>
              <a:t>新たな課題</a:t>
            </a:r>
            <a:r>
              <a:rPr kumimoji="1" lang="en-US" altLang="ja-JP"/>
              <a:t/>
            </a:r>
            <a:br>
              <a:rPr kumimoji="1" lang="en-US" altLang="ja-JP"/>
            </a:br>
            <a:r>
              <a:rPr kumimoji="1" lang="en-US" altLang="ja-JP"/>
              <a:t>JavaScript</a:t>
            </a:r>
            <a:r>
              <a:rPr kumimoji="1" lang="ja-JP" altLang="en-US"/>
              <a:t>の言語的課題</a:t>
            </a:r>
          </a:p>
        </p:txBody>
      </p:sp>
      <p:sp>
        <p:nvSpPr>
          <p:cNvPr id="8" name="コンテンツ プレースホルダー 7"/>
          <p:cNvSpPr>
            <a:spLocks noGrp="1"/>
          </p:cNvSpPr>
          <p:nvPr>
            <p:ph idx="1"/>
          </p:nvPr>
        </p:nvSpPr>
        <p:spPr/>
        <p:txBody>
          <a:bodyPr>
            <a:normAutofit/>
          </a:bodyPr>
          <a:lstStyle/>
          <a:p>
            <a:r>
              <a:rPr lang="en-US" altLang="ja-JP"/>
              <a:t>JavaScript</a:t>
            </a:r>
            <a:r>
              <a:rPr lang="ja-JP" altLang="en-US"/>
              <a:t>の言語的な課題（勉強会を通じて確認してきた）がずっしり重ーくのしかかる。</a:t>
            </a:r>
            <a:endParaRPr lang="en-US" altLang="ja-JP"/>
          </a:p>
          <a:p>
            <a:pPr lvl="1"/>
            <a:r>
              <a:rPr kumimoji="1" lang="ja-JP" altLang="en-US"/>
              <a:t>ここで</a:t>
            </a:r>
            <a:r>
              <a:rPr kumimoji="1" lang="en-US" altLang="ja-JP"/>
              <a:t>altJS</a:t>
            </a:r>
            <a:r>
              <a:rPr kumimoji="1" lang="ja-JP" altLang="en-US"/>
              <a:t>に白羽の矢が立つ。</a:t>
            </a:r>
          </a:p>
        </p:txBody>
      </p:sp>
    </p:spTree>
    <p:extLst>
      <p:ext uri="{BB962C8B-B14F-4D97-AF65-F5344CB8AC3E}">
        <p14:creationId xmlns:p14="http://schemas.microsoft.com/office/powerpoint/2010/main" val="84868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クライアントサイド</a:t>
            </a:r>
            <a:r>
              <a:rPr kumimoji="1" lang="en-US" altLang="ja-JP"/>
              <a:t>MVC</a:t>
            </a:r>
            <a:r>
              <a:rPr kumimoji="1" lang="ja-JP" altLang="en-US"/>
              <a:t>の例</a:t>
            </a:r>
            <a:r>
              <a:rPr kumimoji="1" lang="en-US" altLang="ja-JP"/>
              <a:t/>
            </a:r>
            <a:br>
              <a:rPr kumimoji="1" lang="en-US" altLang="ja-JP"/>
            </a:br>
            <a:r>
              <a:rPr kumimoji="1" lang="en-US" altLang="ja-JP"/>
              <a:t>AngularJS</a:t>
            </a:r>
            <a:endParaRPr kumimoji="1" lang="ja-JP" altLang="en-US"/>
          </a:p>
        </p:txBody>
      </p:sp>
      <p:sp>
        <p:nvSpPr>
          <p:cNvPr id="3" name="コンテンツ プレースホルダー 2"/>
          <p:cNvSpPr>
            <a:spLocks noGrp="1"/>
          </p:cNvSpPr>
          <p:nvPr>
            <p:ph idx="1"/>
          </p:nvPr>
        </p:nvSpPr>
        <p:spPr/>
        <p:txBody>
          <a:bodyPr/>
          <a:lstStyle/>
          <a:p>
            <a:r>
              <a:rPr kumimoji="1" lang="en-US" altLang="ja-JP"/>
              <a:t>Google</a:t>
            </a:r>
            <a:r>
              <a:rPr lang="ja-JP" altLang="en-US"/>
              <a:t>が開発を主導するクライアントサイド</a:t>
            </a:r>
            <a:r>
              <a:rPr lang="en-US" altLang="ja-JP"/>
              <a:t>MVC</a:t>
            </a:r>
            <a:r>
              <a:rPr lang="ja-JP" altLang="en-US"/>
              <a:t>フレームワーク</a:t>
            </a:r>
            <a:r>
              <a:rPr lang="ja-JP" altLang="en-US" baseline="30000"/>
              <a:t>（</a:t>
            </a:r>
            <a:r>
              <a:rPr lang="en-US" altLang="ja-JP" baseline="30000"/>
              <a:t>*</a:t>
            </a:r>
            <a:r>
              <a:rPr lang="ja-JP" altLang="en-US" baseline="30000"/>
              <a:t>）</a:t>
            </a:r>
            <a:r>
              <a:rPr lang="ja-JP" altLang="en-US"/>
              <a:t>。略号は</a:t>
            </a:r>
            <a:r>
              <a:rPr lang="en-US" altLang="ja-JP"/>
              <a:t>"ng"</a:t>
            </a:r>
            <a:r>
              <a:rPr lang="ja-JP" altLang="en-US"/>
              <a:t>らしい。</a:t>
            </a:r>
            <a:endParaRPr lang="en-US" altLang="ja-JP"/>
          </a:p>
          <a:p>
            <a:r>
              <a:rPr kumimoji="1" lang="ja-JP" altLang="en-US"/>
              <a:t>バージョン</a:t>
            </a:r>
            <a:r>
              <a:rPr kumimoji="1" lang="en-US" altLang="ja-JP"/>
              <a:t>1.x</a:t>
            </a:r>
            <a:r>
              <a:rPr kumimoji="1" lang="ja-JP" altLang="en-US"/>
              <a:t>系は</a:t>
            </a:r>
            <a:r>
              <a:rPr kumimoji="1" lang="en-US" altLang="ja-JP"/>
              <a:t>JavaScript</a:t>
            </a:r>
            <a:r>
              <a:rPr lang="ja-JP" altLang="en-US"/>
              <a:t>、</a:t>
            </a:r>
            <a:r>
              <a:rPr lang="en-US" altLang="ja-JP"/>
              <a:t>2.x</a:t>
            </a:r>
            <a:r>
              <a:rPr lang="ja-JP" altLang="en-US"/>
              <a:t>系は</a:t>
            </a:r>
            <a:r>
              <a:rPr lang="en-US" altLang="ja-JP"/>
              <a:t>TypeScript</a:t>
            </a:r>
            <a:r>
              <a:rPr lang="ja-JP" altLang="en-US"/>
              <a:t>で開発されている。</a:t>
            </a:r>
            <a:endParaRPr lang="en-US" altLang="ja-JP"/>
          </a:p>
          <a:p>
            <a:r>
              <a:rPr kumimoji="1" lang="ja-JP" altLang="en-US"/>
              <a:t>モジュール構成をとっており、公式の機能であってもコア以外は必要に応じて読み込む形式。</a:t>
            </a:r>
          </a:p>
        </p:txBody>
      </p:sp>
      <p:sp>
        <p:nvSpPr>
          <p:cNvPr id="4" name="正方形/長方形 3"/>
          <p:cNvSpPr/>
          <p:nvPr/>
        </p:nvSpPr>
        <p:spPr>
          <a:xfrm>
            <a:off x="838200" y="6176963"/>
            <a:ext cx="10515600" cy="6810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600">
                <a:solidFill>
                  <a:schemeClr val="tx1"/>
                </a:solidFill>
              </a:rPr>
              <a:t>＊ 参考資料を読むと「</a:t>
            </a:r>
            <a:r>
              <a:rPr lang="en-US" altLang="ja-JP" sz="1600">
                <a:solidFill>
                  <a:schemeClr val="tx1"/>
                </a:solidFill>
              </a:rPr>
              <a:t>MVC</a:t>
            </a:r>
            <a:r>
              <a:rPr lang="ja-JP" altLang="en-US" sz="1600">
                <a:solidFill>
                  <a:schemeClr val="tx1"/>
                </a:solidFill>
              </a:rPr>
              <a:t>ではなく○○だ」的な記載もそここにあるのだが、あまり分類を細分化したり再定義したりする意味を感じないので、ここではともかく単に</a:t>
            </a:r>
            <a:r>
              <a:rPr lang="en-US" altLang="ja-JP" sz="1600">
                <a:solidFill>
                  <a:schemeClr val="tx1"/>
                </a:solidFill>
              </a:rPr>
              <a:t>MVC</a:t>
            </a:r>
            <a:r>
              <a:rPr lang="ja-JP" altLang="en-US" sz="1600">
                <a:solidFill>
                  <a:schemeClr val="tx1"/>
                </a:solidFill>
              </a:rPr>
              <a:t>としておく</a:t>
            </a:r>
            <a:r>
              <a:rPr kumimoji="1" lang="ja-JP" altLang="en-US" sz="1600">
                <a:solidFill>
                  <a:schemeClr val="tx1"/>
                </a:solidFill>
              </a:rPr>
              <a:t>。</a:t>
            </a:r>
          </a:p>
        </p:txBody>
      </p:sp>
    </p:spTree>
    <p:extLst>
      <p:ext uri="{BB962C8B-B14F-4D97-AF65-F5344CB8AC3E}">
        <p14:creationId xmlns:p14="http://schemas.microsoft.com/office/powerpoint/2010/main" val="214646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前回学んだこと</a:t>
            </a:r>
          </a:p>
        </p:txBody>
      </p:sp>
      <p:sp>
        <p:nvSpPr>
          <p:cNvPr id="3" name="コンテンツ プレースホルダー 2"/>
          <p:cNvSpPr>
            <a:spLocks noGrp="1"/>
          </p:cNvSpPr>
          <p:nvPr>
            <p:ph idx="1"/>
          </p:nvPr>
        </p:nvSpPr>
        <p:spPr/>
        <p:txBody>
          <a:bodyPr/>
          <a:lstStyle/>
          <a:p>
            <a:r>
              <a:rPr kumimoji="1" lang="en-US" altLang="ja-JP"/>
              <a:t>DOM/Event/XHR</a:t>
            </a:r>
            <a:r>
              <a:rPr kumimoji="1" lang="ja-JP" altLang="en-US"/>
              <a:t>の概要</a:t>
            </a:r>
            <a:endParaRPr kumimoji="1" lang="en-US" altLang="ja-JP"/>
          </a:p>
          <a:p>
            <a:r>
              <a:rPr kumimoji="1" lang="en-US" altLang="ja-JP"/>
              <a:t>prototype.js/jQuery</a:t>
            </a:r>
            <a:r>
              <a:rPr kumimoji="1" lang="ja-JP" altLang="en-US"/>
              <a:t>の基本的な概念と使い方</a:t>
            </a:r>
            <a:endParaRPr kumimoji="1" lang="en-US" altLang="ja-JP"/>
          </a:p>
          <a:p>
            <a:r>
              <a:rPr kumimoji="1" lang="ja-JP" altLang="en-US"/>
              <a:t>軽量</a:t>
            </a:r>
            <a:r>
              <a:rPr kumimoji="1" lang="en-US" altLang="ja-JP"/>
              <a:t>FW</a:t>
            </a:r>
            <a:r>
              <a:rPr lang="ja-JP" altLang="en-US"/>
              <a:t>の存在意義</a:t>
            </a:r>
            <a:endParaRPr lang="en-US" altLang="ja-JP"/>
          </a:p>
          <a:p>
            <a:r>
              <a:rPr kumimoji="1" lang="ja-JP" altLang="en-US"/>
              <a:t>関数（とくにそのスコープと変数束縛）の活用方法</a:t>
            </a:r>
            <a:endParaRPr kumimoji="1" lang="en-US" altLang="ja-JP"/>
          </a:p>
          <a:p>
            <a:endParaRPr kumimoji="1" lang="ja-JP" altLang="en-US"/>
          </a:p>
        </p:txBody>
      </p:sp>
      <p:sp>
        <p:nvSpPr>
          <p:cNvPr id="4" name="雲形吹き出し 3"/>
          <p:cNvSpPr/>
          <p:nvPr/>
        </p:nvSpPr>
        <p:spPr>
          <a:xfrm>
            <a:off x="8310708" y="4001294"/>
            <a:ext cx="3231436" cy="1121434"/>
          </a:xfrm>
          <a:prstGeom prst="cloudCallout">
            <a:avLst>
              <a:gd name="adj1" fmla="val -50778"/>
              <a:gd name="adj2" fmla="val -46760"/>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2000" b="1"/>
              <a:t>兎にも角にも</a:t>
            </a:r>
            <a:r>
              <a:rPr lang="en-US" altLang="ja-JP" sz="2000" b="1"/>
              <a:t/>
            </a:r>
            <a:br>
              <a:rPr lang="en-US" altLang="ja-JP" sz="2000" b="1"/>
            </a:br>
            <a:r>
              <a:rPr lang="ja-JP" altLang="en-US" sz="2000" b="1"/>
              <a:t>関数関数関数</a:t>
            </a:r>
            <a:r>
              <a:rPr lang="en-US" altLang="ja-JP" sz="2000" b="1"/>
              <a:t>…</a:t>
            </a:r>
            <a:r>
              <a:rPr lang="ja-JP" altLang="en-US" sz="2000" b="1"/>
              <a:t>。</a:t>
            </a:r>
          </a:p>
        </p:txBody>
      </p:sp>
    </p:spTree>
    <p:extLst>
      <p:ext uri="{BB962C8B-B14F-4D97-AF65-F5344CB8AC3E}">
        <p14:creationId xmlns:p14="http://schemas.microsoft.com/office/powerpoint/2010/main" val="198157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AngularJS</a:t>
            </a:r>
            <a:r>
              <a:rPr kumimoji="1" lang="ja-JP" altLang="en-US"/>
              <a:t>の重要概念</a:t>
            </a:r>
          </a:p>
        </p:txBody>
      </p:sp>
      <p:sp>
        <p:nvSpPr>
          <p:cNvPr id="3" name="コンテンツ プレースホルダー 2"/>
          <p:cNvSpPr>
            <a:spLocks noGrp="1"/>
          </p:cNvSpPr>
          <p:nvPr>
            <p:ph idx="1"/>
          </p:nvPr>
        </p:nvSpPr>
        <p:spPr/>
        <p:txBody>
          <a:bodyPr/>
          <a:lstStyle/>
          <a:p>
            <a:r>
              <a:rPr kumimoji="1" lang="en-US" altLang="ja-JP">
                <a:solidFill>
                  <a:srgbClr val="0070C0"/>
                </a:solidFill>
              </a:rPr>
              <a:t>DI</a:t>
            </a:r>
            <a:r>
              <a:rPr kumimoji="1" lang="ja-JP" altLang="en-US"/>
              <a:t>：依存性注入の概念を</a:t>
            </a:r>
            <a:r>
              <a:rPr kumimoji="1" lang="en-US" altLang="ja-JP"/>
              <a:t>JS</a:t>
            </a:r>
            <a:r>
              <a:rPr kumimoji="1" lang="ja-JP" altLang="en-US"/>
              <a:t>の世界に導入。</a:t>
            </a:r>
            <a:endParaRPr kumimoji="1" lang="en-US" altLang="ja-JP"/>
          </a:p>
          <a:p>
            <a:r>
              <a:rPr lang="en-US" altLang="ja-JP">
                <a:solidFill>
                  <a:srgbClr val="0070C0"/>
                </a:solidFill>
              </a:rPr>
              <a:t>DOM</a:t>
            </a:r>
            <a:r>
              <a:rPr lang="ja-JP" altLang="en-US">
                <a:solidFill>
                  <a:srgbClr val="0070C0"/>
                </a:solidFill>
              </a:rPr>
              <a:t>の隔離</a:t>
            </a:r>
            <a:r>
              <a:rPr lang="ja-JP" altLang="en-US"/>
              <a:t>：もはや</a:t>
            </a:r>
            <a:r>
              <a:rPr lang="en-US" altLang="ja-JP"/>
              <a:t>DOM</a:t>
            </a:r>
            <a:r>
              <a:rPr lang="ja-JP" altLang="en-US"/>
              <a:t>を直接操作したりせず、より上位のディレクティブと呼ばれる単位で制御を行う。</a:t>
            </a:r>
            <a:endParaRPr kumimoji="1" lang="en-US" altLang="ja-JP"/>
          </a:p>
          <a:p>
            <a:r>
              <a:rPr lang="ja-JP" altLang="en-US">
                <a:solidFill>
                  <a:srgbClr val="0070C0"/>
                </a:solidFill>
              </a:rPr>
              <a:t>バインド</a:t>
            </a:r>
            <a:r>
              <a:rPr lang="ja-JP" altLang="en-US"/>
              <a:t>：ディレクティブに対してデータ・オブジェクトを関連付け（</a:t>
            </a:r>
            <a:r>
              <a:rPr lang="en-US" altLang="ja-JP"/>
              <a:t>bind</a:t>
            </a:r>
            <a:r>
              <a:rPr lang="ja-JP" altLang="en-US"/>
              <a:t>）すると、データの変化に伴って自動でディレクティブの表示も変化する。ユーザが画面操作してディレクティブの状態が変化すると、データ側に自動反映される。</a:t>
            </a:r>
            <a:endParaRPr lang="en-US" altLang="ja-JP"/>
          </a:p>
          <a:p>
            <a:r>
              <a:rPr kumimoji="1" lang="ja-JP" altLang="en-US">
                <a:solidFill>
                  <a:srgbClr val="0070C0"/>
                </a:solidFill>
              </a:rPr>
              <a:t>ルーティング</a:t>
            </a:r>
            <a:r>
              <a:rPr kumimoji="1" lang="ja-JP" altLang="en-US"/>
              <a:t>：</a:t>
            </a:r>
            <a:r>
              <a:rPr kumimoji="1" lang="en-US" altLang="ja-JP"/>
              <a:t>URL</a:t>
            </a:r>
            <a:r>
              <a:rPr kumimoji="1" lang="ja-JP" altLang="en-US"/>
              <a:t>と対応する</a:t>
            </a:r>
            <a:r>
              <a:rPr kumimoji="1" lang="en-US" altLang="ja-JP"/>
              <a:t>Controller</a:t>
            </a:r>
            <a:r>
              <a:rPr kumimoji="1" lang="ja-JP" altLang="en-US"/>
              <a:t>を紐付けること。</a:t>
            </a:r>
          </a:p>
        </p:txBody>
      </p:sp>
    </p:spTree>
    <p:extLst>
      <p:ext uri="{BB962C8B-B14F-4D97-AF65-F5344CB8AC3E}">
        <p14:creationId xmlns:p14="http://schemas.microsoft.com/office/powerpoint/2010/main" val="208360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AngularJS</a:t>
            </a:r>
            <a:r>
              <a:rPr lang="ja-JP" altLang="en-US"/>
              <a:t>を使用した</a:t>
            </a:r>
            <a:r>
              <a:rPr lang="en-US" altLang="ja-JP"/>
              <a:t/>
            </a:r>
            <a:br>
              <a:rPr lang="en-US" altLang="ja-JP"/>
            </a:br>
            <a:r>
              <a:rPr lang="ja-JP" altLang="en-US"/>
              <a:t>アプリケーション構築の手順（例）</a:t>
            </a:r>
            <a:endParaRPr kumimoji="1" lang="ja-JP" altLang="en-US"/>
          </a:p>
        </p:txBody>
      </p:sp>
      <p:sp>
        <p:nvSpPr>
          <p:cNvPr id="3" name="コンテンツ プレースホルダー 2"/>
          <p:cNvSpPr>
            <a:spLocks noGrp="1"/>
          </p:cNvSpPr>
          <p:nvPr>
            <p:ph idx="1"/>
          </p:nvPr>
        </p:nvSpPr>
        <p:spPr>
          <a:xfrm>
            <a:off x="838200" y="1825624"/>
            <a:ext cx="10515600" cy="5032375"/>
          </a:xfrm>
        </p:spPr>
        <p:txBody>
          <a:bodyPr>
            <a:normAutofit fontScale="92500" lnSpcReduction="10000"/>
          </a:bodyPr>
          <a:lstStyle/>
          <a:p>
            <a:pPr marL="514350" indent="-514350">
              <a:buFont typeface="+mj-ea"/>
              <a:buAutoNum type="circleNumDbPlain"/>
            </a:pPr>
            <a:r>
              <a:rPr kumimoji="1" lang="en-US" altLang="ja-JP"/>
              <a:t>angular.</a:t>
            </a:r>
            <a:r>
              <a:rPr kumimoji="1" lang="en-US" altLang="ja-JP">
                <a:solidFill>
                  <a:srgbClr val="0070C0"/>
                </a:solidFill>
              </a:rPr>
              <a:t>module(...)</a:t>
            </a:r>
            <a:r>
              <a:rPr kumimoji="1" lang="ja-JP" altLang="en-US"/>
              <a:t>でアプリのためのモジュールを定義する。</a:t>
            </a:r>
            <a:endParaRPr kumimoji="1" lang="en-US" altLang="ja-JP"/>
          </a:p>
          <a:p>
            <a:pPr marL="514350" indent="-514350">
              <a:buFont typeface="+mj-ea"/>
              <a:buAutoNum type="circleNumDbPlain"/>
            </a:pPr>
            <a:r>
              <a:rPr kumimoji="1" lang="ja-JP" altLang="en-US"/>
              <a:t>モジュールの</a:t>
            </a:r>
            <a:r>
              <a:rPr kumimoji="1" lang="en-US" altLang="ja-JP">
                <a:solidFill>
                  <a:srgbClr val="0070C0"/>
                </a:solidFill>
              </a:rPr>
              <a:t>config(...)</a:t>
            </a:r>
            <a:r>
              <a:rPr kumimoji="1" lang="ja-JP" altLang="en-US"/>
              <a:t>で、アプリ初期化時のロジックを登録する（例えばここで</a:t>
            </a:r>
            <a:r>
              <a:rPr kumimoji="1" lang="en-US" altLang="ja-JP"/>
              <a:t>URL</a:t>
            </a:r>
            <a:r>
              <a:rPr kumimoji="1" lang="ja-JP" altLang="en-US"/>
              <a:t>とコントローラを紐付ける）。</a:t>
            </a:r>
            <a:endParaRPr kumimoji="1" lang="en-US" altLang="ja-JP"/>
          </a:p>
          <a:p>
            <a:pPr marL="514350" indent="-514350">
              <a:buFont typeface="+mj-ea"/>
              <a:buAutoNum type="circleNumDbPlain"/>
            </a:pPr>
            <a:r>
              <a:rPr lang="ja-JP" altLang="en-US"/>
              <a:t>モジュールの</a:t>
            </a:r>
            <a:r>
              <a:rPr lang="en-US" altLang="ja-JP">
                <a:solidFill>
                  <a:srgbClr val="0070C0"/>
                </a:solidFill>
              </a:rPr>
              <a:t>factory (...)</a:t>
            </a:r>
            <a:r>
              <a:rPr lang="ja-JP" altLang="en-US"/>
              <a:t>でファクトリ関数（アプリ内で共通に利用するデータの初期化ロジック）を登録する。</a:t>
            </a:r>
            <a:endParaRPr lang="en-US" altLang="ja-JP"/>
          </a:p>
          <a:p>
            <a:pPr marL="514350" indent="-514350">
              <a:buFont typeface="+mj-ea"/>
              <a:buAutoNum type="circleNumDbPlain"/>
            </a:pPr>
            <a:r>
              <a:rPr lang="ja-JP" altLang="en-US"/>
              <a:t>モジュールの</a:t>
            </a:r>
            <a:r>
              <a:rPr lang="en-US" altLang="ja-JP">
                <a:solidFill>
                  <a:srgbClr val="0070C0"/>
                </a:solidFill>
              </a:rPr>
              <a:t>service(...)</a:t>
            </a:r>
            <a:r>
              <a:rPr lang="ja-JP" altLang="en-US"/>
              <a:t>でサービス初期化関数（アプリ内で共通に利用するサービス・オブジェクトの初期化ロジック）を登録する。</a:t>
            </a:r>
            <a:endParaRPr lang="en-US" altLang="ja-JP"/>
          </a:p>
          <a:p>
            <a:pPr marL="514350" indent="-514350">
              <a:buFont typeface="+mj-ea"/>
              <a:buAutoNum type="circleNumDbPlain"/>
            </a:pPr>
            <a:r>
              <a:rPr kumimoji="1" lang="ja-JP" altLang="en-US"/>
              <a:t>モジュールの</a:t>
            </a:r>
            <a:r>
              <a:rPr kumimoji="1" lang="en-US" altLang="ja-JP">
                <a:solidFill>
                  <a:srgbClr val="0070C0"/>
                </a:solidFill>
              </a:rPr>
              <a:t>controller</a:t>
            </a:r>
            <a:r>
              <a:rPr lang="en-US" altLang="ja-JP">
                <a:solidFill>
                  <a:srgbClr val="0070C0"/>
                </a:solidFill>
              </a:rPr>
              <a:t>(...)</a:t>
            </a:r>
            <a:r>
              <a:rPr lang="ja-JP" altLang="en-US"/>
              <a:t>でコントローラ関数（データ・バインドを行うロジック）を登録する。</a:t>
            </a:r>
            <a:endParaRPr lang="en-US" altLang="ja-JP"/>
          </a:p>
          <a:p>
            <a:pPr marL="514350" indent="-514350">
              <a:buFont typeface="+mj-ea"/>
              <a:buAutoNum type="circleNumDbPlain"/>
            </a:pPr>
            <a:r>
              <a:rPr lang="ja-JP" altLang="en-US"/>
              <a:t>アプリの起点ページ、</a:t>
            </a:r>
            <a:r>
              <a:rPr lang="en-US" altLang="ja-JP"/>
              <a:t>JS</a:t>
            </a:r>
            <a:r>
              <a:rPr lang="ja-JP" altLang="en-US"/>
              <a:t>コードをロードする</a:t>
            </a:r>
            <a:r>
              <a:rPr lang="en-US" altLang="ja-JP"/>
              <a:t>HTML</a:t>
            </a:r>
            <a:r>
              <a:rPr lang="ja-JP" altLang="en-US"/>
              <a:t>を作成する。</a:t>
            </a:r>
            <a:endParaRPr lang="en-US" altLang="ja-JP"/>
          </a:p>
          <a:p>
            <a:pPr marL="514350" indent="-514350">
              <a:buFont typeface="+mj-ea"/>
              <a:buAutoNum type="circleNumDbPlain"/>
            </a:pPr>
            <a:r>
              <a:rPr kumimoji="1" lang="ja-JP" altLang="en-US"/>
              <a:t>アプリのページ</a:t>
            </a:r>
            <a:r>
              <a:rPr lang="ja-JP" altLang="en-US"/>
              <a:t>遷移で利用されるテンプレート</a:t>
            </a:r>
            <a:r>
              <a:rPr lang="en-US" altLang="ja-JP"/>
              <a:t>HTML</a:t>
            </a:r>
            <a:r>
              <a:rPr lang="ja-JP" altLang="en-US"/>
              <a:t>を作成する。</a:t>
            </a:r>
            <a:endParaRPr kumimoji="1" lang="ja-JP" altLang="en-US"/>
          </a:p>
        </p:txBody>
      </p:sp>
    </p:spTree>
    <p:extLst>
      <p:ext uri="{BB962C8B-B14F-4D97-AF65-F5344CB8AC3E}">
        <p14:creationId xmlns:p14="http://schemas.microsoft.com/office/powerpoint/2010/main" val="68970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TypeScript</a:t>
            </a:r>
            <a:r>
              <a:rPr kumimoji="1" lang="ja-JP" altLang="en-US"/>
              <a:t>のサンプル・アプリ</a:t>
            </a:r>
            <a:r>
              <a:rPr kumimoji="1" lang="ja-JP" altLang="en-US" baseline="30000"/>
              <a:t>（</a:t>
            </a:r>
            <a:r>
              <a:rPr kumimoji="1" lang="en-US" altLang="ja-JP" baseline="30000"/>
              <a:t>*</a:t>
            </a:r>
            <a:r>
              <a:rPr kumimoji="1" lang="ja-JP" altLang="en-US" baseline="30000"/>
              <a:t>）</a:t>
            </a:r>
          </a:p>
        </p:txBody>
      </p:sp>
      <p:sp>
        <p:nvSpPr>
          <p:cNvPr id="3" name="コンテンツ プレースホルダー 2"/>
          <p:cNvSpPr>
            <a:spLocks noGrp="1"/>
          </p:cNvSpPr>
          <p:nvPr>
            <p:ph idx="1"/>
          </p:nvPr>
        </p:nvSpPr>
        <p:spPr/>
        <p:txBody>
          <a:bodyPr/>
          <a:lstStyle/>
          <a:p>
            <a:r>
              <a:rPr kumimoji="1" lang="ja-JP" altLang="en-US"/>
              <a:t>三度登場の</a:t>
            </a:r>
            <a:r>
              <a:rPr kumimoji="1" lang="en-US" altLang="ja-JP"/>
              <a:t>TODO</a:t>
            </a:r>
            <a:r>
              <a:rPr kumimoji="1" lang="ja-JP" altLang="en-US"/>
              <a:t>アプリを今度は</a:t>
            </a:r>
            <a:r>
              <a:rPr kumimoji="1" lang="en-US" altLang="ja-JP"/>
              <a:t>AngularJS</a:t>
            </a:r>
            <a:r>
              <a:rPr kumimoji="1" lang="ja-JP" altLang="en-US"/>
              <a:t>化。</a:t>
            </a:r>
            <a:endParaRPr kumimoji="1" lang="en-US" altLang="ja-JP"/>
          </a:p>
          <a:p>
            <a:r>
              <a:rPr lang="en-US" altLang="ja-JP"/>
              <a:t>AngularJS</a:t>
            </a:r>
            <a:r>
              <a:rPr lang="ja-JP" altLang="en-US"/>
              <a:t>を型安全に扱うため</a:t>
            </a:r>
            <a:r>
              <a:rPr lang="en-US" altLang="ja-JP"/>
              <a:t>d.ts</a:t>
            </a:r>
            <a:r>
              <a:rPr lang="ja-JP" altLang="en-US"/>
              <a:t>ファイルを導入。</a:t>
            </a:r>
            <a:endParaRPr lang="en-US" altLang="ja-JP"/>
          </a:p>
          <a:p>
            <a:r>
              <a:rPr lang="en-US" altLang="ja-JP"/>
              <a:t>jQuery</a:t>
            </a:r>
            <a:r>
              <a:rPr lang="ja-JP" altLang="en-US"/>
              <a:t>や</a:t>
            </a:r>
            <a:r>
              <a:rPr lang="en-US" altLang="ja-JP"/>
              <a:t>DOM</a:t>
            </a:r>
            <a:r>
              <a:rPr lang="ja-JP" altLang="en-US"/>
              <a:t>関連操作が完全に消滅。</a:t>
            </a:r>
            <a:endParaRPr lang="en-US" altLang="ja-JP"/>
          </a:p>
          <a:p>
            <a:r>
              <a:rPr lang="ja-JP" altLang="en-US"/>
              <a:t>前回アプリの</a:t>
            </a:r>
            <a:r>
              <a:rPr lang="en-US" altLang="ja-JP"/>
              <a:t>app.js</a:t>
            </a:r>
            <a:r>
              <a:rPr lang="ja-JP" altLang="en-US"/>
              <a:t>と今回アプリの</a:t>
            </a:r>
            <a:r>
              <a:rPr lang="en-US" altLang="ja-JP"/>
              <a:t>app.ts</a:t>
            </a:r>
            <a:r>
              <a:rPr lang="ja-JP" altLang="en-US"/>
              <a:t>を比較してみよう。</a:t>
            </a:r>
            <a:endParaRPr lang="en-US" altLang="ja-JP"/>
          </a:p>
          <a:p>
            <a:r>
              <a:rPr lang="en-US" altLang="ja-JP"/>
              <a:t>TypeScript</a:t>
            </a:r>
            <a:r>
              <a:rPr lang="ja-JP" altLang="en-US"/>
              <a:t>対応</a:t>
            </a:r>
            <a:r>
              <a:rPr lang="en-US" altLang="ja-JP"/>
              <a:t>IDE/</a:t>
            </a:r>
            <a:r>
              <a:rPr lang="ja-JP" altLang="en-US"/>
              <a:t>エディタで</a:t>
            </a:r>
            <a:r>
              <a:rPr kumimoji="1" lang="en-US" altLang="ja-JP"/>
              <a:t>app.ts</a:t>
            </a:r>
            <a:r>
              <a:rPr kumimoji="1" lang="ja-JP" altLang="en-US"/>
              <a:t>を開き編集してみよう。</a:t>
            </a:r>
          </a:p>
        </p:txBody>
      </p:sp>
      <p:sp>
        <p:nvSpPr>
          <p:cNvPr id="4" name="正方形/長方形 3"/>
          <p:cNvSpPr/>
          <p:nvPr/>
        </p:nvSpPr>
        <p:spPr>
          <a:xfrm>
            <a:off x="838200" y="6506308"/>
            <a:ext cx="10515600" cy="35169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600" dirty="0">
                <a:solidFill>
                  <a:schemeClr val="tx1"/>
                </a:solidFill>
              </a:rPr>
              <a:t>＊サンプル・アプリのリポジトリはこちら：</a:t>
            </a:r>
            <a:r>
              <a:rPr lang="en-US" altLang="ja-JP" sz="1600" dirty="0">
                <a:solidFill>
                  <a:schemeClr val="tx1"/>
                </a:solidFill>
              </a:rPr>
              <a:t> </a:t>
            </a:r>
            <a:r>
              <a:rPr lang="en-US" altLang="ja-JP" sz="1600" dirty="0">
                <a:solidFill>
                  <a:schemeClr val="tx1"/>
                </a:solidFill>
              </a:rPr>
              <a:t>https://</a:t>
            </a:r>
            <a:r>
              <a:rPr lang="en-US" altLang="ja-JP" sz="1600" dirty="0" err="1">
                <a:solidFill>
                  <a:schemeClr val="tx1"/>
                </a:solidFill>
              </a:rPr>
              <a:t>github.com</a:t>
            </a:r>
            <a:r>
              <a:rPr lang="en-US" altLang="ja-JP" sz="1600" dirty="0">
                <a:solidFill>
                  <a:schemeClr val="tx1"/>
                </a:solidFill>
              </a:rPr>
              <a:t>/</a:t>
            </a:r>
            <a:r>
              <a:rPr lang="en-US" altLang="ja-JP" sz="1600" dirty="0" err="1">
                <a:solidFill>
                  <a:schemeClr val="tx1"/>
                </a:solidFill>
              </a:rPr>
              <a:t>mizukyf</a:t>
            </a:r>
            <a:r>
              <a:rPr lang="en-US" altLang="ja-JP" sz="1600" dirty="0">
                <a:solidFill>
                  <a:schemeClr val="tx1"/>
                </a:solidFill>
              </a:rPr>
              <a:t>/</a:t>
            </a:r>
            <a:r>
              <a:rPr lang="en-US" altLang="ja-JP" sz="1600" dirty="0" err="1">
                <a:solidFill>
                  <a:schemeClr val="tx1"/>
                </a:solidFill>
              </a:rPr>
              <a:t>MyWorkshops</a:t>
            </a:r>
            <a:endParaRPr kumimoji="1" lang="ja-JP" altLang="en-US" sz="1600" dirty="0">
              <a:solidFill>
                <a:schemeClr val="tx1"/>
              </a:solidFill>
            </a:endParaRPr>
          </a:p>
        </p:txBody>
      </p:sp>
    </p:spTree>
    <p:extLst>
      <p:ext uri="{BB962C8B-B14F-4D97-AF65-F5344CB8AC3E}">
        <p14:creationId xmlns:p14="http://schemas.microsoft.com/office/powerpoint/2010/main" val="105610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a:t>サンプル・アプリ</a:t>
            </a:r>
            <a:r>
              <a:rPr lang="en-US" altLang="ja-JP"/>
              <a:t/>
            </a:r>
            <a:br>
              <a:rPr lang="en-US" altLang="ja-JP"/>
            </a:br>
            <a:r>
              <a:rPr lang="ja-JP" altLang="en-US"/>
              <a:t>のファイル構成①</a:t>
            </a:r>
            <a:endParaRPr kumimoji="1" lang="ja-JP" altLang="en-US"/>
          </a:p>
        </p:txBody>
      </p:sp>
      <p:sp>
        <p:nvSpPr>
          <p:cNvPr id="9" name="コンテンツ プレースホルダー 8"/>
          <p:cNvSpPr>
            <a:spLocks noGrp="1"/>
          </p:cNvSpPr>
          <p:nvPr>
            <p:ph sz="half" idx="1"/>
          </p:nvPr>
        </p:nvSpPr>
        <p:spPr/>
        <p:txBody>
          <a:bodyPr/>
          <a:lstStyle/>
          <a:p>
            <a:r>
              <a:rPr kumimoji="1" lang="en-US" altLang="ja-JP"/>
              <a:t>app.ts</a:t>
            </a:r>
            <a:r>
              <a:rPr kumimoji="1" lang="ja-JP" altLang="en-US"/>
              <a:t>が開発者がコーディングしたもの</a:t>
            </a:r>
            <a:endParaRPr kumimoji="1" lang="en-US" altLang="ja-JP"/>
          </a:p>
          <a:p>
            <a:r>
              <a:rPr kumimoji="1" lang="en-US" altLang="ja-JP"/>
              <a:t>〜.d.ts</a:t>
            </a:r>
            <a:r>
              <a:rPr kumimoji="1" lang="ja-JP" altLang="en-US"/>
              <a:t>は</a:t>
            </a:r>
            <a:r>
              <a:rPr kumimoji="1" lang="en-US" altLang="ja-JP"/>
              <a:t>jQuery</a:t>
            </a:r>
            <a:r>
              <a:rPr kumimoji="1" lang="ja-JP" altLang="en-US"/>
              <a:t>や</a:t>
            </a:r>
            <a:r>
              <a:rPr kumimoji="1" lang="en-US" altLang="ja-JP"/>
              <a:t>AngularJS</a:t>
            </a:r>
            <a:r>
              <a:rPr kumimoji="1" lang="ja-JP" altLang="en-US"/>
              <a:t>の</a:t>
            </a:r>
            <a:r>
              <a:rPr kumimoji="1" lang="en-US" altLang="ja-JP"/>
              <a:t>API</a:t>
            </a:r>
            <a:r>
              <a:rPr kumimoji="1" lang="ja-JP" altLang="en-US"/>
              <a:t>を</a:t>
            </a:r>
            <a:r>
              <a:rPr kumimoji="1" lang="en-US" altLang="ja-JP"/>
              <a:t>TS</a:t>
            </a:r>
            <a:r>
              <a:rPr kumimoji="1" lang="ja-JP" altLang="en-US"/>
              <a:t>から型安全に利用するための型定義ファイル</a:t>
            </a:r>
            <a:endParaRPr kumimoji="1" lang="en-US" altLang="ja-JP"/>
          </a:p>
          <a:p>
            <a:r>
              <a:rPr lang="en-US" altLang="ja-JP"/>
              <a:t>index.html</a:t>
            </a:r>
            <a:r>
              <a:rPr lang="ja-JP" altLang="en-US"/>
              <a:t>は</a:t>
            </a:r>
            <a:r>
              <a:rPr lang="en-US" altLang="ja-JP"/>
              <a:t>JS/CSS</a:t>
            </a:r>
            <a:r>
              <a:rPr lang="ja-JP" altLang="en-US"/>
              <a:t>をロードしている以外ほとんど中身のないものになっているが、</a:t>
            </a:r>
            <a:r>
              <a:rPr lang="en-US" altLang="ja-JP"/>
              <a:t>ng-〜</a:t>
            </a:r>
            <a:r>
              <a:rPr lang="ja-JP" altLang="en-US"/>
              <a:t>で始まる属性が付与されている</a:t>
            </a:r>
            <a:r>
              <a:rPr lang="ja-JP" altLang="en-US" baseline="30000"/>
              <a:t>（</a:t>
            </a:r>
            <a:r>
              <a:rPr lang="en-US" altLang="ja-JP" baseline="30000"/>
              <a:t>*</a:t>
            </a:r>
            <a:r>
              <a:rPr lang="ja-JP" altLang="en-US" baseline="30000"/>
              <a:t>）</a:t>
            </a:r>
            <a:r>
              <a:rPr lang="ja-JP" altLang="en-US"/>
              <a:t>。</a:t>
            </a:r>
            <a:endParaRPr kumimoji="1" lang="en-US" altLang="ja-JP"/>
          </a:p>
        </p:txBody>
      </p:sp>
      <p:sp>
        <p:nvSpPr>
          <p:cNvPr id="10" name="コンテンツ プレースホルダー 9"/>
          <p:cNvSpPr>
            <a:spLocks noGrp="1"/>
          </p:cNvSpPr>
          <p:nvPr>
            <p:ph sz="half" idx="2"/>
          </p:nvPr>
        </p:nvSpPr>
        <p:spPr/>
        <p:txBody>
          <a:bodyPr/>
          <a:lstStyle/>
          <a:p>
            <a:endParaRPr kumimoji="1" lang="ja-JP" altLang="en-US"/>
          </a:p>
        </p:txBody>
      </p:sp>
      <p:pic>
        <p:nvPicPr>
          <p:cNvPr id="3" name="図 2"/>
          <p:cNvPicPr>
            <a:picLocks noChangeAspect="1"/>
          </p:cNvPicPr>
          <p:nvPr/>
        </p:nvPicPr>
        <p:blipFill rotWithShape="1">
          <a:blip r:embed="rId2"/>
          <a:srcRect t="65663"/>
          <a:stretch/>
        </p:blipFill>
        <p:spPr>
          <a:xfrm>
            <a:off x="6172200" y="1825625"/>
            <a:ext cx="5181600" cy="3029292"/>
          </a:xfrm>
          <a:prstGeom prst="rect">
            <a:avLst/>
          </a:prstGeom>
          <a:ln>
            <a:solidFill>
              <a:srgbClr val="002060"/>
            </a:solidFill>
          </a:ln>
        </p:spPr>
      </p:pic>
      <p:sp>
        <p:nvSpPr>
          <p:cNvPr id="8" name="正方形/長方形 7"/>
          <p:cNvSpPr/>
          <p:nvPr/>
        </p:nvSpPr>
        <p:spPr>
          <a:xfrm>
            <a:off x="838200" y="6506308"/>
            <a:ext cx="10515600" cy="35169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600">
                <a:solidFill>
                  <a:schemeClr val="tx1"/>
                </a:solidFill>
              </a:rPr>
              <a:t>＊ここで詳細には立ち入らないがこの属性は</a:t>
            </a:r>
            <a:r>
              <a:rPr lang="en-US" altLang="ja-JP" sz="1600">
                <a:solidFill>
                  <a:schemeClr val="tx1"/>
                </a:solidFill>
              </a:rPr>
              <a:t>AngularJS</a:t>
            </a:r>
            <a:r>
              <a:rPr lang="ja-JP" altLang="en-US" sz="1600">
                <a:solidFill>
                  <a:schemeClr val="tx1"/>
                </a:solidFill>
              </a:rPr>
              <a:t>の用語で「ディレクティブ」と呼ばれる。</a:t>
            </a:r>
            <a:endParaRPr kumimoji="1" lang="ja-JP" altLang="en-US" sz="1600">
              <a:solidFill>
                <a:schemeClr val="tx1"/>
              </a:solidFill>
            </a:endParaRPr>
          </a:p>
        </p:txBody>
      </p:sp>
    </p:spTree>
    <p:extLst>
      <p:ext uri="{BB962C8B-B14F-4D97-AF65-F5344CB8AC3E}">
        <p14:creationId xmlns:p14="http://schemas.microsoft.com/office/powerpoint/2010/main" val="47211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a:t>サンプル・アプリ</a:t>
            </a:r>
            <a:r>
              <a:rPr lang="en-US" altLang="ja-JP"/>
              <a:t/>
            </a:r>
            <a:br>
              <a:rPr lang="en-US" altLang="ja-JP"/>
            </a:br>
            <a:r>
              <a:rPr lang="ja-JP" altLang="en-US"/>
              <a:t>のファイル構成②</a:t>
            </a:r>
            <a:endParaRPr kumimoji="1" lang="ja-JP" altLang="en-US"/>
          </a:p>
        </p:txBody>
      </p:sp>
      <p:sp>
        <p:nvSpPr>
          <p:cNvPr id="9" name="コンテンツ プレースホルダー 8"/>
          <p:cNvSpPr>
            <a:spLocks noGrp="1"/>
          </p:cNvSpPr>
          <p:nvPr>
            <p:ph sz="half" idx="1"/>
          </p:nvPr>
        </p:nvSpPr>
        <p:spPr/>
        <p:txBody>
          <a:bodyPr>
            <a:normAutofit lnSpcReduction="10000"/>
          </a:bodyPr>
          <a:lstStyle/>
          <a:p>
            <a:r>
              <a:rPr lang="en-US" altLang="ja-JP"/>
              <a:t>app.js</a:t>
            </a:r>
            <a:r>
              <a:rPr lang="ja-JP" altLang="en-US"/>
              <a:t>は</a:t>
            </a:r>
            <a:r>
              <a:rPr lang="en-US" altLang="ja-JP"/>
              <a:t>tsc</a:t>
            </a:r>
            <a:r>
              <a:rPr lang="ja-JP" altLang="en-US"/>
              <a:t>が生成した</a:t>
            </a:r>
            <a:r>
              <a:rPr lang="en-US" altLang="ja-JP"/>
              <a:t>JS</a:t>
            </a:r>
            <a:r>
              <a:rPr lang="ja-JP" altLang="en-US"/>
              <a:t>コードのファイル</a:t>
            </a:r>
            <a:endParaRPr lang="en-US" altLang="ja-JP"/>
          </a:p>
          <a:p>
            <a:r>
              <a:rPr lang="en-US" altLang="ja-JP"/>
              <a:t>app_v0.js</a:t>
            </a:r>
            <a:r>
              <a:rPr lang="ja-JP" altLang="en-US"/>
              <a:t>は</a:t>
            </a:r>
            <a:r>
              <a:rPr lang="en-US" altLang="ja-JP"/>
              <a:t>TS</a:t>
            </a:r>
            <a:r>
              <a:rPr lang="ja-JP" altLang="en-US"/>
              <a:t>化前の</a:t>
            </a:r>
            <a:r>
              <a:rPr lang="en-US" altLang="ja-JP"/>
              <a:t>JS</a:t>
            </a:r>
            <a:r>
              <a:rPr lang="ja-JP" altLang="en-US"/>
              <a:t>。</a:t>
            </a:r>
            <a:endParaRPr lang="en-US" altLang="ja-JP"/>
          </a:p>
          <a:p>
            <a:r>
              <a:rPr kumimoji="1" lang="en-US" altLang="ja-JP"/>
              <a:t>angular〜.js</a:t>
            </a:r>
            <a:r>
              <a:rPr kumimoji="1" lang="ja-JP" altLang="en-US"/>
              <a:t>は</a:t>
            </a:r>
            <a:r>
              <a:rPr kumimoji="1" lang="en-US" altLang="ja-JP"/>
              <a:t>AngularJS</a:t>
            </a:r>
            <a:r>
              <a:rPr kumimoji="1" lang="ja-JP" altLang="en-US"/>
              <a:t>の標準モジュールのファイル</a:t>
            </a:r>
            <a:endParaRPr kumimoji="1" lang="en-US" altLang="ja-JP"/>
          </a:p>
          <a:p>
            <a:r>
              <a:rPr lang="en-US" altLang="ja-JP"/>
              <a:t>ui-bootstrap〜.js</a:t>
            </a:r>
            <a:r>
              <a:rPr lang="ja-JP" altLang="en-US"/>
              <a:t>は</a:t>
            </a:r>
            <a:r>
              <a:rPr lang="en-US" altLang="ja-JP"/>
              <a:t>AngularJS</a:t>
            </a:r>
            <a:r>
              <a:rPr lang="ja-JP" altLang="en-US"/>
              <a:t>と</a:t>
            </a:r>
            <a:r>
              <a:rPr lang="en-US" altLang="ja-JP"/>
              <a:t>Bootstrap</a:t>
            </a:r>
            <a:r>
              <a:rPr lang="ja-JP" altLang="en-US"/>
              <a:t>を仲立ちするモジュールのファイル</a:t>
            </a:r>
            <a:endParaRPr lang="en-US" altLang="ja-JP"/>
          </a:p>
          <a:p>
            <a:r>
              <a:rPr kumimoji="1" lang="en-US" altLang="ja-JP"/>
              <a:t>tpl</a:t>
            </a:r>
            <a:r>
              <a:rPr kumimoji="1" lang="ja-JP" altLang="en-US"/>
              <a:t>にはページ遷移で利用されるテンプレが格納されている</a:t>
            </a:r>
            <a:endParaRPr kumimoji="1" lang="en-US" altLang="ja-JP"/>
          </a:p>
        </p:txBody>
      </p:sp>
      <p:sp>
        <p:nvSpPr>
          <p:cNvPr id="10" name="コンテンツ プレースホルダー 9"/>
          <p:cNvSpPr>
            <a:spLocks noGrp="1"/>
          </p:cNvSpPr>
          <p:nvPr>
            <p:ph sz="half" idx="2"/>
          </p:nvPr>
        </p:nvSpPr>
        <p:spPr/>
        <p:txBody>
          <a:bodyPr>
            <a:normAutofit lnSpcReduction="10000"/>
          </a:bodyPr>
          <a:lstStyle/>
          <a:p>
            <a:endParaRPr kumimoji="1" lang="ja-JP" altLang="en-US"/>
          </a:p>
        </p:txBody>
      </p:sp>
      <p:pic>
        <p:nvPicPr>
          <p:cNvPr id="3" name="図 2"/>
          <p:cNvPicPr>
            <a:picLocks noChangeAspect="1"/>
          </p:cNvPicPr>
          <p:nvPr/>
        </p:nvPicPr>
        <p:blipFill rotWithShape="1">
          <a:blip r:embed="rId2"/>
          <a:srcRect b="34763"/>
          <a:stretch/>
        </p:blipFill>
        <p:spPr>
          <a:xfrm>
            <a:off x="6172200" y="421650"/>
            <a:ext cx="5181600" cy="5755314"/>
          </a:xfrm>
          <a:prstGeom prst="rect">
            <a:avLst/>
          </a:prstGeom>
          <a:ln>
            <a:solidFill>
              <a:srgbClr val="002060"/>
            </a:solidFill>
          </a:ln>
        </p:spPr>
      </p:pic>
      <p:sp>
        <p:nvSpPr>
          <p:cNvPr id="7" name="角丸四角形 6"/>
          <p:cNvSpPr/>
          <p:nvPr/>
        </p:nvSpPr>
        <p:spPr>
          <a:xfrm>
            <a:off x="7591964" y="3011752"/>
            <a:ext cx="3277319" cy="3300148"/>
          </a:xfrm>
          <a:prstGeom prst="roundRect">
            <a:avLst>
              <a:gd name="adj" fmla="val 4643"/>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4332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5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Effect transition="in" filter="fade">
                                      <p:cBhvr>
                                        <p:cTn id="32" dur="500"/>
                                        <p:tgtEl>
                                          <p:spTgt spid="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4" end="4"/>
                                            </p:txEl>
                                          </p:spTgt>
                                        </p:tgtEl>
                                        <p:attrNameLst>
                                          <p:attrName>style.visibility</p:attrName>
                                        </p:attrNameLst>
                                      </p:cBhvr>
                                      <p:to>
                                        <p:strVal val="visible"/>
                                      </p:to>
                                    </p:set>
                                    <p:animEffect transition="in" filter="fade">
                                      <p:cBhvr>
                                        <p:cTn id="3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何が変わった？（再掲）</a:t>
            </a:r>
          </a:p>
        </p:txBody>
      </p:sp>
      <p:sp>
        <p:nvSpPr>
          <p:cNvPr id="4" name="テキスト プレースホルダー 3"/>
          <p:cNvSpPr>
            <a:spLocks noGrp="1"/>
          </p:cNvSpPr>
          <p:nvPr>
            <p:ph type="body" idx="1"/>
          </p:nvPr>
        </p:nvSpPr>
        <p:spPr/>
        <p:txBody>
          <a:bodyPr/>
          <a:lstStyle/>
          <a:p>
            <a:r>
              <a:rPr kumimoji="1" lang="ja-JP" altLang="en-US"/>
              <a:t>クライアント側</a:t>
            </a:r>
          </a:p>
        </p:txBody>
      </p:sp>
      <p:sp>
        <p:nvSpPr>
          <p:cNvPr id="5" name="コンテンツ プレースホルダー 4"/>
          <p:cNvSpPr>
            <a:spLocks noGrp="1"/>
          </p:cNvSpPr>
          <p:nvPr>
            <p:ph sz="half" idx="2"/>
          </p:nvPr>
        </p:nvSpPr>
        <p:spPr/>
        <p:txBody>
          <a:bodyPr/>
          <a:lstStyle/>
          <a:p>
            <a:r>
              <a:rPr kumimoji="1" lang="ja-JP" altLang="en-US"/>
              <a:t>クライアント側に</a:t>
            </a:r>
            <a:r>
              <a:rPr kumimoji="1" lang="en-US" altLang="ja-JP"/>
              <a:t>MVC</a:t>
            </a:r>
            <a:r>
              <a:rPr kumimoji="1" lang="ja-JP" altLang="en-US"/>
              <a:t>の全要素が移動し、データ永続化以外のすべての制御を掌握。</a:t>
            </a:r>
            <a:endParaRPr kumimoji="1" lang="en-US" altLang="ja-JP"/>
          </a:p>
          <a:p>
            <a:r>
              <a:rPr lang="ja-JP" altLang="en-US"/>
              <a:t>ページ遷移すらもクライアント側で閉じた処理になる。</a:t>
            </a:r>
            <a:endParaRPr kumimoji="1" lang="ja-JP" altLang="en-US"/>
          </a:p>
        </p:txBody>
      </p:sp>
      <p:sp>
        <p:nvSpPr>
          <p:cNvPr id="6" name="テキスト プレースホルダー 5"/>
          <p:cNvSpPr>
            <a:spLocks noGrp="1"/>
          </p:cNvSpPr>
          <p:nvPr>
            <p:ph type="body" sz="quarter" idx="3"/>
          </p:nvPr>
        </p:nvSpPr>
        <p:spPr/>
        <p:txBody>
          <a:bodyPr/>
          <a:lstStyle/>
          <a:p>
            <a:r>
              <a:rPr kumimoji="1" lang="ja-JP" altLang="en-US"/>
              <a:t>サーバ側</a:t>
            </a:r>
          </a:p>
        </p:txBody>
      </p:sp>
      <p:sp>
        <p:nvSpPr>
          <p:cNvPr id="7" name="コンテンツ プレースホルダー 6"/>
          <p:cNvSpPr>
            <a:spLocks noGrp="1"/>
          </p:cNvSpPr>
          <p:nvPr>
            <p:ph sz="quarter" idx="4"/>
          </p:nvPr>
        </p:nvSpPr>
        <p:spPr/>
        <p:txBody>
          <a:bodyPr/>
          <a:lstStyle/>
          <a:p>
            <a:r>
              <a:rPr kumimoji="1" lang="en-US" altLang="ja-JP"/>
              <a:t>VC</a:t>
            </a:r>
            <a:r>
              <a:rPr kumimoji="1" lang="ja-JP" altLang="en-US"/>
              <a:t>要素がほぼ消滅。多様なリクエストを処理する複雑なロジックはなくなった。</a:t>
            </a:r>
            <a:endParaRPr kumimoji="1" lang="en-US" altLang="ja-JP"/>
          </a:p>
          <a:p>
            <a:r>
              <a:rPr lang="en-US" altLang="ja-JP"/>
              <a:t>XML/JSON</a:t>
            </a:r>
            <a:r>
              <a:rPr lang="ja-JP" altLang="en-US"/>
              <a:t>を受け付ける</a:t>
            </a:r>
            <a:r>
              <a:rPr lang="en-US" altLang="ja-JP"/>
              <a:t>RESTful</a:t>
            </a:r>
            <a:r>
              <a:rPr lang="ja-JP" altLang="en-US"/>
              <a:t> </a:t>
            </a:r>
            <a:r>
              <a:rPr lang="en-US" altLang="ja-JP"/>
              <a:t>API</a:t>
            </a:r>
            <a:r>
              <a:rPr lang="ja-JP" altLang="en-US"/>
              <a:t>がデータの永続化と</a:t>
            </a:r>
            <a:r>
              <a:rPr lang="en-US" altLang="ja-JP"/>
              <a:t>TX</a:t>
            </a:r>
            <a:r>
              <a:rPr lang="ja-JP" altLang="en-US"/>
              <a:t>を担保。</a:t>
            </a:r>
            <a:endParaRPr kumimoji="1" lang="en-US" altLang="ja-JP"/>
          </a:p>
          <a:p>
            <a:endParaRPr kumimoji="1" lang="ja-JP" altLang="en-US"/>
          </a:p>
        </p:txBody>
      </p:sp>
      <p:sp>
        <p:nvSpPr>
          <p:cNvPr id="8" name="雲形吹き出し 7"/>
          <p:cNvSpPr/>
          <p:nvPr/>
        </p:nvSpPr>
        <p:spPr>
          <a:xfrm>
            <a:off x="7872413" y="430346"/>
            <a:ext cx="3657600" cy="1730640"/>
          </a:xfrm>
          <a:prstGeom prst="cloudCallout">
            <a:avLst>
              <a:gd name="adj1" fmla="val -46330"/>
              <a:gd name="adj2" fmla="val 5349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t>注：</a:t>
            </a:r>
            <a:r>
              <a:rPr kumimoji="1" lang="ja-JP" altLang="en-US" sz="2000" b="1"/>
              <a:t>サンプル</a:t>
            </a:r>
            <a:r>
              <a:rPr lang="ja-JP" altLang="en-US" sz="2000" b="1"/>
              <a:t>・アプリではサーバ側の変化はわかりにくい。</a:t>
            </a:r>
            <a:endParaRPr kumimoji="1" lang="en-US" altLang="ja-JP" sz="2000" b="1"/>
          </a:p>
        </p:txBody>
      </p:sp>
    </p:spTree>
    <p:extLst>
      <p:ext uri="{BB962C8B-B14F-4D97-AF65-F5344CB8AC3E}">
        <p14:creationId xmlns:p14="http://schemas.microsoft.com/office/powerpoint/2010/main" val="45869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a:t>さいごに</a:t>
            </a:r>
          </a:p>
        </p:txBody>
      </p:sp>
      <p:sp>
        <p:nvSpPr>
          <p:cNvPr id="6" name="テキスト プレースホルダー 5"/>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4787773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a:t>JavaScript</a:t>
            </a:r>
            <a:r>
              <a:rPr kumimoji="1" lang="ja-JP" altLang="en-US"/>
              <a:t>の現在</a:t>
            </a:r>
            <a:r>
              <a:rPr kumimoji="1" lang="en-US" altLang="ja-JP"/>
              <a:t>/</a:t>
            </a:r>
            <a:r>
              <a:rPr kumimoji="1" lang="ja-JP" altLang="en-US"/>
              <a:t>今後</a:t>
            </a:r>
            <a:r>
              <a:rPr kumimoji="1" lang="en-US" altLang="ja-JP"/>
              <a:t/>
            </a:r>
            <a:br>
              <a:rPr kumimoji="1" lang="en-US" altLang="ja-JP"/>
            </a:br>
            <a:r>
              <a:rPr kumimoji="1" lang="ja-JP" altLang="en-US"/>
              <a:t>わりと楽観的に説明してきたけど</a:t>
            </a:r>
            <a:r>
              <a:rPr kumimoji="1" lang="en-US" altLang="ja-JP"/>
              <a:t>…</a:t>
            </a:r>
            <a:endParaRPr kumimoji="1" lang="ja-JP" altLang="en-US"/>
          </a:p>
        </p:txBody>
      </p:sp>
      <p:sp>
        <p:nvSpPr>
          <p:cNvPr id="5" name="コンテンツ プレースホルダー 4"/>
          <p:cNvSpPr>
            <a:spLocks noGrp="1"/>
          </p:cNvSpPr>
          <p:nvPr>
            <p:ph idx="1"/>
          </p:nvPr>
        </p:nvSpPr>
        <p:spPr/>
        <p:txBody>
          <a:bodyPr/>
          <a:lstStyle/>
          <a:p>
            <a:r>
              <a:rPr kumimoji="1" lang="en-US" altLang="ja-JP"/>
              <a:t>JavaScript</a:t>
            </a:r>
            <a:r>
              <a:rPr kumimoji="1" lang="ja-JP" altLang="en-US"/>
              <a:t>の言語仕様理解が重要であることは疑い得ない。</a:t>
            </a:r>
            <a:endParaRPr kumimoji="1" lang="en-US" altLang="ja-JP"/>
          </a:p>
          <a:p>
            <a:r>
              <a:rPr lang="en-US" altLang="ja-JP"/>
              <a:t>jQuery</a:t>
            </a:r>
            <a:r>
              <a:rPr lang="ja-JP" altLang="en-US"/>
              <a:t>のような軽量</a:t>
            </a:r>
            <a:r>
              <a:rPr lang="en-US" altLang="ja-JP"/>
              <a:t>FW</a:t>
            </a:r>
            <a:r>
              <a:rPr lang="ja-JP" altLang="en-US"/>
              <a:t>の将来性はなんとも言えない。</a:t>
            </a:r>
            <a:endParaRPr lang="en-US" altLang="ja-JP"/>
          </a:p>
          <a:p>
            <a:r>
              <a:rPr kumimoji="1" lang="en-US" altLang="ja-JP"/>
              <a:t>AngularJS</a:t>
            </a:r>
            <a:r>
              <a:rPr kumimoji="1" lang="ja-JP" altLang="en-US"/>
              <a:t>（</a:t>
            </a:r>
            <a:r>
              <a:rPr kumimoji="1" lang="en-US" altLang="ja-JP"/>
              <a:t>1.x</a:t>
            </a:r>
            <a:r>
              <a:rPr kumimoji="1" lang="ja-JP" altLang="en-US"/>
              <a:t>）のようなクライアント</a:t>
            </a:r>
            <a:r>
              <a:rPr kumimoji="1" lang="en-US" altLang="ja-JP"/>
              <a:t>MVC</a:t>
            </a:r>
            <a:r>
              <a:rPr kumimoji="1" lang="ja-JP" altLang="en-US"/>
              <a:t>は</a:t>
            </a:r>
            <a:r>
              <a:rPr lang="ja-JP" altLang="en-US"/>
              <a:t>前のめり気味であり、</a:t>
            </a:r>
            <a:r>
              <a:rPr kumimoji="1" lang="en-US" altLang="ja-JP"/>
              <a:t>JS</a:t>
            </a:r>
            <a:r>
              <a:rPr kumimoji="1" lang="ja-JP" altLang="en-US"/>
              <a:t>の言語的</a:t>
            </a:r>
            <a:r>
              <a:rPr kumimoji="1" lang="en-US" altLang="ja-JP"/>
              <a:t>/</a:t>
            </a:r>
            <a:r>
              <a:rPr kumimoji="1" lang="ja-JP" altLang="en-US"/>
              <a:t>ランタイム的課題に起因する欠点に</a:t>
            </a:r>
            <a:r>
              <a:rPr lang="ja-JP" altLang="en-US"/>
              <a:t>目を瞑る覚悟なしに導入はできない。</a:t>
            </a:r>
            <a:endParaRPr lang="en-US" altLang="ja-JP"/>
          </a:p>
          <a:p>
            <a:r>
              <a:rPr kumimoji="1" lang="en-US" altLang="ja-JP"/>
              <a:t>TypeScript</a:t>
            </a:r>
            <a:r>
              <a:rPr kumimoji="1" lang="ja-JP" altLang="en-US"/>
              <a:t>のような</a:t>
            </a:r>
            <a:r>
              <a:rPr kumimoji="1" lang="en-US" altLang="ja-JP"/>
              <a:t>altJS</a:t>
            </a:r>
            <a:r>
              <a:rPr kumimoji="1" lang="ja-JP" altLang="en-US"/>
              <a:t>はそれぞれ個性的なアプローチをとるが、いずれも厄介な問題を抱えている。</a:t>
            </a:r>
            <a:r>
              <a:rPr kumimoji="1" lang="en-US" altLang="ja-JP"/>
              <a:t>5</a:t>
            </a:r>
            <a:r>
              <a:rPr kumimoji="1" lang="ja-JP" altLang="en-US"/>
              <a:t>年後・</a:t>
            </a:r>
            <a:r>
              <a:rPr kumimoji="1" lang="en-US" altLang="ja-JP"/>
              <a:t>10</a:t>
            </a:r>
            <a:r>
              <a:rPr kumimoji="1" lang="ja-JP" altLang="en-US"/>
              <a:t>年後に「○○</a:t>
            </a:r>
            <a:r>
              <a:rPr kumimoji="1" lang="en-US" altLang="ja-JP"/>
              <a:t>Script</a:t>
            </a:r>
            <a:r>
              <a:rPr kumimoji="1" lang="ja-JP" altLang="en-US"/>
              <a:t>が第</a:t>
            </a:r>
            <a:r>
              <a:rPr kumimoji="1" lang="en-US" altLang="ja-JP"/>
              <a:t>2</a:t>
            </a:r>
            <a:r>
              <a:rPr kumimoji="1" lang="ja-JP" altLang="en-US"/>
              <a:t>の</a:t>
            </a:r>
            <a:r>
              <a:rPr kumimoji="1" lang="en-US" altLang="ja-JP"/>
              <a:t>Ruby/CoffeeScript</a:t>
            </a:r>
            <a:r>
              <a:rPr kumimoji="1" lang="ja-JP" altLang="en-US"/>
              <a:t>であった」ということになりかねない。</a:t>
            </a:r>
          </a:p>
        </p:txBody>
      </p:sp>
      <p:sp>
        <p:nvSpPr>
          <p:cNvPr id="6" name="雲形吹き出し 5"/>
          <p:cNvSpPr/>
          <p:nvPr/>
        </p:nvSpPr>
        <p:spPr>
          <a:xfrm>
            <a:off x="6992047" y="115093"/>
            <a:ext cx="4912086" cy="1825625"/>
          </a:xfrm>
          <a:prstGeom prst="cloudCallout">
            <a:avLst>
              <a:gd name="adj1" fmla="val -51885"/>
              <a:gd name="adj2" fmla="val 3979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a:t>JavaScript</a:t>
            </a:r>
            <a:r>
              <a:rPr kumimoji="1" lang="ja-JP" altLang="en-US" sz="2000" b="1"/>
              <a:t>のもっとも「うんざり」な部分</a:t>
            </a:r>
            <a:r>
              <a:rPr lang="ja-JP" altLang="en-US" sz="2000" b="1"/>
              <a:t>は、しかしもっとも堅実な部分でもあるということ</a:t>
            </a:r>
            <a:r>
              <a:rPr lang="en-US" altLang="ja-JP" sz="2000" b="1"/>
              <a:t>…</a:t>
            </a:r>
            <a:r>
              <a:rPr lang="ja-JP" altLang="en-US" sz="2000" b="1"/>
              <a:t>。</a:t>
            </a:r>
            <a:endParaRPr kumimoji="1" lang="ja-JP" altLang="en-US" sz="2000" b="1"/>
          </a:p>
        </p:txBody>
      </p:sp>
    </p:spTree>
    <p:extLst>
      <p:ext uri="{BB962C8B-B14F-4D97-AF65-F5344CB8AC3E}">
        <p14:creationId xmlns:p14="http://schemas.microsoft.com/office/powerpoint/2010/main" val="91768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a:t>再び サーバ</a:t>
            </a:r>
            <a:r>
              <a:rPr kumimoji="1" lang="en-US" altLang="ja-JP"/>
              <a:t>/</a:t>
            </a:r>
            <a:r>
              <a:rPr kumimoji="1" lang="ja-JP" altLang="en-US"/>
              <a:t>クライアント</a:t>
            </a:r>
            <a:r>
              <a:rPr kumimoji="1" lang="en-US" altLang="ja-JP"/>
              <a:t/>
            </a:r>
            <a:br>
              <a:rPr kumimoji="1" lang="en-US" altLang="ja-JP"/>
            </a:br>
            <a:r>
              <a:rPr kumimoji="1" lang="ja-JP" altLang="en-US"/>
              <a:t>それぞれの発展</a:t>
            </a:r>
            <a:r>
              <a:rPr kumimoji="1" lang="en-US" altLang="ja-JP"/>
              <a:t>/</a:t>
            </a:r>
            <a:r>
              <a:rPr lang="ja-JP" altLang="en-US"/>
              <a:t>分化の</a:t>
            </a:r>
            <a:r>
              <a:rPr kumimoji="1" lang="ja-JP" altLang="en-US"/>
              <a:t>系譜</a:t>
            </a:r>
          </a:p>
        </p:txBody>
      </p:sp>
      <p:sp>
        <p:nvSpPr>
          <p:cNvPr id="10" name="正方形/長方形 9"/>
          <p:cNvSpPr/>
          <p:nvPr/>
        </p:nvSpPr>
        <p:spPr>
          <a:xfrm>
            <a:off x="5056406" y="3860857"/>
            <a:ext cx="1828800"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b="1"/>
              <a:t>Ajax</a:t>
            </a:r>
            <a:endParaRPr kumimoji="1" lang="ja-JP" altLang="en-US" b="1"/>
          </a:p>
        </p:txBody>
      </p:sp>
      <p:sp>
        <p:nvSpPr>
          <p:cNvPr id="11" name="正方形/長方形 10"/>
          <p:cNvSpPr/>
          <p:nvPr/>
        </p:nvSpPr>
        <p:spPr>
          <a:xfrm>
            <a:off x="5056406" y="2092511"/>
            <a:ext cx="1828800"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b="1"/>
              <a:t>RESTful</a:t>
            </a:r>
            <a:br>
              <a:rPr kumimoji="1" lang="en-US" altLang="ja-JP" b="1"/>
            </a:br>
            <a:r>
              <a:rPr kumimoji="1" lang="en-US" altLang="ja-JP" b="1"/>
              <a:t>API</a:t>
            </a:r>
            <a:endParaRPr kumimoji="1" lang="ja-JP" altLang="en-US" b="1"/>
          </a:p>
        </p:txBody>
      </p:sp>
      <p:sp>
        <p:nvSpPr>
          <p:cNvPr id="13" name="正方形/長方形 12"/>
          <p:cNvSpPr/>
          <p:nvPr/>
        </p:nvSpPr>
        <p:spPr>
          <a:xfrm>
            <a:off x="2239937" y="3860857"/>
            <a:ext cx="1828800"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sz="1600" b="1"/>
              <a:t>DOM</a:t>
            </a:r>
            <a:r>
              <a:rPr kumimoji="1" lang="ja-JP" altLang="en-US" sz="1600" b="1"/>
              <a:t>による</a:t>
            </a:r>
            <a:r>
              <a:rPr kumimoji="1" lang="en-US" altLang="ja-JP" sz="1600" b="1"/>
              <a:t/>
            </a:r>
            <a:br>
              <a:rPr kumimoji="1" lang="en-US" altLang="ja-JP" sz="1600" b="1"/>
            </a:br>
            <a:r>
              <a:rPr kumimoji="1" lang="ja-JP" altLang="en-US" sz="1600" b="1"/>
              <a:t>動的書き換え</a:t>
            </a:r>
          </a:p>
        </p:txBody>
      </p:sp>
      <p:cxnSp>
        <p:nvCxnSpPr>
          <p:cNvPr id="29" name="曲線コネクタ 28"/>
          <p:cNvCxnSpPr>
            <a:stCxn id="30" idx="3"/>
            <a:endCxn id="11" idx="1"/>
          </p:cNvCxnSpPr>
          <p:nvPr/>
        </p:nvCxnSpPr>
        <p:spPr>
          <a:xfrm>
            <a:off x="4092294" y="2547389"/>
            <a:ext cx="964112" cy="2322"/>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35" name="曲線コネクタ 34"/>
          <p:cNvCxnSpPr>
            <a:stCxn id="13" idx="3"/>
            <a:endCxn id="10" idx="1"/>
          </p:cNvCxnSpPr>
          <p:nvPr/>
        </p:nvCxnSpPr>
        <p:spPr>
          <a:xfrm>
            <a:off x="4068737" y="4318057"/>
            <a:ext cx="987669" cy="12700"/>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grpSp>
        <p:nvGrpSpPr>
          <p:cNvPr id="47" name="図形グループ 46"/>
          <p:cNvGrpSpPr/>
          <p:nvPr/>
        </p:nvGrpSpPr>
        <p:grpSpPr>
          <a:xfrm>
            <a:off x="2263494" y="3079757"/>
            <a:ext cx="7461738" cy="745932"/>
            <a:chOff x="3892062" y="4448851"/>
            <a:chExt cx="7461738" cy="745932"/>
          </a:xfrm>
        </p:grpSpPr>
        <p:cxnSp>
          <p:nvCxnSpPr>
            <p:cNvPr id="23" name="直線コネクタ 22"/>
            <p:cNvCxnSpPr/>
            <p:nvPr/>
          </p:nvCxnSpPr>
          <p:spPr>
            <a:xfrm>
              <a:off x="3892063" y="4818183"/>
              <a:ext cx="746173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892063" y="4448851"/>
              <a:ext cx="2031325" cy="369332"/>
            </a:xfrm>
            <a:prstGeom prst="rect">
              <a:avLst/>
            </a:prstGeom>
            <a:noFill/>
          </p:spPr>
          <p:txBody>
            <a:bodyPr wrap="none" rtlCol="0">
              <a:spAutoFit/>
            </a:bodyPr>
            <a:lstStyle/>
            <a:p>
              <a:r>
                <a:rPr kumimoji="1" lang="ja-JP" altLang="en-US"/>
                <a:t>↑サーバ・サイド</a:t>
              </a:r>
            </a:p>
          </p:txBody>
        </p:sp>
        <p:sp>
          <p:nvSpPr>
            <p:cNvPr id="44" name="テキスト ボックス 43"/>
            <p:cNvSpPr txBox="1"/>
            <p:nvPr/>
          </p:nvSpPr>
          <p:spPr>
            <a:xfrm>
              <a:off x="3892062" y="4825451"/>
              <a:ext cx="2723823" cy="369332"/>
            </a:xfrm>
            <a:prstGeom prst="rect">
              <a:avLst/>
            </a:prstGeom>
            <a:noFill/>
          </p:spPr>
          <p:txBody>
            <a:bodyPr wrap="none" rtlCol="0">
              <a:spAutoFit/>
            </a:bodyPr>
            <a:lstStyle/>
            <a:p>
              <a:r>
                <a:rPr kumimoji="1" lang="ja-JP" altLang="en-US"/>
                <a:t>↓クライアント・サイド</a:t>
              </a:r>
            </a:p>
          </p:txBody>
        </p:sp>
      </p:grpSp>
      <p:sp>
        <p:nvSpPr>
          <p:cNvPr id="30" name="正方形/長方形 29"/>
          <p:cNvSpPr/>
          <p:nvPr/>
        </p:nvSpPr>
        <p:spPr>
          <a:xfrm>
            <a:off x="2263494" y="2090189"/>
            <a:ext cx="1828800"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b="1"/>
              <a:t>CoC</a:t>
            </a:r>
            <a:endParaRPr kumimoji="1" lang="ja-JP" altLang="en-US" b="1"/>
          </a:p>
        </p:txBody>
      </p:sp>
      <p:sp>
        <p:nvSpPr>
          <p:cNvPr id="33" name="正方形/長方形 32"/>
          <p:cNvSpPr/>
          <p:nvPr/>
        </p:nvSpPr>
        <p:spPr>
          <a:xfrm>
            <a:off x="5056406" y="5232457"/>
            <a:ext cx="1828800"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ja-JP" b="1"/>
              <a:t>altJS</a:t>
            </a:r>
            <a:endParaRPr kumimoji="1" lang="ja-JP" altLang="en-US" b="1"/>
          </a:p>
        </p:txBody>
      </p:sp>
      <p:sp>
        <p:nvSpPr>
          <p:cNvPr id="34" name="正方形/長方形 33"/>
          <p:cNvSpPr/>
          <p:nvPr/>
        </p:nvSpPr>
        <p:spPr>
          <a:xfrm>
            <a:off x="7872875" y="3860857"/>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a:t>MVC</a:t>
            </a:r>
            <a:endParaRPr kumimoji="1" lang="ja-JP" altLang="en-US" b="1"/>
          </a:p>
        </p:txBody>
      </p:sp>
      <p:cxnSp>
        <p:nvCxnSpPr>
          <p:cNvPr id="36" name="曲線コネクタ 35"/>
          <p:cNvCxnSpPr>
            <a:stCxn id="10" idx="3"/>
            <a:endCxn id="34" idx="1"/>
          </p:cNvCxnSpPr>
          <p:nvPr/>
        </p:nvCxnSpPr>
        <p:spPr>
          <a:xfrm>
            <a:off x="6885206" y="4318057"/>
            <a:ext cx="987669" cy="12700"/>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37" name="曲線コネクタ 36"/>
          <p:cNvCxnSpPr>
            <a:stCxn id="10" idx="2"/>
            <a:endCxn id="33" idx="0"/>
          </p:cNvCxnSpPr>
          <p:nvPr/>
        </p:nvCxnSpPr>
        <p:spPr>
          <a:xfrm rot="5400000">
            <a:off x="5742206" y="5003857"/>
            <a:ext cx="457200" cy="12700"/>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40" name="正方形/長方形 39"/>
          <p:cNvSpPr/>
          <p:nvPr/>
        </p:nvSpPr>
        <p:spPr>
          <a:xfrm>
            <a:off x="7872875" y="5238807"/>
            <a:ext cx="1828800" cy="914400"/>
          </a:xfrm>
          <a:prstGeom prst="rect">
            <a:avLst/>
          </a:prstGeom>
          <a:solidFill>
            <a:schemeClr val="accent6">
              <a:lumMod val="60000"/>
              <a:lumOff val="40000"/>
            </a:schemeClr>
          </a:solidFill>
          <a:ln>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a:solidFill>
                  <a:schemeClr val="tx1">
                    <a:lumMod val="75000"/>
                    <a:lumOff val="25000"/>
                  </a:schemeClr>
                </a:solidFill>
              </a:rPr>
              <a:t>altJS+MVC?</a:t>
            </a:r>
            <a:endParaRPr kumimoji="1" lang="ja-JP" altLang="en-US" b="1">
              <a:solidFill>
                <a:schemeClr val="tx1">
                  <a:lumMod val="75000"/>
                  <a:lumOff val="25000"/>
                </a:schemeClr>
              </a:solidFill>
            </a:endParaRPr>
          </a:p>
        </p:txBody>
      </p:sp>
      <p:cxnSp>
        <p:nvCxnSpPr>
          <p:cNvPr id="41" name="曲線コネクタ 40"/>
          <p:cNvCxnSpPr>
            <a:stCxn id="33" idx="3"/>
            <a:endCxn id="40" idx="1"/>
          </p:cNvCxnSpPr>
          <p:nvPr/>
        </p:nvCxnSpPr>
        <p:spPr>
          <a:xfrm>
            <a:off x="6885206" y="5689657"/>
            <a:ext cx="987669" cy="6350"/>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49" name="曲線コネクタ 48"/>
          <p:cNvCxnSpPr>
            <a:stCxn id="34" idx="2"/>
            <a:endCxn id="40" idx="0"/>
          </p:cNvCxnSpPr>
          <p:nvPr/>
        </p:nvCxnSpPr>
        <p:spPr>
          <a:xfrm rot="5400000">
            <a:off x="8555500" y="5007032"/>
            <a:ext cx="463550" cy="12700"/>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50" name="正方形/長方形 49"/>
          <p:cNvSpPr/>
          <p:nvPr/>
        </p:nvSpPr>
        <p:spPr>
          <a:xfrm>
            <a:off x="7849318" y="2096539"/>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a:t>Comet</a:t>
            </a:r>
            <a:br>
              <a:rPr lang="en-US" altLang="ja-JP" sz="1600" b="1"/>
            </a:br>
            <a:r>
              <a:rPr lang="ja-JP" altLang="en-US" sz="1600" b="1"/>
              <a:t>（</a:t>
            </a:r>
            <a:r>
              <a:rPr lang="en-US" altLang="ja-JP" sz="1600" b="1"/>
              <a:t>WebSocket</a:t>
            </a:r>
            <a:r>
              <a:rPr lang="ja-JP" altLang="en-US" sz="1600" b="1"/>
              <a:t>）</a:t>
            </a:r>
            <a:endParaRPr kumimoji="1" lang="ja-JP" altLang="en-US" sz="1600" b="1"/>
          </a:p>
        </p:txBody>
      </p:sp>
      <p:cxnSp>
        <p:nvCxnSpPr>
          <p:cNvPr id="51" name="曲線コネクタ 50"/>
          <p:cNvCxnSpPr>
            <a:stCxn id="11" idx="3"/>
            <a:endCxn id="50" idx="1"/>
          </p:cNvCxnSpPr>
          <p:nvPr/>
        </p:nvCxnSpPr>
        <p:spPr>
          <a:xfrm>
            <a:off x="6885206" y="2549711"/>
            <a:ext cx="964112" cy="4028"/>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57" name="雲形吹き出し 56"/>
          <p:cNvSpPr/>
          <p:nvPr/>
        </p:nvSpPr>
        <p:spPr>
          <a:xfrm>
            <a:off x="9346308" y="4485500"/>
            <a:ext cx="2686071" cy="1203079"/>
          </a:xfrm>
          <a:prstGeom prst="cloudCallout">
            <a:avLst>
              <a:gd name="adj1" fmla="val -51885"/>
              <a:gd name="adj2" fmla="val 39793"/>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2000" b="1"/>
              <a:t>これが福音</a:t>
            </a:r>
            <a:r>
              <a:rPr kumimoji="1" lang="en-US" altLang="ja-JP" sz="2000" b="1"/>
              <a:t/>
            </a:r>
            <a:br>
              <a:rPr kumimoji="1" lang="en-US" altLang="ja-JP" sz="2000" b="1"/>
            </a:br>
            <a:r>
              <a:rPr kumimoji="1" lang="ja-JP" altLang="en-US" sz="2000" b="1"/>
              <a:t>なのか</a:t>
            </a:r>
            <a:r>
              <a:rPr kumimoji="1" lang="en-US" altLang="ja-JP" sz="2000" b="1"/>
              <a:t>?!</a:t>
            </a:r>
            <a:endParaRPr kumimoji="1" lang="ja-JP" altLang="en-US" sz="2000" b="1"/>
          </a:p>
        </p:txBody>
      </p:sp>
      <p:sp>
        <p:nvSpPr>
          <p:cNvPr id="58" name="雲形吹き出し 57"/>
          <p:cNvSpPr/>
          <p:nvPr/>
        </p:nvSpPr>
        <p:spPr>
          <a:xfrm>
            <a:off x="9149785" y="1083232"/>
            <a:ext cx="2686071" cy="1203079"/>
          </a:xfrm>
          <a:prstGeom prst="cloudCallout">
            <a:avLst>
              <a:gd name="adj1" fmla="val -51885"/>
              <a:gd name="adj2" fmla="val 39793"/>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600" b="1"/>
              <a:t>あ、そういえば</a:t>
            </a:r>
            <a:r>
              <a:rPr kumimoji="1" lang="en-US" altLang="ja-JP" sz="1600" b="1"/>
              <a:t/>
            </a:r>
            <a:br>
              <a:rPr kumimoji="1" lang="en-US" altLang="ja-JP" sz="1600" b="1"/>
            </a:br>
            <a:r>
              <a:rPr kumimoji="1" lang="ja-JP" altLang="en-US" sz="1600" b="1"/>
              <a:t>こんなのもありましたね</a:t>
            </a:r>
            <a:r>
              <a:rPr kumimoji="1" lang="en-US" altLang="ja-JP" sz="1600" b="1"/>
              <a:t>…</a:t>
            </a:r>
            <a:endParaRPr kumimoji="1" lang="ja-JP" altLang="en-US" sz="1600" b="1"/>
          </a:p>
        </p:txBody>
      </p:sp>
    </p:spTree>
    <p:extLst>
      <p:ext uri="{BB962C8B-B14F-4D97-AF65-F5344CB8AC3E}">
        <p14:creationId xmlns:p14="http://schemas.microsoft.com/office/powerpoint/2010/main" val="83395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par>
                                <p:cTn id="24" presetID="10" presetClass="entr" presetSubtype="0" fill="hold"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500"/>
                                        <p:tgtEl>
                                          <p:spTgt spid="4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500"/>
                                        <p:tgtEl>
                                          <p:spTgt spid="5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fade">
                                      <p:cBhvr>
                                        <p:cTn id="42" dur="500"/>
                                        <p:tgtEl>
                                          <p:spTgt spid="5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fade">
                                      <p:cBhvr>
                                        <p:cTn id="4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40" grpId="0" animBg="1"/>
      <p:bldP spid="50" grpId="0" animBg="1"/>
      <p:bldP spid="57" grpId="0" animBg="1"/>
      <p:bldP spid="5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6135428"/>
          </a:xfrm>
        </p:spPr>
        <p:txBody>
          <a:bodyPr>
            <a:normAutofit/>
          </a:bodyPr>
          <a:lstStyle/>
          <a:p>
            <a:pPr algn="ctr"/>
            <a:r>
              <a:rPr kumimoji="1" lang="ja-JP" altLang="en-US" sz="7200"/>
              <a:t>さてまあ</a:t>
            </a:r>
            <a:r>
              <a:rPr kumimoji="1" lang="en-US" altLang="ja-JP" sz="7200"/>
              <a:t/>
            </a:r>
            <a:br>
              <a:rPr kumimoji="1" lang="en-US" altLang="ja-JP" sz="7200"/>
            </a:br>
            <a:r>
              <a:rPr kumimoji="1" lang="ja-JP" altLang="en-US" sz="7200"/>
              <a:t>どうなることやら</a:t>
            </a:r>
            <a:r>
              <a:rPr kumimoji="1" lang="en-US" altLang="ja-JP" sz="7200"/>
              <a:t>…</a:t>
            </a:r>
            <a:endParaRPr kumimoji="1" lang="ja-JP" altLang="en-US" sz="7200"/>
          </a:p>
        </p:txBody>
      </p:sp>
    </p:spTree>
    <p:extLst>
      <p:ext uri="{BB962C8B-B14F-4D97-AF65-F5344CB8AC3E}">
        <p14:creationId xmlns:p14="http://schemas.microsoft.com/office/powerpoint/2010/main" val="108990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365125"/>
            <a:ext cx="10515600" cy="5811838"/>
          </a:xfrm>
        </p:spPr>
        <p:txBody>
          <a:bodyPr anchor="ctr">
            <a:normAutofit/>
          </a:bodyPr>
          <a:lstStyle/>
          <a:p>
            <a:pPr marL="0" indent="0" algn="ctr">
              <a:buNone/>
            </a:pPr>
            <a:r>
              <a:rPr kumimoji="1" lang="ja-JP" altLang="en-US" sz="3200"/>
              <a:t>「いや、</a:t>
            </a:r>
            <a:r>
              <a:rPr kumimoji="1" lang="en-US" altLang="ja-JP" sz="3200"/>
              <a:t>jQuery</a:t>
            </a:r>
            <a:r>
              <a:rPr kumimoji="1" lang="ja-JP" altLang="en-US" sz="3200"/>
              <a:t>なんて古臭い話どうでもいいし」</a:t>
            </a:r>
            <a:endParaRPr kumimoji="1" lang="en-US" altLang="ja-JP" sz="3200"/>
          </a:p>
          <a:p>
            <a:pPr marL="0" indent="0" algn="ctr">
              <a:buNone/>
            </a:pPr>
            <a:r>
              <a:rPr kumimoji="1" lang="ja-JP" altLang="en-US" sz="3200"/>
              <a:t>「はやく最近とこれからの話をしたいし」</a:t>
            </a:r>
            <a:endParaRPr kumimoji="1" lang="en-US" altLang="ja-JP" sz="3200"/>
          </a:p>
          <a:p>
            <a:pPr marL="0" indent="0" algn="ctr">
              <a:buNone/>
            </a:pPr>
            <a:r>
              <a:rPr kumimoji="1" lang="ja-JP" altLang="en-US" sz="3200"/>
              <a:t>─という方、同感です。</a:t>
            </a:r>
            <a:endParaRPr kumimoji="1" lang="en-US" altLang="ja-JP" sz="3200"/>
          </a:p>
          <a:p>
            <a:pPr marL="0" indent="0" algn="ctr">
              <a:buNone/>
            </a:pPr>
            <a:r>
              <a:rPr kumimoji="1" lang="ja-JP" altLang="en-US" sz="3200"/>
              <a:t>お待たせ致しました。</a:t>
            </a:r>
          </a:p>
        </p:txBody>
      </p:sp>
    </p:spTree>
    <p:extLst>
      <p:ext uri="{BB962C8B-B14F-4D97-AF65-F5344CB8AC3E}">
        <p14:creationId xmlns:p14="http://schemas.microsoft.com/office/powerpoint/2010/main" val="43598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a:t>余談）</a:t>
            </a:r>
            <a:r>
              <a:rPr kumimoji="1" lang="en-US" altLang="ja-JP"/>
              <a:t/>
            </a:r>
            <a:br>
              <a:rPr kumimoji="1" lang="en-US" altLang="ja-JP"/>
            </a:br>
            <a:r>
              <a:rPr kumimoji="1" lang="ja-JP" altLang="en-US"/>
              <a:t>考えてどうなるものでもないけど</a:t>
            </a:r>
            <a:r>
              <a:rPr lang="en-US" altLang="ja-JP"/>
              <a:t>…</a:t>
            </a:r>
            <a:endParaRPr kumimoji="1" lang="ja-JP" altLang="en-US"/>
          </a:p>
        </p:txBody>
      </p:sp>
      <p:sp>
        <p:nvSpPr>
          <p:cNvPr id="4" name="コンテンツ プレースホルダー 3"/>
          <p:cNvSpPr>
            <a:spLocks noGrp="1"/>
          </p:cNvSpPr>
          <p:nvPr>
            <p:ph idx="1"/>
          </p:nvPr>
        </p:nvSpPr>
        <p:spPr/>
        <p:txBody>
          <a:bodyPr/>
          <a:lstStyle/>
          <a:p>
            <a:r>
              <a:rPr kumimoji="1" lang="ja-JP" altLang="en-US"/>
              <a:t>盛者必衰なのはまあよい。</a:t>
            </a:r>
            <a:endParaRPr kumimoji="1" lang="en-US" altLang="ja-JP"/>
          </a:p>
          <a:p>
            <a:r>
              <a:rPr lang="ja-JP" altLang="en-US"/>
              <a:t>問題は（みんなで）選択を誤ったことが後から知られてきて、それでも緩慢な死の過程を生きていかなくてはならない苦痛。</a:t>
            </a:r>
            <a:endParaRPr lang="en-US" altLang="ja-JP"/>
          </a:p>
          <a:p>
            <a:r>
              <a:rPr lang="ja-JP" altLang="en-US"/>
              <a:t>なにしろ、</a:t>
            </a:r>
            <a:r>
              <a:rPr lang="en-US" altLang="ja-JP"/>
              <a:t>IE6</a:t>
            </a:r>
            <a:r>
              <a:rPr lang="ja-JP" altLang="en-US"/>
              <a:t>のお葬式が始まったあと、彼がほぼ墓穴に収まるまでにおよそ</a:t>
            </a:r>
            <a:r>
              <a:rPr lang="en-US" altLang="ja-JP"/>
              <a:t>10</a:t>
            </a:r>
            <a:r>
              <a:rPr lang="ja-JP" altLang="en-US"/>
              <a:t>年の歳月を要した。</a:t>
            </a:r>
            <a:endParaRPr lang="en-US" altLang="ja-JP"/>
          </a:p>
          <a:p>
            <a:r>
              <a:rPr kumimoji="1" lang="ja-JP" altLang="en-US"/>
              <a:t>そうしてなぜか思い出される湯浅誠のあの本</a:t>
            </a:r>
            <a:r>
              <a:rPr kumimoji="1" lang="en-US" altLang="ja-JP"/>
              <a:t>…</a:t>
            </a:r>
            <a:r>
              <a:rPr kumimoji="1" lang="ja-JP" altLang="en-US"/>
              <a:t>。</a:t>
            </a:r>
            <a:endParaRPr lang="en-US" altLang="ja-JP"/>
          </a:p>
          <a:p>
            <a:r>
              <a:rPr kumimoji="1" lang="ja-JP" altLang="en-US"/>
              <a:t>福音を期待するのでなく自分たちで</a:t>
            </a:r>
            <a:r>
              <a:rPr lang="en-US" altLang="ja-JP"/>
              <a:t/>
            </a:r>
            <a:br>
              <a:rPr lang="en-US" altLang="ja-JP"/>
            </a:br>
            <a:r>
              <a:rPr kumimoji="1" lang="ja-JP" altLang="en-US"/>
              <a:t>つくっていかないとってことね？</a:t>
            </a:r>
          </a:p>
        </p:txBody>
      </p:sp>
      <p:grpSp>
        <p:nvGrpSpPr>
          <p:cNvPr id="6" name="図形グループ 5"/>
          <p:cNvGrpSpPr/>
          <p:nvPr/>
        </p:nvGrpSpPr>
        <p:grpSpPr>
          <a:xfrm rot="432825">
            <a:off x="9311045" y="4303458"/>
            <a:ext cx="1652105" cy="2240339"/>
            <a:chOff x="9516533" y="3247760"/>
            <a:chExt cx="2387600" cy="3237707"/>
          </a:xfrm>
        </p:grpSpPr>
        <p:sp>
          <p:nvSpPr>
            <p:cNvPr id="5" name="角丸四角形吹き出し 4"/>
            <p:cNvSpPr/>
            <p:nvPr/>
          </p:nvSpPr>
          <p:spPr>
            <a:xfrm>
              <a:off x="9516533" y="3247760"/>
              <a:ext cx="2387600" cy="3237707"/>
            </a:xfrm>
            <a:prstGeom prst="wedgeRoundRectCallout">
              <a:avLst>
                <a:gd name="adj1" fmla="val -75798"/>
                <a:gd name="adj2" fmla="val -42348"/>
                <a:gd name="adj3" fmla="val 1666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pic>
          <p:nvPicPr>
            <p:cNvPr id="1026" name="Picture 2" descr="ttp://ecx.images-amazon.com/images/I/41RUfxnVYWL._SX334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1655" y="3552296"/>
              <a:ext cx="1767311" cy="2624667"/>
            </a:xfrm>
            <a:prstGeom prst="rect">
              <a:avLst/>
            </a:prstGeom>
            <a:noFill/>
            <a:ln>
              <a:solidFill>
                <a:srgbClr val="002060"/>
              </a:solid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908539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参考文献</a:t>
            </a:r>
            <a:r>
              <a:rPr lang="en-US" altLang="ja-JP"/>
              <a:t/>
            </a:r>
            <a:br>
              <a:rPr lang="en-US" altLang="ja-JP"/>
            </a:br>
            <a:r>
              <a:rPr lang="en-US" altLang="ja-JP"/>
              <a:t>TypeScript</a:t>
            </a:r>
            <a:r>
              <a:rPr lang="ja-JP" altLang="en-US"/>
              <a:t>について</a:t>
            </a:r>
            <a:endParaRPr kumimoji="1" lang="ja-JP" altLang="en-US"/>
          </a:p>
        </p:txBody>
      </p:sp>
      <p:sp>
        <p:nvSpPr>
          <p:cNvPr id="4" name="コンテンツ プレースホルダー 3"/>
          <p:cNvSpPr>
            <a:spLocks noGrp="1"/>
          </p:cNvSpPr>
          <p:nvPr>
            <p:ph sz="half" idx="1"/>
          </p:nvPr>
        </p:nvSpPr>
        <p:spPr/>
        <p:txBody>
          <a:bodyPr/>
          <a:lstStyle/>
          <a:p>
            <a:r>
              <a:rPr lang="en-US" altLang="ja-JP"/>
              <a:t>『</a:t>
            </a:r>
            <a:r>
              <a:rPr lang="en-US" altLang="ja-JP">
                <a:hlinkClick r:id="rId2"/>
              </a:rPr>
              <a:t>JavaScript</a:t>
            </a:r>
            <a:r>
              <a:rPr lang="ja-JP" altLang="en-US">
                <a:hlinkClick r:id="rId2"/>
              </a:rPr>
              <a:t>プログラマのための 実践的</a:t>
            </a:r>
            <a:r>
              <a:rPr lang="en-US" altLang="ja-JP">
                <a:hlinkClick r:id="rId2"/>
              </a:rPr>
              <a:t>TypeScript</a:t>
            </a:r>
            <a:r>
              <a:rPr lang="ja-JP" altLang="en-US">
                <a:hlinkClick r:id="rId2"/>
              </a:rPr>
              <a:t>入門</a:t>
            </a:r>
            <a:r>
              <a:rPr kumimoji="1" lang="en-US" altLang="ja-JP"/>
              <a:t>』</a:t>
            </a:r>
          </a:p>
          <a:p>
            <a:r>
              <a:rPr lang="ja-JP" altLang="en-US"/>
              <a:t>スラスラ読めて</a:t>
            </a:r>
            <a:r>
              <a:rPr lang="en-US" altLang="ja-JP"/>
              <a:t>TS</a:t>
            </a:r>
            <a:r>
              <a:rPr lang="ja-JP" altLang="en-US"/>
              <a:t>の酸いも甘いも何となく分かる。</a:t>
            </a:r>
            <a:endParaRPr lang="en-US" altLang="ja-JP"/>
          </a:p>
          <a:p>
            <a:r>
              <a:rPr lang="en-US" altLang="ja-JP"/>
              <a:t>String Literal</a:t>
            </a:r>
            <a:r>
              <a:rPr lang="ja-JP" altLang="en-US"/>
              <a:t>型が紹介されるあたりで、「</a:t>
            </a:r>
            <a:r>
              <a:rPr lang="en-US" altLang="ja-JP"/>
              <a:t>JS</a:t>
            </a:r>
            <a:r>
              <a:rPr lang="ja-JP" altLang="en-US"/>
              <a:t>と互換性を保ちつつ型を導入する」という試みのとてつもない困難さがよくわかります。</a:t>
            </a:r>
            <a:endParaRPr kumimoji="1" lang="ja-JP" altLang="en-US"/>
          </a:p>
        </p:txBody>
      </p:sp>
      <p:pic>
        <p:nvPicPr>
          <p:cNvPr id="7" name="コンテンツ プレースホルダー 6"/>
          <p:cNvPicPr>
            <a:picLocks noGrp="1" noChangeAspect="1"/>
          </p:cNvPicPr>
          <p:nvPr>
            <p:ph sz="half" idx="2"/>
          </p:nvPr>
        </p:nvPicPr>
        <p:blipFill>
          <a:blip r:embed="rId3"/>
          <a:stretch>
            <a:fillRect/>
          </a:stretch>
        </p:blipFill>
        <p:spPr>
          <a:xfrm>
            <a:off x="7066937" y="1825625"/>
            <a:ext cx="3392125" cy="4351338"/>
          </a:xfrm>
          <a:prstGeom prst="rect">
            <a:avLst/>
          </a:prstGeom>
        </p:spPr>
      </p:pic>
    </p:spTree>
    <p:extLst>
      <p:ext uri="{BB962C8B-B14F-4D97-AF65-F5344CB8AC3E}">
        <p14:creationId xmlns:p14="http://schemas.microsoft.com/office/powerpoint/2010/main" val="184893997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参考文献</a:t>
            </a:r>
            <a:r>
              <a:rPr kumimoji="1" lang="en-US" altLang="ja-JP"/>
              <a:t/>
            </a:r>
            <a:br>
              <a:rPr kumimoji="1" lang="en-US" altLang="ja-JP"/>
            </a:br>
            <a:r>
              <a:rPr kumimoji="1" lang="en-US" altLang="ja-JP"/>
              <a:t>AngularJS</a:t>
            </a:r>
            <a:r>
              <a:rPr kumimoji="1" lang="ja-JP" altLang="en-US"/>
              <a:t>について</a:t>
            </a:r>
          </a:p>
        </p:txBody>
      </p:sp>
      <p:sp>
        <p:nvSpPr>
          <p:cNvPr id="3" name="コンテンツ プレースホルダー 2"/>
          <p:cNvSpPr>
            <a:spLocks noGrp="1"/>
          </p:cNvSpPr>
          <p:nvPr>
            <p:ph sz="half" idx="1"/>
          </p:nvPr>
        </p:nvSpPr>
        <p:spPr/>
        <p:txBody>
          <a:bodyPr/>
          <a:lstStyle/>
          <a:p>
            <a:r>
              <a:rPr lang="en-US" altLang="ja-JP"/>
              <a:t>『</a:t>
            </a:r>
            <a:r>
              <a:rPr lang="en-US" altLang="ja-JP">
                <a:hlinkClick r:id="rId2"/>
              </a:rPr>
              <a:t>AngularJS</a:t>
            </a:r>
            <a:r>
              <a:rPr lang="ja-JP" altLang="en-US">
                <a:hlinkClick r:id="rId2"/>
              </a:rPr>
              <a:t>　アプリケーションプログラミング</a:t>
            </a:r>
            <a:r>
              <a:rPr lang="en-US" altLang="ja-JP"/>
              <a:t>』</a:t>
            </a:r>
          </a:p>
          <a:p>
            <a:r>
              <a:rPr lang="en-US" altLang="ja-JP"/>
              <a:t>AngujarJS</a:t>
            </a:r>
            <a:r>
              <a:rPr lang="ja-JP" altLang="en-US"/>
              <a:t> </a:t>
            </a:r>
            <a:r>
              <a:rPr lang="en-US" altLang="ja-JP"/>
              <a:t>1.x</a:t>
            </a:r>
            <a:r>
              <a:rPr lang="ja-JP" altLang="en-US"/>
              <a:t>系のコア</a:t>
            </a:r>
            <a:r>
              <a:rPr lang="en-US" altLang="ja-JP"/>
              <a:t>API</a:t>
            </a:r>
            <a:r>
              <a:rPr lang="ja-JP" altLang="en-US"/>
              <a:t>と標準モジュール、それらを利用した</a:t>
            </a:r>
            <a:r>
              <a:rPr lang="en-US" altLang="ja-JP"/>
              <a:t>Web</a:t>
            </a:r>
            <a:r>
              <a:rPr lang="ja-JP" altLang="en-US"/>
              <a:t>アプリのつくりかたが一通り載っている。</a:t>
            </a:r>
            <a:endParaRPr lang="en-US" altLang="ja-JP"/>
          </a:p>
          <a:p>
            <a:endParaRPr kumimoji="1" lang="ja-JP" altLang="en-US"/>
          </a:p>
        </p:txBody>
      </p:sp>
      <p:pic>
        <p:nvPicPr>
          <p:cNvPr id="2050" name="Picture 2" descr="ttp://ecx.images-amazon.com/images/I/7192sJ8fWCL.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992005" y="1825625"/>
            <a:ext cx="354198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83815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6135428"/>
          </a:xfrm>
        </p:spPr>
        <p:txBody>
          <a:bodyPr>
            <a:normAutofit/>
          </a:bodyPr>
          <a:lstStyle/>
          <a:p>
            <a:pPr algn="ctr"/>
            <a:r>
              <a:rPr kumimoji="1" lang="ja-JP" altLang="en-US" sz="7200"/>
              <a:t>おしまい</a:t>
            </a:r>
          </a:p>
        </p:txBody>
      </p:sp>
    </p:spTree>
    <p:extLst>
      <p:ext uri="{BB962C8B-B14F-4D97-AF65-F5344CB8AC3E}">
        <p14:creationId xmlns:p14="http://schemas.microsoft.com/office/powerpoint/2010/main" val="23080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達成と課題の連鎖</a:t>
            </a:r>
            <a:r>
              <a:rPr kumimoji="1" lang="en-US" altLang="ja-JP"/>
              <a:t>…</a:t>
            </a:r>
            <a:endParaRPr kumimoji="1" lang="ja-JP" altLang="en-US"/>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0866143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6734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a:t>サーバ</a:t>
            </a:r>
            <a:r>
              <a:rPr kumimoji="1" lang="en-US" altLang="ja-JP"/>
              <a:t>/</a:t>
            </a:r>
            <a:r>
              <a:rPr kumimoji="1" lang="ja-JP" altLang="en-US"/>
              <a:t>クライアント</a:t>
            </a:r>
            <a:r>
              <a:rPr kumimoji="1" lang="en-US" altLang="ja-JP"/>
              <a:t/>
            </a:r>
            <a:br>
              <a:rPr kumimoji="1" lang="en-US" altLang="ja-JP"/>
            </a:br>
            <a:r>
              <a:rPr kumimoji="1" lang="ja-JP" altLang="en-US"/>
              <a:t>それぞれの発展</a:t>
            </a:r>
            <a:r>
              <a:rPr kumimoji="1" lang="en-US" altLang="ja-JP"/>
              <a:t>/</a:t>
            </a:r>
            <a:r>
              <a:rPr lang="ja-JP" altLang="en-US"/>
              <a:t>分化の</a:t>
            </a:r>
            <a:r>
              <a:rPr kumimoji="1" lang="ja-JP" altLang="en-US"/>
              <a:t>系譜</a:t>
            </a:r>
          </a:p>
        </p:txBody>
      </p:sp>
      <p:sp>
        <p:nvSpPr>
          <p:cNvPr id="6" name="正方形/長方形 5"/>
          <p:cNvSpPr/>
          <p:nvPr/>
        </p:nvSpPr>
        <p:spPr>
          <a:xfrm>
            <a:off x="838200" y="2934065"/>
            <a:ext cx="1828800"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b="1"/>
              <a:t>静的</a:t>
            </a:r>
            <a:r>
              <a:rPr kumimoji="1" lang="en-US" altLang="ja-JP" b="1"/>
              <a:t>Web</a:t>
            </a:r>
            <a:r>
              <a:rPr kumimoji="1" lang="ja-JP" altLang="en-US" b="1"/>
              <a:t>ページ</a:t>
            </a:r>
          </a:p>
        </p:txBody>
      </p:sp>
      <p:sp>
        <p:nvSpPr>
          <p:cNvPr id="8" name="正方形/長方形 7"/>
          <p:cNvSpPr/>
          <p:nvPr/>
        </p:nvSpPr>
        <p:spPr>
          <a:xfrm>
            <a:off x="3892063" y="1815970"/>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t>CGI</a:t>
            </a:r>
            <a:endParaRPr kumimoji="1" lang="ja-JP" altLang="en-US" b="1"/>
          </a:p>
        </p:txBody>
      </p:sp>
      <p:sp>
        <p:nvSpPr>
          <p:cNvPr id="9" name="正方形/長方形 8"/>
          <p:cNvSpPr/>
          <p:nvPr/>
        </p:nvSpPr>
        <p:spPr>
          <a:xfrm>
            <a:off x="3892063" y="2934065"/>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t>Servlet</a:t>
            </a:r>
          </a:p>
          <a:p>
            <a:pPr algn="ctr"/>
            <a:r>
              <a:rPr kumimoji="1" lang="en-US" altLang="ja-JP" b="1"/>
              <a:t>/ASP.NET/etc</a:t>
            </a:r>
            <a:endParaRPr kumimoji="1" lang="ja-JP" altLang="en-US" b="1"/>
          </a:p>
        </p:txBody>
      </p:sp>
      <p:sp>
        <p:nvSpPr>
          <p:cNvPr id="10" name="正方形/長方形 9"/>
          <p:cNvSpPr/>
          <p:nvPr/>
        </p:nvSpPr>
        <p:spPr>
          <a:xfrm>
            <a:off x="9525000" y="4702411"/>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t>Ajax</a:t>
            </a:r>
            <a:endParaRPr kumimoji="1" lang="ja-JP" altLang="en-US" b="1"/>
          </a:p>
        </p:txBody>
      </p:sp>
      <p:sp>
        <p:nvSpPr>
          <p:cNvPr id="11" name="正方形/長方形 10"/>
          <p:cNvSpPr/>
          <p:nvPr/>
        </p:nvSpPr>
        <p:spPr>
          <a:xfrm>
            <a:off x="9525000" y="2934065"/>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t>RESTful</a:t>
            </a:r>
            <a:br>
              <a:rPr kumimoji="1" lang="en-US" altLang="ja-JP" b="1"/>
            </a:br>
            <a:r>
              <a:rPr kumimoji="1" lang="en-US" altLang="ja-JP" b="1"/>
              <a:t>API</a:t>
            </a:r>
            <a:endParaRPr kumimoji="1" lang="ja-JP" altLang="en-US" b="1"/>
          </a:p>
        </p:txBody>
      </p:sp>
      <p:sp>
        <p:nvSpPr>
          <p:cNvPr id="12" name="正方形/長方形 11"/>
          <p:cNvSpPr/>
          <p:nvPr/>
        </p:nvSpPr>
        <p:spPr>
          <a:xfrm>
            <a:off x="3892063" y="4702411"/>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t>ちょっとした</a:t>
            </a:r>
            <a:r>
              <a:rPr kumimoji="1" lang="en-US" altLang="ja-JP" sz="1600" b="1"/>
              <a:t/>
            </a:r>
            <a:br>
              <a:rPr kumimoji="1" lang="en-US" altLang="ja-JP" sz="1600" b="1"/>
            </a:br>
            <a:r>
              <a:rPr kumimoji="1" lang="ja-JP" altLang="en-US" sz="1600" b="1"/>
              <a:t>インタラクション</a:t>
            </a:r>
          </a:p>
        </p:txBody>
      </p:sp>
      <p:sp>
        <p:nvSpPr>
          <p:cNvPr id="13" name="正方形/長方形 12"/>
          <p:cNvSpPr/>
          <p:nvPr/>
        </p:nvSpPr>
        <p:spPr>
          <a:xfrm>
            <a:off x="6708531" y="4702411"/>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a:t>DOM</a:t>
            </a:r>
            <a:r>
              <a:rPr kumimoji="1" lang="ja-JP" altLang="en-US" sz="1600" b="1"/>
              <a:t>による</a:t>
            </a:r>
            <a:r>
              <a:rPr kumimoji="1" lang="en-US" altLang="ja-JP" sz="1600" b="1"/>
              <a:t/>
            </a:r>
            <a:br>
              <a:rPr kumimoji="1" lang="en-US" altLang="ja-JP" sz="1600" b="1"/>
            </a:br>
            <a:r>
              <a:rPr kumimoji="1" lang="ja-JP" altLang="en-US" sz="1600" b="1"/>
              <a:t>動的書き換え</a:t>
            </a:r>
          </a:p>
        </p:txBody>
      </p:sp>
      <p:cxnSp>
        <p:nvCxnSpPr>
          <p:cNvPr id="15" name="曲線コネクタ 14"/>
          <p:cNvCxnSpPr>
            <a:stCxn id="6" idx="3"/>
            <a:endCxn id="8" idx="1"/>
          </p:cNvCxnSpPr>
          <p:nvPr/>
        </p:nvCxnSpPr>
        <p:spPr>
          <a:xfrm flipV="1">
            <a:off x="2667000" y="2273170"/>
            <a:ext cx="1225063" cy="1118095"/>
          </a:xfrm>
          <a:prstGeom prst="curvedConnector3">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16" name="曲線コネクタ 15"/>
          <p:cNvCxnSpPr>
            <a:stCxn id="6" idx="3"/>
            <a:endCxn id="9" idx="1"/>
          </p:cNvCxnSpPr>
          <p:nvPr/>
        </p:nvCxnSpPr>
        <p:spPr>
          <a:xfrm>
            <a:off x="2667000" y="3391265"/>
            <a:ext cx="1225063" cy="12700"/>
          </a:xfrm>
          <a:prstGeom prst="curvedConnector3">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19" name="曲線コネクタ 18"/>
          <p:cNvCxnSpPr>
            <a:stCxn id="6" idx="3"/>
            <a:endCxn id="12" idx="1"/>
          </p:cNvCxnSpPr>
          <p:nvPr/>
        </p:nvCxnSpPr>
        <p:spPr>
          <a:xfrm>
            <a:off x="2667000" y="3391265"/>
            <a:ext cx="1225063" cy="1768346"/>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4" name="曲線コネクタ 23"/>
          <p:cNvCxnSpPr>
            <a:stCxn id="9" idx="3"/>
            <a:endCxn id="27" idx="1"/>
          </p:cNvCxnSpPr>
          <p:nvPr/>
        </p:nvCxnSpPr>
        <p:spPr>
          <a:xfrm flipV="1">
            <a:off x="5720863" y="2272349"/>
            <a:ext cx="1014045" cy="1118916"/>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6734908" y="1815149"/>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t>MVC</a:t>
            </a:r>
            <a:r>
              <a:rPr kumimoji="1" lang="ja-JP" altLang="en-US" b="1"/>
              <a:t>（</a:t>
            </a:r>
            <a:r>
              <a:rPr kumimoji="1" lang="en-US" altLang="ja-JP" b="1"/>
              <a:t>Struts</a:t>
            </a:r>
            <a:br>
              <a:rPr kumimoji="1" lang="en-US" altLang="ja-JP" b="1"/>
            </a:br>
            <a:r>
              <a:rPr kumimoji="1" lang="en-US" altLang="ja-JP" b="1"/>
              <a:t>/Spring</a:t>
            </a:r>
            <a:r>
              <a:rPr kumimoji="1" lang="ja-JP" altLang="en-US" b="1"/>
              <a:t>）</a:t>
            </a:r>
          </a:p>
        </p:txBody>
      </p:sp>
      <p:cxnSp>
        <p:nvCxnSpPr>
          <p:cNvPr id="29" name="曲線コネクタ 28"/>
          <p:cNvCxnSpPr>
            <a:stCxn id="30" idx="3"/>
            <a:endCxn id="11" idx="1"/>
          </p:cNvCxnSpPr>
          <p:nvPr/>
        </p:nvCxnSpPr>
        <p:spPr>
          <a:xfrm>
            <a:off x="8560888" y="3388943"/>
            <a:ext cx="964112" cy="2322"/>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32" name="曲線コネクタ 31"/>
          <p:cNvCxnSpPr>
            <a:stCxn id="12" idx="3"/>
            <a:endCxn id="13" idx="1"/>
          </p:cNvCxnSpPr>
          <p:nvPr/>
        </p:nvCxnSpPr>
        <p:spPr>
          <a:xfrm>
            <a:off x="5720863" y="5159611"/>
            <a:ext cx="987668" cy="12700"/>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35" name="曲線コネクタ 34"/>
          <p:cNvCxnSpPr>
            <a:stCxn id="13" idx="3"/>
            <a:endCxn id="10" idx="1"/>
          </p:cNvCxnSpPr>
          <p:nvPr/>
        </p:nvCxnSpPr>
        <p:spPr>
          <a:xfrm>
            <a:off x="8537331" y="5159611"/>
            <a:ext cx="987669" cy="12700"/>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grpSp>
        <p:nvGrpSpPr>
          <p:cNvPr id="47" name="図形グループ 46"/>
          <p:cNvGrpSpPr/>
          <p:nvPr/>
        </p:nvGrpSpPr>
        <p:grpSpPr>
          <a:xfrm>
            <a:off x="3892062" y="3921311"/>
            <a:ext cx="7461738" cy="745932"/>
            <a:chOff x="3892062" y="4448851"/>
            <a:chExt cx="7461738" cy="745932"/>
          </a:xfrm>
        </p:grpSpPr>
        <p:cxnSp>
          <p:nvCxnSpPr>
            <p:cNvPr id="23" name="直線コネクタ 22"/>
            <p:cNvCxnSpPr/>
            <p:nvPr/>
          </p:nvCxnSpPr>
          <p:spPr>
            <a:xfrm>
              <a:off x="3892063" y="4818183"/>
              <a:ext cx="746173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892063" y="4448851"/>
              <a:ext cx="2031325" cy="369332"/>
            </a:xfrm>
            <a:prstGeom prst="rect">
              <a:avLst/>
            </a:prstGeom>
            <a:noFill/>
          </p:spPr>
          <p:txBody>
            <a:bodyPr wrap="none" rtlCol="0">
              <a:spAutoFit/>
            </a:bodyPr>
            <a:lstStyle/>
            <a:p>
              <a:r>
                <a:rPr kumimoji="1" lang="ja-JP" altLang="en-US"/>
                <a:t>↑サーバ・サイド</a:t>
              </a:r>
            </a:p>
          </p:txBody>
        </p:sp>
        <p:sp>
          <p:nvSpPr>
            <p:cNvPr id="44" name="テキスト ボックス 43"/>
            <p:cNvSpPr txBox="1"/>
            <p:nvPr/>
          </p:nvSpPr>
          <p:spPr>
            <a:xfrm>
              <a:off x="3892062" y="4825451"/>
              <a:ext cx="2723823" cy="369332"/>
            </a:xfrm>
            <a:prstGeom prst="rect">
              <a:avLst/>
            </a:prstGeom>
            <a:noFill/>
          </p:spPr>
          <p:txBody>
            <a:bodyPr wrap="none" rtlCol="0">
              <a:spAutoFit/>
            </a:bodyPr>
            <a:lstStyle/>
            <a:p>
              <a:r>
                <a:rPr kumimoji="1" lang="ja-JP" altLang="en-US"/>
                <a:t>↓クライアント・サイド</a:t>
              </a:r>
            </a:p>
          </p:txBody>
        </p:sp>
      </p:grpSp>
      <p:sp>
        <p:nvSpPr>
          <p:cNvPr id="45" name="雲形吹き出し 44"/>
          <p:cNvSpPr/>
          <p:nvPr/>
        </p:nvSpPr>
        <p:spPr>
          <a:xfrm>
            <a:off x="9031166" y="5852733"/>
            <a:ext cx="1748204" cy="1005267"/>
          </a:xfrm>
          <a:prstGeom prst="cloudCallout">
            <a:avLst>
              <a:gd name="adj1" fmla="val -72450"/>
              <a:gd name="adj2" fmla="val -7082"/>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2000" b="1"/>
              <a:t>ほぼ</a:t>
            </a:r>
            <a:r>
              <a:rPr lang="en-US" altLang="ja-JP" sz="2000" b="1"/>
              <a:t/>
            </a:r>
            <a:br>
              <a:rPr lang="en-US" altLang="ja-JP" sz="2000" b="1"/>
            </a:br>
            <a:r>
              <a:rPr lang="ja-JP" altLang="en-US" sz="2000" b="1"/>
              <a:t>死滅</a:t>
            </a:r>
            <a:endParaRPr kumimoji="1" lang="ja-JP" altLang="en-US" sz="2000" b="1"/>
          </a:p>
        </p:txBody>
      </p:sp>
      <p:sp>
        <p:nvSpPr>
          <p:cNvPr id="46" name="正方形/長方形 45"/>
          <p:cNvSpPr/>
          <p:nvPr/>
        </p:nvSpPr>
        <p:spPr>
          <a:xfrm>
            <a:off x="6734908" y="5820506"/>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a:t>Flash/Applet</a:t>
            </a:r>
            <a:endParaRPr kumimoji="1" lang="ja-JP" altLang="en-US" sz="1600" b="1"/>
          </a:p>
        </p:txBody>
      </p:sp>
      <p:cxnSp>
        <p:nvCxnSpPr>
          <p:cNvPr id="48" name="曲線コネクタ 47"/>
          <p:cNvCxnSpPr>
            <a:stCxn id="12" idx="3"/>
            <a:endCxn id="46" idx="1"/>
          </p:cNvCxnSpPr>
          <p:nvPr/>
        </p:nvCxnSpPr>
        <p:spPr>
          <a:xfrm>
            <a:off x="5720863" y="5159611"/>
            <a:ext cx="1014045" cy="1118095"/>
          </a:xfrm>
          <a:prstGeom prst="curvedConnector3">
            <a:avLst>
              <a:gd name="adj1" fmla="val 50000"/>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59" name="雲形吹き出し 58"/>
          <p:cNvSpPr/>
          <p:nvPr/>
        </p:nvSpPr>
        <p:spPr>
          <a:xfrm>
            <a:off x="4032006" y="5820507"/>
            <a:ext cx="1366471" cy="756140"/>
          </a:xfrm>
          <a:prstGeom prst="cloudCallout">
            <a:avLst>
              <a:gd name="adj1" fmla="val -23549"/>
              <a:gd name="adj2" fmla="val -65222"/>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2000" b="1"/>
              <a:t>死滅</a:t>
            </a:r>
            <a:endParaRPr kumimoji="1" lang="ja-JP" altLang="en-US" sz="2000" b="1"/>
          </a:p>
        </p:txBody>
      </p:sp>
      <p:sp>
        <p:nvSpPr>
          <p:cNvPr id="30" name="正方形/長方形 29"/>
          <p:cNvSpPr/>
          <p:nvPr/>
        </p:nvSpPr>
        <p:spPr>
          <a:xfrm>
            <a:off x="6732088" y="2931743"/>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t>CoC</a:t>
            </a:r>
            <a:endParaRPr kumimoji="1" lang="ja-JP" altLang="en-US" b="1"/>
          </a:p>
        </p:txBody>
      </p:sp>
      <p:cxnSp>
        <p:nvCxnSpPr>
          <p:cNvPr id="28" name="曲線コネクタ 27"/>
          <p:cNvCxnSpPr>
            <a:stCxn id="27" idx="1"/>
            <a:endCxn id="30" idx="1"/>
          </p:cNvCxnSpPr>
          <p:nvPr/>
        </p:nvCxnSpPr>
        <p:spPr>
          <a:xfrm rot="10800000" flipV="1">
            <a:off x="6732088" y="2272349"/>
            <a:ext cx="2820" cy="1116594"/>
          </a:xfrm>
          <a:prstGeom prst="curvedConnector3">
            <a:avLst>
              <a:gd name="adj1" fmla="val 8206383"/>
            </a:avLst>
          </a:prstGeom>
          <a:ln w="28575">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8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fade">
                                      <p:cBhvr>
                                        <p:cTn id="55" dur="500"/>
                                        <p:tgtEl>
                                          <p:spTgt spid="5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fade">
                                      <p:cBhvr>
                                        <p:cTn id="6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27" grpId="0" animBg="1"/>
      <p:bldP spid="45" grpId="0" animBg="1"/>
      <p:bldP spid="46" grpId="0" animBg="1"/>
      <p:bldP spid="59" grpId="0" animBg="1"/>
      <p:bldP spid="30" grpId="0" animBg="1"/>
    </p:bld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811</TotalTime>
  <Words>4599</Words>
  <Application>Microsoft Macintosh PowerPoint</Application>
  <PresentationFormat>ワイド画面</PresentationFormat>
  <Paragraphs>537</Paragraphs>
  <Slides>73</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73</vt:i4>
      </vt:variant>
    </vt:vector>
  </HeadingPairs>
  <TitlesOfParts>
    <vt:vector size="79" baseType="lpstr">
      <vt:lpstr>Arial</vt:lpstr>
      <vt:lpstr>Courier New</vt:lpstr>
      <vt:lpstr>Wingdings</vt:lpstr>
      <vt:lpstr>Yu Gothic</vt:lpstr>
      <vt:lpstr>Yu Gothic Light</vt:lpstr>
      <vt:lpstr>ホワイト</vt:lpstr>
      <vt:lpstr>JSer Class</vt:lpstr>
      <vt:lpstr>目的</vt:lpstr>
      <vt:lpstr>開催概要</vt:lpstr>
      <vt:lpstr>参考情報</vt:lpstr>
      <vt:lpstr>JSer Class #3 </vt:lpstr>
      <vt:lpstr>前回学んだこと</vt:lpstr>
      <vt:lpstr>PowerPoint プレゼンテーション</vt:lpstr>
      <vt:lpstr>達成と課題の連鎖…</vt:lpstr>
      <vt:lpstr>サーバ/クライアント それぞれの発展/分化の系譜</vt:lpstr>
      <vt:lpstr>変わらなかったもの</vt:lpstr>
      <vt:lpstr>変わらなかったもの① クライアント側のプログラムはJavaScript</vt:lpstr>
      <vt:lpstr>変わらなかったもの② ページをつくるのはサーバ側のプログラム</vt:lpstr>
      <vt:lpstr>ロジックの分散/MVCのいびつ化</vt:lpstr>
      <vt:lpstr>シームレスなページ遷移の障碍</vt:lpstr>
      <vt:lpstr>変わらなかったもの（再び）</vt:lpstr>
      <vt:lpstr>代替技術</vt:lpstr>
      <vt:lpstr>altJS（alternative JS）</vt:lpstr>
      <vt:lpstr>altJSの動機/形態</vt:lpstr>
      <vt:lpstr>altJSの例</vt:lpstr>
      <vt:lpstr>altJSの実行時エラー解析</vt:lpstr>
      <vt:lpstr>余談）ランタイム on ランタイム</vt:lpstr>
      <vt:lpstr>TypeScriptとは何か？</vt:lpstr>
      <vt:lpstr>TypeScriptのアドヴァンテージ</vt:lpstr>
      <vt:lpstr>TypeScriptの難しさ</vt:lpstr>
      <vt:lpstr>TypeScript言語仕様 基本型</vt:lpstr>
      <vt:lpstr>TypeScriptの オブジェクト・グラフ（推測）</vt:lpstr>
      <vt:lpstr>TypeScript言語仕様 インターフェースたち（複数形?!）</vt:lpstr>
      <vt:lpstr>TypeScript言語仕様 クラス</vt:lpstr>
      <vt:lpstr>TypeScript言語仕様 その他重要な要素</vt:lpstr>
      <vt:lpstr>TypeScript Handbook</vt:lpstr>
      <vt:lpstr>TypeScriptのサンプル・アプリ（*）</vt:lpstr>
      <vt:lpstr>サンプル・アプリ のファイル構成①</vt:lpstr>
      <vt:lpstr>サンプル・アプリ のファイル構成②</vt:lpstr>
      <vt:lpstr>サンプル・アプリのコード① d.tsによる既存リソースとの統合</vt:lpstr>
      <vt:lpstr>サンプル・アプリのコード② 変数/定数と型推論</vt:lpstr>
      <vt:lpstr>サンプル・アプリのコード③ クラスの定義とショートハンド</vt:lpstr>
      <vt:lpstr>サンプル・アプリのコード④ 関数の仮引数/戻り値の型指定</vt:lpstr>
      <vt:lpstr>サンプル・アプリのコード⑤ 構造的部分型</vt:lpstr>
      <vt:lpstr>補足）構造的部分型</vt:lpstr>
      <vt:lpstr>付録）開発環境構築 コンパイラの導入</vt:lpstr>
      <vt:lpstr>付録）開発環境構築 Hello World</vt:lpstr>
      <vt:lpstr>付録）開発環境構築 Hello World</vt:lpstr>
      <vt:lpstr>付録）開発環境構築 Hello World</vt:lpstr>
      <vt:lpstr>付録）開発環境構築 エディタの選定</vt:lpstr>
      <vt:lpstr>付録）開発環境構築 VS以外のエディタ</vt:lpstr>
      <vt:lpstr>付録）開発環境構築 VS Codeおすすめの理由</vt:lpstr>
      <vt:lpstr>付録）開発環境構築 VS Codeでビルド・タスクを用意</vt:lpstr>
      <vt:lpstr>クライアントサイドMVC</vt:lpstr>
      <vt:lpstr>ロジックの分散/MVCのいびつ化 /シームレスなページ遷移の障碍</vt:lpstr>
      <vt:lpstr>クライアントサイドMVC の基本的な構成</vt:lpstr>
      <vt:lpstr>補足）RESTful API</vt:lpstr>
      <vt:lpstr>補足）RESTful API TodoTaskオブジェクトの場合</vt:lpstr>
      <vt:lpstr>何が変わった？</vt:lpstr>
      <vt:lpstr>いやまあ、 理論的にはそうなんだけど…</vt:lpstr>
      <vt:lpstr>新たな課題 TX担保の難しさ</vt:lpstr>
      <vt:lpstr>新たな課題 既存リソースの再利用</vt:lpstr>
      <vt:lpstr>新たな課題 エラーログが残らない</vt:lpstr>
      <vt:lpstr>新たな課題 JavaScriptの言語的課題</vt:lpstr>
      <vt:lpstr>クライアントサイドMVCの例 AngularJS</vt:lpstr>
      <vt:lpstr>AngularJSの重要概念</vt:lpstr>
      <vt:lpstr>AngularJSを使用した アプリケーション構築の手順（例）</vt:lpstr>
      <vt:lpstr>TypeScriptのサンプル・アプリ（*）</vt:lpstr>
      <vt:lpstr>サンプル・アプリ のファイル構成①</vt:lpstr>
      <vt:lpstr>サンプル・アプリ のファイル構成②</vt:lpstr>
      <vt:lpstr>何が変わった？（再掲）</vt:lpstr>
      <vt:lpstr>さいごに</vt:lpstr>
      <vt:lpstr>JavaScriptの現在/今後 わりと楽観的に説明してきたけど…</vt:lpstr>
      <vt:lpstr>再び サーバ/クライアント それぞれの発展/分化の系譜</vt:lpstr>
      <vt:lpstr>さてまあ どうなることやら…</vt:lpstr>
      <vt:lpstr>余談） 考えてどうなるものでもないけど…</vt:lpstr>
      <vt:lpstr>参考文献 TypeScriptについて</vt:lpstr>
      <vt:lpstr>参考文献 AngularJSについて</vt:lpstr>
      <vt:lpstr>おしまい</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mizuky fujitani</dc:creator>
  <cp:lastModifiedBy>mizuky fujitani</cp:lastModifiedBy>
  <cp:revision>243</cp:revision>
  <dcterms:created xsi:type="dcterms:W3CDTF">2016-03-13T06:30:25Z</dcterms:created>
  <dcterms:modified xsi:type="dcterms:W3CDTF">2016-12-27T23:22:25Z</dcterms:modified>
</cp:coreProperties>
</file>