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98" r:id="rId3"/>
    <p:sldId id="257" r:id="rId4"/>
    <p:sldId id="262" r:id="rId5"/>
    <p:sldId id="263" r:id="rId6"/>
    <p:sldId id="264" r:id="rId7"/>
    <p:sldId id="265" r:id="rId8"/>
    <p:sldId id="266" r:id="rId9"/>
    <p:sldId id="267" r:id="rId10"/>
    <p:sldId id="268" r:id="rId11"/>
    <p:sldId id="270" r:id="rId12"/>
    <p:sldId id="271" r:id="rId13"/>
    <p:sldId id="272" r:id="rId14"/>
    <p:sldId id="273" r:id="rId15"/>
    <p:sldId id="258" r:id="rId16"/>
    <p:sldId id="274" r:id="rId17"/>
    <p:sldId id="275" r:id="rId18"/>
    <p:sldId id="259" r:id="rId19"/>
    <p:sldId id="276" r:id="rId20"/>
    <p:sldId id="278" r:id="rId21"/>
    <p:sldId id="277" r:id="rId22"/>
    <p:sldId id="260" r:id="rId23"/>
    <p:sldId id="279" r:id="rId24"/>
    <p:sldId id="281" r:id="rId25"/>
    <p:sldId id="282" r:id="rId26"/>
    <p:sldId id="261" r:id="rId27"/>
    <p:sldId id="284" r:id="rId28"/>
    <p:sldId id="287" r:id="rId29"/>
    <p:sldId id="288" r:id="rId30"/>
    <p:sldId id="289" r:id="rId31"/>
    <p:sldId id="290" r:id="rId32"/>
    <p:sldId id="291" r:id="rId33"/>
    <p:sldId id="292" r:id="rId34"/>
    <p:sldId id="293" r:id="rId35"/>
    <p:sldId id="294" r:id="rId36"/>
    <p:sldId id="295" r:id="rId37"/>
    <p:sldId id="296" r:id="rId38"/>
    <p:sldId id="29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はじめに" id="{B159C0EA-A82A-447A-9E72-3D924E8775BF}">
          <p14:sldIdLst>
            <p14:sldId id="256"/>
            <p14:sldId id="298"/>
          </p14:sldIdLst>
        </p14:section>
        <p14:section name="基本概念" id="{8F353A27-E4BB-4B54-82D5-F949745EACD9}">
          <p14:sldIdLst>
            <p14:sldId id="257"/>
            <p14:sldId id="262"/>
            <p14:sldId id="263"/>
            <p14:sldId id="264"/>
            <p14:sldId id="265"/>
            <p14:sldId id="266"/>
            <p14:sldId id="267"/>
            <p14:sldId id="268"/>
            <p14:sldId id="270"/>
            <p14:sldId id="271"/>
            <p14:sldId id="272"/>
            <p14:sldId id="273"/>
          </p14:sldIdLst>
        </p14:section>
        <p14:section name="オペレーション" id="{8F8FFBA3-B3B1-454E-AF14-13E910E3F991}">
          <p14:sldIdLst>
            <p14:sldId id="258"/>
            <p14:sldId id="274"/>
            <p14:sldId id="275"/>
            <p14:sldId id="259"/>
            <p14:sldId id="276"/>
            <p14:sldId id="278"/>
            <p14:sldId id="277"/>
            <p14:sldId id="260"/>
            <p14:sldId id="279"/>
            <p14:sldId id="281"/>
            <p14:sldId id="282"/>
            <p14:sldId id="261"/>
            <p14:sldId id="284"/>
            <p14:sldId id="287"/>
            <p14:sldId id="288"/>
            <p14:sldId id="289"/>
            <p14:sldId id="290"/>
            <p14:sldId id="291"/>
            <p14:sldId id="292"/>
            <p14:sldId id="293"/>
            <p14:sldId id="294"/>
            <p14:sldId id="295"/>
          </p14:sldIdLst>
        </p14:section>
        <p14:section name="まとめ" id="{DA0A2558-3908-47B7-97BB-105370C0CCCC}">
          <p14:sldIdLst>
            <p14:sldId id="296"/>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a:srgbClr val="FFFFCC"/>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4" d="100"/>
          <a:sy n="74" d="100"/>
        </p:scale>
        <p:origin x="771"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7/14/2016</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7/14/2016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7/14/2016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7/14/2016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586B75A-687E-405C-8A0B-8D00578BA2C3}" type="datetimeFigureOut">
              <a:rPr lang="en-US" dirty="0"/>
              <a:pPr/>
              <a:t>7/14/2016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7/14/2016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7/14/2016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7/14/2016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7/14/2016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ja-JP" altLang="en-US" smtClean="0"/>
              <a:t>マスター テキストの書式設定</a:t>
            </a:r>
          </a:p>
        </p:txBody>
      </p:sp>
      <p:sp>
        <p:nvSpPr>
          <p:cNvPr id="5" name="Date Placeholder 4"/>
          <p:cNvSpPr>
            <a:spLocks noGrp="1"/>
          </p:cNvSpPr>
          <p:nvPr>
            <p:ph type="dt" sz="half" idx="10"/>
          </p:nvPr>
        </p:nvSpPr>
        <p:spPr/>
        <p:txBody>
          <a:bodyPr/>
          <a:lstStyle/>
          <a:p>
            <a:fld id="{AF6E2C9B-5FA2-460D-9BE7-B0812FC2A6FF}" type="datetimeFigureOut">
              <a:rPr lang="en-US" dirty="0"/>
              <a:t>7/14/2016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7/14/2016</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7/14/2016</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kumimoji="1"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JP1/AJS2</a:t>
            </a:r>
            <a:br>
              <a:rPr kumimoji="1" lang="en-US" altLang="ja-JP" dirty="0" smtClean="0"/>
            </a:br>
            <a:r>
              <a:rPr kumimoji="1" lang="ja-JP" altLang="en-US" dirty="0" smtClean="0"/>
              <a:t>オペレータ勉強会</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ジョブネットの実行登録・再実行・登録解除ほか</a:t>
            </a:r>
            <a:endParaRPr kumimoji="1" lang="ja-JP" altLang="en-US" dirty="0"/>
          </a:p>
        </p:txBody>
      </p:sp>
    </p:spTree>
    <p:extLst>
      <p:ext uri="{BB962C8B-B14F-4D97-AF65-F5344CB8AC3E}">
        <p14:creationId xmlns:p14="http://schemas.microsoft.com/office/powerpoint/2010/main" val="1616555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ルール全体に影響する</a:t>
            </a:r>
            <a:r>
              <a:rPr lang="ja-JP" altLang="en-US" dirty="0" smtClean="0"/>
              <a:t>項目</a:t>
            </a:r>
            <a:endParaRPr kumimoji="1" lang="ja-JP" altLang="en-US" dirty="0"/>
          </a:p>
        </p:txBody>
      </p:sp>
      <p:sp>
        <p:nvSpPr>
          <p:cNvPr id="3" name="コンテンツ プレースホルダー 2"/>
          <p:cNvSpPr>
            <a:spLocks noGrp="1"/>
          </p:cNvSpPr>
          <p:nvPr>
            <p:ph idx="1"/>
          </p:nvPr>
        </p:nvSpPr>
        <p:spPr>
          <a:xfrm>
            <a:off x="676657" y="2011680"/>
            <a:ext cx="8068758" cy="4264757"/>
          </a:xfrm>
        </p:spPr>
        <p:txBody>
          <a:bodyPr>
            <a:normAutofit lnSpcReduction="10000"/>
          </a:bodyPr>
          <a:lstStyle/>
          <a:p>
            <a:r>
              <a:rPr lang="en-US" altLang="ja-JP" dirty="0" smtClean="0"/>
              <a:t>"</a:t>
            </a:r>
            <a:r>
              <a:rPr lang="ja-JP" altLang="en-US" dirty="0" smtClean="0"/>
              <a:t>上位</a:t>
            </a:r>
            <a:r>
              <a:rPr lang="ja-JP" altLang="en-US" dirty="0"/>
              <a:t>のジョブネットに依存</a:t>
            </a:r>
            <a:r>
              <a:rPr lang="ja-JP" altLang="en-US" dirty="0" smtClean="0"/>
              <a:t>する</a:t>
            </a:r>
            <a:r>
              <a:rPr lang="en-US" altLang="ja-JP" dirty="0" smtClean="0"/>
              <a:t>"</a:t>
            </a:r>
          </a:p>
          <a:p>
            <a:pPr lvl="1"/>
            <a:r>
              <a:rPr lang="ja-JP" altLang="en-US" dirty="0"/>
              <a:t>設定を</a:t>
            </a:r>
            <a:r>
              <a:rPr lang="en-US" altLang="ja-JP" dirty="0"/>
              <a:t>ON</a:t>
            </a:r>
            <a:r>
              <a:rPr lang="ja-JP" altLang="en-US" dirty="0"/>
              <a:t>にすると仮にルールが</a:t>
            </a:r>
            <a:r>
              <a:rPr lang="en-US" altLang="ja-JP" dirty="0"/>
              <a:t>1</a:t>
            </a:r>
            <a:r>
              <a:rPr lang="ja-JP" altLang="en-US" dirty="0"/>
              <a:t>つ以上設定されていても無視</a:t>
            </a:r>
            <a:r>
              <a:rPr lang="ja-JP" altLang="en-US" dirty="0" smtClean="0"/>
              <a:t>され、より</a:t>
            </a:r>
            <a:r>
              <a:rPr lang="ja-JP" altLang="en-US" dirty="0"/>
              <a:t>上位のジョブネットにおけるルールにそのまま従うように</a:t>
            </a:r>
            <a:r>
              <a:rPr lang="ja-JP" altLang="en-US" dirty="0" smtClean="0"/>
              <a:t>なる。</a:t>
            </a:r>
            <a:endParaRPr lang="en-US" altLang="ja-JP" dirty="0" smtClean="0"/>
          </a:p>
          <a:p>
            <a:pPr marL="898525" lvl="1"/>
            <a:r>
              <a:rPr lang="ja-JP" altLang="en-US" dirty="0"/>
              <a:t>ルールが</a:t>
            </a:r>
            <a:r>
              <a:rPr lang="en-US" altLang="ja-JP" dirty="0"/>
              <a:t>1</a:t>
            </a:r>
            <a:r>
              <a:rPr lang="ja-JP" altLang="en-US" dirty="0" err="1"/>
              <a:t>つも</a:t>
            </a:r>
            <a:r>
              <a:rPr lang="ja-JP" altLang="en-US" dirty="0"/>
              <a:t>ないのに</a:t>
            </a:r>
            <a:r>
              <a:rPr lang="en-US" altLang="ja-JP" dirty="0"/>
              <a:t>OFF</a:t>
            </a:r>
            <a:r>
              <a:rPr lang="ja-JP" altLang="en-US" dirty="0"/>
              <a:t>にするとステータス「計画未実行」と</a:t>
            </a:r>
            <a:r>
              <a:rPr lang="ja-JP" altLang="en-US" dirty="0" smtClean="0"/>
              <a:t>なり、ジョブネット</a:t>
            </a:r>
            <a:r>
              <a:rPr lang="ja-JP" altLang="en-US" dirty="0"/>
              <a:t>を実行登録しても決して実行されないゾンビと</a:t>
            </a:r>
            <a:r>
              <a:rPr lang="ja-JP" altLang="en-US" dirty="0" smtClean="0"/>
              <a:t>なる。</a:t>
            </a:r>
            <a:endParaRPr lang="en-US" altLang="ja-JP" dirty="0" smtClean="0"/>
          </a:p>
          <a:p>
            <a:r>
              <a:rPr lang="ja-JP" altLang="en-US" dirty="0"/>
              <a:t>有効</a:t>
            </a:r>
            <a:r>
              <a:rPr lang="ja-JP" altLang="en-US" dirty="0" smtClean="0"/>
              <a:t>範囲</a:t>
            </a:r>
            <a:endParaRPr lang="en-US" altLang="ja-JP" dirty="0" smtClean="0"/>
          </a:p>
          <a:p>
            <a:pPr lvl="1"/>
            <a:r>
              <a:rPr lang="ja-JP" altLang="en-US" dirty="0"/>
              <a:t>［期日指定］</a:t>
            </a:r>
            <a:r>
              <a:rPr lang="en-US" altLang="ja-JP" dirty="0"/>
              <a:t>ON</a:t>
            </a:r>
            <a:r>
              <a:rPr lang="ja-JP" altLang="en-US" dirty="0"/>
              <a:t>にして日付を入力するとルールに基づく計画実行の最終日を設定</a:t>
            </a:r>
            <a:r>
              <a:rPr lang="ja-JP" altLang="en-US" dirty="0" smtClean="0"/>
              <a:t>できる。</a:t>
            </a:r>
            <a:endParaRPr lang="en-US" altLang="ja-JP" dirty="0" smtClean="0"/>
          </a:p>
          <a:p>
            <a:pPr marL="898525" lvl="1"/>
            <a:r>
              <a:rPr lang="ja-JP" altLang="en-US" dirty="0"/>
              <a:t>この「最終日（運用終了日）の指定」は個別のルールごとにはできない点に</a:t>
            </a:r>
            <a:r>
              <a:rPr lang="ja-JP" altLang="en-US" dirty="0" smtClean="0"/>
              <a:t>注意。</a:t>
            </a:r>
            <a:endParaRPr kumimoji="1" lang="ja-JP" altLang="en-US" dirty="0"/>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r="17568"/>
          <a:stretch/>
        </p:blipFill>
        <p:spPr>
          <a:xfrm>
            <a:off x="8745414" y="2011681"/>
            <a:ext cx="3446585" cy="4264756"/>
          </a:xfrm>
          <a:prstGeom prst="rect">
            <a:avLst/>
          </a:prstGeom>
        </p:spPr>
      </p:pic>
      <p:grpSp>
        <p:nvGrpSpPr>
          <p:cNvPr id="5" name="グループ化 4"/>
          <p:cNvGrpSpPr/>
          <p:nvPr/>
        </p:nvGrpSpPr>
        <p:grpSpPr>
          <a:xfrm>
            <a:off x="1102701" y="3316297"/>
            <a:ext cx="408289" cy="408289"/>
            <a:chOff x="676654" y="4525106"/>
            <a:chExt cx="1093005" cy="1093005"/>
          </a:xfrm>
        </p:grpSpPr>
        <p:sp>
          <p:nvSpPr>
            <p:cNvPr id="6" name="正方形/長方形 5"/>
            <p:cNvSpPr/>
            <p:nvPr/>
          </p:nvSpPr>
          <p:spPr>
            <a:xfrm>
              <a:off x="676654" y="4525106"/>
              <a:ext cx="1093005" cy="1093005"/>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sp>
          <p:nvSpPr>
            <p:cNvPr id="7" name="正方形/長方形 6"/>
            <p:cNvSpPr/>
            <p:nvPr/>
          </p:nvSpPr>
          <p:spPr>
            <a:xfrm>
              <a:off x="1068183" y="4708768"/>
              <a:ext cx="307208" cy="372748"/>
            </a:xfrm>
            <a:custGeom>
              <a:avLst/>
              <a:gdLst>
                <a:gd name="connsiteX0" fmla="*/ 0 w 202576"/>
                <a:gd name="connsiteY0" fmla="*/ 0 h 372748"/>
                <a:gd name="connsiteX1" fmla="*/ 202576 w 202576"/>
                <a:gd name="connsiteY1" fmla="*/ 0 h 372748"/>
                <a:gd name="connsiteX2" fmla="*/ 202576 w 202576"/>
                <a:gd name="connsiteY2" fmla="*/ 372748 h 372748"/>
                <a:gd name="connsiteX3" fmla="*/ 0 w 202576"/>
                <a:gd name="connsiteY3" fmla="*/ 372748 h 372748"/>
                <a:gd name="connsiteX4" fmla="*/ 0 w 202576"/>
                <a:gd name="connsiteY4" fmla="*/ 0 h 372748"/>
                <a:gd name="connsiteX0" fmla="*/ 0 w 257167"/>
                <a:gd name="connsiteY0" fmla="*/ 0 h 372748"/>
                <a:gd name="connsiteX1" fmla="*/ 257167 w 257167"/>
                <a:gd name="connsiteY1" fmla="*/ 0 h 372748"/>
                <a:gd name="connsiteX2" fmla="*/ 202576 w 257167"/>
                <a:gd name="connsiteY2" fmla="*/ 372748 h 372748"/>
                <a:gd name="connsiteX3" fmla="*/ 0 w 257167"/>
                <a:gd name="connsiteY3" fmla="*/ 372748 h 372748"/>
                <a:gd name="connsiteX4" fmla="*/ 0 w 257167"/>
                <a:gd name="connsiteY4" fmla="*/ 0 h 372748"/>
                <a:gd name="connsiteX0" fmla="*/ 0 w 307208"/>
                <a:gd name="connsiteY0" fmla="*/ 4549 h 372748"/>
                <a:gd name="connsiteX1" fmla="*/ 307208 w 307208"/>
                <a:gd name="connsiteY1" fmla="*/ 0 h 372748"/>
                <a:gd name="connsiteX2" fmla="*/ 252617 w 307208"/>
                <a:gd name="connsiteY2" fmla="*/ 372748 h 372748"/>
                <a:gd name="connsiteX3" fmla="*/ 50041 w 307208"/>
                <a:gd name="connsiteY3" fmla="*/ 372748 h 372748"/>
                <a:gd name="connsiteX4" fmla="*/ 0 w 307208"/>
                <a:gd name="connsiteY4" fmla="*/ 4549 h 37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208" h="372748">
                  <a:moveTo>
                    <a:pt x="0" y="4549"/>
                  </a:moveTo>
                  <a:lnTo>
                    <a:pt x="307208" y="0"/>
                  </a:lnTo>
                  <a:lnTo>
                    <a:pt x="252617" y="372748"/>
                  </a:lnTo>
                  <a:lnTo>
                    <a:pt x="50041" y="372748"/>
                  </a:lnTo>
                  <a:lnTo>
                    <a:pt x="0" y="45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sp>
          <p:nvSpPr>
            <p:cNvPr id="8" name="正方形/長方形 7"/>
            <p:cNvSpPr/>
            <p:nvPr/>
          </p:nvSpPr>
          <p:spPr>
            <a:xfrm>
              <a:off x="1118224" y="5230775"/>
              <a:ext cx="202576" cy="198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grpSp>
      <p:grpSp>
        <p:nvGrpSpPr>
          <p:cNvPr id="9" name="グループ化 8"/>
          <p:cNvGrpSpPr/>
          <p:nvPr/>
        </p:nvGrpSpPr>
        <p:grpSpPr>
          <a:xfrm>
            <a:off x="1102701" y="5305313"/>
            <a:ext cx="408289" cy="408289"/>
            <a:chOff x="676654" y="4525106"/>
            <a:chExt cx="1093005" cy="1093005"/>
          </a:xfrm>
        </p:grpSpPr>
        <p:sp>
          <p:nvSpPr>
            <p:cNvPr id="10" name="正方形/長方形 9"/>
            <p:cNvSpPr/>
            <p:nvPr/>
          </p:nvSpPr>
          <p:spPr>
            <a:xfrm>
              <a:off x="676654" y="4525106"/>
              <a:ext cx="1093005" cy="1093005"/>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sp>
          <p:nvSpPr>
            <p:cNvPr id="11" name="正方形/長方形 6"/>
            <p:cNvSpPr/>
            <p:nvPr/>
          </p:nvSpPr>
          <p:spPr>
            <a:xfrm>
              <a:off x="1068183" y="4708768"/>
              <a:ext cx="307208" cy="372748"/>
            </a:xfrm>
            <a:custGeom>
              <a:avLst/>
              <a:gdLst>
                <a:gd name="connsiteX0" fmla="*/ 0 w 202576"/>
                <a:gd name="connsiteY0" fmla="*/ 0 h 372748"/>
                <a:gd name="connsiteX1" fmla="*/ 202576 w 202576"/>
                <a:gd name="connsiteY1" fmla="*/ 0 h 372748"/>
                <a:gd name="connsiteX2" fmla="*/ 202576 w 202576"/>
                <a:gd name="connsiteY2" fmla="*/ 372748 h 372748"/>
                <a:gd name="connsiteX3" fmla="*/ 0 w 202576"/>
                <a:gd name="connsiteY3" fmla="*/ 372748 h 372748"/>
                <a:gd name="connsiteX4" fmla="*/ 0 w 202576"/>
                <a:gd name="connsiteY4" fmla="*/ 0 h 372748"/>
                <a:gd name="connsiteX0" fmla="*/ 0 w 257167"/>
                <a:gd name="connsiteY0" fmla="*/ 0 h 372748"/>
                <a:gd name="connsiteX1" fmla="*/ 257167 w 257167"/>
                <a:gd name="connsiteY1" fmla="*/ 0 h 372748"/>
                <a:gd name="connsiteX2" fmla="*/ 202576 w 257167"/>
                <a:gd name="connsiteY2" fmla="*/ 372748 h 372748"/>
                <a:gd name="connsiteX3" fmla="*/ 0 w 257167"/>
                <a:gd name="connsiteY3" fmla="*/ 372748 h 372748"/>
                <a:gd name="connsiteX4" fmla="*/ 0 w 257167"/>
                <a:gd name="connsiteY4" fmla="*/ 0 h 372748"/>
                <a:gd name="connsiteX0" fmla="*/ 0 w 307208"/>
                <a:gd name="connsiteY0" fmla="*/ 4549 h 372748"/>
                <a:gd name="connsiteX1" fmla="*/ 307208 w 307208"/>
                <a:gd name="connsiteY1" fmla="*/ 0 h 372748"/>
                <a:gd name="connsiteX2" fmla="*/ 252617 w 307208"/>
                <a:gd name="connsiteY2" fmla="*/ 372748 h 372748"/>
                <a:gd name="connsiteX3" fmla="*/ 50041 w 307208"/>
                <a:gd name="connsiteY3" fmla="*/ 372748 h 372748"/>
                <a:gd name="connsiteX4" fmla="*/ 0 w 307208"/>
                <a:gd name="connsiteY4" fmla="*/ 4549 h 37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208" h="372748">
                  <a:moveTo>
                    <a:pt x="0" y="4549"/>
                  </a:moveTo>
                  <a:lnTo>
                    <a:pt x="307208" y="0"/>
                  </a:lnTo>
                  <a:lnTo>
                    <a:pt x="252617" y="372748"/>
                  </a:lnTo>
                  <a:lnTo>
                    <a:pt x="50041" y="372748"/>
                  </a:lnTo>
                  <a:lnTo>
                    <a:pt x="0" y="45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sp>
          <p:nvSpPr>
            <p:cNvPr id="12" name="正方形/長方形 11"/>
            <p:cNvSpPr/>
            <p:nvPr/>
          </p:nvSpPr>
          <p:spPr>
            <a:xfrm>
              <a:off x="1118224" y="5230775"/>
              <a:ext cx="202576" cy="198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grpSp>
      <p:sp>
        <p:nvSpPr>
          <p:cNvPr id="13" name="正方形/長方形 12"/>
          <p:cNvSpPr/>
          <p:nvPr/>
        </p:nvSpPr>
        <p:spPr>
          <a:xfrm>
            <a:off x="10199076" y="2598981"/>
            <a:ext cx="1895811" cy="230188"/>
          </a:xfrm>
          <a:prstGeom prst="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4" name="正方形/長方形 13"/>
          <p:cNvSpPr/>
          <p:nvPr/>
        </p:nvSpPr>
        <p:spPr>
          <a:xfrm>
            <a:off x="8764848" y="4736489"/>
            <a:ext cx="3330039" cy="304434"/>
          </a:xfrm>
          <a:prstGeom prst="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435914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起動条件ユニット</a:t>
            </a:r>
            <a:endParaRPr kumimoji="1" lang="ja-JP" altLang="en-US" dirty="0"/>
          </a:p>
        </p:txBody>
      </p:sp>
      <p:sp>
        <p:nvSpPr>
          <p:cNvPr id="3" name="コンテンツ プレースホルダー 2"/>
          <p:cNvSpPr>
            <a:spLocks noGrp="1"/>
          </p:cNvSpPr>
          <p:nvPr>
            <p:ph idx="1"/>
          </p:nvPr>
        </p:nvSpPr>
        <p:spPr>
          <a:xfrm>
            <a:off x="676656" y="2011680"/>
            <a:ext cx="7873375" cy="3766185"/>
          </a:xfrm>
        </p:spPr>
        <p:txBody>
          <a:bodyPr/>
          <a:lstStyle/>
          <a:p>
            <a:r>
              <a:rPr lang="en-US" altLang="ja-JP" dirty="0"/>
              <a:t>.CONDITION</a:t>
            </a:r>
            <a:r>
              <a:rPr lang="ja-JP" altLang="en-US" dirty="0"/>
              <a:t>という予約名を持つ特殊</a:t>
            </a:r>
            <a:r>
              <a:rPr lang="ja-JP" altLang="en-US" dirty="0" smtClean="0"/>
              <a:t>ユニット。</a:t>
            </a:r>
            <a:endParaRPr lang="en-US" altLang="ja-JP" dirty="0" smtClean="0"/>
          </a:p>
          <a:p>
            <a:r>
              <a:rPr lang="ja-JP" altLang="en-US" dirty="0"/>
              <a:t>スケジュールルールで［起動条件］［設定されていれば使用する］</a:t>
            </a:r>
            <a:r>
              <a:rPr lang="en-US" altLang="ja-JP" dirty="0" smtClean="0"/>
              <a:t>ON</a:t>
            </a:r>
            <a:r>
              <a:rPr lang="ja-JP" altLang="en-US" dirty="0" smtClean="0"/>
              <a:t>が設定されている場合、指定された有効範囲において、本体</a:t>
            </a:r>
            <a:r>
              <a:rPr lang="ja-JP" altLang="en-US" dirty="0"/>
              <a:t>と独立したサイクルで起動して、本体の起動前提</a:t>
            </a:r>
            <a:r>
              <a:rPr lang="ja-JP" altLang="en-US" dirty="0" smtClean="0"/>
              <a:t>条件の監視（チェック）を行う。</a:t>
            </a:r>
            <a:endParaRPr lang="en-US" altLang="ja-JP" dirty="0" smtClean="0"/>
          </a:p>
          <a:p>
            <a:pPr marL="719138" indent="-90488"/>
            <a:r>
              <a:rPr lang="ja-JP" altLang="en-US" dirty="0"/>
              <a:t>「起動条件」ユニットは「本体実行まえに実行される」のでは</a:t>
            </a:r>
            <a:r>
              <a:rPr lang="ja-JP" altLang="en-US" dirty="0" smtClean="0"/>
              <a:t>なく、「</a:t>
            </a:r>
            <a:r>
              <a:rPr lang="ja-JP" altLang="en-US" dirty="0"/>
              <a:t>独自サイクルで定期的</a:t>
            </a:r>
            <a:r>
              <a:rPr lang="ja-JP" altLang="en-US" dirty="0" smtClean="0"/>
              <a:t>に実行される」。それ</a:t>
            </a:r>
            <a:r>
              <a:rPr lang="ja-JP" altLang="en-US" dirty="0"/>
              <a:t>を考慮</a:t>
            </a:r>
            <a:r>
              <a:rPr lang="ja-JP" altLang="en-US" dirty="0" smtClean="0"/>
              <a:t>した設計が必要（別資料にて詳述済み）。</a:t>
            </a:r>
            <a:endParaRPr kumimoji="1" lang="ja-JP" altLang="en-US" dirty="0"/>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r="32086"/>
          <a:stretch/>
        </p:blipFill>
        <p:spPr>
          <a:xfrm>
            <a:off x="8713969" y="2011680"/>
            <a:ext cx="3478031" cy="4700269"/>
          </a:xfrm>
          <a:prstGeom prst="rect">
            <a:avLst/>
          </a:prstGeom>
        </p:spPr>
      </p:pic>
      <p:sp>
        <p:nvSpPr>
          <p:cNvPr id="5" name="正方形/長方形 4"/>
          <p:cNvSpPr/>
          <p:nvPr/>
        </p:nvSpPr>
        <p:spPr>
          <a:xfrm>
            <a:off x="8889325" y="2936187"/>
            <a:ext cx="1090921" cy="260304"/>
          </a:xfrm>
          <a:prstGeom prst="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6" name="四角形吹き出し 5"/>
          <p:cNvSpPr/>
          <p:nvPr/>
        </p:nvSpPr>
        <p:spPr>
          <a:xfrm>
            <a:off x="9266904" y="3547469"/>
            <a:ext cx="1629696" cy="840658"/>
          </a:xfrm>
          <a:prstGeom prst="wedgeRectCallout">
            <a:avLst>
              <a:gd name="adj1" fmla="val -48449"/>
              <a:gd name="adj2" fmla="val -961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kumimoji="1" lang="ja-JP" altLang="en-US" dirty="0" smtClean="0"/>
              <a:t>起動条件</a:t>
            </a:r>
            <a:endParaRPr kumimoji="1" lang="en-US" altLang="ja-JP" dirty="0"/>
          </a:p>
          <a:p>
            <a:pPr algn="ctr"/>
            <a:r>
              <a:rPr kumimoji="1" lang="en-US" altLang="ja-JP" dirty="0" smtClean="0"/>
              <a:t>.CONDITION</a:t>
            </a:r>
            <a:endParaRPr kumimoji="1" lang="ja-JP" altLang="en-US" dirty="0"/>
          </a:p>
        </p:txBody>
      </p:sp>
      <p:sp>
        <p:nvSpPr>
          <p:cNvPr id="7" name="正方形/長方形 6"/>
          <p:cNvSpPr/>
          <p:nvPr/>
        </p:nvSpPr>
        <p:spPr>
          <a:xfrm>
            <a:off x="8889324" y="2303814"/>
            <a:ext cx="1090921" cy="577667"/>
          </a:xfrm>
          <a:prstGeom prst="rect">
            <a:avLst/>
          </a:prstGeom>
          <a:noFill/>
          <a:ln w="28575">
            <a:solidFill>
              <a:srgbClr val="FF0000"/>
            </a:solidFill>
            <a:prstDash val="sysDot"/>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8" name="四角形吹き出し 7"/>
          <p:cNvSpPr/>
          <p:nvPr/>
        </p:nvSpPr>
        <p:spPr>
          <a:xfrm>
            <a:off x="10081752" y="983811"/>
            <a:ext cx="1629696" cy="840658"/>
          </a:xfrm>
          <a:prstGeom prst="wedgeRectCallout">
            <a:avLst>
              <a:gd name="adj1" fmla="val -60438"/>
              <a:gd name="adj2" fmla="val 1102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kumimoji="1" lang="ja-JP" altLang="en-US" dirty="0" smtClean="0"/>
              <a:t>ジョブネット</a:t>
            </a:r>
            <a:r>
              <a:rPr kumimoji="1" lang="en-US" altLang="ja-JP" dirty="0" smtClean="0"/>
              <a:t/>
            </a:r>
            <a:br>
              <a:rPr kumimoji="1" lang="en-US" altLang="ja-JP" dirty="0" smtClean="0"/>
            </a:br>
            <a:r>
              <a:rPr kumimoji="1" lang="ja-JP" altLang="en-US" dirty="0" smtClean="0"/>
              <a:t>本体</a:t>
            </a:r>
            <a:endParaRPr kumimoji="1" lang="ja-JP" altLang="en-US" dirty="0"/>
          </a:p>
        </p:txBody>
      </p:sp>
      <p:grpSp>
        <p:nvGrpSpPr>
          <p:cNvPr id="9" name="グループ化 8"/>
          <p:cNvGrpSpPr/>
          <p:nvPr/>
        </p:nvGrpSpPr>
        <p:grpSpPr>
          <a:xfrm>
            <a:off x="882509" y="3935497"/>
            <a:ext cx="408289" cy="408289"/>
            <a:chOff x="676654" y="4525106"/>
            <a:chExt cx="1093005" cy="1093005"/>
          </a:xfrm>
        </p:grpSpPr>
        <p:sp>
          <p:nvSpPr>
            <p:cNvPr id="10" name="正方形/長方形 9"/>
            <p:cNvSpPr/>
            <p:nvPr/>
          </p:nvSpPr>
          <p:spPr>
            <a:xfrm>
              <a:off x="676654" y="4525106"/>
              <a:ext cx="1093005" cy="1093005"/>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sp>
          <p:nvSpPr>
            <p:cNvPr id="11" name="正方形/長方形 6"/>
            <p:cNvSpPr/>
            <p:nvPr/>
          </p:nvSpPr>
          <p:spPr>
            <a:xfrm>
              <a:off x="1068183" y="4708768"/>
              <a:ext cx="307208" cy="372748"/>
            </a:xfrm>
            <a:custGeom>
              <a:avLst/>
              <a:gdLst>
                <a:gd name="connsiteX0" fmla="*/ 0 w 202576"/>
                <a:gd name="connsiteY0" fmla="*/ 0 h 372748"/>
                <a:gd name="connsiteX1" fmla="*/ 202576 w 202576"/>
                <a:gd name="connsiteY1" fmla="*/ 0 h 372748"/>
                <a:gd name="connsiteX2" fmla="*/ 202576 w 202576"/>
                <a:gd name="connsiteY2" fmla="*/ 372748 h 372748"/>
                <a:gd name="connsiteX3" fmla="*/ 0 w 202576"/>
                <a:gd name="connsiteY3" fmla="*/ 372748 h 372748"/>
                <a:gd name="connsiteX4" fmla="*/ 0 w 202576"/>
                <a:gd name="connsiteY4" fmla="*/ 0 h 372748"/>
                <a:gd name="connsiteX0" fmla="*/ 0 w 257167"/>
                <a:gd name="connsiteY0" fmla="*/ 0 h 372748"/>
                <a:gd name="connsiteX1" fmla="*/ 257167 w 257167"/>
                <a:gd name="connsiteY1" fmla="*/ 0 h 372748"/>
                <a:gd name="connsiteX2" fmla="*/ 202576 w 257167"/>
                <a:gd name="connsiteY2" fmla="*/ 372748 h 372748"/>
                <a:gd name="connsiteX3" fmla="*/ 0 w 257167"/>
                <a:gd name="connsiteY3" fmla="*/ 372748 h 372748"/>
                <a:gd name="connsiteX4" fmla="*/ 0 w 257167"/>
                <a:gd name="connsiteY4" fmla="*/ 0 h 372748"/>
                <a:gd name="connsiteX0" fmla="*/ 0 w 307208"/>
                <a:gd name="connsiteY0" fmla="*/ 4549 h 372748"/>
                <a:gd name="connsiteX1" fmla="*/ 307208 w 307208"/>
                <a:gd name="connsiteY1" fmla="*/ 0 h 372748"/>
                <a:gd name="connsiteX2" fmla="*/ 252617 w 307208"/>
                <a:gd name="connsiteY2" fmla="*/ 372748 h 372748"/>
                <a:gd name="connsiteX3" fmla="*/ 50041 w 307208"/>
                <a:gd name="connsiteY3" fmla="*/ 372748 h 372748"/>
                <a:gd name="connsiteX4" fmla="*/ 0 w 307208"/>
                <a:gd name="connsiteY4" fmla="*/ 4549 h 37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208" h="372748">
                  <a:moveTo>
                    <a:pt x="0" y="4549"/>
                  </a:moveTo>
                  <a:lnTo>
                    <a:pt x="307208" y="0"/>
                  </a:lnTo>
                  <a:lnTo>
                    <a:pt x="252617" y="372748"/>
                  </a:lnTo>
                  <a:lnTo>
                    <a:pt x="50041" y="372748"/>
                  </a:lnTo>
                  <a:lnTo>
                    <a:pt x="0" y="45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sp>
          <p:nvSpPr>
            <p:cNvPr id="12" name="正方形/長方形 11"/>
            <p:cNvSpPr/>
            <p:nvPr/>
          </p:nvSpPr>
          <p:spPr>
            <a:xfrm>
              <a:off x="1118224" y="5230775"/>
              <a:ext cx="202576" cy="198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989153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スケジュールルール</a:t>
            </a:r>
            <a:r>
              <a:rPr lang="ja-JP" altLang="en-US" dirty="0"/>
              <a:t>　</a:t>
            </a:r>
            <a:r>
              <a:rPr kumimoji="1" lang="ja-JP" altLang="en-US" dirty="0" smtClean="0"/>
              <a:t>≠　起動条件</a:t>
            </a:r>
            <a:endParaRPr kumimoji="1" lang="ja-JP" altLang="en-US" dirty="0"/>
          </a:p>
        </p:txBody>
      </p:sp>
      <p:sp>
        <p:nvSpPr>
          <p:cNvPr id="3" name="コンテンツ プレースホルダー 2"/>
          <p:cNvSpPr>
            <a:spLocks noGrp="1"/>
          </p:cNvSpPr>
          <p:nvPr>
            <p:ph idx="1"/>
          </p:nvPr>
        </p:nvSpPr>
        <p:spPr/>
        <p:txBody>
          <a:bodyPr/>
          <a:lstStyle/>
          <a:p>
            <a:r>
              <a:rPr lang="ja-JP" altLang="en-US" dirty="0"/>
              <a:t>「スケジュールルール」は日付曜日をパラメータにしてジョブネットの起動開始日時を設定する</a:t>
            </a:r>
            <a:r>
              <a:rPr lang="ja-JP" altLang="en-US" dirty="0" smtClean="0"/>
              <a:t>もの。</a:t>
            </a:r>
            <a:endParaRPr lang="en-US" altLang="ja-JP" dirty="0" smtClean="0"/>
          </a:p>
          <a:p>
            <a:r>
              <a:rPr lang="ja-JP" altLang="en-US" dirty="0"/>
              <a:t>「起動条件」のユニットが存在するときそれをトリガーとして活用するかどうか</a:t>
            </a:r>
            <a:r>
              <a:rPr lang="ja-JP" altLang="en-US" dirty="0" smtClean="0"/>
              <a:t>、「</a:t>
            </a:r>
            <a:r>
              <a:rPr lang="ja-JP" altLang="en-US" dirty="0"/>
              <a:t>起動条件」が有効なのは何時までかを定義するのも「スケジュールルール」の</a:t>
            </a:r>
            <a:r>
              <a:rPr lang="ja-JP" altLang="en-US" dirty="0" smtClean="0"/>
              <a:t>役割。</a:t>
            </a:r>
            <a:endParaRPr lang="en-US" altLang="ja-JP" dirty="0" smtClean="0"/>
          </a:p>
          <a:p>
            <a:r>
              <a:rPr lang="ja-JP" altLang="en-US" dirty="0"/>
              <a:t>起動条件はファイル有無やイベント受信などをトリガーにして</a:t>
            </a:r>
            <a:r>
              <a:rPr lang="ja-JP" altLang="en-US" dirty="0" smtClean="0"/>
              <a:t>、「</a:t>
            </a:r>
            <a:r>
              <a:rPr lang="ja-JP" altLang="en-US" dirty="0"/>
              <a:t>スケジュールルール」で定められた</a:t>
            </a:r>
            <a:r>
              <a:rPr lang="ja-JP" altLang="en-US" dirty="0" smtClean="0"/>
              <a:t>有効範囲（回数・時間）内</a:t>
            </a:r>
            <a:r>
              <a:rPr lang="ja-JP" altLang="en-US" dirty="0"/>
              <a:t>においてジョブネット本体の繰り返し起動を設定する</a:t>
            </a:r>
            <a:r>
              <a:rPr lang="ja-JP" altLang="en-US" dirty="0" smtClean="0"/>
              <a:t>もの。</a:t>
            </a:r>
            <a:endParaRPr kumimoji="1" lang="ja-JP" altLang="en-US" dirty="0"/>
          </a:p>
        </p:txBody>
      </p:sp>
    </p:spTree>
    <p:extLst>
      <p:ext uri="{BB962C8B-B14F-4D97-AF65-F5344CB8AC3E}">
        <p14:creationId xmlns:p14="http://schemas.microsoft.com/office/powerpoint/2010/main" val="4188535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実行登録</a:t>
            </a:r>
            <a:endParaRPr kumimoji="1" lang="ja-JP" altLang="en-US" dirty="0"/>
          </a:p>
        </p:txBody>
      </p:sp>
      <p:sp>
        <p:nvSpPr>
          <p:cNvPr id="3" name="コンテンツ プレースホルダー 2"/>
          <p:cNvSpPr>
            <a:spLocks noGrp="1"/>
          </p:cNvSpPr>
          <p:nvPr>
            <p:ph idx="1"/>
          </p:nvPr>
        </p:nvSpPr>
        <p:spPr>
          <a:xfrm>
            <a:off x="676656" y="2011680"/>
            <a:ext cx="10753725" cy="4846320"/>
          </a:xfrm>
        </p:spPr>
        <p:txBody>
          <a:bodyPr>
            <a:normAutofit lnSpcReduction="10000"/>
          </a:bodyPr>
          <a:lstStyle/>
          <a:p>
            <a:r>
              <a:rPr lang="ja-JP" altLang="en-US" dirty="0"/>
              <a:t>即時</a:t>
            </a:r>
            <a:r>
              <a:rPr lang="ja-JP" altLang="en-US" dirty="0" smtClean="0"/>
              <a:t>実行</a:t>
            </a:r>
            <a:endParaRPr lang="en-US" altLang="ja-JP" dirty="0" smtClean="0"/>
          </a:p>
          <a:p>
            <a:pPr lvl="1"/>
            <a:r>
              <a:rPr lang="ja-JP" altLang="en-US" dirty="0"/>
              <a:t>「スケジュールルール」ではなく人手で起動する</a:t>
            </a:r>
            <a:r>
              <a:rPr lang="ja-JP" altLang="en-US" dirty="0" smtClean="0"/>
              <a:t>こと。</a:t>
            </a:r>
            <a:endParaRPr lang="en-US" altLang="ja-JP" dirty="0" smtClean="0"/>
          </a:p>
          <a:p>
            <a:pPr lvl="1"/>
            <a:r>
              <a:rPr lang="ja-JP" altLang="en-US" dirty="0"/>
              <a:t>「起動条件」を有効にするかどうかは実行時に都度</a:t>
            </a:r>
            <a:r>
              <a:rPr lang="ja-JP" altLang="en-US" dirty="0" smtClean="0"/>
              <a:t>選ぶ。</a:t>
            </a:r>
            <a:endParaRPr lang="en-US" altLang="ja-JP" dirty="0" smtClean="0"/>
          </a:p>
          <a:p>
            <a:pPr marL="898525" lvl="1"/>
            <a:r>
              <a:rPr lang="ja-JP" altLang="en-US" dirty="0"/>
              <a:t>前述のとおり「スケジュールルール」はルート／サブに関わらず完全に無視されるため実は意外と</a:t>
            </a:r>
            <a:r>
              <a:rPr lang="ja-JP" altLang="en-US" dirty="0" smtClean="0"/>
              <a:t>危険。</a:t>
            </a:r>
            <a:endParaRPr lang="en-US" altLang="ja-JP" dirty="0" smtClean="0"/>
          </a:p>
          <a:p>
            <a:r>
              <a:rPr lang="ja-JP" altLang="en-US" dirty="0"/>
              <a:t>計画</a:t>
            </a:r>
            <a:r>
              <a:rPr lang="ja-JP" altLang="en-US" dirty="0" smtClean="0"/>
              <a:t>実行</a:t>
            </a:r>
            <a:endParaRPr lang="en-US" altLang="ja-JP" dirty="0" smtClean="0"/>
          </a:p>
          <a:p>
            <a:pPr lvl="1"/>
            <a:r>
              <a:rPr lang="ja-JP" altLang="en-US" dirty="0"/>
              <a:t>「スケジュールルール」に基づき起動する</a:t>
            </a:r>
            <a:r>
              <a:rPr lang="ja-JP" altLang="en-US" dirty="0" smtClean="0"/>
              <a:t>こと。</a:t>
            </a:r>
            <a:endParaRPr lang="en-US" altLang="ja-JP" dirty="0" smtClean="0"/>
          </a:p>
          <a:p>
            <a:pPr lvl="1"/>
            <a:r>
              <a:rPr lang="ja-JP" altLang="en-US" dirty="0"/>
              <a:t>「起動条件」を有効にするかどうかは「スケジュールルール」の設定画面で</a:t>
            </a:r>
            <a:r>
              <a:rPr lang="ja-JP" altLang="en-US" dirty="0" smtClean="0"/>
              <a:t>行える。</a:t>
            </a:r>
            <a:endParaRPr lang="en-US" altLang="ja-JP" dirty="0" smtClean="0"/>
          </a:p>
          <a:p>
            <a:pPr lvl="1"/>
            <a:r>
              <a:rPr lang="ja-JP" altLang="en-US" dirty="0"/>
              <a:t>「ルール上同日すでに起動時間を迎えたものがあったときすぐに起動するか次回を待つか</a:t>
            </a:r>
            <a:r>
              <a:rPr lang="ja-JP" altLang="en-US" dirty="0" smtClean="0"/>
              <a:t>」は実行登録時に都度選択できる。</a:t>
            </a:r>
            <a:endParaRPr lang="en-US" altLang="ja-JP" dirty="0" smtClean="0"/>
          </a:p>
          <a:p>
            <a:r>
              <a:rPr lang="ja-JP" altLang="en-US" dirty="0" smtClean="0"/>
              <a:t>再実行</a:t>
            </a:r>
            <a:endParaRPr lang="en-US" altLang="ja-JP" dirty="0" smtClean="0"/>
          </a:p>
          <a:p>
            <a:pPr lvl="1"/>
            <a:r>
              <a:rPr lang="ja-JP" altLang="en-US" dirty="0"/>
              <a:t>ジョブネットモニタの「状態」「結果」画面でのみ可能な実行</a:t>
            </a:r>
            <a:r>
              <a:rPr lang="ja-JP" altLang="en-US" dirty="0" smtClean="0"/>
              <a:t>方法。</a:t>
            </a:r>
            <a:endParaRPr lang="en-US" altLang="ja-JP" dirty="0"/>
          </a:p>
          <a:p>
            <a:pPr marL="898525" lvl="1"/>
            <a:r>
              <a:rPr lang="ja-JP" altLang="en-US" dirty="0" smtClean="0"/>
              <a:t>「</a:t>
            </a:r>
            <a:r>
              <a:rPr lang="ja-JP" altLang="en-US" dirty="0"/>
              <a:t>条件接続」の先にあたるユニットでは実行</a:t>
            </a:r>
            <a:r>
              <a:rPr lang="ja-JP" altLang="en-US" dirty="0" smtClean="0"/>
              <a:t>できない。</a:t>
            </a:r>
            <a:endParaRPr kumimoji="1" lang="ja-JP" altLang="en-US" dirty="0"/>
          </a:p>
        </p:txBody>
      </p:sp>
      <p:grpSp>
        <p:nvGrpSpPr>
          <p:cNvPr id="4" name="グループ化 3"/>
          <p:cNvGrpSpPr/>
          <p:nvPr/>
        </p:nvGrpSpPr>
        <p:grpSpPr>
          <a:xfrm>
            <a:off x="1085588" y="3067990"/>
            <a:ext cx="408289" cy="408289"/>
            <a:chOff x="676654" y="4525106"/>
            <a:chExt cx="1093005" cy="1093005"/>
          </a:xfrm>
        </p:grpSpPr>
        <p:sp>
          <p:nvSpPr>
            <p:cNvPr id="5" name="正方形/長方形 4"/>
            <p:cNvSpPr/>
            <p:nvPr/>
          </p:nvSpPr>
          <p:spPr>
            <a:xfrm>
              <a:off x="676654" y="4525106"/>
              <a:ext cx="1093005" cy="1093005"/>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sp>
          <p:nvSpPr>
            <p:cNvPr id="6" name="正方形/長方形 6"/>
            <p:cNvSpPr/>
            <p:nvPr/>
          </p:nvSpPr>
          <p:spPr>
            <a:xfrm>
              <a:off x="1068183" y="4708768"/>
              <a:ext cx="307208" cy="372748"/>
            </a:xfrm>
            <a:custGeom>
              <a:avLst/>
              <a:gdLst>
                <a:gd name="connsiteX0" fmla="*/ 0 w 202576"/>
                <a:gd name="connsiteY0" fmla="*/ 0 h 372748"/>
                <a:gd name="connsiteX1" fmla="*/ 202576 w 202576"/>
                <a:gd name="connsiteY1" fmla="*/ 0 h 372748"/>
                <a:gd name="connsiteX2" fmla="*/ 202576 w 202576"/>
                <a:gd name="connsiteY2" fmla="*/ 372748 h 372748"/>
                <a:gd name="connsiteX3" fmla="*/ 0 w 202576"/>
                <a:gd name="connsiteY3" fmla="*/ 372748 h 372748"/>
                <a:gd name="connsiteX4" fmla="*/ 0 w 202576"/>
                <a:gd name="connsiteY4" fmla="*/ 0 h 372748"/>
                <a:gd name="connsiteX0" fmla="*/ 0 w 257167"/>
                <a:gd name="connsiteY0" fmla="*/ 0 h 372748"/>
                <a:gd name="connsiteX1" fmla="*/ 257167 w 257167"/>
                <a:gd name="connsiteY1" fmla="*/ 0 h 372748"/>
                <a:gd name="connsiteX2" fmla="*/ 202576 w 257167"/>
                <a:gd name="connsiteY2" fmla="*/ 372748 h 372748"/>
                <a:gd name="connsiteX3" fmla="*/ 0 w 257167"/>
                <a:gd name="connsiteY3" fmla="*/ 372748 h 372748"/>
                <a:gd name="connsiteX4" fmla="*/ 0 w 257167"/>
                <a:gd name="connsiteY4" fmla="*/ 0 h 372748"/>
                <a:gd name="connsiteX0" fmla="*/ 0 w 307208"/>
                <a:gd name="connsiteY0" fmla="*/ 4549 h 372748"/>
                <a:gd name="connsiteX1" fmla="*/ 307208 w 307208"/>
                <a:gd name="connsiteY1" fmla="*/ 0 h 372748"/>
                <a:gd name="connsiteX2" fmla="*/ 252617 w 307208"/>
                <a:gd name="connsiteY2" fmla="*/ 372748 h 372748"/>
                <a:gd name="connsiteX3" fmla="*/ 50041 w 307208"/>
                <a:gd name="connsiteY3" fmla="*/ 372748 h 372748"/>
                <a:gd name="connsiteX4" fmla="*/ 0 w 307208"/>
                <a:gd name="connsiteY4" fmla="*/ 4549 h 37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208" h="372748">
                  <a:moveTo>
                    <a:pt x="0" y="4549"/>
                  </a:moveTo>
                  <a:lnTo>
                    <a:pt x="307208" y="0"/>
                  </a:lnTo>
                  <a:lnTo>
                    <a:pt x="252617" y="372748"/>
                  </a:lnTo>
                  <a:lnTo>
                    <a:pt x="50041" y="372748"/>
                  </a:lnTo>
                  <a:lnTo>
                    <a:pt x="0" y="45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sp>
          <p:nvSpPr>
            <p:cNvPr id="7" name="正方形/長方形 6"/>
            <p:cNvSpPr/>
            <p:nvPr/>
          </p:nvSpPr>
          <p:spPr>
            <a:xfrm>
              <a:off x="1118224" y="5230775"/>
              <a:ext cx="202576" cy="198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grpSp>
      <p:grpSp>
        <p:nvGrpSpPr>
          <p:cNvPr id="8" name="グループ化 7"/>
          <p:cNvGrpSpPr/>
          <p:nvPr/>
        </p:nvGrpSpPr>
        <p:grpSpPr>
          <a:xfrm>
            <a:off x="1085588" y="6244328"/>
            <a:ext cx="408289" cy="408289"/>
            <a:chOff x="676654" y="4525106"/>
            <a:chExt cx="1093005" cy="1093005"/>
          </a:xfrm>
        </p:grpSpPr>
        <p:sp>
          <p:nvSpPr>
            <p:cNvPr id="9" name="正方形/長方形 8"/>
            <p:cNvSpPr/>
            <p:nvPr/>
          </p:nvSpPr>
          <p:spPr>
            <a:xfrm>
              <a:off x="676654" y="4525106"/>
              <a:ext cx="1093005" cy="1093005"/>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sp>
          <p:nvSpPr>
            <p:cNvPr id="10" name="正方形/長方形 6"/>
            <p:cNvSpPr/>
            <p:nvPr/>
          </p:nvSpPr>
          <p:spPr>
            <a:xfrm>
              <a:off x="1068183" y="4708768"/>
              <a:ext cx="307208" cy="372748"/>
            </a:xfrm>
            <a:custGeom>
              <a:avLst/>
              <a:gdLst>
                <a:gd name="connsiteX0" fmla="*/ 0 w 202576"/>
                <a:gd name="connsiteY0" fmla="*/ 0 h 372748"/>
                <a:gd name="connsiteX1" fmla="*/ 202576 w 202576"/>
                <a:gd name="connsiteY1" fmla="*/ 0 h 372748"/>
                <a:gd name="connsiteX2" fmla="*/ 202576 w 202576"/>
                <a:gd name="connsiteY2" fmla="*/ 372748 h 372748"/>
                <a:gd name="connsiteX3" fmla="*/ 0 w 202576"/>
                <a:gd name="connsiteY3" fmla="*/ 372748 h 372748"/>
                <a:gd name="connsiteX4" fmla="*/ 0 w 202576"/>
                <a:gd name="connsiteY4" fmla="*/ 0 h 372748"/>
                <a:gd name="connsiteX0" fmla="*/ 0 w 257167"/>
                <a:gd name="connsiteY0" fmla="*/ 0 h 372748"/>
                <a:gd name="connsiteX1" fmla="*/ 257167 w 257167"/>
                <a:gd name="connsiteY1" fmla="*/ 0 h 372748"/>
                <a:gd name="connsiteX2" fmla="*/ 202576 w 257167"/>
                <a:gd name="connsiteY2" fmla="*/ 372748 h 372748"/>
                <a:gd name="connsiteX3" fmla="*/ 0 w 257167"/>
                <a:gd name="connsiteY3" fmla="*/ 372748 h 372748"/>
                <a:gd name="connsiteX4" fmla="*/ 0 w 257167"/>
                <a:gd name="connsiteY4" fmla="*/ 0 h 372748"/>
                <a:gd name="connsiteX0" fmla="*/ 0 w 307208"/>
                <a:gd name="connsiteY0" fmla="*/ 4549 h 372748"/>
                <a:gd name="connsiteX1" fmla="*/ 307208 w 307208"/>
                <a:gd name="connsiteY1" fmla="*/ 0 h 372748"/>
                <a:gd name="connsiteX2" fmla="*/ 252617 w 307208"/>
                <a:gd name="connsiteY2" fmla="*/ 372748 h 372748"/>
                <a:gd name="connsiteX3" fmla="*/ 50041 w 307208"/>
                <a:gd name="connsiteY3" fmla="*/ 372748 h 372748"/>
                <a:gd name="connsiteX4" fmla="*/ 0 w 307208"/>
                <a:gd name="connsiteY4" fmla="*/ 4549 h 37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208" h="372748">
                  <a:moveTo>
                    <a:pt x="0" y="4549"/>
                  </a:moveTo>
                  <a:lnTo>
                    <a:pt x="307208" y="0"/>
                  </a:lnTo>
                  <a:lnTo>
                    <a:pt x="252617" y="372748"/>
                  </a:lnTo>
                  <a:lnTo>
                    <a:pt x="50041" y="372748"/>
                  </a:lnTo>
                  <a:lnTo>
                    <a:pt x="0" y="45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sp>
          <p:nvSpPr>
            <p:cNvPr id="11" name="正方形/長方形 10"/>
            <p:cNvSpPr/>
            <p:nvPr/>
          </p:nvSpPr>
          <p:spPr>
            <a:xfrm>
              <a:off x="1118224" y="5230775"/>
              <a:ext cx="202576" cy="198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779610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判定ジョブ</a:t>
            </a:r>
            <a:endParaRPr kumimoji="1" lang="ja-JP" altLang="en-US" dirty="0"/>
          </a:p>
        </p:txBody>
      </p:sp>
      <p:sp>
        <p:nvSpPr>
          <p:cNvPr id="3" name="コンテンツ プレースホルダー 2"/>
          <p:cNvSpPr>
            <a:spLocks noGrp="1"/>
          </p:cNvSpPr>
          <p:nvPr>
            <p:ph idx="1"/>
          </p:nvPr>
        </p:nvSpPr>
        <p:spPr>
          <a:xfrm>
            <a:off x="676657" y="2011680"/>
            <a:ext cx="7381006" cy="3766185"/>
          </a:xfrm>
        </p:spPr>
        <p:txBody>
          <a:bodyPr>
            <a:normAutofit/>
          </a:bodyPr>
          <a:lstStyle/>
          <a:p>
            <a:r>
              <a:rPr lang="ja-JP" altLang="en-US" dirty="0"/>
              <a:t>直前ジョブの終了コードやファイルの存在有無を判定して条件分岐を行わせるための</a:t>
            </a:r>
            <a:r>
              <a:rPr lang="ja-JP" altLang="en-US" dirty="0" smtClean="0"/>
              <a:t>ユニット。</a:t>
            </a:r>
            <a:endParaRPr lang="en-US" altLang="ja-JP" dirty="0" smtClean="0"/>
          </a:p>
          <a:p>
            <a:r>
              <a:rPr lang="ja-JP" altLang="en-US" dirty="0"/>
              <a:t>条件に適合した時「条件接続」（青矢印）で結ばれた先のユニットが実行</a:t>
            </a:r>
            <a:r>
              <a:rPr lang="ja-JP" altLang="en-US" dirty="0" smtClean="0"/>
              <a:t>される。</a:t>
            </a:r>
            <a:endParaRPr lang="en-US" altLang="ja-JP" dirty="0" smtClean="0"/>
          </a:p>
          <a:p>
            <a:pPr marL="625475" indent="-90488"/>
            <a:r>
              <a:rPr lang="ja-JP" altLang="en-US" dirty="0"/>
              <a:t>接続可能なのは</a:t>
            </a:r>
            <a:r>
              <a:rPr lang="en-US" altLang="ja-JP" dirty="0"/>
              <a:t>1</a:t>
            </a:r>
            <a:r>
              <a:rPr lang="ja-JP" altLang="en-US" dirty="0"/>
              <a:t>ユニットのみなので複数の処理を実行させたい場合はジョブネットを</a:t>
            </a:r>
            <a:r>
              <a:rPr lang="ja-JP" altLang="en-US" dirty="0" smtClean="0"/>
              <a:t>使う。</a:t>
            </a:r>
            <a:endParaRPr lang="en-US" altLang="ja-JP" dirty="0" smtClean="0"/>
          </a:p>
          <a:p>
            <a:pPr marL="625475" indent="-90488"/>
            <a:r>
              <a:rPr lang="ja-JP" altLang="en-US" dirty="0"/>
              <a:t>条件接続の先のユニットはジョブネットモニタの「状態」「結果」画面で「再実行」が</a:t>
            </a:r>
            <a:r>
              <a:rPr lang="ja-JP" altLang="en-US" dirty="0" smtClean="0"/>
              <a:t>できない。</a:t>
            </a:r>
            <a:endParaRPr kumimoji="1" lang="ja-JP" altLang="en-US" dirty="0"/>
          </a:p>
        </p:txBody>
      </p:sp>
      <p:grpSp>
        <p:nvGrpSpPr>
          <p:cNvPr id="4" name="グループ化 3"/>
          <p:cNvGrpSpPr/>
          <p:nvPr/>
        </p:nvGrpSpPr>
        <p:grpSpPr>
          <a:xfrm>
            <a:off x="858666" y="3667541"/>
            <a:ext cx="408289" cy="408289"/>
            <a:chOff x="676654" y="4525106"/>
            <a:chExt cx="1093005" cy="1093005"/>
          </a:xfrm>
        </p:grpSpPr>
        <p:sp>
          <p:nvSpPr>
            <p:cNvPr id="5" name="正方形/長方形 4"/>
            <p:cNvSpPr/>
            <p:nvPr/>
          </p:nvSpPr>
          <p:spPr>
            <a:xfrm>
              <a:off x="676654" y="4525106"/>
              <a:ext cx="1093005" cy="1093005"/>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sp>
          <p:nvSpPr>
            <p:cNvPr id="6" name="正方形/長方形 6"/>
            <p:cNvSpPr/>
            <p:nvPr/>
          </p:nvSpPr>
          <p:spPr>
            <a:xfrm>
              <a:off x="1068183" y="4708768"/>
              <a:ext cx="307208" cy="372748"/>
            </a:xfrm>
            <a:custGeom>
              <a:avLst/>
              <a:gdLst>
                <a:gd name="connsiteX0" fmla="*/ 0 w 202576"/>
                <a:gd name="connsiteY0" fmla="*/ 0 h 372748"/>
                <a:gd name="connsiteX1" fmla="*/ 202576 w 202576"/>
                <a:gd name="connsiteY1" fmla="*/ 0 h 372748"/>
                <a:gd name="connsiteX2" fmla="*/ 202576 w 202576"/>
                <a:gd name="connsiteY2" fmla="*/ 372748 h 372748"/>
                <a:gd name="connsiteX3" fmla="*/ 0 w 202576"/>
                <a:gd name="connsiteY3" fmla="*/ 372748 h 372748"/>
                <a:gd name="connsiteX4" fmla="*/ 0 w 202576"/>
                <a:gd name="connsiteY4" fmla="*/ 0 h 372748"/>
                <a:gd name="connsiteX0" fmla="*/ 0 w 257167"/>
                <a:gd name="connsiteY0" fmla="*/ 0 h 372748"/>
                <a:gd name="connsiteX1" fmla="*/ 257167 w 257167"/>
                <a:gd name="connsiteY1" fmla="*/ 0 h 372748"/>
                <a:gd name="connsiteX2" fmla="*/ 202576 w 257167"/>
                <a:gd name="connsiteY2" fmla="*/ 372748 h 372748"/>
                <a:gd name="connsiteX3" fmla="*/ 0 w 257167"/>
                <a:gd name="connsiteY3" fmla="*/ 372748 h 372748"/>
                <a:gd name="connsiteX4" fmla="*/ 0 w 257167"/>
                <a:gd name="connsiteY4" fmla="*/ 0 h 372748"/>
                <a:gd name="connsiteX0" fmla="*/ 0 w 307208"/>
                <a:gd name="connsiteY0" fmla="*/ 4549 h 372748"/>
                <a:gd name="connsiteX1" fmla="*/ 307208 w 307208"/>
                <a:gd name="connsiteY1" fmla="*/ 0 h 372748"/>
                <a:gd name="connsiteX2" fmla="*/ 252617 w 307208"/>
                <a:gd name="connsiteY2" fmla="*/ 372748 h 372748"/>
                <a:gd name="connsiteX3" fmla="*/ 50041 w 307208"/>
                <a:gd name="connsiteY3" fmla="*/ 372748 h 372748"/>
                <a:gd name="connsiteX4" fmla="*/ 0 w 307208"/>
                <a:gd name="connsiteY4" fmla="*/ 4549 h 37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208" h="372748">
                  <a:moveTo>
                    <a:pt x="0" y="4549"/>
                  </a:moveTo>
                  <a:lnTo>
                    <a:pt x="307208" y="0"/>
                  </a:lnTo>
                  <a:lnTo>
                    <a:pt x="252617" y="372748"/>
                  </a:lnTo>
                  <a:lnTo>
                    <a:pt x="50041" y="372748"/>
                  </a:lnTo>
                  <a:lnTo>
                    <a:pt x="0" y="45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sp>
          <p:nvSpPr>
            <p:cNvPr id="7" name="正方形/長方形 6"/>
            <p:cNvSpPr/>
            <p:nvPr/>
          </p:nvSpPr>
          <p:spPr>
            <a:xfrm>
              <a:off x="1118224" y="5230775"/>
              <a:ext cx="202576" cy="198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grpSp>
      <p:grpSp>
        <p:nvGrpSpPr>
          <p:cNvPr id="8" name="グループ化 7"/>
          <p:cNvGrpSpPr/>
          <p:nvPr/>
        </p:nvGrpSpPr>
        <p:grpSpPr>
          <a:xfrm>
            <a:off x="860028" y="4415692"/>
            <a:ext cx="408289" cy="408289"/>
            <a:chOff x="676654" y="4525106"/>
            <a:chExt cx="1093005" cy="1093005"/>
          </a:xfrm>
        </p:grpSpPr>
        <p:sp>
          <p:nvSpPr>
            <p:cNvPr id="9" name="正方形/長方形 8"/>
            <p:cNvSpPr/>
            <p:nvPr/>
          </p:nvSpPr>
          <p:spPr>
            <a:xfrm>
              <a:off x="676654" y="4525106"/>
              <a:ext cx="1093005" cy="1093005"/>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sp>
          <p:nvSpPr>
            <p:cNvPr id="10" name="正方形/長方形 6"/>
            <p:cNvSpPr/>
            <p:nvPr/>
          </p:nvSpPr>
          <p:spPr>
            <a:xfrm>
              <a:off x="1068183" y="4708768"/>
              <a:ext cx="307208" cy="372748"/>
            </a:xfrm>
            <a:custGeom>
              <a:avLst/>
              <a:gdLst>
                <a:gd name="connsiteX0" fmla="*/ 0 w 202576"/>
                <a:gd name="connsiteY0" fmla="*/ 0 h 372748"/>
                <a:gd name="connsiteX1" fmla="*/ 202576 w 202576"/>
                <a:gd name="connsiteY1" fmla="*/ 0 h 372748"/>
                <a:gd name="connsiteX2" fmla="*/ 202576 w 202576"/>
                <a:gd name="connsiteY2" fmla="*/ 372748 h 372748"/>
                <a:gd name="connsiteX3" fmla="*/ 0 w 202576"/>
                <a:gd name="connsiteY3" fmla="*/ 372748 h 372748"/>
                <a:gd name="connsiteX4" fmla="*/ 0 w 202576"/>
                <a:gd name="connsiteY4" fmla="*/ 0 h 372748"/>
                <a:gd name="connsiteX0" fmla="*/ 0 w 257167"/>
                <a:gd name="connsiteY0" fmla="*/ 0 h 372748"/>
                <a:gd name="connsiteX1" fmla="*/ 257167 w 257167"/>
                <a:gd name="connsiteY1" fmla="*/ 0 h 372748"/>
                <a:gd name="connsiteX2" fmla="*/ 202576 w 257167"/>
                <a:gd name="connsiteY2" fmla="*/ 372748 h 372748"/>
                <a:gd name="connsiteX3" fmla="*/ 0 w 257167"/>
                <a:gd name="connsiteY3" fmla="*/ 372748 h 372748"/>
                <a:gd name="connsiteX4" fmla="*/ 0 w 257167"/>
                <a:gd name="connsiteY4" fmla="*/ 0 h 372748"/>
                <a:gd name="connsiteX0" fmla="*/ 0 w 307208"/>
                <a:gd name="connsiteY0" fmla="*/ 4549 h 372748"/>
                <a:gd name="connsiteX1" fmla="*/ 307208 w 307208"/>
                <a:gd name="connsiteY1" fmla="*/ 0 h 372748"/>
                <a:gd name="connsiteX2" fmla="*/ 252617 w 307208"/>
                <a:gd name="connsiteY2" fmla="*/ 372748 h 372748"/>
                <a:gd name="connsiteX3" fmla="*/ 50041 w 307208"/>
                <a:gd name="connsiteY3" fmla="*/ 372748 h 372748"/>
                <a:gd name="connsiteX4" fmla="*/ 0 w 307208"/>
                <a:gd name="connsiteY4" fmla="*/ 4549 h 37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208" h="372748">
                  <a:moveTo>
                    <a:pt x="0" y="4549"/>
                  </a:moveTo>
                  <a:lnTo>
                    <a:pt x="307208" y="0"/>
                  </a:lnTo>
                  <a:lnTo>
                    <a:pt x="252617" y="372748"/>
                  </a:lnTo>
                  <a:lnTo>
                    <a:pt x="50041" y="372748"/>
                  </a:lnTo>
                  <a:lnTo>
                    <a:pt x="0" y="45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sp>
          <p:nvSpPr>
            <p:cNvPr id="11" name="正方形/長方形 10"/>
            <p:cNvSpPr/>
            <p:nvPr/>
          </p:nvSpPr>
          <p:spPr>
            <a:xfrm>
              <a:off x="1118224" y="5230775"/>
              <a:ext cx="202576" cy="198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grpSp>
      <p:pic>
        <p:nvPicPr>
          <p:cNvPr id="12" name="図 11"/>
          <p:cNvPicPr>
            <a:picLocks noChangeAspect="1"/>
          </p:cNvPicPr>
          <p:nvPr/>
        </p:nvPicPr>
        <p:blipFill rotWithShape="1">
          <a:blip r:embed="rId2">
            <a:extLst>
              <a:ext uri="{28A0092B-C50C-407E-A947-70E740481C1C}">
                <a14:useLocalDpi xmlns:a14="http://schemas.microsoft.com/office/drawing/2010/main" val="0"/>
              </a:ext>
            </a:extLst>
          </a:blip>
          <a:srcRect l="37240" t="27305" r="7974" b="12670"/>
          <a:stretch/>
        </p:blipFill>
        <p:spPr>
          <a:xfrm>
            <a:off x="8624274" y="2011680"/>
            <a:ext cx="2805724" cy="2821354"/>
          </a:xfrm>
          <a:prstGeom prst="rect">
            <a:avLst/>
          </a:prstGeom>
          <a:ln>
            <a:solidFill>
              <a:schemeClr val="accent1"/>
            </a:solidFill>
          </a:ln>
        </p:spPr>
      </p:pic>
      <p:sp>
        <p:nvSpPr>
          <p:cNvPr id="13" name="正方形/長方形 12"/>
          <p:cNvSpPr/>
          <p:nvPr/>
        </p:nvSpPr>
        <p:spPr>
          <a:xfrm>
            <a:off x="9040107" y="3539726"/>
            <a:ext cx="846355" cy="875966"/>
          </a:xfrm>
          <a:prstGeom prst="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725628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即時実行</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既存のジョブネットをそのまま即時実行する</a:t>
            </a:r>
            <a:endParaRPr kumimoji="1" lang="ja-JP" altLang="en-US" dirty="0"/>
          </a:p>
        </p:txBody>
      </p:sp>
    </p:spTree>
    <p:extLst>
      <p:ext uri="{BB962C8B-B14F-4D97-AF65-F5344CB8AC3E}">
        <p14:creationId xmlns:p14="http://schemas.microsoft.com/office/powerpoint/2010/main" val="1957358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4139" y="2011680"/>
            <a:ext cx="3576051" cy="2514666"/>
          </a:xfrm>
          <a:prstGeom prst="rect">
            <a:avLst/>
          </a:prstGeom>
        </p:spPr>
      </p:pic>
      <p:sp>
        <p:nvSpPr>
          <p:cNvPr id="4" name="タイトル 3"/>
          <p:cNvSpPr>
            <a:spLocks noGrp="1"/>
          </p:cNvSpPr>
          <p:nvPr>
            <p:ph type="title"/>
          </p:nvPr>
        </p:nvSpPr>
        <p:spPr/>
        <p:txBody>
          <a:bodyPr/>
          <a:lstStyle/>
          <a:p>
            <a:r>
              <a:rPr kumimoji="1" lang="ja-JP" altLang="en-US" dirty="0" smtClean="0"/>
              <a:t>即時実行の手順</a:t>
            </a:r>
            <a:endParaRPr kumimoji="1" lang="ja-JP" altLang="en-US" dirty="0"/>
          </a:p>
        </p:txBody>
      </p:sp>
      <p:sp>
        <p:nvSpPr>
          <p:cNvPr id="5" name="コンテンツ プレースホルダー 4"/>
          <p:cNvSpPr>
            <a:spLocks noGrp="1"/>
          </p:cNvSpPr>
          <p:nvPr>
            <p:ph idx="1"/>
          </p:nvPr>
        </p:nvSpPr>
        <p:spPr/>
        <p:txBody>
          <a:bodyPr/>
          <a:lstStyle/>
          <a:p>
            <a:pPr marL="457200" indent="-457200">
              <a:buFont typeface="+mj-ea"/>
              <a:buAutoNum type="circleNumDbPlain"/>
            </a:pPr>
            <a:r>
              <a:rPr kumimoji="1" lang="en-US" altLang="ja-JP" dirty="0" smtClean="0"/>
              <a:t>JP1/AJS2</a:t>
            </a:r>
            <a:r>
              <a:rPr lang="ja-JP" altLang="en-US" dirty="0"/>
              <a:t> </a:t>
            </a:r>
            <a:r>
              <a:rPr lang="en-US" altLang="ja-JP" dirty="0" smtClean="0"/>
              <a:t>View</a:t>
            </a:r>
            <a:r>
              <a:rPr lang="ja-JP" altLang="en-US" dirty="0"/>
              <a:t>の一覧上</a:t>
            </a:r>
            <a:r>
              <a:rPr lang="ja-JP" altLang="en-US" dirty="0" smtClean="0"/>
              <a:t>でジョブネット</a:t>
            </a:r>
            <a:r>
              <a:rPr lang="ja-JP" altLang="en-US" dirty="0"/>
              <a:t>を</a:t>
            </a:r>
            <a:r>
              <a:rPr lang="ja-JP" altLang="en-US" dirty="0" smtClean="0"/>
              <a:t>選択</a:t>
            </a:r>
            <a:endParaRPr lang="en-US" altLang="ja-JP" dirty="0" smtClean="0"/>
          </a:p>
          <a:p>
            <a:pPr marL="457200" indent="-457200">
              <a:buFont typeface="+mj-ea"/>
              <a:buAutoNum type="circleNumDbPlain"/>
            </a:pPr>
            <a:r>
              <a:rPr kumimoji="1" lang="ja-JP" altLang="en-US" dirty="0"/>
              <a:t>右</a:t>
            </a:r>
            <a:r>
              <a:rPr kumimoji="1" lang="ja-JP" altLang="en-US" dirty="0" smtClean="0"/>
              <a:t>クリック→［実行登録］→［即時実行］→［</a:t>
            </a:r>
            <a:r>
              <a:rPr kumimoji="1" lang="en-US" altLang="ja-JP" dirty="0" smtClean="0"/>
              <a:t>OK</a:t>
            </a:r>
            <a:r>
              <a:rPr kumimoji="1" lang="ja-JP" altLang="en-US" dirty="0" smtClean="0"/>
              <a:t>］</a:t>
            </a:r>
            <a:endParaRPr kumimoji="1" lang="ja-JP" altLang="en-US" dirty="0"/>
          </a:p>
        </p:txBody>
      </p:sp>
      <p:sp>
        <p:nvSpPr>
          <p:cNvPr id="7" name="正方形/長方形 6"/>
          <p:cNvSpPr/>
          <p:nvPr/>
        </p:nvSpPr>
        <p:spPr>
          <a:xfrm>
            <a:off x="10462507" y="2463351"/>
            <a:ext cx="846355" cy="358003"/>
          </a:xfrm>
          <a:prstGeom prst="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5552345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marL="625475"/>
            <a:r>
              <a:rPr kumimoji="1" lang="ja-JP" altLang="en-US" dirty="0" smtClean="0"/>
              <a:t>即時実行の注意点</a:t>
            </a:r>
            <a:endParaRPr kumimoji="1" lang="ja-JP" altLang="en-US" dirty="0"/>
          </a:p>
        </p:txBody>
      </p:sp>
      <p:sp>
        <p:nvSpPr>
          <p:cNvPr id="2" name="コンテンツ プレースホルダー 1"/>
          <p:cNvSpPr>
            <a:spLocks noGrp="1"/>
          </p:cNvSpPr>
          <p:nvPr>
            <p:ph idx="1"/>
          </p:nvPr>
        </p:nvSpPr>
        <p:spPr/>
        <p:txBody>
          <a:bodyPr/>
          <a:lstStyle/>
          <a:p>
            <a:r>
              <a:rPr lang="ja-JP" altLang="en-US" dirty="0"/>
              <a:t>「スケジュールルール」はルートジョブネットだけでなくサブジョブネットにも適用</a:t>
            </a:r>
            <a:r>
              <a:rPr lang="ja-JP" altLang="en-US" dirty="0" smtClean="0"/>
              <a:t>されない。結果、本来起動してはならないユニットが起動してしまう危険がある。</a:t>
            </a:r>
            <a:endParaRPr lang="en-US" altLang="ja-JP" dirty="0" smtClean="0"/>
          </a:p>
          <a:p>
            <a:r>
              <a:rPr lang="ja-JP" altLang="en-US" dirty="0"/>
              <a:t>「計画実行」で実行登録されているユニットは「即時実行」</a:t>
            </a:r>
            <a:r>
              <a:rPr lang="ja-JP" altLang="en-US" dirty="0" smtClean="0"/>
              <a:t>できない。</a:t>
            </a:r>
            <a:endParaRPr lang="en-US" altLang="ja-JP" dirty="0" smtClean="0"/>
          </a:p>
          <a:p>
            <a:r>
              <a:rPr lang="ja-JP" altLang="en-US" dirty="0"/>
              <a:t>デフォルトでは「起動条件」は考慮されない（使用されない</a:t>
            </a:r>
            <a:r>
              <a:rPr lang="ja-JP" altLang="en-US" dirty="0" smtClean="0"/>
              <a:t>）。</a:t>
            </a:r>
            <a:endParaRPr kumimoji="1" lang="ja-JP" altLang="en-US" dirty="0"/>
          </a:p>
        </p:txBody>
      </p:sp>
      <p:grpSp>
        <p:nvGrpSpPr>
          <p:cNvPr id="6" name="グループ化 5"/>
          <p:cNvGrpSpPr/>
          <p:nvPr/>
        </p:nvGrpSpPr>
        <p:grpSpPr>
          <a:xfrm>
            <a:off x="676656" y="962705"/>
            <a:ext cx="585804" cy="585804"/>
            <a:chOff x="676654" y="4525106"/>
            <a:chExt cx="1093005" cy="1093005"/>
          </a:xfrm>
        </p:grpSpPr>
        <p:sp>
          <p:nvSpPr>
            <p:cNvPr id="7" name="正方形/長方形 6"/>
            <p:cNvSpPr/>
            <p:nvPr/>
          </p:nvSpPr>
          <p:spPr>
            <a:xfrm>
              <a:off x="676654" y="4525106"/>
              <a:ext cx="1093005" cy="1093005"/>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kumimoji="1" lang="ja-JP" altLang="en-US" sz="2800" dirty="0">
                <a:latin typeface="Arial" panose="020B0604020202020204" pitchFamily="34" charset="0"/>
                <a:cs typeface="Arial" panose="020B0604020202020204" pitchFamily="34" charset="0"/>
              </a:endParaRPr>
            </a:p>
          </p:txBody>
        </p:sp>
        <p:sp>
          <p:nvSpPr>
            <p:cNvPr id="8" name="正方形/長方形 6"/>
            <p:cNvSpPr/>
            <p:nvPr/>
          </p:nvSpPr>
          <p:spPr>
            <a:xfrm>
              <a:off x="1068183" y="4708768"/>
              <a:ext cx="307208" cy="372748"/>
            </a:xfrm>
            <a:custGeom>
              <a:avLst/>
              <a:gdLst>
                <a:gd name="connsiteX0" fmla="*/ 0 w 202576"/>
                <a:gd name="connsiteY0" fmla="*/ 0 h 372748"/>
                <a:gd name="connsiteX1" fmla="*/ 202576 w 202576"/>
                <a:gd name="connsiteY1" fmla="*/ 0 h 372748"/>
                <a:gd name="connsiteX2" fmla="*/ 202576 w 202576"/>
                <a:gd name="connsiteY2" fmla="*/ 372748 h 372748"/>
                <a:gd name="connsiteX3" fmla="*/ 0 w 202576"/>
                <a:gd name="connsiteY3" fmla="*/ 372748 h 372748"/>
                <a:gd name="connsiteX4" fmla="*/ 0 w 202576"/>
                <a:gd name="connsiteY4" fmla="*/ 0 h 372748"/>
                <a:gd name="connsiteX0" fmla="*/ 0 w 257167"/>
                <a:gd name="connsiteY0" fmla="*/ 0 h 372748"/>
                <a:gd name="connsiteX1" fmla="*/ 257167 w 257167"/>
                <a:gd name="connsiteY1" fmla="*/ 0 h 372748"/>
                <a:gd name="connsiteX2" fmla="*/ 202576 w 257167"/>
                <a:gd name="connsiteY2" fmla="*/ 372748 h 372748"/>
                <a:gd name="connsiteX3" fmla="*/ 0 w 257167"/>
                <a:gd name="connsiteY3" fmla="*/ 372748 h 372748"/>
                <a:gd name="connsiteX4" fmla="*/ 0 w 257167"/>
                <a:gd name="connsiteY4" fmla="*/ 0 h 372748"/>
                <a:gd name="connsiteX0" fmla="*/ 0 w 307208"/>
                <a:gd name="connsiteY0" fmla="*/ 4549 h 372748"/>
                <a:gd name="connsiteX1" fmla="*/ 307208 w 307208"/>
                <a:gd name="connsiteY1" fmla="*/ 0 h 372748"/>
                <a:gd name="connsiteX2" fmla="*/ 252617 w 307208"/>
                <a:gd name="connsiteY2" fmla="*/ 372748 h 372748"/>
                <a:gd name="connsiteX3" fmla="*/ 50041 w 307208"/>
                <a:gd name="connsiteY3" fmla="*/ 372748 h 372748"/>
                <a:gd name="connsiteX4" fmla="*/ 0 w 307208"/>
                <a:gd name="connsiteY4" fmla="*/ 4549 h 37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208" h="372748">
                  <a:moveTo>
                    <a:pt x="0" y="4549"/>
                  </a:moveTo>
                  <a:lnTo>
                    <a:pt x="307208" y="0"/>
                  </a:lnTo>
                  <a:lnTo>
                    <a:pt x="252617" y="372748"/>
                  </a:lnTo>
                  <a:lnTo>
                    <a:pt x="50041" y="372748"/>
                  </a:lnTo>
                  <a:lnTo>
                    <a:pt x="0" y="45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sp>
          <p:nvSpPr>
            <p:cNvPr id="9" name="正方形/長方形 8"/>
            <p:cNvSpPr/>
            <p:nvPr/>
          </p:nvSpPr>
          <p:spPr>
            <a:xfrm>
              <a:off x="1118224" y="5230775"/>
              <a:ext cx="202576" cy="198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565833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切出し即時実行</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既存のジョブネットの構成を変更し即時実行する</a:t>
            </a:r>
            <a:endParaRPr kumimoji="1" lang="ja-JP" altLang="en-US" dirty="0"/>
          </a:p>
        </p:txBody>
      </p:sp>
    </p:spTree>
    <p:extLst>
      <p:ext uri="{BB962C8B-B14F-4D97-AF65-F5344CB8AC3E}">
        <p14:creationId xmlns:p14="http://schemas.microsoft.com/office/powerpoint/2010/main" val="5908676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切出し</a:t>
            </a:r>
            <a:r>
              <a:rPr lang="ja-JP" altLang="en-US" dirty="0"/>
              <a:t>が必要になるケース</a:t>
            </a:r>
            <a:endParaRPr kumimoji="1" lang="ja-JP" altLang="en-US" dirty="0"/>
          </a:p>
        </p:txBody>
      </p:sp>
      <p:sp>
        <p:nvSpPr>
          <p:cNvPr id="2" name="コンテンツ プレースホルダー 1"/>
          <p:cNvSpPr>
            <a:spLocks noGrp="1"/>
          </p:cNvSpPr>
          <p:nvPr>
            <p:ph idx="1"/>
          </p:nvPr>
        </p:nvSpPr>
        <p:spPr/>
        <p:txBody>
          <a:bodyPr/>
          <a:lstStyle/>
          <a:p>
            <a:r>
              <a:rPr lang="ja-JP" altLang="en-US" dirty="0"/>
              <a:t>「条件接続」の先にあたる部分から再実行する</a:t>
            </a:r>
            <a:r>
              <a:rPr lang="ja-JP" altLang="en-US" dirty="0" smtClean="0"/>
              <a:t>場合。</a:t>
            </a:r>
            <a:endParaRPr lang="en-US" altLang="ja-JP" dirty="0" smtClean="0"/>
          </a:p>
          <a:p>
            <a:r>
              <a:rPr lang="ja-JP" altLang="en-US" dirty="0"/>
              <a:t>本番運用中の設定と異なる設定で実行したい</a:t>
            </a:r>
            <a:r>
              <a:rPr lang="ja-JP" altLang="en-US" dirty="0" smtClean="0"/>
              <a:t>場合。</a:t>
            </a:r>
            <a:endParaRPr lang="en-US" altLang="ja-JP" dirty="0" smtClean="0"/>
          </a:p>
          <a:p>
            <a:r>
              <a:rPr lang="ja-JP" altLang="en-US" dirty="0" smtClean="0"/>
              <a:t>独自スケジュールルールを持つサブユニットを起動させたくない場合。</a:t>
            </a:r>
            <a:endParaRPr lang="en-US" altLang="ja-JP" dirty="0" smtClean="0"/>
          </a:p>
          <a:p>
            <a:r>
              <a:rPr lang="ja-JP" altLang="en-US" dirty="0"/>
              <a:t>別々のジョブネットを連結したり保留をしたりと自由気ままにやりたい</a:t>
            </a:r>
            <a:r>
              <a:rPr lang="ja-JP" altLang="en-US" dirty="0" smtClean="0"/>
              <a:t>場合。</a:t>
            </a:r>
            <a:endParaRPr lang="en-US" altLang="ja-JP" dirty="0" smtClean="0"/>
          </a:p>
          <a:p>
            <a:r>
              <a:rPr kumimoji="1" lang="ja-JP" altLang="en-US" dirty="0"/>
              <a:t>などなど。</a:t>
            </a:r>
          </a:p>
        </p:txBody>
      </p:sp>
    </p:spTree>
    <p:extLst>
      <p:ext uri="{BB962C8B-B14F-4D97-AF65-F5344CB8AC3E}">
        <p14:creationId xmlns:p14="http://schemas.microsoft.com/office/powerpoint/2010/main" val="1669781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はじめに</a:t>
            </a:r>
            <a:endParaRPr kumimoji="1" lang="ja-JP" altLang="en-US" dirty="0"/>
          </a:p>
        </p:txBody>
      </p:sp>
      <p:sp>
        <p:nvSpPr>
          <p:cNvPr id="5" name="コンテンツ プレースホルダー 4"/>
          <p:cNvSpPr>
            <a:spLocks noGrp="1"/>
          </p:cNvSpPr>
          <p:nvPr>
            <p:ph idx="1"/>
          </p:nvPr>
        </p:nvSpPr>
        <p:spPr/>
        <p:txBody>
          <a:bodyPr>
            <a:normAutofit/>
          </a:bodyPr>
          <a:lstStyle/>
          <a:p>
            <a:r>
              <a:rPr kumimoji="1" lang="ja-JP" altLang="en-US" dirty="0" smtClean="0"/>
              <a:t>勉強会の目的</a:t>
            </a:r>
            <a:endParaRPr kumimoji="1" lang="en-US" altLang="ja-JP" dirty="0" smtClean="0"/>
          </a:p>
          <a:p>
            <a:pPr lvl="1"/>
            <a:r>
              <a:rPr lang="en-US" altLang="ja-JP" dirty="0" smtClean="0"/>
              <a:t>JP1/AJS2</a:t>
            </a:r>
            <a:r>
              <a:rPr lang="ja-JP" altLang="en-US" dirty="0" smtClean="0"/>
              <a:t>を使ってジョブネットの実行登録・再実行・登録解除の方法を習得する。</a:t>
            </a:r>
            <a:endParaRPr lang="en-US" altLang="ja-JP" dirty="0" smtClean="0"/>
          </a:p>
          <a:p>
            <a:pPr lvl="1"/>
            <a:r>
              <a:rPr kumimoji="1" lang="ja-JP" altLang="en-US" dirty="0"/>
              <a:t>これら</a:t>
            </a:r>
            <a:r>
              <a:rPr kumimoji="1" lang="ja-JP" altLang="en-US" dirty="0" smtClean="0"/>
              <a:t>のオペレーションの前提となる概念や注意点について理解する。</a:t>
            </a:r>
            <a:endParaRPr kumimoji="1" lang="en-US" altLang="ja-JP" dirty="0" smtClean="0"/>
          </a:p>
          <a:p>
            <a:pPr lvl="1"/>
            <a:r>
              <a:rPr lang="en-US" altLang="ja-JP" dirty="0" smtClean="0">
                <a:solidFill>
                  <a:schemeClr val="bg1">
                    <a:lumMod val="75000"/>
                  </a:schemeClr>
                </a:solidFill>
              </a:rPr>
              <a:t>※</a:t>
            </a:r>
            <a:r>
              <a:rPr lang="ja-JP" altLang="en-US" dirty="0">
                <a:solidFill>
                  <a:schemeClr val="bg1">
                    <a:lumMod val="75000"/>
                  </a:schemeClr>
                </a:solidFill>
              </a:rPr>
              <a:t>ジョブネット</a:t>
            </a:r>
            <a:r>
              <a:rPr lang="ja-JP" altLang="en-US" dirty="0" smtClean="0">
                <a:solidFill>
                  <a:schemeClr val="bg1">
                    <a:lumMod val="75000"/>
                  </a:schemeClr>
                </a:solidFill>
              </a:rPr>
              <a:t>を「つくる」方法については一切取り上げていない。</a:t>
            </a:r>
            <a:endParaRPr kumimoji="1" lang="en-US" altLang="ja-JP" dirty="0" smtClean="0">
              <a:solidFill>
                <a:schemeClr val="bg1">
                  <a:lumMod val="75000"/>
                </a:schemeClr>
              </a:solidFill>
            </a:endParaRPr>
          </a:p>
          <a:p>
            <a:endParaRPr kumimoji="1" lang="en-US" altLang="ja-JP" dirty="0" smtClean="0"/>
          </a:p>
          <a:p>
            <a:r>
              <a:rPr kumimoji="1" lang="ja-JP" altLang="en-US" dirty="0" smtClean="0"/>
              <a:t>資料の構成</a:t>
            </a:r>
            <a:endParaRPr kumimoji="1" lang="en-US" altLang="ja-JP" dirty="0" smtClean="0"/>
          </a:p>
          <a:p>
            <a:pPr lvl="1"/>
            <a:r>
              <a:rPr kumimoji="1" lang="ja-JP" altLang="en-US" dirty="0" smtClean="0"/>
              <a:t>基本概念</a:t>
            </a:r>
            <a:r>
              <a:rPr kumimoji="1" lang="en-US" altLang="ja-JP" dirty="0" smtClean="0"/>
              <a:t>		</a:t>
            </a:r>
            <a:r>
              <a:rPr kumimoji="1" lang="ja-JP" altLang="en-US" dirty="0" smtClean="0"/>
              <a:t>→</a:t>
            </a:r>
            <a:r>
              <a:rPr kumimoji="1" lang="en-US" altLang="ja-JP" dirty="0" smtClean="0"/>
              <a:t>	</a:t>
            </a:r>
            <a:r>
              <a:rPr kumimoji="1" lang="ja-JP" altLang="en-US" dirty="0" smtClean="0"/>
              <a:t>ジョブネットの実行登録に関わる概念の解説</a:t>
            </a:r>
            <a:endParaRPr kumimoji="1" lang="en-US" altLang="ja-JP" dirty="0" smtClean="0"/>
          </a:p>
          <a:p>
            <a:pPr lvl="1"/>
            <a:r>
              <a:rPr lang="ja-JP" altLang="en-US" dirty="0" smtClean="0"/>
              <a:t>オペレーション</a:t>
            </a:r>
            <a:r>
              <a:rPr lang="en-US" altLang="ja-JP" dirty="0" smtClean="0"/>
              <a:t>	</a:t>
            </a:r>
            <a:r>
              <a:rPr lang="ja-JP" altLang="en-US" dirty="0" smtClean="0"/>
              <a:t>→</a:t>
            </a:r>
            <a:r>
              <a:rPr lang="en-US" altLang="ja-JP" dirty="0" smtClean="0"/>
              <a:t>	</a:t>
            </a:r>
            <a:r>
              <a:rPr lang="ja-JP" altLang="en-US" dirty="0"/>
              <a:t>実行</a:t>
            </a:r>
            <a:r>
              <a:rPr lang="ja-JP" altLang="en-US" dirty="0" smtClean="0"/>
              <a:t>登録～登録解除のオペ手順と注意点の提示</a:t>
            </a:r>
            <a:endParaRPr lang="en-US" altLang="ja-JP" dirty="0" smtClean="0"/>
          </a:p>
          <a:p>
            <a:pPr lvl="1"/>
            <a:endParaRPr kumimoji="1" lang="ja-JP" altLang="en-US" dirty="0"/>
          </a:p>
        </p:txBody>
      </p:sp>
    </p:spTree>
    <p:extLst>
      <p:ext uri="{BB962C8B-B14F-4D97-AF65-F5344CB8AC3E}">
        <p14:creationId xmlns:p14="http://schemas.microsoft.com/office/powerpoint/2010/main" val="33739073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p:cNvSpPr>
            <a:spLocks noGrp="1"/>
          </p:cNvSpPr>
          <p:nvPr>
            <p:ph idx="1"/>
          </p:nvPr>
        </p:nvSpPr>
        <p:spPr/>
        <p:txBody>
          <a:bodyPr>
            <a:normAutofit fontScale="92500" lnSpcReduction="10000"/>
          </a:bodyPr>
          <a:lstStyle/>
          <a:p>
            <a:pPr marL="457200" indent="-457200">
              <a:buFont typeface="+mj-ea"/>
              <a:buAutoNum type="circleNumDbPlain"/>
            </a:pPr>
            <a:r>
              <a:rPr kumimoji="1" lang="en-US" altLang="ja-JP" dirty="0" smtClean="0"/>
              <a:t>JP1/AJS2</a:t>
            </a:r>
            <a:r>
              <a:rPr lang="ja-JP" altLang="en-US" dirty="0"/>
              <a:t> </a:t>
            </a:r>
            <a:r>
              <a:rPr lang="en-US" altLang="ja-JP" dirty="0" smtClean="0"/>
              <a:t>View</a:t>
            </a:r>
            <a:r>
              <a:rPr lang="ja-JP" altLang="en-US" dirty="0"/>
              <a:t>の一覧上</a:t>
            </a:r>
            <a:r>
              <a:rPr lang="ja-JP" altLang="en-US" dirty="0" smtClean="0"/>
              <a:t>でジョブネット</a:t>
            </a:r>
            <a:r>
              <a:rPr lang="ja-JP" altLang="en-US" dirty="0"/>
              <a:t>を</a:t>
            </a:r>
            <a:r>
              <a:rPr lang="ja-JP" altLang="en-US" dirty="0" smtClean="0"/>
              <a:t>選択。</a:t>
            </a:r>
            <a:endParaRPr lang="en-US" altLang="ja-JP" dirty="0" smtClean="0"/>
          </a:p>
          <a:p>
            <a:pPr marL="457200" indent="-457200">
              <a:buFont typeface="+mj-ea"/>
              <a:buAutoNum type="circleNumDbPlain"/>
            </a:pPr>
            <a:r>
              <a:rPr lang="ja-JP" altLang="en-US" dirty="0" smtClean="0"/>
              <a:t>右</a:t>
            </a:r>
            <a:r>
              <a:rPr lang="ja-JP" altLang="en-US" dirty="0"/>
              <a:t>クリック→［コピー］（</a:t>
            </a:r>
            <a:r>
              <a:rPr lang="en-US" altLang="ja-JP" dirty="0" err="1"/>
              <a:t>Ctrl+C</a:t>
            </a:r>
            <a:r>
              <a:rPr lang="ja-JP" altLang="en-US" dirty="0"/>
              <a:t>）</a:t>
            </a:r>
            <a:endParaRPr kumimoji="1" lang="en-US" altLang="ja-JP" dirty="0" smtClean="0"/>
          </a:p>
          <a:p>
            <a:pPr marL="457200" indent="-457200">
              <a:buFont typeface="+mj-ea"/>
              <a:buAutoNum type="circleNumDbPlain"/>
            </a:pPr>
            <a:r>
              <a:rPr lang="ja-JP" altLang="en-US" dirty="0" smtClean="0"/>
              <a:t>ワーク用</a:t>
            </a:r>
            <a:r>
              <a:rPr lang="ja-JP" altLang="en-US" dirty="0"/>
              <a:t>ジョブグループ内で右クリック→［貼り付け］（</a:t>
            </a:r>
            <a:r>
              <a:rPr lang="en-US" altLang="ja-JP" dirty="0" err="1"/>
              <a:t>Ctrl+V</a:t>
            </a:r>
            <a:r>
              <a:rPr lang="ja-JP" altLang="en-US" dirty="0" smtClean="0"/>
              <a:t>）</a:t>
            </a:r>
            <a:endParaRPr lang="en-US" altLang="ja-JP" dirty="0" smtClean="0"/>
          </a:p>
          <a:p>
            <a:pPr marL="457200" indent="-457200">
              <a:buFont typeface="+mj-ea"/>
              <a:buAutoNum type="circleNumDbPlain"/>
            </a:pPr>
            <a:r>
              <a:rPr lang="ja-JP" altLang="en-US" dirty="0" smtClean="0"/>
              <a:t>コピー</a:t>
            </a:r>
            <a:r>
              <a:rPr lang="ja-JP" altLang="en-US" dirty="0"/>
              <a:t>をダブルクリックしエディタを</a:t>
            </a:r>
            <a:r>
              <a:rPr lang="ja-JP" altLang="en-US" dirty="0" smtClean="0"/>
              <a:t>表示。</a:t>
            </a:r>
            <a:endParaRPr lang="en-US" altLang="ja-JP" dirty="0" smtClean="0"/>
          </a:p>
          <a:p>
            <a:pPr marL="457200" indent="-457200">
              <a:buFont typeface="+mj-ea"/>
              <a:buAutoNum type="circleNumDbPlain"/>
            </a:pPr>
            <a:r>
              <a:rPr lang="ja-JP" altLang="en-US" dirty="0" smtClean="0"/>
              <a:t>［</a:t>
            </a:r>
            <a:r>
              <a:rPr lang="ja-JP" altLang="en-US" dirty="0"/>
              <a:t>排他編集］にチェックを</a:t>
            </a:r>
            <a:r>
              <a:rPr lang="ja-JP" altLang="en-US" dirty="0" smtClean="0"/>
              <a:t>入れる。</a:t>
            </a:r>
            <a:endParaRPr lang="en-US" altLang="ja-JP" dirty="0" smtClean="0"/>
          </a:p>
          <a:p>
            <a:pPr marL="457200" indent="-457200">
              <a:buFont typeface="+mj-ea"/>
              <a:buAutoNum type="circleNumDbPlain"/>
            </a:pPr>
            <a:r>
              <a:rPr lang="ja-JP" altLang="en-US" dirty="0" smtClean="0"/>
              <a:t>切ったり貼ったり。</a:t>
            </a:r>
            <a:endParaRPr lang="en-US" altLang="ja-JP" dirty="0" smtClean="0"/>
          </a:p>
          <a:p>
            <a:pPr marL="457200" indent="-457200">
              <a:buFont typeface="+mj-ea"/>
              <a:buAutoNum type="circleNumDbPlain"/>
            </a:pPr>
            <a:r>
              <a:rPr lang="ja-JP" altLang="en-US" dirty="0" smtClean="0"/>
              <a:t>ジョブネットエディタ</a:t>
            </a:r>
            <a:r>
              <a:rPr lang="ja-JP" altLang="en-US" dirty="0"/>
              <a:t>を</a:t>
            </a:r>
            <a:r>
              <a:rPr lang="ja-JP" altLang="en-US" dirty="0" smtClean="0"/>
              <a:t>閉じる。</a:t>
            </a:r>
            <a:endParaRPr lang="en-US" altLang="ja-JP" dirty="0" smtClean="0"/>
          </a:p>
          <a:p>
            <a:pPr marL="457200" indent="-457200">
              <a:buFont typeface="+mj-ea"/>
              <a:buAutoNum type="circleNumDbPlain"/>
            </a:pPr>
            <a:r>
              <a:rPr lang="ja-JP" altLang="en-US" dirty="0"/>
              <a:t>一覧上でジョブネットを</a:t>
            </a:r>
            <a:r>
              <a:rPr lang="ja-JP" altLang="en-US" dirty="0" smtClean="0"/>
              <a:t>選択。</a:t>
            </a:r>
            <a:endParaRPr lang="en-US" altLang="ja-JP" dirty="0" smtClean="0"/>
          </a:p>
          <a:p>
            <a:pPr marL="457200" indent="-457200">
              <a:buFont typeface="+mj-ea"/>
              <a:buAutoNum type="circleNumDbPlain"/>
            </a:pPr>
            <a:r>
              <a:rPr lang="ja-JP" altLang="en-US" dirty="0" smtClean="0"/>
              <a:t>右</a:t>
            </a:r>
            <a:r>
              <a:rPr lang="ja-JP" altLang="en-US" dirty="0"/>
              <a:t>クリック→［実行登録］→［即時実行］→［</a:t>
            </a:r>
            <a:r>
              <a:rPr lang="en-US" altLang="ja-JP" dirty="0"/>
              <a:t>OK</a:t>
            </a:r>
            <a:r>
              <a:rPr lang="ja-JP" altLang="en-US" dirty="0" smtClean="0"/>
              <a:t>］</a:t>
            </a:r>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4139" y="3574757"/>
            <a:ext cx="3576051" cy="2514666"/>
          </a:xfrm>
          <a:prstGeom prst="rect">
            <a:avLst/>
          </a:prstGeom>
        </p:spPr>
      </p:pic>
      <p:sp>
        <p:nvSpPr>
          <p:cNvPr id="7" name="正方形/長方形 6"/>
          <p:cNvSpPr/>
          <p:nvPr/>
        </p:nvSpPr>
        <p:spPr>
          <a:xfrm>
            <a:off x="10462507" y="4026428"/>
            <a:ext cx="846355" cy="358003"/>
          </a:xfrm>
          <a:prstGeom prst="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4" name="タイトル 3"/>
          <p:cNvSpPr>
            <a:spLocks noGrp="1"/>
          </p:cNvSpPr>
          <p:nvPr>
            <p:ph type="title"/>
          </p:nvPr>
        </p:nvSpPr>
        <p:spPr/>
        <p:txBody>
          <a:bodyPr/>
          <a:lstStyle/>
          <a:p>
            <a:r>
              <a:rPr kumimoji="1" lang="ja-JP" altLang="en-US" dirty="0" smtClean="0"/>
              <a:t>切出し即時実行の手順</a:t>
            </a:r>
            <a:endParaRPr kumimoji="1" lang="ja-JP" altLang="en-US" dirty="0"/>
          </a:p>
        </p:txBody>
      </p:sp>
    </p:spTree>
    <p:extLst>
      <p:ext uri="{BB962C8B-B14F-4D97-AF65-F5344CB8AC3E}">
        <p14:creationId xmlns:p14="http://schemas.microsoft.com/office/powerpoint/2010/main" val="23005044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marL="625475"/>
            <a:r>
              <a:rPr kumimoji="1" lang="ja-JP" altLang="en-US" dirty="0" smtClean="0"/>
              <a:t>切出し即時実行の注意点</a:t>
            </a:r>
            <a:endParaRPr kumimoji="1" lang="ja-JP" altLang="en-US" dirty="0"/>
          </a:p>
        </p:txBody>
      </p:sp>
      <p:sp>
        <p:nvSpPr>
          <p:cNvPr id="2" name="コンテンツ プレースホルダー 1"/>
          <p:cNvSpPr>
            <a:spLocks noGrp="1"/>
          </p:cNvSpPr>
          <p:nvPr>
            <p:ph idx="1"/>
          </p:nvPr>
        </p:nvSpPr>
        <p:spPr/>
        <p:txBody>
          <a:bodyPr/>
          <a:lstStyle/>
          <a:p>
            <a:r>
              <a:rPr lang="ja-JP" altLang="en-US" dirty="0"/>
              <a:t>通常の即時実行と同じ注意が必要。</a:t>
            </a:r>
            <a:endParaRPr lang="en-US" altLang="ja-JP" dirty="0" smtClean="0"/>
          </a:p>
          <a:p>
            <a:r>
              <a:rPr lang="ja-JP" altLang="en-US" dirty="0"/>
              <a:t>「条件接続」をはじめとしたユニットの実行順序制御に</a:t>
            </a:r>
            <a:r>
              <a:rPr lang="ja-JP" altLang="en-US" dirty="0" smtClean="0"/>
              <a:t>関して、作業者にきちんと</a:t>
            </a:r>
            <a:r>
              <a:rPr lang="ja-JP" altLang="en-US" dirty="0"/>
              <a:t>した理解が必要。</a:t>
            </a:r>
            <a:endParaRPr lang="en-US" altLang="ja-JP" dirty="0" smtClean="0"/>
          </a:p>
          <a:p>
            <a:r>
              <a:rPr lang="ja-JP" altLang="en-US" dirty="0"/>
              <a:t>切り出し実行の結果、「計画実行」登録されたジョブネットの「起動条件」が満たされる</a:t>
            </a:r>
            <a:r>
              <a:rPr lang="ja-JP" altLang="en-US" dirty="0" smtClean="0"/>
              <a:t>ケースなど、ジョブネット間の依存関係を</a:t>
            </a:r>
            <a:r>
              <a:rPr lang="ja-JP" altLang="en-US" dirty="0"/>
              <a:t>きちんと</a:t>
            </a:r>
            <a:r>
              <a:rPr lang="ja-JP" altLang="en-US" dirty="0" smtClean="0"/>
              <a:t>考慮することが必要</a:t>
            </a:r>
            <a:r>
              <a:rPr lang="ja-JP" altLang="en-US" dirty="0"/>
              <a:t>。</a:t>
            </a:r>
            <a:endParaRPr kumimoji="1" lang="ja-JP" altLang="en-US" dirty="0"/>
          </a:p>
        </p:txBody>
      </p:sp>
      <p:grpSp>
        <p:nvGrpSpPr>
          <p:cNvPr id="6" name="グループ化 5"/>
          <p:cNvGrpSpPr/>
          <p:nvPr/>
        </p:nvGrpSpPr>
        <p:grpSpPr>
          <a:xfrm>
            <a:off x="676656" y="962705"/>
            <a:ext cx="585804" cy="585804"/>
            <a:chOff x="676654" y="4525106"/>
            <a:chExt cx="1093005" cy="1093005"/>
          </a:xfrm>
        </p:grpSpPr>
        <p:sp>
          <p:nvSpPr>
            <p:cNvPr id="7" name="正方形/長方形 6"/>
            <p:cNvSpPr/>
            <p:nvPr/>
          </p:nvSpPr>
          <p:spPr>
            <a:xfrm>
              <a:off x="676654" y="4525106"/>
              <a:ext cx="1093005" cy="1093005"/>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kumimoji="1" lang="ja-JP" altLang="en-US" sz="2800" dirty="0">
                <a:latin typeface="Arial" panose="020B0604020202020204" pitchFamily="34" charset="0"/>
                <a:cs typeface="Arial" panose="020B0604020202020204" pitchFamily="34" charset="0"/>
              </a:endParaRPr>
            </a:p>
          </p:txBody>
        </p:sp>
        <p:sp>
          <p:nvSpPr>
            <p:cNvPr id="8" name="正方形/長方形 6"/>
            <p:cNvSpPr/>
            <p:nvPr/>
          </p:nvSpPr>
          <p:spPr>
            <a:xfrm>
              <a:off x="1068183" y="4708768"/>
              <a:ext cx="307208" cy="372748"/>
            </a:xfrm>
            <a:custGeom>
              <a:avLst/>
              <a:gdLst>
                <a:gd name="connsiteX0" fmla="*/ 0 w 202576"/>
                <a:gd name="connsiteY0" fmla="*/ 0 h 372748"/>
                <a:gd name="connsiteX1" fmla="*/ 202576 w 202576"/>
                <a:gd name="connsiteY1" fmla="*/ 0 h 372748"/>
                <a:gd name="connsiteX2" fmla="*/ 202576 w 202576"/>
                <a:gd name="connsiteY2" fmla="*/ 372748 h 372748"/>
                <a:gd name="connsiteX3" fmla="*/ 0 w 202576"/>
                <a:gd name="connsiteY3" fmla="*/ 372748 h 372748"/>
                <a:gd name="connsiteX4" fmla="*/ 0 w 202576"/>
                <a:gd name="connsiteY4" fmla="*/ 0 h 372748"/>
                <a:gd name="connsiteX0" fmla="*/ 0 w 257167"/>
                <a:gd name="connsiteY0" fmla="*/ 0 h 372748"/>
                <a:gd name="connsiteX1" fmla="*/ 257167 w 257167"/>
                <a:gd name="connsiteY1" fmla="*/ 0 h 372748"/>
                <a:gd name="connsiteX2" fmla="*/ 202576 w 257167"/>
                <a:gd name="connsiteY2" fmla="*/ 372748 h 372748"/>
                <a:gd name="connsiteX3" fmla="*/ 0 w 257167"/>
                <a:gd name="connsiteY3" fmla="*/ 372748 h 372748"/>
                <a:gd name="connsiteX4" fmla="*/ 0 w 257167"/>
                <a:gd name="connsiteY4" fmla="*/ 0 h 372748"/>
                <a:gd name="connsiteX0" fmla="*/ 0 w 307208"/>
                <a:gd name="connsiteY0" fmla="*/ 4549 h 372748"/>
                <a:gd name="connsiteX1" fmla="*/ 307208 w 307208"/>
                <a:gd name="connsiteY1" fmla="*/ 0 h 372748"/>
                <a:gd name="connsiteX2" fmla="*/ 252617 w 307208"/>
                <a:gd name="connsiteY2" fmla="*/ 372748 h 372748"/>
                <a:gd name="connsiteX3" fmla="*/ 50041 w 307208"/>
                <a:gd name="connsiteY3" fmla="*/ 372748 h 372748"/>
                <a:gd name="connsiteX4" fmla="*/ 0 w 307208"/>
                <a:gd name="connsiteY4" fmla="*/ 4549 h 37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208" h="372748">
                  <a:moveTo>
                    <a:pt x="0" y="4549"/>
                  </a:moveTo>
                  <a:lnTo>
                    <a:pt x="307208" y="0"/>
                  </a:lnTo>
                  <a:lnTo>
                    <a:pt x="252617" y="372748"/>
                  </a:lnTo>
                  <a:lnTo>
                    <a:pt x="50041" y="372748"/>
                  </a:lnTo>
                  <a:lnTo>
                    <a:pt x="0" y="45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sp>
          <p:nvSpPr>
            <p:cNvPr id="9" name="正方形/長方形 8"/>
            <p:cNvSpPr/>
            <p:nvPr/>
          </p:nvSpPr>
          <p:spPr>
            <a:xfrm>
              <a:off x="1118224" y="5230775"/>
              <a:ext cx="202576" cy="198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121765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計画実行</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スケジュールルールに基づき実行する</a:t>
            </a:r>
            <a:endParaRPr kumimoji="1" lang="ja-JP" altLang="en-US" dirty="0"/>
          </a:p>
        </p:txBody>
      </p:sp>
    </p:spTree>
    <p:extLst>
      <p:ext uri="{BB962C8B-B14F-4D97-AF65-F5344CB8AC3E}">
        <p14:creationId xmlns:p14="http://schemas.microsoft.com/office/powerpoint/2010/main" val="3489625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計画実行の手順</a:t>
            </a:r>
            <a:endParaRPr kumimoji="1" lang="ja-JP" altLang="en-US" dirty="0"/>
          </a:p>
        </p:txBody>
      </p:sp>
      <p:sp>
        <p:nvSpPr>
          <p:cNvPr id="5" name="コンテンツ プレースホルダー 4"/>
          <p:cNvSpPr>
            <a:spLocks noGrp="1"/>
          </p:cNvSpPr>
          <p:nvPr>
            <p:ph idx="1"/>
          </p:nvPr>
        </p:nvSpPr>
        <p:spPr>
          <a:xfrm>
            <a:off x="676657" y="2011680"/>
            <a:ext cx="6888636" cy="3766185"/>
          </a:xfrm>
        </p:spPr>
        <p:txBody>
          <a:bodyPr>
            <a:normAutofit/>
          </a:bodyPr>
          <a:lstStyle/>
          <a:p>
            <a:pPr marL="457200" indent="-457200">
              <a:buFont typeface="+mj-ea"/>
              <a:buAutoNum type="circleNumDbPlain"/>
            </a:pPr>
            <a:r>
              <a:rPr kumimoji="1" lang="en-US" altLang="ja-JP" dirty="0" smtClean="0"/>
              <a:t>JP1/AJS2</a:t>
            </a:r>
            <a:r>
              <a:rPr lang="ja-JP" altLang="en-US" dirty="0"/>
              <a:t> </a:t>
            </a:r>
            <a:r>
              <a:rPr lang="en-US" altLang="ja-JP" dirty="0" smtClean="0"/>
              <a:t>View</a:t>
            </a:r>
            <a:r>
              <a:rPr lang="ja-JP" altLang="en-US" dirty="0"/>
              <a:t>の一覧上</a:t>
            </a:r>
            <a:r>
              <a:rPr lang="ja-JP" altLang="en-US" dirty="0" smtClean="0"/>
              <a:t>でジョブネット</a:t>
            </a:r>
            <a:r>
              <a:rPr lang="ja-JP" altLang="en-US" dirty="0"/>
              <a:t>を</a:t>
            </a:r>
            <a:r>
              <a:rPr lang="ja-JP" altLang="en-US" dirty="0" smtClean="0"/>
              <a:t>選択。</a:t>
            </a:r>
            <a:endParaRPr lang="en-US" altLang="ja-JP" dirty="0" smtClean="0"/>
          </a:p>
          <a:p>
            <a:pPr marL="457200" indent="-457200">
              <a:buFont typeface="+mj-ea"/>
              <a:buAutoNum type="circleNumDbPlain"/>
            </a:pPr>
            <a:r>
              <a:rPr lang="ja-JP" altLang="en-US" dirty="0" smtClean="0"/>
              <a:t>右</a:t>
            </a:r>
            <a:r>
              <a:rPr lang="ja-JP" altLang="en-US" dirty="0"/>
              <a:t>クリック→</a:t>
            </a:r>
            <a:r>
              <a:rPr lang="ja-JP" altLang="en-US" dirty="0" smtClean="0"/>
              <a:t>［実行登録</a:t>
            </a:r>
            <a:r>
              <a:rPr lang="ja-JP" altLang="en-US" dirty="0"/>
              <a:t>］→</a:t>
            </a:r>
            <a:r>
              <a:rPr lang="ja-JP" altLang="en-US" dirty="0" smtClean="0"/>
              <a:t>［計画実行］を</a:t>
            </a:r>
            <a:r>
              <a:rPr lang="en-US" altLang="ja-JP" dirty="0" smtClean="0"/>
              <a:t>ON</a:t>
            </a:r>
          </a:p>
          <a:p>
            <a:pPr marL="457200" indent="-457200">
              <a:buFont typeface="+mj-ea"/>
              <a:buAutoNum type="circleNumDbPlain"/>
            </a:pPr>
            <a:r>
              <a:rPr lang="ja-JP" altLang="en-US" dirty="0"/>
              <a:t>［デーモン起動時に予定時刻超過］のオプションいずれかを</a:t>
            </a:r>
            <a:r>
              <a:rPr lang="ja-JP" altLang="en-US" dirty="0" smtClean="0"/>
              <a:t>選択（後述）。</a:t>
            </a:r>
            <a:endParaRPr lang="en-US" altLang="ja-JP" dirty="0" smtClean="0"/>
          </a:p>
          <a:p>
            <a:pPr marL="457200" indent="-457200">
              <a:buFont typeface="+mj-ea"/>
              <a:buAutoNum type="circleNumDbPlain"/>
            </a:pPr>
            <a:r>
              <a:rPr lang="ja-JP" altLang="en-US" dirty="0" smtClean="0"/>
              <a:t>［実行登録時</a:t>
            </a:r>
            <a:r>
              <a:rPr lang="ja-JP" altLang="en-US" dirty="0"/>
              <a:t>に予定時刻超過］のオプションいずれかを</a:t>
            </a:r>
            <a:r>
              <a:rPr lang="ja-JP" altLang="en-US" dirty="0" smtClean="0"/>
              <a:t>選択</a:t>
            </a:r>
            <a:r>
              <a:rPr lang="ja-JP" altLang="en-US" dirty="0"/>
              <a:t>（後述） </a:t>
            </a:r>
            <a:r>
              <a:rPr lang="ja-JP" altLang="en-US" dirty="0" smtClean="0"/>
              <a:t>。</a:t>
            </a:r>
            <a:endParaRPr lang="en-US" altLang="ja-JP" dirty="0" smtClean="0"/>
          </a:p>
          <a:p>
            <a:pPr marL="457200" indent="-457200">
              <a:buFont typeface="+mj-ea"/>
              <a:buAutoNum type="circleNumDbPlain"/>
            </a:pPr>
            <a:r>
              <a:rPr lang="ja-JP" altLang="en-US" dirty="0" smtClean="0"/>
              <a:t>［</a:t>
            </a:r>
            <a:r>
              <a:rPr lang="en-US" altLang="ja-JP" dirty="0" smtClean="0"/>
              <a:t>OK</a:t>
            </a:r>
            <a:r>
              <a:rPr lang="ja-JP" altLang="en-US" dirty="0" smtClean="0"/>
              <a:t>］をクリック。</a:t>
            </a:r>
            <a:endParaRPr lang="ja-JP" altLang="en-US" dirty="0"/>
          </a:p>
          <a:p>
            <a:pPr marL="457200" indent="-457200">
              <a:buFont typeface="+mj-ea"/>
              <a:buAutoNum type="circleNumDbPlain"/>
            </a:pPr>
            <a:endParaRPr lang="ja-JP" altLang="en-US" dirty="0"/>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381" y="2011680"/>
            <a:ext cx="3576051" cy="2509223"/>
          </a:xfrm>
          <a:prstGeom prst="rect">
            <a:avLst/>
          </a:prstGeom>
        </p:spPr>
      </p:pic>
      <p:sp>
        <p:nvSpPr>
          <p:cNvPr id="6" name="正方形/長方形 5"/>
          <p:cNvSpPr/>
          <p:nvPr/>
        </p:nvSpPr>
        <p:spPr>
          <a:xfrm>
            <a:off x="8985399" y="2439905"/>
            <a:ext cx="846355" cy="358003"/>
          </a:xfrm>
          <a:prstGeom prst="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501501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計画実行のオプション</a:t>
            </a:r>
            <a:endParaRPr kumimoji="1" lang="ja-JP" altLang="en-US" dirty="0"/>
          </a:p>
        </p:txBody>
      </p:sp>
      <p:sp>
        <p:nvSpPr>
          <p:cNvPr id="2" name="コンテンツ プレースホルダー 1"/>
          <p:cNvSpPr>
            <a:spLocks noGrp="1"/>
          </p:cNvSpPr>
          <p:nvPr>
            <p:ph idx="1"/>
          </p:nvPr>
        </p:nvSpPr>
        <p:spPr>
          <a:xfrm>
            <a:off x="676656" y="2011680"/>
            <a:ext cx="6982421" cy="4846320"/>
          </a:xfrm>
        </p:spPr>
        <p:txBody>
          <a:bodyPr>
            <a:normAutofit/>
          </a:bodyPr>
          <a:lstStyle/>
          <a:p>
            <a:r>
              <a:rPr kumimoji="1" lang="ja-JP" altLang="en-US" dirty="0" smtClean="0"/>
              <a:t>計画実行－すぐ－すぐ</a:t>
            </a:r>
            <a:endParaRPr kumimoji="1" lang="en-US" altLang="ja-JP" dirty="0" smtClean="0"/>
          </a:p>
          <a:p>
            <a:pPr lvl="1"/>
            <a:r>
              <a:rPr kumimoji="1" lang="ja-JP" altLang="en-US" dirty="0" smtClean="0"/>
              <a:t>スケジュールルールのうちに、実行登録よりも前に起動する予定であったものがあり、実行登録とともにまずこのルールに基づいて起動させたい場合に選択する。</a:t>
            </a:r>
            <a:endParaRPr kumimoji="1" lang="en-US" altLang="ja-JP" dirty="0" smtClean="0"/>
          </a:p>
          <a:p>
            <a:endParaRPr lang="en-US" altLang="ja-JP" dirty="0"/>
          </a:p>
          <a:p>
            <a:r>
              <a:rPr kumimoji="1" lang="ja-JP" altLang="en-US" dirty="0" smtClean="0"/>
              <a:t>計画実行－次回－次回</a:t>
            </a:r>
            <a:endParaRPr kumimoji="1" lang="en-US" altLang="ja-JP" dirty="0" smtClean="0"/>
          </a:p>
          <a:p>
            <a:pPr lvl="1"/>
            <a:r>
              <a:rPr lang="ja-JP" altLang="en-US" dirty="0" smtClean="0"/>
              <a:t>スケジュールルールのうち、実行登録よりもあとに起動予定のものから起動させたい場合に選択する。</a:t>
            </a:r>
            <a:endParaRPr lang="en-US" altLang="ja-JP" dirty="0" smtClean="0"/>
          </a:p>
          <a:p>
            <a:pPr lvl="1"/>
            <a:endParaRPr kumimoji="1" lang="en-US" altLang="ja-JP"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381" y="2011680"/>
            <a:ext cx="3576051" cy="2509223"/>
          </a:xfrm>
          <a:prstGeom prst="rect">
            <a:avLst/>
          </a:prstGeom>
        </p:spPr>
      </p:pic>
      <p:sp>
        <p:nvSpPr>
          <p:cNvPr id="7" name="正方形/長方形 6"/>
          <p:cNvSpPr/>
          <p:nvPr/>
        </p:nvSpPr>
        <p:spPr>
          <a:xfrm>
            <a:off x="7930322" y="2802312"/>
            <a:ext cx="3499677" cy="1058488"/>
          </a:xfrm>
          <a:prstGeom prst="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535140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計画実行のオプションの指定例</a:t>
            </a:r>
            <a:endParaRPr kumimoji="1" lang="ja-JP" altLang="en-US" dirty="0"/>
          </a:p>
        </p:txBody>
      </p:sp>
      <p:sp>
        <p:nvSpPr>
          <p:cNvPr id="2" name="コンテンツ プレースホルダー 1"/>
          <p:cNvSpPr>
            <a:spLocks noGrp="1"/>
          </p:cNvSpPr>
          <p:nvPr>
            <p:ph idx="1"/>
          </p:nvPr>
        </p:nvSpPr>
        <p:spPr/>
        <p:txBody>
          <a:bodyPr>
            <a:normAutofit lnSpcReduction="10000"/>
          </a:bodyPr>
          <a:lstStyle/>
          <a:p>
            <a:pPr marL="457200" indent="-457200">
              <a:buFont typeface="+mj-lt"/>
              <a:buAutoNum type="alphaUcParenR"/>
            </a:pPr>
            <a:r>
              <a:rPr lang="ja-JP" altLang="en-US" dirty="0"/>
              <a:t>定時</a:t>
            </a:r>
            <a:r>
              <a:rPr lang="ja-JP" altLang="en-US" dirty="0" smtClean="0"/>
              <a:t>起動バッチの例</a:t>
            </a:r>
            <a:endParaRPr kumimoji="1" lang="en-US" altLang="ja-JP" dirty="0" smtClean="0"/>
          </a:p>
          <a:p>
            <a:pPr lvl="1"/>
            <a:r>
              <a:rPr kumimoji="1" lang="ja-JP" altLang="en-US" dirty="0" smtClean="0"/>
              <a:t>異なる起動時間</a:t>
            </a:r>
            <a:r>
              <a:rPr kumimoji="1" lang="en-US" altLang="ja-JP" dirty="0" smtClean="0"/>
              <a:t>8:00/10:00</a:t>
            </a:r>
            <a:r>
              <a:rPr kumimoji="1" lang="ja-JP" altLang="en-US" dirty="0" smtClean="0"/>
              <a:t>の複数のルールを設定している場合、登録作業日</a:t>
            </a:r>
            <a:r>
              <a:rPr kumimoji="1" lang="en-US" altLang="ja-JP" dirty="0" smtClean="0"/>
              <a:t>8:00</a:t>
            </a:r>
            <a:r>
              <a:rPr kumimoji="1" lang="ja-JP" altLang="en-US" dirty="0" smtClean="0"/>
              <a:t>分のバッチから起動させたいなら──</a:t>
            </a:r>
            <a:endParaRPr kumimoji="1" lang="en-US" altLang="ja-JP" dirty="0" smtClean="0"/>
          </a:p>
          <a:p>
            <a:pPr lvl="2"/>
            <a:r>
              <a:rPr lang="en-US" altLang="ja-JP" dirty="0" smtClean="0"/>
              <a:t>a. </a:t>
            </a:r>
            <a:r>
              <a:rPr lang="ja-JP" altLang="en-US" dirty="0" smtClean="0"/>
              <a:t>登録</a:t>
            </a:r>
            <a:r>
              <a:rPr lang="ja-JP" altLang="en-US" dirty="0"/>
              <a:t>作業時間が</a:t>
            </a:r>
            <a:r>
              <a:rPr lang="en-US" altLang="ja-JP" dirty="0"/>
              <a:t>7:00</a:t>
            </a:r>
            <a:r>
              <a:rPr lang="ja-JP" altLang="en-US" dirty="0"/>
              <a:t>　 「次回－次回」で実行登録</a:t>
            </a:r>
            <a:r>
              <a:rPr lang="ja-JP" altLang="en-US" dirty="0" smtClean="0"/>
              <a:t>する</a:t>
            </a:r>
            <a:endParaRPr lang="en-US" altLang="ja-JP" dirty="0" smtClean="0"/>
          </a:p>
          <a:p>
            <a:pPr lvl="2"/>
            <a:r>
              <a:rPr lang="en-US" altLang="ja-JP" dirty="0" smtClean="0"/>
              <a:t>b. </a:t>
            </a:r>
            <a:r>
              <a:rPr lang="ja-JP" altLang="en-US" dirty="0" smtClean="0"/>
              <a:t>登録</a:t>
            </a:r>
            <a:r>
              <a:rPr lang="ja-JP" altLang="en-US" dirty="0"/>
              <a:t>作業時間が</a:t>
            </a:r>
            <a:r>
              <a:rPr lang="en-US" altLang="ja-JP" dirty="0"/>
              <a:t>9:00</a:t>
            </a:r>
            <a:r>
              <a:rPr lang="ja-JP" altLang="en-US" dirty="0"/>
              <a:t>　 「すぐ－すぐ」で実行登録</a:t>
            </a:r>
            <a:r>
              <a:rPr lang="ja-JP" altLang="en-US" dirty="0" smtClean="0"/>
              <a:t>する</a:t>
            </a:r>
            <a:endParaRPr lang="en-US" altLang="ja-JP" dirty="0" smtClean="0"/>
          </a:p>
          <a:p>
            <a:pPr lvl="2"/>
            <a:endParaRPr lang="en-US" altLang="ja-JP" dirty="0"/>
          </a:p>
          <a:p>
            <a:pPr marL="457200" indent="-457200">
              <a:buFont typeface="+mj-lt"/>
              <a:buAutoNum type="alphaUcParenR"/>
            </a:pPr>
            <a:r>
              <a:rPr kumimoji="1" lang="ja-JP" altLang="en-US" dirty="0" smtClean="0"/>
              <a:t>繰り返し起動バッチの例</a:t>
            </a:r>
            <a:endParaRPr kumimoji="1" lang="en-US" altLang="ja-JP" dirty="0" smtClean="0"/>
          </a:p>
          <a:p>
            <a:pPr lvl="1"/>
            <a:r>
              <a:rPr lang="ja-JP" altLang="en-US" dirty="0" smtClean="0"/>
              <a:t>　「</a:t>
            </a:r>
            <a:r>
              <a:rPr lang="ja-JP" altLang="en-US" dirty="0"/>
              <a:t>起動条件」を使い</a:t>
            </a:r>
            <a:r>
              <a:rPr lang="en-US" altLang="ja-JP" dirty="0"/>
              <a:t>8:00</a:t>
            </a:r>
            <a:r>
              <a:rPr lang="ja-JP" altLang="en-US" dirty="0"/>
              <a:t>～</a:t>
            </a:r>
            <a:r>
              <a:rPr lang="en-US" altLang="ja-JP" dirty="0"/>
              <a:t>22:00</a:t>
            </a:r>
            <a:r>
              <a:rPr lang="ja-JP" altLang="en-US" dirty="0"/>
              <a:t>のあいだ繰り返し起動するルール設定をしている場合、登録作業日分のバッチ起動をさせたい</a:t>
            </a:r>
            <a:r>
              <a:rPr lang="ja-JP" altLang="en-US" dirty="0" smtClean="0"/>
              <a:t>なら──</a:t>
            </a:r>
            <a:endParaRPr lang="en-US" altLang="ja-JP" dirty="0" smtClean="0"/>
          </a:p>
          <a:p>
            <a:pPr lvl="2"/>
            <a:r>
              <a:rPr lang="en-US" altLang="ja-JP" dirty="0" smtClean="0"/>
              <a:t>a. </a:t>
            </a:r>
            <a:r>
              <a:rPr lang="ja-JP" altLang="en-US" dirty="0" smtClean="0"/>
              <a:t>登録</a:t>
            </a:r>
            <a:r>
              <a:rPr lang="ja-JP" altLang="en-US" dirty="0"/>
              <a:t>作業時間</a:t>
            </a:r>
            <a:r>
              <a:rPr lang="ja-JP" altLang="en-US" dirty="0" smtClean="0"/>
              <a:t>が</a:t>
            </a:r>
            <a:r>
              <a:rPr lang="en-US" altLang="ja-JP" dirty="0" smtClean="0"/>
              <a:t>7:00</a:t>
            </a:r>
            <a:r>
              <a:rPr lang="ja-JP" altLang="en-US" dirty="0"/>
              <a:t>　</a:t>
            </a:r>
            <a:r>
              <a:rPr lang="ja-JP" altLang="en-US" dirty="0" smtClean="0"/>
              <a:t> 「</a:t>
            </a:r>
            <a:r>
              <a:rPr lang="ja-JP" altLang="en-US" dirty="0"/>
              <a:t>次回</a:t>
            </a:r>
            <a:r>
              <a:rPr lang="ja-JP" altLang="en-US" dirty="0" smtClean="0"/>
              <a:t>－次回」で実行登録する</a:t>
            </a:r>
            <a:endParaRPr lang="en-US" altLang="ja-JP" dirty="0" smtClean="0"/>
          </a:p>
          <a:p>
            <a:pPr lvl="2"/>
            <a:r>
              <a:rPr lang="en-US" altLang="ja-JP" dirty="0" smtClean="0"/>
              <a:t>b. </a:t>
            </a:r>
            <a:r>
              <a:rPr lang="ja-JP" altLang="en-US" dirty="0" smtClean="0"/>
              <a:t>登録作業時間が</a:t>
            </a:r>
            <a:r>
              <a:rPr lang="en-US" altLang="ja-JP" dirty="0" smtClean="0"/>
              <a:t>9:00</a:t>
            </a:r>
            <a:r>
              <a:rPr lang="ja-JP" altLang="en-US" dirty="0"/>
              <a:t>　 「すぐ－すぐ」で実行登録する</a:t>
            </a:r>
            <a:endParaRPr lang="en-US" altLang="ja-JP" dirty="0"/>
          </a:p>
          <a:p>
            <a:pPr lvl="1"/>
            <a:endParaRPr kumimoji="1" lang="ja-JP" altLang="en-US" dirty="0"/>
          </a:p>
        </p:txBody>
      </p:sp>
    </p:spTree>
    <p:extLst>
      <p:ext uri="{BB962C8B-B14F-4D97-AF65-F5344CB8AC3E}">
        <p14:creationId xmlns:p14="http://schemas.microsoft.com/office/powerpoint/2010/main" val="3402606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「実行しない」方法</a:t>
            </a:r>
            <a:endParaRPr kumimoji="1" lang="ja-JP" altLang="en-US" dirty="0"/>
          </a:p>
        </p:txBody>
      </p:sp>
      <p:sp>
        <p:nvSpPr>
          <p:cNvPr id="3" name="テキスト プレースホルダー 2"/>
          <p:cNvSpPr>
            <a:spLocks noGrp="1"/>
          </p:cNvSpPr>
          <p:nvPr>
            <p:ph type="body" idx="1"/>
          </p:nvPr>
        </p:nvSpPr>
        <p:spPr/>
        <p:txBody>
          <a:bodyPr/>
          <a:lstStyle/>
          <a:p>
            <a:r>
              <a:rPr lang="ja-JP" altLang="en-US" dirty="0" smtClean="0"/>
              <a:t>ジョブ</a:t>
            </a:r>
            <a:r>
              <a:rPr lang="ja-JP" altLang="en-US" dirty="0"/>
              <a:t>ネット</a:t>
            </a:r>
            <a:r>
              <a:rPr lang="ja-JP" altLang="en-US" dirty="0" smtClean="0"/>
              <a:t>を「実行しない」ための種々の方法</a:t>
            </a:r>
            <a:endParaRPr kumimoji="1" lang="ja-JP" altLang="en-US" dirty="0"/>
          </a:p>
        </p:txBody>
      </p:sp>
    </p:spTree>
    <p:extLst>
      <p:ext uri="{BB962C8B-B14F-4D97-AF65-F5344CB8AC3E}">
        <p14:creationId xmlns:p14="http://schemas.microsoft.com/office/powerpoint/2010/main" val="34755433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保留属性（ユニット定義パラメータ）</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説明</a:t>
            </a:r>
            <a:endParaRPr kumimoji="1" lang="ja-JP" altLang="en-US" dirty="0"/>
          </a:p>
        </p:txBody>
      </p:sp>
      <p:sp>
        <p:nvSpPr>
          <p:cNvPr id="2" name="コンテンツ プレースホルダー 1"/>
          <p:cNvSpPr>
            <a:spLocks noGrp="1"/>
          </p:cNvSpPr>
          <p:nvPr>
            <p:ph sz="half" idx="2"/>
          </p:nvPr>
        </p:nvSpPr>
        <p:spPr/>
        <p:txBody>
          <a:bodyPr>
            <a:normAutofit/>
          </a:bodyPr>
          <a:lstStyle/>
          <a:p>
            <a:r>
              <a:rPr lang="ja-JP" altLang="en-US" dirty="0" smtClean="0"/>
              <a:t>ユニット定義パラメータの</a:t>
            </a:r>
            <a:r>
              <a:rPr lang="en-US" altLang="ja-JP" dirty="0" smtClean="0"/>
              <a:t>1</a:t>
            </a:r>
            <a:r>
              <a:rPr lang="ja-JP" altLang="en-US" dirty="0" smtClean="0"/>
              <a:t>つ。</a:t>
            </a:r>
            <a:endParaRPr lang="en-US" altLang="ja-JP" dirty="0" smtClean="0"/>
          </a:p>
          <a:p>
            <a:r>
              <a:rPr lang="ja-JP" altLang="en-US" dirty="0" smtClean="0"/>
              <a:t>エディタ</a:t>
            </a:r>
            <a:r>
              <a:rPr lang="ja-JP" altLang="en-US" dirty="0"/>
              <a:t>画面で設定する静的・永続的な</a:t>
            </a:r>
            <a:r>
              <a:rPr lang="ja-JP" altLang="en-US" dirty="0" smtClean="0"/>
              <a:t>属性。</a:t>
            </a:r>
            <a:endParaRPr lang="en-US" altLang="ja-JP" dirty="0" smtClean="0"/>
          </a:p>
          <a:p>
            <a:r>
              <a:rPr lang="ja-JP" altLang="en-US" dirty="0" smtClean="0"/>
              <a:t>（と同時に）モニタ</a:t>
            </a:r>
            <a:r>
              <a:rPr lang="ja-JP" altLang="en-US" dirty="0"/>
              <a:t>画面でも一時的属性として設定</a:t>
            </a:r>
            <a:r>
              <a:rPr lang="ja-JP" altLang="en-US" dirty="0" smtClean="0"/>
              <a:t>できる。</a:t>
            </a:r>
            <a:endParaRPr lang="en-US" altLang="ja-JP" dirty="0" smtClean="0"/>
          </a:p>
          <a:p>
            <a:r>
              <a:rPr lang="ja-JP" altLang="en-US" dirty="0"/>
              <a:t>保留したユニットより先は実行</a:t>
            </a:r>
            <a:r>
              <a:rPr lang="ja-JP" altLang="en-US" dirty="0" smtClean="0"/>
              <a:t>されない。</a:t>
            </a:r>
            <a:endParaRPr lang="en-US" altLang="ja-JP" dirty="0" smtClean="0"/>
          </a:p>
          <a:p>
            <a:endParaRPr kumimoji="1" lang="en-US" altLang="ja-JP" dirty="0"/>
          </a:p>
        </p:txBody>
      </p:sp>
      <p:sp>
        <p:nvSpPr>
          <p:cNvPr id="5" name="テキスト プレースホルダー 4"/>
          <p:cNvSpPr>
            <a:spLocks noGrp="1"/>
          </p:cNvSpPr>
          <p:nvPr>
            <p:ph type="body" sz="quarter" idx="3"/>
          </p:nvPr>
        </p:nvSpPr>
        <p:spPr/>
        <p:txBody>
          <a:bodyPr/>
          <a:lstStyle/>
          <a:p>
            <a:r>
              <a:rPr kumimoji="1" lang="ja-JP" altLang="en-US" dirty="0" smtClean="0"/>
              <a:t>設定方法</a:t>
            </a:r>
            <a:endParaRPr kumimoji="1" lang="ja-JP" altLang="en-US" dirty="0"/>
          </a:p>
        </p:txBody>
      </p:sp>
      <p:sp>
        <p:nvSpPr>
          <p:cNvPr id="6" name="コンテンツ プレースホルダー 5"/>
          <p:cNvSpPr>
            <a:spLocks noGrp="1"/>
          </p:cNvSpPr>
          <p:nvPr>
            <p:ph sz="quarter" idx="4"/>
          </p:nvPr>
        </p:nvSpPr>
        <p:spPr/>
        <p:txBody>
          <a:bodyPr/>
          <a:lstStyle/>
          <a:p>
            <a:pPr marL="457200" indent="-457200">
              <a:buFont typeface="+mj-ea"/>
              <a:buAutoNum type="circleNumDbPlain"/>
            </a:pPr>
            <a:r>
              <a:rPr kumimoji="1" lang="ja-JP" altLang="en-US" dirty="0" smtClean="0"/>
              <a:t>ジョブネットモニタ「状態」を表示</a:t>
            </a:r>
            <a:endParaRPr kumimoji="1" lang="en-US" altLang="ja-JP" dirty="0" smtClean="0"/>
          </a:p>
          <a:p>
            <a:pPr marL="457200" indent="-457200">
              <a:buFont typeface="+mj-ea"/>
              <a:buAutoNum type="circleNumDbPlain"/>
            </a:pPr>
            <a:r>
              <a:rPr lang="ja-JP" altLang="en-US" dirty="0"/>
              <a:t>保留</a:t>
            </a:r>
            <a:r>
              <a:rPr lang="ja-JP" altLang="en-US" dirty="0" smtClean="0"/>
              <a:t>したいユニットを選択。</a:t>
            </a:r>
            <a:endParaRPr lang="en-US" altLang="ja-JP" dirty="0" smtClean="0"/>
          </a:p>
          <a:p>
            <a:pPr marL="457200" indent="-457200">
              <a:buFont typeface="+mj-ea"/>
              <a:buAutoNum type="circleNumDbPlain"/>
            </a:pPr>
            <a:r>
              <a:rPr kumimoji="1" lang="ja-JP" altLang="en-US" dirty="0"/>
              <a:t>右</a:t>
            </a:r>
            <a:r>
              <a:rPr kumimoji="1" lang="ja-JP" altLang="en-US" dirty="0" smtClean="0"/>
              <a:t>クリック→［保留属性変更］→［保留属性設定］をクリック。</a:t>
            </a:r>
            <a:endParaRPr kumimoji="1" lang="en-US" altLang="ja-JP" dirty="0" smtClean="0"/>
          </a:p>
          <a:p>
            <a:pPr marL="457200" indent="-457200">
              <a:buFont typeface="+mj-ea"/>
              <a:buAutoNum type="circleNumDbPlain"/>
            </a:pPr>
            <a:r>
              <a:rPr kumimoji="1" lang="ja-JP" altLang="en-US" dirty="0" smtClean="0"/>
              <a:t>ダイアログで［はい］。</a:t>
            </a:r>
            <a:endParaRPr kumimoji="1" lang="ja-JP" altLang="en-US" dirty="0"/>
          </a:p>
        </p:txBody>
      </p:sp>
    </p:spTree>
    <p:extLst>
      <p:ext uri="{BB962C8B-B14F-4D97-AF65-F5344CB8AC3E}">
        <p14:creationId xmlns:p14="http://schemas.microsoft.com/office/powerpoint/2010/main" val="37610436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marL="625475"/>
            <a:r>
              <a:rPr kumimoji="1" lang="ja-JP" altLang="en-US" dirty="0" smtClean="0"/>
              <a:t>保留属性の注意点</a:t>
            </a:r>
            <a:endParaRPr kumimoji="1" lang="ja-JP" altLang="en-US" dirty="0"/>
          </a:p>
        </p:txBody>
      </p:sp>
      <p:sp>
        <p:nvSpPr>
          <p:cNvPr id="2" name="コンテンツ プレースホルダー 1"/>
          <p:cNvSpPr>
            <a:spLocks noGrp="1"/>
          </p:cNvSpPr>
          <p:nvPr>
            <p:ph idx="1"/>
          </p:nvPr>
        </p:nvSpPr>
        <p:spPr>
          <a:xfrm>
            <a:off x="676656" y="2011680"/>
            <a:ext cx="10753725" cy="4846320"/>
          </a:xfrm>
        </p:spPr>
        <p:txBody>
          <a:bodyPr>
            <a:normAutofit/>
          </a:bodyPr>
          <a:lstStyle/>
          <a:p>
            <a:r>
              <a:rPr lang="ja-JP" altLang="en-US" dirty="0" smtClean="0"/>
              <a:t>「</a:t>
            </a:r>
            <a:r>
              <a:rPr lang="ja-JP" altLang="en-US" dirty="0"/>
              <a:t>起動条件」を有効化して繰り返し起動をさせている場合、保留属性は伝播</a:t>
            </a:r>
            <a:r>
              <a:rPr lang="ja-JP" altLang="en-US" dirty="0" smtClean="0"/>
              <a:t>する。</a:t>
            </a:r>
            <a:endParaRPr lang="en-US" altLang="ja-JP" dirty="0" smtClean="0"/>
          </a:p>
          <a:p>
            <a:r>
              <a:rPr lang="ja-JP" altLang="en-US" dirty="0" smtClean="0"/>
              <a:t>理由は──</a:t>
            </a:r>
            <a:endParaRPr lang="en-US" altLang="ja-JP" dirty="0" smtClean="0"/>
          </a:p>
          <a:p>
            <a:pPr lvl="1"/>
            <a:r>
              <a:rPr lang="ja-JP" altLang="en-US" dirty="0" smtClean="0"/>
              <a:t>静的</a:t>
            </a:r>
            <a:r>
              <a:rPr lang="ja-JP" altLang="en-US" dirty="0"/>
              <a:t>属性としての保留属性を含むジョブネット定義は、「次回世代」の生成とともにメモリ上で複製</a:t>
            </a:r>
            <a:r>
              <a:rPr lang="ja-JP" altLang="en-US" dirty="0" smtClean="0"/>
              <a:t>される。</a:t>
            </a:r>
            <a:endParaRPr lang="en-US" altLang="ja-JP" dirty="0" smtClean="0"/>
          </a:p>
          <a:p>
            <a:pPr lvl="1"/>
            <a:r>
              <a:rPr lang="ja-JP" altLang="en-US" dirty="0" smtClean="0"/>
              <a:t>一時的</a:t>
            </a:r>
            <a:r>
              <a:rPr lang="ja-JP" altLang="en-US" dirty="0"/>
              <a:t>に</a:t>
            </a:r>
            <a:r>
              <a:rPr lang="ja-JP" altLang="en-US" dirty="0" smtClean="0"/>
              <a:t>せよ「今回世代」で保留</a:t>
            </a:r>
            <a:r>
              <a:rPr lang="ja-JP" altLang="en-US" dirty="0"/>
              <a:t>属性が設定されている</a:t>
            </a:r>
            <a:r>
              <a:rPr lang="ja-JP" altLang="en-US" dirty="0" smtClean="0"/>
              <a:t>とこの属性も</a:t>
            </a:r>
            <a:r>
              <a:rPr lang="ja-JP" altLang="en-US" dirty="0"/>
              <a:t>「次回世代」に複製</a:t>
            </a:r>
            <a:r>
              <a:rPr lang="ja-JP" altLang="en-US" dirty="0" smtClean="0"/>
              <a:t>されてしまう</a:t>
            </a:r>
            <a:r>
              <a:rPr lang="ja-JP" altLang="en-US" dirty="0" smtClean="0">
                <a:solidFill>
                  <a:schemeClr val="bg1">
                    <a:lumMod val="75000"/>
                  </a:schemeClr>
                </a:solidFill>
              </a:rPr>
              <a:t>（ほとんどバグというべきレベルの挙動だが、リファレンスにはそれらしい記述があるからこれは「仕様」である）</a:t>
            </a:r>
            <a:r>
              <a:rPr lang="ja-JP" altLang="en-US" dirty="0" smtClean="0"/>
              <a:t>。</a:t>
            </a:r>
            <a:endParaRPr lang="en-US" altLang="ja-JP" dirty="0" smtClean="0"/>
          </a:p>
          <a:p>
            <a:r>
              <a:rPr lang="ja-JP" altLang="en-US" dirty="0" smtClean="0"/>
              <a:t>対策として──</a:t>
            </a:r>
            <a:endParaRPr lang="en-US" altLang="ja-JP" dirty="0" smtClean="0"/>
          </a:p>
          <a:p>
            <a:pPr lvl="1"/>
            <a:r>
              <a:rPr lang="ja-JP" altLang="en-US" dirty="0" smtClean="0"/>
              <a:t>「</a:t>
            </a:r>
            <a:r>
              <a:rPr lang="ja-JP" altLang="en-US" dirty="0"/>
              <a:t>起動条件」が有効化されているジョブネットは保留解除後にかならず時間をおいて再チェック</a:t>
            </a:r>
            <a:r>
              <a:rPr lang="ja-JP" altLang="en-US" dirty="0" smtClean="0"/>
              <a:t>する必要がある。</a:t>
            </a:r>
            <a:endParaRPr lang="en-US" altLang="ja-JP" dirty="0" smtClean="0"/>
          </a:p>
          <a:p>
            <a:pPr lvl="1"/>
            <a:r>
              <a:rPr lang="ja-JP" altLang="en-US" dirty="0"/>
              <a:t>保留属性の伝播が確認された</a:t>
            </a:r>
            <a:r>
              <a:rPr lang="ja-JP" altLang="en-US" dirty="0" smtClean="0"/>
              <a:t>場合、「</a:t>
            </a:r>
            <a:r>
              <a:rPr lang="ja-JP" altLang="en-US" dirty="0"/>
              <a:t>デイリースケジュール」画面で「次回世代」分の保留を解除するか、一旦実行登録解除を</a:t>
            </a:r>
            <a:r>
              <a:rPr lang="ja-JP" altLang="en-US" dirty="0" smtClean="0"/>
              <a:t>する（面倒だが後者がオススメ）。</a:t>
            </a:r>
            <a:endParaRPr kumimoji="1" lang="ja-JP" altLang="en-US" dirty="0"/>
          </a:p>
        </p:txBody>
      </p:sp>
      <p:grpSp>
        <p:nvGrpSpPr>
          <p:cNvPr id="6" name="グループ化 5"/>
          <p:cNvGrpSpPr/>
          <p:nvPr/>
        </p:nvGrpSpPr>
        <p:grpSpPr>
          <a:xfrm>
            <a:off x="676656" y="962705"/>
            <a:ext cx="585804" cy="585804"/>
            <a:chOff x="676654" y="4525106"/>
            <a:chExt cx="1093005" cy="1093005"/>
          </a:xfrm>
        </p:grpSpPr>
        <p:sp>
          <p:nvSpPr>
            <p:cNvPr id="7" name="正方形/長方形 6"/>
            <p:cNvSpPr/>
            <p:nvPr/>
          </p:nvSpPr>
          <p:spPr>
            <a:xfrm>
              <a:off x="676654" y="4525106"/>
              <a:ext cx="1093005" cy="1093005"/>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kumimoji="1" lang="ja-JP" altLang="en-US" sz="2800" dirty="0">
                <a:latin typeface="Arial" panose="020B0604020202020204" pitchFamily="34" charset="0"/>
                <a:cs typeface="Arial" panose="020B0604020202020204" pitchFamily="34" charset="0"/>
              </a:endParaRPr>
            </a:p>
          </p:txBody>
        </p:sp>
        <p:sp>
          <p:nvSpPr>
            <p:cNvPr id="8" name="正方形/長方形 6"/>
            <p:cNvSpPr/>
            <p:nvPr/>
          </p:nvSpPr>
          <p:spPr>
            <a:xfrm>
              <a:off x="1068183" y="4708768"/>
              <a:ext cx="307208" cy="372748"/>
            </a:xfrm>
            <a:custGeom>
              <a:avLst/>
              <a:gdLst>
                <a:gd name="connsiteX0" fmla="*/ 0 w 202576"/>
                <a:gd name="connsiteY0" fmla="*/ 0 h 372748"/>
                <a:gd name="connsiteX1" fmla="*/ 202576 w 202576"/>
                <a:gd name="connsiteY1" fmla="*/ 0 h 372748"/>
                <a:gd name="connsiteX2" fmla="*/ 202576 w 202576"/>
                <a:gd name="connsiteY2" fmla="*/ 372748 h 372748"/>
                <a:gd name="connsiteX3" fmla="*/ 0 w 202576"/>
                <a:gd name="connsiteY3" fmla="*/ 372748 h 372748"/>
                <a:gd name="connsiteX4" fmla="*/ 0 w 202576"/>
                <a:gd name="connsiteY4" fmla="*/ 0 h 372748"/>
                <a:gd name="connsiteX0" fmla="*/ 0 w 257167"/>
                <a:gd name="connsiteY0" fmla="*/ 0 h 372748"/>
                <a:gd name="connsiteX1" fmla="*/ 257167 w 257167"/>
                <a:gd name="connsiteY1" fmla="*/ 0 h 372748"/>
                <a:gd name="connsiteX2" fmla="*/ 202576 w 257167"/>
                <a:gd name="connsiteY2" fmla="*/ 372748 h 372748"/>
                <a:gd name="connsiteX3" fmla="*/ 0 w 257167"/>
                <a:gd name="connsiteY3" fmla="*/ 372748 h 372748"/>
                <a:gd name="connsiteX4" fmla="*/ 0 w 257167"/>
                <a:gd name="connsiteY4" fmla="*/ 0 h 372748"/>
                <a:gd name="connsiteX0" fmla="*/ 0 w 307208"/>
                <a:gd name="connsiteY0" fmla="*/ 4549 h 372748"/>
                <a:gd name="connsiteX1" fmla="*/ 307208 w 307208"/>
                <a:gd name="connsiteY1" fmla="*/ 0 h 372748"/>
                <a:gd name="connsiteX2" fmla="*/ 252617 w 307208"/>
                <a:gd name="connsiteY2" fmla="*/ 372748 h 372748"/>
                <a:gd name="connsiteX3" fmla="*/ 50041 w 307208"/>
                <a:gd name="connsiteY3" fmla="*/ 372748 h 372748"/>
                <a:gd name="connsiteX4" fmla="*/ 0 w 307208"/>
                <a:gd name="connsiteY4" fmla="*/ 4549 h 37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208" h="372748">
                  <a:moveTo>
                    <a:pt x="0" y="4549"/>
                  </a:moveTo>
                  <a:lnTo>
                    <a:pt x="307208" y="0"/>
                  </a:lnTo>
                  <a:lnTo>
                    <a:pt x="252617" y="372748"/>
                  </a:lnTo>
                  <a:lnTo>
                    <a:pt x="50041" y="372748"/>
                  </a:lnTo>
                  <a:lnTo>
                    <a:pt x="0" y="45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sp>
          <p:nvSpPr>
            <p:cNvPr id="9" name="正方形/長方形 8"/>
            <p:cNvSpPr/>
            <p:nvPr/>
          </p:nvSpPr>
          <p:spPr>
            <a:xfrm>
              <a:off x="1118224" y="5230775"/>
              <a:ext cx="202576" cy="198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8884266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実行</a:t>
            </a:r>
            <a:r>
              <a:rPr lang="ja-JP" altLang="en-US" dirty="0" smtClean="0"/>
              <a:t>中止（実行状態）</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説明</a:t>
            </a:r>
            <a:endParaRPr kumimoji="1" lang="ja-JP" altLang="en-US" dirty="0"/>
          </a:p>
        </p:txBody>
      </p:sp>
      <p:sp>
        <p:nvSpPr>
          <p:cNvPr id="2" name="コンテンツ プレースホルダー 1"/>
          <p:cNvSpPr>
            <a:spLocks noGrp="1"/>
          </p:cNvSpPr>
          <p:nvPr>
            <p:ph sz="half" idx="2"/>
          </p:nvPr>
        </p:nvSpPr>
        <p:spPr/>
        <p:txBody>
          <a:bodyPr>
            <a:normAutofit/>
          </a:bodyPr>
          <a:lstStyle/>
          <a:p>
            <a:r>
              <a:rPr lang="ja-JP" altLang="en-US" dirty="0" smtClean="0"/>
              <a:t>ジョブユニットの</a:t>
            </a:r>
            <a:r>
              <a:rPr lang="ja-JP" altLang="en-US" dirty="0"/>
              <a:t>実行</a:t>
            </a:r>
            <a:r>
              <a:rPr lang="ja-JP" altLang="en-US" dirty="0" smtClean="0"/>
              <a:t>状態の</a:t>
            </a:r>
            <a:r>
              <a:rPr lang="en-US" altLang="ja-JP" dirty="0" smtClean="0"/>
              <a:t>1</a:t>
            </a:r>
            <a:r>
              <a:rPr lang="ja-JP" altLang="en-US" dirty="0" smtClean="0"/>
              <a:t>つ。</a:t>
            </a:r>
            <a:endParaRPr lang="en-US" altLang="ja-JP" dirty="0" smtClean="0"/>
          </a:p>
          <a:p>
            <a:r>
              <a:rPr lang="ja-JP" altLang="en-US" dirty="0" smtClean="0"/>
              <a:t>モニタ</a:t>
            </a:r>
            <a:r>
              <a:rPr lang="ja-JP" altLang="en-US" dirty="0"/>
              <a:t>画面で設定する動的・非永続的な</a:t>
            </a:r>
            <a:r>
              <a:rPr lang="ja-JP" altLang="en-US" dirty="0" smtClean="0"/>
              <a:t>属性。</a:t>
            </a:r>
            <a:endParaRPr lang="en-US" altLang="ja-JP" dirty="0" smtClean="0"/>
          </a:p>
          <a:p>
            <a:r>
              <a:rPr lang="ja-JP" altLang="en-US" dirty="0"/>
              <a:t>中止したユニットより先は実行</a:t>
            </a:r>
            <a:r>
              <a:rPr lang="ja-JP" altLang="en-US" dirty="0" smtClean="0"/>
              <a:t>される。</a:t>
            </a:r>
            <a:endParaRPr lang="en-US" altLang="ja-JP" dirty="0" smtClean="0"/>
          </a:p>
          <a:p>
            <a:r>
              <a:rPr lang="ja-JP" altLang="en-US" dirty="0" smtClean="0"/>
              <a:t>実行</a:t>
            </a:r>
            <a:r>
              <a:rPr lang="ja-JP" altLang="en-US" dirty="0"/>
              <a:t>したくないなら後続ユニットも個別に中止する必要が</a:t>
            </a:r>
            <a:r>
              <a:rPr lang="ja-JP" altLang="en-US" dirty="0" smtClean="0"/>
              <a:t>ある。</a:t>
            </a:r>
            <a:endParaRPr lang="en-US" altLang="ja-JP" dirty="0" smtClean="0"/>
          </a:p>
          <a:p>
            <a:endParaRPr kumimoji="1" lang="en-US" altLang="ja-JP" dirty="0"/>
          </a:p>
        </p:txBody>
      </p:sp>
      <p:sp>
        <p:nvSpPr>
          <p:cNvPr id="5" name="テキスト プレースホルダー 4"/>
          <p:cNvSpPr>
            <a:spLocks noGrp="1"/>
          </p:cNvSpPr>
          <p:nvPr>
            <p:ph type="body" sz="quarter" idx="3"/>
          </p:nvPr>
        </p:nvSpPr>
        <p:spPr/>
        <p:txBody>
          <a:bodyPr/>
          <a:lstStyle/>
          <a:p>
            <a:r>
              <a:rPr kumimoji="1" lang="ja-JP" altLang="en-US" dirty="0" smtClean="0"/>
              <a:t>設定方法</a:t>
            </a:r>
            <a:endParaRPr kumimoji="1" lang="ja-JP" altLang="en-US" dirty="0"/>
          </a:p>
        </p:txBody>
      </p:sp>
      <p:sp>
        <p:nvSpPr>
          <p:cNvPr id="6" name="コンテンツ プレースホルダー 5"/>
          <p:cNvSpPr>
            <a:spLocks noGrp="1"/>
          </p:cNvSpPr>
          <p:nvPr>
            <p:ph sz="quarter" idx="4"/>
          </p:nvPr>
        </p:nvSpPr>
        <p:spPr/>
        <p:txBody>
          <a:bodyPr/>
          <a:lstStyle/>
          <a:p>
            <a:pPr marL="457200" indent="-457200">
              <a:buFont typeface="+mj-ea"/>
              <a:buAutoNum type="circleNumDbPlain"/>
            </a:pPr>
            <a:r>
              <a:rPr kumimoji="1" lang="ja-JP" altLang="en-US" dirty="0" smtClean="0"/>
              <a:t>ジョブネットモニタ「状態」を表示</a:t>
            </a:r>
            <a:endParaRPr kumimoji="1" lang="en-US" altLang="ja-JP" dirty="0" smtClean="0"/>
          </a:p>
          <a:p>
            <a:pPr marL="457200" indent="-457200">
              <a:buFont typeface="+mj-ea"/>
              <a:buAutoNum type="circleNumDbPlain"/>
            </a:pPr>
            <a:r>
              <a:rPr lang="ja-JP" altLang="en-US" dirty="0"/>
              <a:t>中止に</a:t>
            </a:r>
            <a:r>
              <a:rPr lang="ja-JP" altLang="en-US" dirty="0" smtClean="0"/>
              <a:t>したいユニットを選択</a:t>
            </a:r>
            <a:endParaRPr lang="en-US" altLang="ja-JP" dirty="0" smtClean="0"/>
          </a:p>
          <a:p>
            <a:pPr marL="457200" indent="-457200">
              <a:buFont typeface="+mj-ea"/>
              <a:buAutoNum type="circleNumDbPlain"/>
            </a:pPr>
            <a:r>
              <a:rPr kumimoji="1" lang="ja-JP" altLang="en-US" dirty="0"/>
              <a:t>右</a:t>
            </a:r>
            <a:r>
              <a:rPr kumimoji="1" lang="ja-JP" altLang="en-US" dirty="0" smtClean="0"/>
              <a:t>クリック→［計画一時変更］→［実行中止］をクリック</a:t>
            </a:r>
            <a:endParaRPr kumimoji="1" lang="en-US" altLang="ja-JP" dirty="0" smtClean="0"/>
          </a:p>
          <a:p>
            <a:pPr marL="457200" indent="-457200">
              <a:buFont typeface="+mj-ea"/>
              <a:buAutoNum type="circleNumDbPlain"/>
            </a:pPr>
            <a:endParaRPr kumimoji="1" lang="ja-JP" altLang="en-US" dirty="0"/>
          </a:p>
        </p:txBody>
      </p:sp>
    </p:spTree>
    <p:extLst>
      <p:ext uri="{BB962C8B-B14F-4D97-AF65-F5344CB8AC3E}">
        <p14:creationId xmlns:p14="http://schemas.microsoft.com/office/powerpoint/2010/main" val="3482258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基本概念</a:t>
            </a:r>
            <a:endParaRPr kumimoji="1" lang="ja-JP" altLang="en-US" dirty="0"/>
          </a:p>
        </p:txBody>
      </p:sp>
      <p:sp>
        <p:nvSpPr>
          <p:cNvPr id="5" name="テキスト プレースホルダー 4"/>
          <p:cNvSpPr>
            <a:spLocks noGrp="1"/>
          </p:cNvSpPr>
          <p:nvPr>
            <p:ph type="body" idx="1"/>
          </p:nvPr>
        </p:nvSpPr>
        <p:spPr/>
        <p:txBody>
          <a:bodyPr/>
          <a:lstStyle/>
          <a:p>
            <a:r>
              <a:rPr lang="ja-JP" altLang="en-US" dirty="0"/>
              <a:t>ジョブネット</a:t>
            </a:r>
            <a:r>
              <a:rPr lang="ja-JP" altLang="en-US" dirty="0" smtClean="0"/>
              <a:t>の実行登録にまつわる概念たち</a:t>
            </a:r>
            <a:endParaRPr kumimoji="1" lang="ja-JP" altLang="en-US" dirty="0"/>
          </a:p>
        </p:txBody>
      </p:sp>
    </p:spTree>
    <p:extLst>
      <p:ext uri="{BB962C8B-B14F-4D97-AF65-F5344CB8AC3E}">
        <p14:creationId xmlns:p14="http://schemas.microsoft.com/office/powerpoint/2010/main" val="33560504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計画</a:t>
            </a:r>
            <a:r>
              <a:rPr lang="ja-JP" altLang="en-US" dirty="0" smtClean="0"/>
              <a:t>未実行</a:t>
            </a:r>
            <a:r>
              <a:rPr lang="ja-JP" altLang="en-US" dirty="0"/>
              <a:t>（実行状態）</a:t>
            </a:r>
            <a:endParaRPr kumimoji="1" lang="ja-JP" altLang="en-US" dirty="0"/>
          </a:p>
        </p:txBody>
      </p:sp>
      <p:sp>
        <p:nvSpPr>
          <p:cNvPr id="2" name="コンテンツ プレースホルダー 1"/>
          <p:cNvSpPr>
            <a:spLocks noGrp="1"/>
          </p:cNvSpPr>
          <p:nvPr>
            <p:ph idx="1"/>
          </p:nvPr>
        </p:nvSpPr>
        <p:spPr/>
        <p:txBody>
          <a:bodyPr>
            <a:normAutofit/>
          </a:bodyPr>
          <a:lstStyle/>
          <a:p>
            <a:r>
              <a:rPr lang="ja-JP" altLang="en-US" dirty="0"/>
              <a:t>ジョブユニットの実行状態の</a:t>
            </a:r>
            <a:r>
              <a:rPr lang="en-US" altLang="ja-JP" dirty="0"/>
              <a:t>1</a:t>
            </a:r>
            <a:r>
              <a:rPr lang="ja-JP" altLang="en-US" dirty="0"/>
              <a:t>つ</a:t>
            </a:r>
            <a:r>
              <a:rPr lang="ja-JP" altLang="en-US" dirty="0" smtClean="0"/>
              <a:t>。</a:t>
            </a:r>
            <a:endParaRPr lang="en-US" altLang="ja-JP" dirty="0" smtClean="0"/>
          </a:p>
          <a:p>
            <a:r>
              <a:rPr lang="ja-JP" altLang="en-US" dirty="0"/>
              <a:t>計画未実行のユニットより先は実行される。</a:t>
            </a:r>
            <a:endParaRPr lang="en-US" altLang="ja-JP" dirty="0"/>
          </a:p>
          <a:p>
            <a:r>
              <a:rPr lang="ja-JP" altLang="en-US" dirty="0" smtClean="0"/>
              <a:t>スケジュールの設定画面で設定する静的・永続的な属性（ユニット定義パラメータ）に基づき、下記</a:t>
            </a:r>
            <a:r>
              <a:rPr lang="en-US" altLang="ja-JP" dirty="0" smtClean="0"/>
              <a:t>2</a:t>
            </a:r>
            <a:r>
              <a:rPr lang="ja-JP" altLang="en-US" dirty="0" smtClean="0"/>
              <a:t>ケースでこの「計画未実行」状態が発生する：</a:t>
            </a:r>
            <a:endParaRPr lang="en-US" altLang="ja-JP" dirty="0" smtClean="0"/>
          </a:p>
          <a:p>
            <a:pPr marL="984250" lvl="1" indent="-457200">
              <a:buFont typeface="+mj-lt"/>
              <a:buAutoNum type="alphaUcParenR"/>
            </a:pPr>
            <a:r>
              <a:rPr lang="ja-JP" altLang="en-US" dirty="0" smtClean="0"/>
              <a:t>［</a:t>
            </a:r>
            <a:r>
              <a:rPr lang="ja-JP" altLang="en-US" dirty="0"/>
              <a:t>上位の</a:t>
            </a:r>
            <a:r>
              <a:rPr lang="en-US" altLang="ja-JP" dirty="0"/>
              <a:t>…</a:t>
            </a:r>
            <a:r>
              <a:rPr lang="ja-JP" altLang="en-US" dirty="0"/>
              <a:t>依存する］が</a:t>
            </a:r>
            <a:r>
              <a:rPr lang="en-US" altLang="ja-JP" dirty="0"/>
              <a:t>OFF </a:t>
            </a:r>
            <a:r>
              <a:rPr lang="ja-JP" altLang="en-US" dirty="0"/>
              <a:t>かつ </a:t>
            </a:r>
            <a:r>
              <a:rPr lang="en-US" altLang="ja-JP" dirty="0" smtClean="0"/>
              <a:t/>
            </a:r>
            <a:br>
              <a:rPr lang="en-US" altLang="ja-JP" dirty="0" smtClean="0"/>
            </a:br>
            <a:r>
              <a:rPr lang="ja-JP" altLang="en-US" dirty="0" smtClean="0"/>
              <a:t>スケジュールルール</a:t>
            </a:r>
            <a:r>
              <a:rPr lang="ja-JP" altLang="en-US" dirty="0"/>
              <a:t>が</a:t>
            </a:r>
            <a:r>
              <a:rPr lang="en-US" altLang="ja-JP" dirty="0"/>
              <a:t>1</a:t>
            </a:r>
            <a:r>
              <a:rPr lang="ja-JP" altLang="en-US" dirty="0" err="1"/>
              <a:t>つも</a:t>
            </a:r>
            <a:r>
              <a:rPr lang="ja-JP" altLang="en-US" dirty="0"/>
              <a:t>存在しない</a:t>
            </a:r>
            <a:r>
              <a:rPr lang="ja-JP" altLang="en-US" dirty="0" smtClean="0"/>
              <a:t>場合</a:t>
            </a:r>
            <a:endParaRPr lang="en-US" altLang="ja-JP" dirty="0" smtClean="0"/>
          </a:p>
          <a:p>
            <a:pPr marL="984250" lvl="1" indent="-457200">
              <a:buFont typeface="+mj-lt"/>
              <a:buAutoNum type="alphaUcParenR"/>
            </a:pPr>
            <a:r>
              <a:rPr lang="ja-JP" altLang="en-US" dirty="0"/>
              <a:t>［上位の</a:t>
            </a:r>
            <a:r>
              <a:rPr lang="en-US" altLang="ja-JP" dirty="0"/>
              <a:t>...</a:t>
            </a:r>
            <a:r>
              <a:rPr lang="ja-JP" altLang="en-US" dirty="0"/>
              <a:t>依存する］</a:t>
            </a:r>
            <a:r>
              <a:rPr lang="ja-JP" altLang="en-US" dirty="0" smtClean="0"/>
              <a:t>が</a:t>
            </a:r>
            <a:r>
              <a:rPr lang="en-US" altLang="ja-JP" dirty="0" smtClean="0"/>
              <a:t>OFF </a:t>
            </a:r>
            <a:r>
              <a:rPr lang="ja-JP" altLang="en-US" dirty="0"/>
              <a:t>かつ </a:t>
            </a:r>
            <a:r>
              <a:rPr lang="en-US" altLang="ja-JP" dirty="0" smtClean="0"/>
              <a:t/>
            </a:r>
            <a:br>
              <a:rPr lang="en-US" altLang="ja-JP" dirty="0" smtClean="0"/>
            </a:br>
            <a:r>
              <a:rPr lang="ja-JP" altLang="en-US" dirty="0" smtClean="0"/>
              <a:t>スケジュールルール</a:t>
            </a:r>
            <a:r>
              <a:rPr lang="ja-JP" altLang="en-US" dirty="0"/>
              <a:t>は存在する</a:t>
            </a:r>
            <a:r>
              <a:rPr lang="ja-JP" altLang="en-US" dirty="0" smtClean="0"/>
              <a:t>が開始</a:t>
            </a:r>
            <a:r>
              <a:rPr lang="ja-JP" altLang="en-US" dirty="0"/>
              <a:t>日・開始時刻が該当しない場合</a:t>
            </a:r>
            <a:endParaRPr lang="en-US" altLang="ja-JP" dirty="0" smtClean="0"/>
          </a:p>
          <a:p>
            <a:endParaRPr lang="en-US" altLang="ja-JP" dirty="0"/>
          </a:p>
        </p:txBody>
      </p:sp>
    </p:spTree>
    <p:extLst>
      <p:ext uri="{BB962C8B-B14F-4D97-AF65-F5344CB8AC3E}">
        <p14:creationId xmlns:p14="http://schemas.microsoft.com/office/powerpoint/2010/main" val="2121040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ユニット削除（ユニット定義）</a:t>
            </a:r>
            <a:endParaRPr kumimoji="1" lang="ja-JP" altLang="en-US" dirty="0"/>
          </a:p>
        </p:txBody>
      </p:sp>
      <p:sp>
        <p:nvSpPr>
          <p:cNvPr id="2" name="コンテンツ プレースホルダー 1"/>
          <p:cNvSpPr>
            <a:spLocks noGrp="1"/>
          </p:cNvSpPr>
          <p:nvPr>
            <p:ph idx="1"/>
          </p:nvPr>
        </p:nvSpPr>
        <p:spPr/>
        <p:txBody>
          <a:bodyPr>
            <a:normAutofit/>
          </a:bodyPr>
          <a:lstStyle/>
          <a:p>
            <a:r>
              <a:rPr lang="ja-JP" altLang="en-US" dirty="0"/>
              <a:t>ユニット定義上から実行したくないユニットを削除する。</a:t>
            </a:r>
            <a:endParaRPr lang="en-US" altLang="ja-JP" dirty="0"/>
          </a:p>
          <a:p>
            <a:r>
              <a:rPr lang="ja-JP" altLang="en-US" dirty="0" smtClean="0"/>
              <a:t>（</a:t>
            </a:r>
            <a:r>
              <a:rPr lang="ja-JP" altLang="en-US" dirty="0"/>
              <a:t>言うまでもなく）エディタ画面で設定する静的・永続的な</a:t>
            </a:r>
            <a:r>
              <a:rPr lang="ja-JP" altLang="en-US" dirty="0" smtClean="0"/>
              <a:t>オペレーション。</a:t>
            </a:r>
            <a:endParaRPr lang="en-US" altLang="ja-JP" dirty="0" smtClean="0"/>
          </a:p>
          <a:p>
            <a:r>
              <a:rPr lang="ja-JP" altLang="en-US" dirty="0" smtClean="0"/>
              <a:t>「即時実行」対象のジョブネット配下に実行したくないユニットがある場合に取りうる実際上唯一の方法。</a:t>
            </a:r>
            <a:endParaRPr lang="en-US" altLang="ja-JP" dirty="0"/>
          </a:p>
        </p:txBody>
      </p:sp>
    </p:spTree>
    <p:extLst>
      <p:ext uri="{BB962C8B-B14F-4D97-AF65-F5344CB8AC3E}">
        <p14:creationId xmlns:p14="http://schemas.microsoft.com/office/powerpoint/2010/main" val="33069449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登録解除</a:t>
            </a:r>
            <a:endParaRPr kumimoji="1" lang="ja-JP" altLang="en-US" dirty="0"/>
          </a:p>
        </p:txBody>
      </p:sp>
      <p:sp>
        <p:nvSpPr>
          <p:cNvPr id="5" name="テキスト プレースホルダー 4"/>
          <p:cNvSpPr>
            <a:spLocks noGrp="1"/>
          </p:cNvSpPr>
          <p:nvPr>
            <p:ph type="body" idx="1"/>
          </p:nvPr>
        </p:nvSpPr>
        <p:spPr/>
        <p:txBody>
          <a:bodyPr/>
          <a:lstStyle/>
          <a:p>
            <a:r>
              <a:rPr kumimoji="1" lang="ja-JP" altLang="en-US" dirty="0" smtClean="0"/>
              <a:t>実行登録されているジョブネットを登録解除する方法</a:t>
            </a:r>
            <a:endParaRPr kumimoji="1" lang="ja-JP" altLang="en-US" dirty="0"/>
          </a:p>
        </p:txBody>
      </p:sp>
    </p:spTree>
    <p:extLst>
      <p:ext uri="{BB962C8B-B14F-4D97-AF65-F5344CB8AC3E}">
        <p14:creationId xmlns:p14="http://schemas.microsoft.com/office/powerpoint/2010/main" val="38255001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登録解除の方法：</a:t>
            </a:r>
            <a:r>
              <a:rPr kumimoji="1" lang="en-US" altLang="ja-JP" dirty="0" smtClean="0"/>
              <a:t/>
            </a:r>
            <a:br>
              <a:rPr kumimoji="1" lang="en-US" altLang="ja-JP" dirty="0" smtClean="0"/>
            </a:br>
            <a:r>
              <a:rPr kumimoji="1" lang="ja-JP" altLang="en-US" dirty="0" smtClean="0"/>
              <a:t>基本</a:t>
            </a:r>
            <a:endParaRPr kumimoji="1" lang="ja-JP" altLang="en-US" dirty="0"/>
          </a:p>
        </p:txBody>
      </p:sp>
      <p:sp>
        <p:nvSpPr>
          <p:cNvPr id="5" name="コンテンツ プレースホルダー 4"/>
          <p:cNvSpPr>
            <a:spLocks noGrp="1"/>
          </p:cNvSpPr>
          <p:nvPr>
            <p:ph idx="1"/>
          </p:nvPr>
        </p:nvSpPr>
        <p:spPr/>
        <p:txBody>
          <a:bodyPr/>
          <a:lstStyle/>
          <a:p>
            <a:pPr marL="457200" indent="-457200">
              <a:buFont typeface="+mj-lt"/>
              <a:buAutoNum type="alphaUcParenR"/>
            </a:pPr>
            <a:r>
              <a:rPr lang="ja-JP" altLang="en-US" dirty="0"/>
              <a:t>「実行中」でも「監視中」でもない</a:t>
            </a:r>
            <a:r>
              <a:rPr lang="ja-JP" altLang="en-US" dirty="0" smtClean="0"/>
              <a:t>場合</a:t>
            </a:r>
            <a:endParaRPr lang="en-US" altLang="ja-JP" dirty="0" smtClean="0"/>
          </a:p>
          <a:p>
            <a:pPr marL="256032" lvl="1" indent="0">
              <a:buNone/>
            </a:pPr>
            <a:r>
              <a:rPr lang="ja-JP" altLang="en-US" dirty="0" smtClean="0"/>
              <a:t>ルートジョブネットを右クリック→［登録解除］→［</a:t>
            </a:r>
            <a:r>
              <a:rPr lang="en-US" altLang="ja-JP" dirty="0" smtClean="0"/>
              <a:t>OK</a:t>
            </a:r>
            <a:r>
              <a:rPr lang="ja-JP" altLang="en-US" dirty="0" smtClean="0"/>
              <a:t>］</a:t>
            </a:r>
            <a:endParaRPr lang="en-US" altLang="ja-JP" dirty="0" smtClean="0"/>
          </a:p>
          <a:p>
            <a:pPr marL="256032" lvl="1" indent="0">
              <a:buNone/>
            </a:pPr>
            <a:endParaRPr lang="en-US" altLang="ja-JP" dirty="0" smtClean="0"/>
          </a:p>
          <a:p>
            <a:pPr marL="457200" indent="-457200">
              <a:buFont typeface="+mj-lt"/>
              <a:buAutoNum type="alphaUcParenR"/>
            </a:pPr>
            <a:r>
              <a:rPr kumimoji="1" lang="ja-JP" altLang="en-US" dirty="0" smtClean="0"/>
              <a:t>「実行中」もしくは「監視中」である場合</a:t>
            </a:r>
            <a:endParaRPr kumimoji="1" lang="en-US" altLang="ja-JP" dirty="0" smtClean="0"/>
          </a:p>
          <a:p>
            <a:pPr marL="713232" lvl="1" indent="-457200">
              <a:buFont typeface="+mj-ea"/>
              <a:buAutoNum type="circleNumDbPlain"/>
            </a:pPr>
            <a:r>
              <a:rPr lang="ja-JP" altLang="en-US" dirty="0" smtClean="0"/>
              <a:t>ルートジョブネットもしくは実行中のユニットを選択。</a:t>
            </a:r>
            <a:endParaRPr lang="en-US" altLang="ja-JP" dirty="0" smtClean="0"/>
          </a:p>
          <a:p>
            <a:pPr marL="713232" lvl="1" indent="-457200">
              <a:buFont typeface="+mj-ea"/>
              <a:buAutoNum type="circleNumDbPlain"/>
            </a:pPr>
            <a:r>
              <a:rPr lang="ja-JP" altLang="en-US" dirty="0" smtClean="0"/>
              <a:t>メニューの［操作］→［強制終了］→［</a:t>
            </a:r>
            <a:r>
              <a:rPr lang="en-US" altLang="ja-JP" dirty="0" smtClean="0"/>
              <a:t>OK</a:t>
            </a:r>
            <a:r>
              <a:rPr lang="ja-JP" altLang="en-US" dirty="0" smtClean="0"/>
              <a:t>］。</a:t>
            </a:r>
            <a:endParaRPr lang="en-US" altLang="ja-JP" dirty="0" smtClean="0"/>
          </a:p>
          <a:p>
            <a:pPr marL="713232" lvl="1" indent="-457200">
              <a:buFont typeface="+mj-ea"/>
              <a:buAutoNum type="circleNumDbPlain"/>
            </a:pPr>
            <a:r>
              <a:rPr kumimoji="1" lang="ja-JP" altLang="en-US" dirty="0"/>
              <a:t>ルートジョブネット</a:t>
            </a:r>
            <a:r>
              <a:rPr kumimoji="1" lang="ja-JP" altLang="en-US" dirty="0" smtClean="0"/>
              <a:t>のステータスが「実行中」「監視中」でなくなったことを確認。</a:t>
            </a:r>
            <a:endParaRPr kumimoji="1" lang="en-US" altLang="ja-JP" dirty="0" smtClean="0"/>
          </a:p>
          <a:p>
            <a:pPr marL="713232" lvl="1" indent="-457200">
              <a:buFont typeface="+mj-ea"/>
              <a:buAutoNum type="circleNumDbPlain"/>
            </a:pPr>
            <a:r>
              <a:rPr lang="ja-JP" altLang="en-US" dirty="0"/>
              <a:t>ルートジョブネットを右クリック→［登録解除］→［</a:t>
            </a:r>
            <a:r>
              <a:rPr lang="en-US" altLang="ja-JP" dirty="0"/>
              <a:t>OK</a:t>
            </a:r>
            <a:r>
              <a:rPr lang="ja-JP" altLang="en-US" dirty="0"/>
              <a:t>］</a:t>
            </a:r>
            <a:endParaRPr lang="en-US" altLang="ja-JP" dirty="0"/>
          </a:p>
          <a:p>
            <a:pPr marL="713232" lvl="1" indent="-457200">
              <a:buFont typeface="+mj-ea"/>
              <a:buAutoNum type="circleNumDbPlain"/>
            </a:pPr>
            <a:endParaRPr kumimoji="1" lang="ja-JP" altLang="en-US" dirty="0"/>
          </a:p>
        </p:txBody>
      </p:sp>
    </p:spTree>
    <p:extLst>
      <p:ext uri="{BB962C8B-B14F-4D97-AF65-F5344CB8AC3E}">
        <p14:creationId xmlns:p14="http://schemas.microsoft.com/office/powerpoint/2010/main" val="2167245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登録解除の方法：</a:t>
            </a:r>
            <a:r>
              <a:rPr lang="en-US" altLang="ja-JP" dirty="0" smtClean="0"/>
              <a:t/>
            </a:r>
            <a:br>
              <a:rPr lang="en-US" altLang="ja-JP" dirty="0" smtClean="0"/>
            </a:br>
            <a:r>
              <a:rPr lang="ja-JP" altLang="en-US" dirty="0" smtClean="0"/>
              <a:t>「</a:t>
            </a:r>
            <a:r>
              <a:rPr lang="ja-JP" altLang="en-US" dirty="0"/>
              <a:t>起動条件」が有効化された</a:t>
            </a:r>
            <a:r>
              <a:rPr lang="ja-JP" altLang="en-US" dirty="0" smtClean="0"/>
              <a:t>ジョブネット</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lphaUcParenR"/>
            </a:pPr>
            <a:r>
              <a:rPr lang="ja-JP" altLang="en-US" dirty="0"/>
              <a:t>起動条件の設定［異常終了後の動作］が「監視を停止する」の</a:t>
            </a:r>
            <a:r>
              <a:rPr lang="ja-JP" altLang="en-US" dirty="0" smtClean="0"/>
              <a:t>場合</a:t>
            </a:r>
            <a:endParaRPr lang="en-US" altLang="ja-JP" dirty="0" smtClean="0"/>
          </a:p>
          <a:p>
            <a:pPr marL="713232" lvl="1" indent="-457200">
              <a:buFont typeface="+mj-ea"/>
              <a:buAutoNum type="circleNumDbPlain"/>
            </a:pPr>
            <a:r>
              <a:rPr lang="ja-JP" altLang="en-US" dirty="0">
                <a:solidFill>
                  <a:srgbClr val="669900"/>
                </a:solidFill>
              </a:rPr>
              <a:t>本体末尾のユニットに保留をかけてそれ以前の処理が終わるのを</a:t>
            </a:r>
            <a:r>
              <a:rPr lang="ja-JP" altLang="en-US" dirty="0" smtClean="0">
                <a:solidFill>
                  <a:srgbClr val="669900"/>
                </a:solidFill>
              </a:rPr>
              <a:t>待つ。</a:t>
            </a:r>
            <a:endParaRPr lang="en-US" altLang="ja-JP" dirty="0" smtClean="0">
              <a:solidFill>
                <a:srgbClr val="669900"/>
              </a:solidFill>
            </a:endParaRPr>
          </a:p>
          <a:p>
            <a:pPr marL="713232" lvl="1" indent="-457200">
              <a:buFont typeface="+mj-ea"/>
              <a:buAutoNum type="circleNumDbPlain"/>
            </a:pPr>
            <a:r>
              <a:rPr lang="ja-JP" altLang="en-US" dirty="0">
                <a:solidFill>
                  <a:srgbClr val="669900"/>
                </a:solidFill>
              </a:rPr>
              <a:t>「強制終了」を</a:t>
            </a:r>
            <a:r>
              <a:rPr lang="en-US" altLang="ja-JP" dirty="0">
                <a:solidFill>
                  <a:srgbClr val="669900"/>
                </a:solidFill>
              </a:rPr>
              <a:t>1</a:t>
            </a:r>
            <a:r>
              <a:rPr lang="ja-JP" altLang="en-US" dirty="0">
                <a:solidFill>
                  <a:srgbClr val="669900"/>
                </a:solidFill>
              </a:rPr>
              <a:t>回行い「開始時刻待ち」に</a:t>
            </a:r>
            <a:r>
              <a:rPr lang="ja-JP" altLang="en-US" dirty="0" smtClean="0">
                <a:solidFill>
                  <a:srgbClr val="669900"/>
                </a:solidFill>
              </a:rPr>
              <a:t>する。</a:t>
            </a:r>
            <a:endParaRPr lang="en-US" altLang="ja-JP" dirty="0" smtClean="0">
              <a:solidFill>
                <a:srgbClr val="669900"/>
              </a:solidFill>
            </a:endParaRPr>
          </a:p>
          <a:p>
            <a:pPr marL="713232" lvl="1" indent="-457200">
              <a:buFont typeface="+mj-ea"/>
              <a:buAutoNum type="circleNumDbPlain"/>
            </a:pPr>
            <a:r>
              <a:rPr lang="ja-JP" altLang="en-US" dirty="0">
                <a:solidFill>
                  <a:srgbClr val="669900"/>
                </a:solidFill>
              </a:rPr>
              <a:t>ルートジョブネットを右クリック→［登録解除</a:t>
            </a:r>
            <a:r>
              <a:rPr lang="ja-JP" altLang="en-US" dirty="0" smtClean="0">
                <a:solidFill>
                  <a:srgbClr val="669900"/>
                </a:solidFill>
              </a:rPr>
              <a:t>］。</a:t>
            </a:r>
            <a:endParaRPr lang="ja-JP" altLang="en-US" dirty="0">
              <a:solidFill>
                <a:srgbClr val="669900"/>
              </a:solidFill>
            </a:endParaRPr>
          </a:p>
          <a:p>
            <a:pPr marL="457200" indent="-457200">
              <a:buFont typeface="+mj-lt"/>
              <a:buAutoNum type="alphaUcParenR"/>
            </a:pPr>
            <a:endParaRPr lang="en-US" altLang="ja-JP" dirty="0" smtClean="0"/>
          </a:p>
          <a:p>
            <a:pPr marL="457200" indent="-457200">
              <a:buFont typeface="+mj-lt"/>
              <a:buAutoNum type="alphaUcParenR"/>
            </a:pPr>
            <a:r>
              <a:rPr lang="ja-JP" altLang="en-US" dirty="0" smtClean="0"/>
              <a:t>起動条件の設定［</a:t>
            </a:r>
            <a:r>
              <a:rPr lang="ja-JP" altLang="en-US" dirty="0"/>
              <a:t>異常終了後の動作］が「実行を開始する」の</a:t>
            </a:r>
            <a:r>
              <a:rPr lang="ja-JP" altLang="en-US" dirty="0" smtClean="0"/>
              <a:t>場合</a:t>
            </a:r>
            <a:endParaRPr lang="en-US" altLang="ja-JP" dirty="0" smtClean="0"/>
          </a:p>
          <a:p>
            <a:pPr marL="713232" lvl="1" indent="-457200">
              <a:buFont typeface="+mj-lt"/>
              <a:buAutoNum type="alphaLcPeriod"/>
            </a:pPr>
            <a:r>
              <a:rPr lang="ja-JP" altLang="en-US" dirty="0"/>
              <a:t>本体先頭に前提条件チェック等がある</a:t>
            </a:r>
            <a:r>
              <a:rPr lang="ja-JP" altLang="en-US" dirty="0" smtClean="0"/>
              <a:t>場合</a:t>
            </a:r>
            <a:r>
              <a:rPr lang="ja-JP" altLang="en-US" dirty="0" smtClean="0">
                <a:solidFill>
                  <a:schemeClr val="bg1">
                    <a:lumMod val="75000"/>
                  </a:schemeClr>
                </a:solidFill>
              </a:rPr>
              <a:t>　（次スライド）</a:t>
            </a:r>
            <a:endParaRPr lang="en-US" altLang="ja-JP" dirty="0" smtClean="0">
              <a:solidFill>
                <a:schemeClr val="bg1">
                  <a:lumMod val="75000"/>
                </a:schemeClr>
              </a:solidFill>
            </a:endParaRPr>
          </a:p>
          <a:p>
            <a:pPr marL="713232" lvl="1" indent="-457200">
              <a:buFont typeface="+mj-lt"/>
              <a:buAutoNum type="alphaLcPeriod"/>
            </a:pPr>
            <a:r>
              <a:rPr lang="ja-JP" altLang="en-US" dirty="0"/>
              <a:t>本体先頭に前提条件チェック等がない</a:t>
            </a:r>
            <a:r>
              <a:rPr lang="ja-JP" altLang="en-US" dirty="0" smtClean="0"/>
              <a:t>場合</a:t>
            </a:r>
            <a:r>
              <a:rPr lang="ja-JP" altLang="en-US" dirty="0"/>
              <a:t>　</a:t>
            </a:r>
            <a:r>
              <a:rPr lang="ja-JP" altLang="en-US" dirty="0">
                <a:solidFill>
                  <a:schemeClr val="bg1">
                    <a:lumMod val="75000"/>
                  </a:schemeClr>
                </a:solidFill>
              </a:rPr>
              <a:t>（</a:t>
            </a:r>
            <a:r>
              <a:rPr lang="ja-JP" altLang="en-US" dirty="0" smtClean="0">
                <a:solidFill>
                  <a:schemeClr val="bg1">
                    <a:lumMod val="75000"/>
                  </a:schemeClr>
                </a:solidFill>
              </a:rPr>
              <a:t>次々スライド</a:t>
            </a:r>
            <a:r>
              <a:rPr lang="ja-JP" altLang="en-US" dirty="0">
                <a:solidFill>
                  <a:schemeClr val="bg1">
                    <a:lumMod val="75000"/>
                  </a:schemeClr>
                </a:solidFill>
              </a:rPr>
              <a:t>）</a:t>
            </a:r>
            <a:endParaRPr lang="en-US" altLang="ja-JP" dirty="0" smtClean="0">
              <a:solidFill>
                <a:schemeClr val="bg1">
                  <a:lumMod val="75000"/>
                </a:schemeClr>
              </a:solidFill>
            </a:endParaRPr>
          </a:p>
        </p:txBody>
      </p:sp>
    </p:spTree>
    <p:extLst>
      <p:ext uri="{BB962C8B-B14F-4D97-AF65-F5344CB8AC3E}">
        <p14:creationId xmlns:p14="http://schemas.microsoft.com/office/powerpoint/2010/main" val="16740431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登録解除の方法：</a:t>
            </a:r>
            <a:r>
              <a:rPr lang="en-US" altLang="ja-JP" dirty="0" smtClean="0"/>
              <a:t/>
            </a:r>
            <a:br>
              <a:rPr lang="en-US" altLang="ja-JP" dirty="0" smtClean="0"/>
            </a:br>
            <a:r>
              <a:rPr lang="ja-JP" altLang="en-US" dirty="0" smtClean="0"/>
              <a:t>「</a:t>
            </a:r>
            <a:r>
              <a:rPr lang="ja-JP" altLang="en-US" dirty="0"/>
              <a:t>起動条件」が有効化された</a:t>
            </a:r>
            <a:r>
              <a:rPr lang="ja-JP" altLang="en-US" dirty="0" smtClean="0"/>
              <a:t>ジョブネット</a:t>
            </a:r>
            <a:endParaRPr kumimoji="1" lang="ja-JP" altLang="en-US" dirty="0"/>
          </a:p>
        </p:txBody>
      </p:sp>
      <p:sp>
        <p:nvSpPr>
          <p:cNvPr id="3" name="コンテンツ プレースホルダー 2"/>
          <p:cNvSpPr>
            <a:spLocks noGrp="1"/>
          </p:cNvSpPr>
          <p:nvPr>
            <p:ph idx="1"/>
          </p:nvPr>
        </p:nvSpPr>
        <p:spPr>
          <a:xfrm>
            <a:off x="676656" y="2011680"/>
            <a:ext cx="10753725" cy="4846320"/>
          </a:xfrm>
        </p:spPr>
        <p:txBody>
          <a:bodyPr>
            <a:normAutofit/>
          </a:bodyPr>
          <a:lstStyle/>
          <a:p>
            <a:pPr marL="457200" indent="-457200">
              <a:buFont typeface="+mj-lt"/>
              <a:buAutoNum type="alphaUcParenR"/>
            </a:pPr>
            <a:r>
              <a:rPr lang="ja-JP" altLang="en-US" dirty="0"/>
              <a:t>起動条件の設定［異常終了後の動作］が「監視を停止する」の</a:t>
            </a:r>
            <a:r>
              <a:rPr lang="ja-JP" altLang="en-US" dirty="0" smtClean="0"/>
              <a:t>場合</a:t>
            </a:r>
            <a:endParaRPr lang="en-US" altLang="ja-JP" dirty="0" smtClean="0"/>
          </a:p>
          <a:p>
            <a:pPr marL="457200" indent="-457200">
              <a:buFont typeface="+mj-lt"/>
              <a:buAutoNum type="alphaUcParenR"/>
            </a:pPr>
            <a:r>
              <a:rPr lang="ja-JP" altLang="en-US" dirty="0" smtClean="0"/>
              <a:t>起動条件の設定［</a:t>
            </a:r>
            <a:r>
              <a:rPr lang="ja-JP" altLang="en-US" dirty="0"/>
              <a:t>異常終了後の動作］が「実行を開始する」の</a:t>
            </a:r>
            <a:r>
              <a:rPr lang="ja-JP" altLang="en-US" dirty="0" smtClean="0"/>
              <a:t>場合</a:t>
            </a:r>
            <a:endParaRPr lang="en-US" altLang="ja-JP" dirty="0" smtClean="0"/>
          </a:p>
          <a:p>
            <a:pPr marL="713232" lvl="1" indent="-457200">
              <a:buFont typeface="+mj-lt"/>
              <a:buAutoNum type="alphaLcPeriod"/>
            </a:pPr>
            <a:r>
              <a:rPr lang="ja-JP" altLang="en-US" dirty="0">
                <a:solidFill>
                  <a:srgbClr val="669900"/>
                </a:solidFill>
              </a:rPr>
              <a:t>本体先頭に前提条件チェック等がある</a:t>
            </a:r>
            <a:r>
              <a:rPr lang="ja-JP" altLang="en-US" dirty="0" smtClean="0">
                <a:solidFill>
                  <a:srgbClr val="669900"/>
                </a:solidFill>
              </a:rPr>
              <a:t>場合</a:t>
            </a:r>
            <a:endParaRPr lang="en-US" altLang="ja-JP" dirty="0" smtClean="0">
              <a:solidFill>
                <a:srgbClr val="669900"/>
              </a:solidFill>
            </a:endParaRPr>
          </a:p>
          <a:p>
            <a:pPr marL="914400" lvl="2" indent="-457200">
              <a:buFont typeface="+mj-ea"/>
              <a:buAutoNum type="circleNumDbPlain"/>
            </a:pPr>
            <a:r>
              <a:rPr lang="ja-JP" altLang="en-US" i="0" dirty="0">
                <a:solidFill>
                  <a:srgbClr val="669900"/>
                </a:solidFill>
              </a:rPr>
              <a:t>本体末尾のユニットに保留をかけてそれ以前の処理が終わるのを</a:t>
            </a:r>
            <a:r>
              <a:rPr lang="ja-JP" altLang="en-US" i="0" dirty="0" smtClean="0">
                <a:solidFill>
                  <a:srgbClr val="669900"/>
                </a:solidFill>
              </a:rPr>
              <a:t>待つ。</a:t>
            </a:r>
            <a:endParaRPr lang="en-US" altLang="ja-JP" i="0" dirty="0" smtClean="0">
              <a:solidFill>
                <a:srgbClr val="669900"/>
              </a:solidFill>
            </a:endParaRPr>
          </a:p>
          <a:p>
            <a:pPr marL="914400" lvl="2" indent="-457200">
              <a:buFont typeface="+mj-ea"/>
              <a:buAutoNum type="circleNumDbPlain"/>
            </a:pPr>
            <a:r>
              <a:rPr lang="ja-JP" altLang="en-US" i="0" dirty="0">
                <a:solidFill>
                  <a:srgbClr val="669900"/>
                </a:solidFill>
              </a:rPr>
              <a:t>「起動条件」でファイル監視しているならそのファイルをリネーム</a:t>
            </a:r>
            <a:br>
              <a:rPr lang="ja-JP" altLang="en-US" i="0" dirty="0">
                <a:solidFill>
                  <a:srgbClr val="669900"/>
                </a:solidFill>
              </a:rPr>
            </a:br>
            <a:r>
              <a:rPr lang="ja-JP" altLang="en-US" i="0" dirty="0">
                <a:solidFill>
                  <a:srgbClr val="669900"/>
                </a:solidFill>
              </a:rPr>
              <a:t>（他の監視でも可能なら類似の措置をとり条件成立しないようにする</a:t>
            </a:r>
            <a:r>
              <a:rPr lang="ja-JP" altLang="en-US" i="0" dirty="0" smtClean="0">
                <a:solidFill>
                  <a:srgbClr val="669900"/>
                </a:solidFill>
              </a:rPr>
              <a:t>）。</a:t>
            </a:r>
            <a:endParaRPr lang="en-US" altLang="ja-JP" i="0" dirty="0" smtClean="0">
              <a:solidFill>
                <a:srgbClr val="669900"/>
              </a:solidFill>
            </a:endParaRPr>
          </a:p>
          <a:p>
            <a:pPr marL="914400" lvl="2" indent="-457200">
              <a:buFont typeface="+mj-ea"/>
              <a:buAutoNum type="circleNumDbPlain"/>
            </a:pPr>
            <a:r>
              <a:rPr lang="ja-JP" altLang="en-US" i="0" dirty="0">
                <a:solidFill>
                  <a:srgbClr val="669900"/>
                </a:solidFill>
              </a:rPr>
              <a:t>本体先頭でファイル監視しているならそのファイルをリネーム</a:t>
            </a:r>
            <a:br>
              <a:rPr lang="ja-JP" altLang="en-US" i="0" dirty="0">
                <a:solidFill>
                  <a:srgbClr val="669900"/>
                </a:solidFill>
              </a:rPr>
            </a:br>
            <a:r>
              <a:rPr lang="ja-JP" altLang="en-US" i="0" dirty="0">
                <a:solidFill>
                  <a:srgbClr val="669900"/>
                </a:solidFill>
              </a:rPr>
              <a:t>（他の監視でも可能なら類似の措置をとり条件成立しないようにする</a:t>
            </a:r>
            <a:r>
              <a:rPr lang="ja-JP" altLang="en-US" i="0" dirty="0" smtClean="0">
                <a:solidFill>
                  <a:srgbClr val="669900"/>
                </a:solidFill>
              </a:rPr>
              <a:t>）。</a:t>
            </a:r>
            <a:endParaRPr lang="en-US" altLang="ja-JP" i="0" dirty="0" smtClean="0">
              <a:solidFill>
                <a:srgbClr val="669900"/>
              </a:solidFill>
            </a:endParaRPr>
          </a:p>
          <a:p>
            <a:pPr marL="914400" lvl="2" indent="-457200">
              <a:buFont typeface="+mj-ea"/>
              <a:buAutoNum type="circleNumDbPlain"/>
            </a:pPr>
            <a:r>
              <a:rPr lang="ja-JP" altLang="en-US" i="0" dirty="0">
                <a:solidFill>
                  <a:srgbClr val="669900"/>
                </a:solidFill>
              </a:rPr>
              <a:t>「強制終了」を</a:t>
            </a:r>
            <a:r>
              <a:rPr lang="en-US" altLang="ja-JP" i="0" dirty="0">
                <a:solidFill>
                  <a:srgbClr val="669900"/>
                </a:solidFill>
              </a:rPr>
              <a:t>2</a:t>
            </a:r>
            <a:r>
              <a:rPr lang="ja-JP" altLang="en-US" i="0" dirty="0">
                <a:solidFill>
                  <a:srgbClr val="669900"/>
                </a:solidFill>
              </a:rPr>
              <a:t>回連続で行い「開始時刻待ち」にする（急ぐ必要はない</a:t>
            </a:r>
            <a:r>
              <a:rPr lang="ja-JP" altLang="en-US" i="0" dirty="0" smtClean="0">
                <a:solidFill>
                  <a:srgbClr val="669900"/>
                </a:solidFill>
              </a:rPr>
              <a:t>）。</a:t>
            </a:r>
            <a:endParaRPr lang="en-US" altLang="ja-JP" i="0" dirty="0" smtClean="0">
              <a:solidFill>
                <a:srgbClr val="669900"/>
              </a:solidFill>
            </a:endParaRPr>
          </a:p>
          <a:p>
            <a:pPr marL="914400" lvl="2" indent="-457200">
              <a:buFont typeface="+mj-ea"/>
              <a:buAutoNum type="circleNumDbPlain"/>
            </a:pPr>
            <a:r>
              <a:rPr lang="ja-JP" altLang="en-US" i="0" dirty="0">
                <a:solidFill>
                  <a:srgbClr val="669900"/>
                </a:solidFill>
              </a:rPr>
              <a:t>ルートジョブネットを右クリック→［登録解除</a:t>
            </a:r>
            <a:r>
              <a:rPr lang="ja-JP" altLang="en-US" i="0" dirty="0" smtClean="0">
                <a:solidFill>
                  <a:srgbClr val="669900"/>
                </a:solidFill>
              </a:rPr>
              <a:t>］。</a:t>
            </a:r>
            <a:endParaRPr lang="en-US" altLang="ja-JP" i="0" dirty="0" smtClean="0">
              <a:solidFill>
                <a:srgbClr val="669900"/>
              </a:solidFill>
            </a:endParaRPr>
          </a:p>
          <a:p>
            <a:pPr marL="713232" lvl="1" indent="-457200">
              <a:buFont typeface="+mj-lt"/>
              <a:buAutoNum type="alphaLcPeriod"/>
            </a:pPr>
            <a:endParaRPr lang="en-US" altLang="ja-JP" dirty="0" smtClean="0"/>
          </a:p>
          <a:p>
            <a:pPr marL="713232" lvl="1" indent="-457200">
              <a:buFont typeface="+mj-lt"/>
              <a:buAutoNum type="alphaLcPeriod"/>
            </a:pPr>
            <a:r>
              <a:rPr lang="ja-JP" altLang="en-US" dirty="0" smtClean="0"/>
              <a:t>本体</a:t>
            </a:r>
            <a:r>
              <a:rPr lang="ja-JP" altLang="en-US" dirty="0"/>
              <a:t>先頭に前提条件チェック等がない</a:t>
            </a:r>
            <a:r>
              <a:rPr lang="ja-JP" altLang="en-US" dirty="0" smtClean="0"/>
              <a:t>場合</a:t>
            </a:r>
            <a:r>
              <a:rPr lang="ja-JP" altLang="en-US" dirty="0"/>
              <a:t>　</a:t>
            </a:r>
            <a:r>
              <a:rPr lang="ja-JP" altLang="en-US" dirty="0">
                <a:solidFill>
                  <a:schemeClr val="bg1">
                    <a:lumMod val="75000"/>
                  </a:schemeClr>
                </a:solidFill>
              </a:rPr>
              <a:t>（次スライド）</a:t>
            </a:r>
            <a:endParaRPr lang="en-US" altLang="ja-JP" dirty="0" smtClean="0">
              <a:solidFill>
                <a:schemeClr val="bg1">
                  <a:lumMod val="75000"/>
                </a:schemeClr>
              </a:solidFill>
            </a:endParaRPr>
          </a:p>
        </p:txBody>
      </p:sp>
    </p:spTree>
    <p:extLst>
      <p:ext uri="{BB962C8B-B14F-4D97-AF65-F5344CB8AC3E}">
        <p14:creationId xmlns:p14="http://schemas.microsoft.com/office/powerpoint/2010/main" val="9497711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登録解除の方法：</a:t>
            </a:r>
            <a:r>
              <a:rPr lang="en-US" altLang="ja-JP" dirty="0" smtClean="0"/>
              <a:t/>
            </a:r>
            <a:br>
              <a:rPr lang="en-US" altLang="ja-JP" dirty="0" smtClean="0"/>
            </a:br>
            <a:r>
              <a:rPr lang="ja-JP" altLang="en-US" dirty="0" smtClean="0"/>
              <a:t>「</a:t>
            </a:r>
            <a:r>
              <a:rPr lang="ja-JP" altLang="en-US" dirty="0"/>
              <a:t>起動条件」が有効化された</a:t>
            </a:r>
            <a:r>
              <a:rPr lang="ja-JP" altLang="en-US" dirty="0" smtClean="0"/>
              <a:t>ジョブネット</a:t>
            </a:r>
            <a:endParaRPr kumimoji="1" lang="ja-JP" altLang="en-US" dirty="0"/>
          </a:p>
        </p:txBody>
      </p:sp>
      <p:sp>
        <p:nvSpPr>
          <p:cNvPr id="3" name="コンテンツ プレースホルダー 2"/>
          <p:cNvSpPr>
            <a:spLocks noGrp="1"/>
          </p:cNvSpPr>
          <p:nvPr>
            <p:ph idx="1"/>
          </p:nvPr>
        </p:nvSpPr>
        <p:spPr>
          <a:xfrm>
            <a:off x="676656" y="2011680"/>
            <a:ext cx="10753725" cy="4846320"/>
          </a:xfrm>
        </p:spPr>
        <p:txBody>
          <a:bodyPr>
            <a:normAutofit/>
          </a:bodyPr>
          <a:lstStyle/>
          <a:p>
            <a:pPr marL="457200" indent="-457200">
              <a:buFont typeface="+mj-lt"/>
              <a:buAutoNum type="alphaUcParenR"/>
            </a:pPr>
            <a:r>
              <a:rPr lang="ja-JP" altLang="en-US" dirty="0"/>
              <a:t>起動条件の設定［異常終了後の動作］が「監視を停止する」の</a:t>
            </a:r>
            <a:r>
              <a:rPr lang="ja-JP" altLang="en-US" dirty="0" smtClean="0"/>
              <a:t>場合</a:t>
            </a:r>
            <a:endParaRPr lang="en-US" altLang="ja-JP" dirty="0" smtClean="0"/>
          </a:p>
          <a:p>
            <a:pPr marL="457200" indent="-457200">
              <a:buFont typeface="+mj-lt"/>
              <a:buAutoNum type="alphaUcParenR"/>
            </a:pPr>
            <a:r>
              <a:rPr lang="ja-JP" altLang="en-US" dirty="0" smtClean="0"/>
              <a:t>起動条件の設定［</a:t>
            </a:r>
            <a:r>
              <a:rPr lang="ja-JP" altLang="en-US" dirty="0"/>
              <a:t>異常終了後の動作］が「実行を開始する」の</a:t>
            </a:r>
            <a:r>
              <a:rPr lang="ja-JP" altLang="en-US" dirty="0" smtClean="0"/>
              <a:t>場合</a:t>
            </a:r>
            <a:endParaRPr lang="en-US" altLang="ja-JP" dirty="0" smtClean="0"/>
          </a:p>
          <a:p>
            <a:pPr marL="713232" lvl="1" indent="-457200">
              <a:buFont typeface="+mj-lt"/>
              <a:buAutoNum type="alphaLcPeriod"/>
            </a:pPr>
            <a:r>
              <a:rPr lang="ja-JP" altLang="en-US" dirty="0" smtClean="0">
                <a:solidFill>
                  <a:schemeClr val="tx1"/>
                </a:solidFill>
              </a:rPr>
              <a:t>本体先頭に前提条件チェック等がある場合</a:t>
            </a:r>
            <a:endParaRPr lang="en-US" altLang="ja-JP" dirty="0" smtClean="0">
              <a:solidFill>
                <a:schemeClr val="tx1"/>
              </a:solidFill>
            </a:endParaRPr>
          </a:p>
          <a:p>
            <a:pPr marL="713232" lvl="1" indent="-457200">
              <a:buFont typeface="+mj-lt"/>
              <a:buAutoNum type="alphaLcPeriod"/>
            </a:pPr>
            <a:r>
              <a:rPr lang="ja-JP" altLang="en-US" dirty="0" smtClean="0"/>
              <a:t>本体</a:t>
            </a:r>
            <a:r>
              <a:rPr lang="ja-JP" altLang="en-US" dirty="0"/>
              <a:t>先頭に前提条件チェック等がない</a:t>
            </a:r>
            <a:r>
              <a:rPr lang="ja-JP" altLang="en-US" dirty="0" smtClean="0"/>
              <a:t>場合</a:t>
            </a:r>
            <a:endParaRPr lang="en-US" altLang="ja-JP" dirty="0" smtClean="0">
              <a:solidFill>
                <a:srgbClr val="669900"/>
              </a:solidFill>
            </a:endParaRPr>
          </a:p>
          <a:p>
            <a:pPr marL="914400" lvl="2" indent="-457200">
              <a:buFont typeface="+mj-ea"/>
              <a:buAutoNum type="circleNumDbPlain"/>
            </a:pPr>
            <a:r>
              <a:rPr lang="ja-JP" altLang="en-US" i="0" dirty="0">
                <a:solidFill>
                  <a:srgbClr val="669900"/>
                </a:solidFill>
              </a:rPr>
              <a:t>大急ぎ</a:t>
            </a:r>
            <a:r>
              <a:rPr lang="ja-JP" altLang="en-US" i="0" dirty="0" smtClean="0">
                <a:solidFill>
                  <a:srgbClr val="669900"/>
                </a:solidFill>
              </a:rPr>
              <a:t>で繰り返しくりかえし「</a:t>
            </a:r>
            <a:r>
              <a:rPr lang="ja-JP" altLang="en-US" i="0" dirty="0">
                <a:solidFill>
                  <a:srgbClr val="669900"/>
                </a:solidFill>
              </a:rPr>
              <a:t>強制終了」を</a:t>
            </a:r>
            <a:r>
              <a:rPr lang="ja-JP" altLang="en-US" i="0" dirty="0" smtClean="0">
                <a:solidFill>
                  <a:srgbClr val="669900"/>
                </a:solidFill>
              </a:rPr>
              <a:t>行う</a:t>
            </a:r>
            <a:r>
              <a:rPr lang="en-US" altLang="ja-JP" i="0" dirty="0" smtClean="0">
                <a:solidFill>
                  <a:srgbClr val="669900"/>
                </a:solidFill>
              </a:rPr>
              <a:t/>
            </a:r>
            <a:br>
              <a:rPr lang="en-US" altLang="ja-JP" i="0" dirty="0" smtClean="0">
                <a:solidFill>
                  <a:srgbClr val="669900"/>
                </a:solidFill>
              </a:rPr>
            </a:br>
            <a:r>
              <a:rPr lang="ja-JP" altLang="en-US" i="0" dirty="0" smtClean="0">
                <a:solidFill>
                  <a:srgbClr val="669900"/>
                </a:solidFill>
              </a:rPr>
              <a:t>（</a:t>
            </a:r>
            <a:r>
              <a:rPr lang="en-US" altLang="ja-JP" i="0" dirty="0" smtClean="0">
                <a:solidFill>
                  <a:srgbClr val="669900"/>
                </a:solidFill>
              </a:rPr>
              <a:t>JP1/AJS2</a:t>
            </a:r>
            <a:r>
              <a:rPr lang="ja-JP" altLang="en-US" i="0" dirty="0" smtClean="0">
                <a:solidFill>
                  <a:srgbClr val="669900"/>
                </a:solidFill>
              </a:rPr>
              <a:t>により「</a:t>
            </a:r>
            <a:r>
              <a:rPr lang="ja-JP" altLang="en-US" i="0" dirty="0">
                <a:solidFill>
                  <a:srgbClr val="669900"/>
                </a:solidFill>
              </a:rPr>
              <a:t>次回世代</a:t>
            </a:r>
            <a:r>
              <a:rPr lang="ja-JP" altLang="en-US" i="0" dirty="0" smtClean="0">
                <a:solidFill>
                  <a:srgbClr val="669900"/>
                </a:solidFill>
              </a:rPr>
              <a:t>」がリスポーンされるスピード</a:t>
            </a:r>
            <a:r>
              <a:rPr lang="ja-JP" altLang="en-US" i="0" dirty="0">
                <a:solidFill>
                  <a:srgbClr val="669900"/>
                </a:solidFill>
              </a:rPr>
              <a:t>を上回る必要がある</a:t>
            </a:r>
            <a:r>
              <a:rPr lang="ja-JP" altLang="en-US" i="0" dirty="0" smtClean="0">
                <a:solidFill>
                  <a:srgbClr val="669900"/>
                </a:solidFill>
              </a:rPr>
              <a:t>）。</a:t>
            </a:r>
            <a:endParaRPr lang="en-US" altLang="ja-JP" i="0" dirty="0" smtClean="0">
              <a:solidFill>
                <a:srgbClr val="669900"/>
              </a:solidFill>
            </a:endParaRPr>
          </a:p>
          <a:p>
            <a:pPr marL="914400" lvl="2" indent="-457200">
              <a:buFont typeface="+mj-ea"/>
              <a:buAutoNum type="circleNumDbPlain"/>
            </a:pPr>
            <a:r>
              <a:rPr lang="ja-JP" altLang="en-US" i="0" dirty="0">
                <a:solidFill>
                  <a:srgbClr val="669900"/>
                </a:solidFill>
              </a:rPr>
              <a:t>「開始時刻待ち」に追い込んだら</a:t>
            </a:r>
            <a:r>
              <a:rPr lang="ja-JP" altLang="en-US" i="0" dirty="0" smtClean="0">
                <a:solidFill>
                  <a:srgbClr val="669900"/>
                </a:solidFill>
              </a:rPr>
              <a:t>勝ち。</a:t>
            </a:r>
            <a:endParaRPr lang="en-US" altLang="ja-JP" i="0" dirty="0" smtClean="0">
              <a:solidFill>
                <a:srgbClr val="669900"/>
              </a:solidFill>
            </a:endParaRPr>
          </a:p>
          <a:p>
            <a:pPr marL="914400" lvl="2" indent="-457200">
              <a:buFont typeface="+mj-ea"/>
              <a:buAutoNum type="circleNumDbPlain"/>
            </a:pPr>
            <a:r>
              <a:rPr lang="ja-JP" altLang="en-US" i="0" dirty="0" smtClean="0">
                <a:solidFill>
                  <a:srgbClr val="669900"/>
                </a:solidFill>
              </a:rPr>
              <a:t>ルートジョブネット</a:t>
            </a:r>
            <a:r>
              <a:rPr lang="ja-JP" altLang="en-US" i="0" dirty="0">
                <a:solidFill>
                  <a:srgbClr val="669900"/>
                </a:solidFill>
              </a:rPr>
              <a:t>を右クリック→［登録解除］</a:t>
            </a:r>
            <a:r>
              <a:rPr lang="ja-JP" altLang="en-US" i="0" dirty="0" smtClean="0">
                <a:solidFill>
                  <a:srgbClr val="669900"/>
                </a:solidFill>
              </a:rPr>
              <a:t>。</a:t>
            </a:r>
            <a:endParaRPr lang="en-US" altLang="ja-JP" i="0" dirty="0" smtClean="0">
              <a:solidFill>
                <a:srgbClr val="669900"/>
              </a:solidFill>
            </a:endParaRPr>
          </a:p>
          <a:p>
            <a:pPr marL="457200" lvl="2" indent="0">
              <a:buNone/>
            </a:pPr>
            <a:r>
              <a:rPr lang="en-US" altLang="ja-JP" i="0" dirty="0" smtClean="0">
                <a:solidFill>
                  <a:schemeClr val="bg1">
                    <a:lumMod val="75000"/>
                  </a:schemeClr>
                </a:solidFill>
              </a:rPr>
              <a:t>※</a:t>
            </a:r>
            <a:r>
              <a:rPr lang="ja-JP" altLang="en-US" i="0" dirty="0" smtClean="0">
                <a:solidFill>
                  <a:schemeClr val="bg1">
                    <a:lumMod val="75000"/>
                  </a:schemeClr>
                </a:solidFill>
              </a:rPr>
              <a:t>いうまでもなくこんなオペをしなくてはいけないジョブネットは「アンチパターン」に該当する。</a:t>
            </a:r>
            <a:endParaRPr lang="en-US" altLang="ja-JP" i="0" dirty="0">
              <a:solidFill>
                <a:schemeClr val="bg1">
                  <a:lumMod val="75000"/>
                </a:schemeClr>
              </a:solidFill>
            </a:endParaRPr>
          </a:p>
          <a:p>
            <a:pPr marL="713232" lvl="1" indent="-457200">
              <a:buFont typeface="+mj-lt"/>
              <a:buAutoNum type="alphaLcPeriod"/>
            </a:pPr>
            <a:endParaRPr lang="en-US" altLang="ja-JP" dirty="0" smtClean="0"/>
          </a:p>
        </p:txBody>
      </p:sp>
    </p:spTree>
    <p:extLst>
      <p:ext uri="{BB962C8B-B14F-4D97-AF65-F5344CB8AC3E}">
        <p14:creationId xmlns:p14="http://schemas.microsoft.com/office/powerpoint/2010/main" val="28037451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さいごに</a:t>
            </a:r>
            <a:endParaRPr kumimoji="1" lang="ja-JP" altLang="en-US" dirty="0"/>
          </a:p>
        </p:txBody>
      </p:sp>
      <p:sp>
        <p:nvSpPr>
          <p:cNvPr id="5" name="テキスト プレースホルダー 4"/>
          <p:cNvSpPr>
            <a:spLocks noGrp="1"/>
          </p:cNvSpPr>
          <p:nvPr>
            <p:ph type="body" idx="1"/>
          </p:nvPr>
        </p:nvSpPr>
        <p:spPr/>
        <p:txBody>
          <a:bodyPr/>
          <a:lstStyle/>
          <a:p>
            <a:r>
              <a:rPr lang="en-US" altLang="ja-JP" dirty="0"/>
              <a:t>JP1/AJS2</a:t>
            </a:r>
            <a:r>
              <a:rPr lang="ja-JP" altLang="en-US" dirty="0"/>
              <a:t>のオペで失敗しないために</a:t>
            </a:r>
            <a:endParaRPr kumimoji="1" lang="ja-JP" altLang="en-US" dirty="0"/>
          </a:p>
        </p:txBody>
      </p:sp>
    </p:spTree>
    <p:extLst>
      <p:ext uri="{BB962C8B-B14F-4D97-AF65-F5344CB8AC3E}">
        <p14:creationId xmlns:p14="http://schemas.microsoft.com/office/powerpoint/2010/main" val="22507629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JP1/AJS2</a:t>
            </a:r>
            <a:r>
              <a:rPr kumimoji="1" lang="ja-JP" altLang="en-US" dirty="0" smtClean="0"/>
              <a:t>のオペで失敗しないために</a:t>
            </a:r>
            <a:endParaRPr kumimoji="1" lang="ja-JP" altLang="en-US" dirty="0"/>
          </a:p>
        </p:txBody>
      </p:sp>
      <p:sp>
        <p:nvSpPr>
          <p:cNvPr id="5" name="コンテンツ プレースホルダー 4"/>
          <p:cNvSpPr>
            <a:spLocks noGrp="1"/>
          </p:cNvSpPr>
          <p:nvPr>
            <p:ph idx="1"/>
          </p:nvPr>
        </p:nvSpPr>
        <p:spPr/>
        <p:txBody>
          <a:bodyPr/>
          <a:lstStyle/>
          <a:p>
            <a:r>
              <a:rPr lang="ja-JP" altLang="en-US" dirty="0"/>
              <a:t>何はともあれ</a:t>
            </a:r>
            <a:r>
              <a:rPr lang="ja-JP" altLang="en-US" dirty="0" smtClean="0"/>
              <a:t>検証（当たり前）。</a:t>
            </a:r>
            <a:endParaRPr lang="en-US" altLang="ja-JP" dirty="0" smtClean="0"/>
          </a:p>
          <a:p>
            <a:r>
              <a:rPr lang="ja-JP" altLang="en-US" dirty="0" smtClean="0"/>
              <a:t>わからない</a:t>
            </a:r>
            <a:r>
              <a:rPr lang="ja-JP" altLang="en-US" dirty="0"/>
              <a:t>ことはリファレンスを</a:t>
            </a:r>
            <a:r>
              <a:rPr lang="ja-JP" altLang="en-US" dirty="0" smtClean="0"/>
              <a:t>読む（報われないことも多い）。</a:t>
            </a:r>
            <a:endParaRPr lang="en-US" altLang="ja-JP" dirty="0" smtClean="0"/>
          </a:p>
          <a:p>
            <a:r>
              <a:rPr lang="ja-JP" altLang="en-US" dirty="0" smtClean="0"/>
              <a:t>ユニット定義（完全に静的な情報）とそれが「実行世代」ごとにメモリ上に転写された情報と、そしてその「実行世代」ごとの「実行計画」の</a:t>
            </a:r>
            <a:r>
              <a:rPr lang="en-US" altLang="ja-JP" dirty="0" smtClean="0"/>
              <a:t>3</a:t>
            </a:r>
            <a:r>
              <a:rPr lang="ja-JP" altLang="en-US" dirty="0" err="1" smtClean="0"/>
              <a:t>つを</a:t>
            </a:r>
            <a:r>
              <a:rPr lang="ja-JP" altLang="en-US" dirty="0" smtClean="0"/>
              <a:t>区別する。</a:t>
            </a:r>
            <a:endParaRPr lang="en-US" altLang="ja-JP" dirty="0" smtClean="0"/>
          </a:p>
          <a:p>
            <a:r>
              <a:rPr lang="ja-JP" altLang="en-US" dirty="0" smtClean="0"/>
              <a:t>運用ルールをきちんと整備する（保留属性の伝播などはチェックツールをつくるなどして問題発生を防ぐしかない）。</a:t>
            </a:r>
            <a:endParaRPr lang="en-US" altLang="ja-JP" dirty="0" smtClean="0"/>
          </a:p>
          <a:p>
            <a:endParaRPr kumimoji="1" lang="ja-JP" altLang="en-US" dirty="0"/>
          </a:p>
        </p:txBody>
      </p:sp>
    </p:spTree>
    <p:extLst>
      <p:ext uri="{BB962C8B-B14F-4D97-AF65-F5344CB8AC3E}">
        <p14:creationId xmlns:p14="http://schemas.microsoft.com/office/powerpoint/2010/main" val="1531927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ジョブグループとジョブネット</a:t>
            </a:r>
            <a:endParaRPr kumimoji="1" lang="ja-JP" altLang="en-US" dirty="0"/>
          </a:p>
        </p:txBody>
      </p:sp>
      <p:sp>
        <p:nvSpPr>
          <p:cNvPr id="5" name="コンテンツ プレースホルダー 4"/>
          <p:cNvSpPr>
            <a:spLocks noGrp="1"/>
          </p:cNvSpPr>
          <p:nvPr>
            <p:ph idx="1"/>
          </p:nvPr>
        </p:nvSpPr>
        <p:spPr/>
        <p:txBody>
          <a:bodyPr>
            <a:normAutofit fontScale="92500" lnSpcReduction="20000"/>
          </a:bodyPr>
          <a:lstStyle/>
          <a:p>
            <a:pPr>
              <a:buFont typeface="Wingdings" panose="05000000000000000000" pitchFamily="2" charset="2"/>
              <a:buChar char="p"/>
            </a:pPr>
            <a:r>
              <a:rPr kumimoji="1" lang="ja-JP" altLang="en-US" dirty="0" smtClean="0"/>
              <a:t>ジョブグループ（</a:t>
            </a:r>
            <a:r>
              <a:rPr kumimoji="1" lang="en-US" altLang="ja-JP" dirty="0" smtClean="0"/>
              <a:t>ty=g</a:t>
            </a:r>
            <a:r>
              <a:rPr kumimoji="1" lang="ja-JP" altLang="en-US" dirty="0" smtClean="0"/>
              <a:t>）</a:t>
            </a:r>
            <a:endParaRPr kumimoji="1" lang="en-US" altLang="ja-JP" dirty="0" smtClean="0"/>
          </a:p>
          <a:p>
            <a:pPr lvl="1"/>
            <a:r>
              <a:rPr lang="ja-JP" altLang="en-US" dirty="0" smtClean="0"/>
              <a:t>ディレクトリもしくはフォルダの役目を持つユニット。</a:t>
            </a:r>
            <a:endParaRPr lang="en-US" altLang="ja-JP" dirty="0" smtClean="0"/>
          </a:p>
          <a:p>
            <a:pPr lvl="1"/>
            <a:r>
              <a:rPr kumimoji="1" lang="ja-JP" altLang="en-US" dirty="0"/>
              <a:t>実行</a:t>
            </a:r>
            <a:r>
              <a:rPr kumimoji="1" lang="ja-JP" altLang="en-US" dirty="0" smtClean="0"/>
              <a:t>登録はできない。</a:t>
            </a:r>
            <a:endParaRPr kumimoji="1" lang="en-US" altLang="ja-JP" dirty="0" smtClean="0"/>
          </a:p>
          <a:p>
            <a:pPr>
              <a:buFont typeface="Wingdings" panose="05000000000000000000" pitchFamily="2" charset="2"/>
              <a:buChar char="p"/>
            </a:pPr>
            <a:r>
              <a:rPr lang="ja-JP" altLang="en-US" dirty="0" smtClean="0"/>
              <a:t>ジョブネット（</a:t>
            </a:r>
            <a:r>
              <a:rPr lang="en-US" altLang="ja-JP" dirty="0" smtClean="0"/>
              <a:t>ty=n</a:t>
            </a:r>
            <a:r>
              <a:rPr lang="ja-JP" altLang="en-US" dirty="0" smtClean="0"/>
              <a:t>）</a:t>
            </a:r>
            <a:endParaRPr lang="en-US" altLang="ja-JP" dirty="0" smtClean="0"/>
          </a:p>
          <a:p>
            <a:pPr lvl="1"/>
            <a:r>
              <a:rPr kumimoji="1" lang="en-US" altLang="ja-JP" dirty="0" smtClean="0"/>
              <a:t>PC</a:t>
            </a:r>
            <a:r>
              <a:rPr kumimoji="1" lang="ja-JP" altLang="en-US" dirty="0" smtClean="0"/>
              <a:t>ジョブや実行間隔制御など各種ユニットを内包するユニット。</a:t>
            </a:r>
            <a:endParaRPr kumimoji="1" lang="en-US" altLang="ja-JP" dirty="0" smtClean="0"/>
          </a:p>
          <a:p>
            <a:pPr lvl="1"/>
            <a:r>
              <a:rPr lang="ja-JP" altLang="en-US" dirty="0" smtClean="0"/>
              <a:t>スケジュールルール（後述）を設定できる。</a:t>
            </a:r>
            <a:endParaRPr lang="en-US" altLang="ja-JP" dirty="0"/>
          </a:p>
          <a:p>
            <a:pPr>
              <a:buFont typeface="Wingdings" panose="05000000000000000000" pitchFamily="2" charset="2"/>
              <a:buChar char="p"/>
            </a:pPr>
            <a:r>
              <a:rPr kumimoji="1" lang="ja-JP" altLang="en-US" dirty="0" smtClean="0"/>
              <a:t>ルートジョブネット（</a:t>
            </a:r>
            <a:r>
              <a:rPr kumimoji="1" lang="en-US" altLang="ja-JP" dirty="0" smtClean="0"/>
              <a:t>ty=n</a:t>
            </a:r>
            <a:r>
              <a:rPr kumimoji="1" lang="ja-JP" altLang="en-US" dirty="0" smtClean="0"/>
              <a:t>）</a:t>
            </a:r>
            <a:endParaRPr kumimoji="1" lang="en-US" altLang="ja-JP" dirty="0" smtClean="0"/>
          </a:p>
          <a:p>
            <a:pPr lvl="1"/>
            <a:r>
              <a:rPr lang="ja-JP" altLang="en-US" dirty="0" smtClean="0"/>
              <a:t>ジョブグループ直下のジョブネット。</a:t>
            </a:r>
            <a:endParaRPr lang="en-US" altLang="ja-JP" dirty="0" smtClean="0"/>
          </a:p>
          <a:p>
            <a:pPr lvl="1"/>
            <a:r>
              <a:rPr lang="ja-JP" altLang="en-US" dirty="0"/>
              <a:t>実行登録できる</a:t>
            </a:r>
            <a:r>
              <a:rPr lang="ja-JP" altLang="en-US" dirty="0" smtClean="0"/>
              <a:t>。</a:t>
            </a:r>
            <a:endParaRPr lang="en-US" altLang="ja-JP" dirty="0" smtClean="0"/>
          </a:p>
          <a:p>
            <a:pPr>
              <a:buFont typeface="Wingdings" panose="05000000000000000000" pitchFamily="2" charset="2"/>
              <a:buChar char="p"/>
            </a:pPr>
            <a:r>
              <a:rPr lang="ja-JP" altLang="en-US" dirty="0"/>
              <a:t>起動</a:t>
            </a:r>
            <a:r>
              <a:rPr lang="ja-JP" altLang="en-US" dirty="0" smtClean="0"/>
              <a:t>条件（</a:t>
            </a:r>
            <a:r>
              <a:rPr lang="en-US" altLang="ja-JP" dirty="0" smtClean="0"/>
              <a:t>ty=</a:t>
            </a:r>
            <a:r>
              <a:rPr lang="en-US" altLang="ja-JP" dirty="0" err="1" smtClean="0"/>
              <a:t>rc</a:t>
            </a:r>
            <a:r>
              <a:rPr lang="ja-JP" altLang="en-US" dirty="0" smtClean="0"/>
              <a:t>）</a:t>
            </a:r>
            <a:endParaRPr lang="en-US" altLang="ja-JP" dirty="0"/>
          </a:p>
          <a:p>
            <a:pPr lvl="1"/>
            <a:r>
              <a:rPr lang="ja-JP" altLang="en-US" dirty="0" smtClean="0"/>
              <a:t>「</a:t>
            </a:r>
            <a:r>
              <a:rPr lang="en-US" altLang="ja-JP" dirty="0" smtClean="0"/>
              <a:t>.CONDITION</a:t>
            </a:r>
            <a:r>
              <a:rPr lang="ja-JP" altLang="en-US" dirty="0" smtClean="0"/>
              <a:t>」という予約名を持つ特殊なユニット（後述）。</a:t>
            </a:r>
            <a:endParaRPr lang="en-US" altLang="ja-JP" dirty="0"/>
          </a:p>
          <a:p>
            <a:pPr>
              <a:buFont typeface="Wingdings" panose="05000000000000000000" pitchFamily="2" charset="2"/>
              <a:buChar char="p"/>
            </a:pPr>
            <a:endParaRPr lang="en-US" altLang="ja-JP" dirty="0"/>
          </a:p>
          <a:p>
            <a:pPr lvl="1"/>
            <a:endParaRPr kumimoji="1" lang="ja-JP" altLang="en-US" dirty="0"/>
          </a:p>
        </p:txBody>
      </p:sp>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r="32086"/>
          <a:stretch/>
        </p:blipFill>
        <p:spPr>
          <a:xfrm>
            <a:off x="8713969" y="2011680"/>
            <a:ext cx="3478031" cy="4700269"/>
          </a:xfrm>
          <a:prstGeom prst="rect">
            <a:avLst/>
          </a:prstGeom>
        </p:spPr>
      </p:pic>
      <p:sp>
        <p:nvSpPr>
          <p:cNvPr id="7" name="四角形吹き出し 6"/>
          <p:cNvSpPr/>
          <p:nvPr/>
        </p:nvSpPr>
        <p:spPr>
          <a:xfrm>
            <a:off x="10452984" y="1363786"/>
            <a:ext cx="1629696" cy="840658"/>
          </a:xfrm>
          <a:prstGeom prst="wedgeRectCallout">
            <a:avLst>
              <a:gd name="adj1" fmla="val -107435"/>
              <a:gd name="adj2" fmla="val 777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kumimoji="1" lang="ja-JP" altLang="en-US" dirty="0" smtClean="0"/>
              <a:t>ルート</a:t>
            </a:r>
            <a:r>
              <a:rPr kumimoji="1" lang="en-US" altLang="ja-JP" dirty="0" smtClean="0"/>
              <a:t/>
            </a:r>
            <a:br>
              <a:rPr kumimoji="1" lang="en-US" altLang="ja-JP" dirty="0" smtClean="0"/>
            </a:br>
            <a:r>
              <a:rPr kumimoji="1" lang="ja-JP" altLang="en-US" dirty="0" smtClean="0"/>
              <a:t>ジョブネット</a:t>
            </a:r>
            <a:endParaRPr kumimoji="1" lang="ja-JP" altLang="en-US" dirty="0"/>
          </a:p>
        </p:txBody>
      </p:sp>
      <p:sp>
        <p:nvSpPr>
          <p:cNvPr id="8" name="四角形吹き出し 7"/>
          <p:cNvSpPr/>
          <p:nvPr/>
        </p:nvSpPr>
        <p:spPr>
          <a:xfrm>
            <a:off x="10452984" y="2385296"/>
            <a:ext cx="1629696" cy="840658"/>
          </a:xfrm>
          <a:prstGeom prst="wedgeRectCallout">
            <a:avLst>
              <a:gd name="adj1" fmla="val -98323"/>
              <a:gd name="adj2" fmla="val -264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kumimoji="1" lang="ja-JP" altLang="en-US" dirty="0" smtClean="0"/>
              <a:t>ジョブネット</a:t>
            </a:r>
            <a:endParaRPr kumimoji="1" lang="ja-JP" altLang="en-US" dirty="0"/>
          </a:p>
        </p:txBody>
      </p:sp>
      <p:sp>
        <p:nvSpPr>
          <p:cNvPr id="9" name="四角形吹き出し 8"/>
          <p:cNvSpPr/>
          <p:nvPr/>
        </p:nvSpPr>
        <p:spPr>
          <a:xfrm>
            <a:off x="9366647" y="3406806"/>
            <a:ext cx="1629696" cy="840658"/>
          </a:xfrm>
          <a:prstGeom prst="wedgeRectCallout">
            <a:avLst>
              <a:gd name="adj1" fmla="val -56601"/>
              <a:gd name="adj2" fmla="val -905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kumimoji="1" lang="ja-JP" altLang="en-US" dirty="0" smtClean="0"/>
              <a:t>起動条件</a:t>
            </a:r>
            <a:r>
              <a:rPr kumimoji="1" lang="en-US" altLang="ja-JP" dirty="0" smtClean="0"/>
              <a:t/>
            </a:r>
            <a:br>
              <a:rPr kumimoji="1" lang="en-US" altLang="ja-JP" dirty="0" smtClean="0"/>
            </a:br>
            <a:r>
              <a:rPr kumimoji="1" lang="en-US" altLang="ja-JP" dirty="0" smtClean="0"/>
              <a:t>.CONDITION</a:t>
            </a:r>
            <a:endParaRPr kumimoji="1" lang="ja-JP" altLang="en-US" dirty="0"/>
          </a:p>
        </p:txBody>
      </p:sp>
    </p:spTree>
    <p:extLst>
      <p:ext uri="{BB962C8B-B14F-4D97-AF65-F5344CB8AC3E}">
        <p14:creationId xmlns:p14="http://schemas.microsoft.com/office/powerpoint/2010/main" val="70795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スケジュールルール</a:t>
            </a:r>
            <a:endParaRPr kumimoji="1" lang="ja-JP" altLang="en-US" dirty="0"/>
          </a:p>
        </p:txBody>
      </p:sp>
      <p:sp>
        <p:nvSpPr>
          <p:cNvPr id="3" name="コンテンツ プレースホルダー 2"/>
          <p:cNvSpPr>
            <a:spLocks noGrp="1"/>
          </p:cNvSpPr>
          <p:nvPr>
            <p:ph idx="1"/>
          </p:nvPr>
        </p:nvSpPr>
        <p:spPr>
          <a:xfrm>
            <a:off x="676656" y="2011680"/>
            <a:ext cx="7810850" cy="3766185"/>
          </a:xfrm>
        </p:spPr>
        <p:txBody>
          <a:bodyPr>
            <a:normAutofit fontScale="92500" lnSpcReduction="20000"/>
          </a:bodyPr>
          <a:lstStyle/>
          <a:p>
            <a:r>
              <a:rPr kumimoji="1" lang="ja-JP" altLang="en-US" dirty="0" smtClean="0"/>
              <a:t>ジョブネットが自動起動する条件を表すもの。</a:t>
            </a:r>
            <a:endParaRPr kumimoji="1" lang="en-US" altLang="ja-JP" dirty="0" smtClean="0"/>
          </a:p>
          <a:p>
            <a:r>
              <a:rPr lang="ja-JP" altLang="en-US" dirty="0" smtClean="0"/>
              <a:t>同一ジョブネットに複数のルールを設定できる。</a:t>
            </a:r>
            <a:endParaRPr lang="en-US" altLang="ja-JP" dirty="0" smtClean="0"/>
          </a:p>
          <a:p>
            <a:r>
              <a:rPr kumimoji="1" lang="ja-JP" altLang="en-US" dirty="0"/>
              <a:t>ルートジョブネット以外に</a:t>
            </a:r>
            <a:r>
              <a:rPr kumimoji="1" lang="ja-JP" altLang="en-US" dirty="0" smtClean="0"/>
              <a:t>もルール設定できる。</a:t>
            </a:r>
            <a:endParaRPr kumimoji="1" lang="en-US" altLang="ja-JP" dirty="0" smtClean="0"/>
          </a:p>
          <a:p>
            <a:endParaRPr lang="en-US" altLang="ja-JP" dirty="0"/>
          </a:p>
          <a:p>
            <a:r>
              <a:rPr kumimoji="1" lang="ja-JP" altLang="en-US" dirty="0" smtClean="0"/>
              <a:t>例：</a:t>
            </a:r>
            <a:endParaRPr kumimoji="1" lang="en-US" altLang="ja-JP" dirty="0" smtClean="0"/>
          </a:p>
          <a:p>
            <a:pPr lvl="1"/>
            <a:r>
              <a:rPr lang="ja-JP" altLang="en-US" dirty="0" smtClean="0"/>
              <a:t>「</a:t>
            </a:r>
            <a:r>
              <a:rPr lang="en-US" altLang="ja-JP" dirty="0" smtClean="0"/>
              <a:t>X</a:t>
            </a:r>
            <a:r>
              <a:rPr lang="ja-JP" altLang="en-US" dirty="0" smtClean="0"/>
              <a:t>月</a:t>
            </a:r>
            <a:r>
              <a:rPr lang="en-US" altLang="ja-JP" dirty="0" smtClean="0"/>
              <a:t>X</a:t>
            </a:r>
            <a:r>
              <a:rPr lang="ja-JP" altLang="en-US" dirty="0" smtClean="0"/>
              <a:t>日</a:t>
            </a:r>
            <a:r>
              <a:rPr lang="en-US" altLang="ja-JP" dirty="0" smtClean="0"/>
              <a:t>XX:XX</a:t>
            </a:r>
            <a:r>
              <a:rPr lang="ja-JP" altLang="en-US" dirty="0" smtClean="0"/>
              <a:t>（だけ）起動する」</a:t>
            </a:r>
            <a:endParaRPr lang="en-US" altLang="ja-JP" dirty="0" smtClean="0"/>
          </a:p>
          <a:p>
            <a:pPr lvl="1"/>
            <a:r>
              <a:rPr kumimoji="1" lang="ja-JP" altLang="en-US" dirty="0" smtClean="0"/>
              <a:t>「</a:t>
            </a:r>
            <a:r>
              <a:rPr kumimoji="1" lang="en-US" altLang="ja-JP" dirty="0" smtClean="0"/>
              <a:t>X</a:t>
            </a:r>
            <a:r>
              <a:rPr kumimoji="1" lang="ja-JP" altLang="en-US" dirty="0" smtClean="0"/>
              <a:t>月</a:t>
            </a:r>
            <a:r>
              <a:rPr kumimoji="1" lang="en-US" altLang="ja-JP" dirty="0" smtClean="0"/>
              <a:t>X</a:t>
            </a:r>
            <a:r>
              <a:rPr kumimoji="1" lang="ja-JP" altLang="en-US" dirty="0" smtClean="0"/>
              <a:t>日</a:t>
            </a:r>
            <a:r>
              <a:rPr kumimoji="1" lang="en-US" altLang="ja-JP" dirty="0" smtClean="0"/>
              <a:t>XX:XX</a:t>
            </a:r>
            <a:r>
              <a:rPr kumimoji="1" lang="ja-JP" altLang="en-US" dirty="0" smtClean="0"/>
              <a:t>に初回起動しその後</a:t>
            </a:r>
            <a:r>
              <a:rPr kumimoji="1" lang="en-US" altLang="ja-JP" dirty="0" smtClean="0"/>
              <a:t>X</a:t>
            </a:r>
            <a:r>
              <a:rPr lang="ja-JP" altLang="en-US" dirty="0" smtClean="0"/>
              <a:t>日ごとに起動する」</a:t>
            </a:r>
            <a:endParaRPr lang="en-US" altLang="ja-JP" dirty="0" smtClean="0"/>
          </a:p>
          <a:p>
            <a:pPr lvl="1"/>
            <a:r>
              <a:rPr lang="ja-JP" altLang="en-US" dirty="0"/>
              <a:t>「</a:t>
            </a:r>
            <a:r>
              <a:rPr lang="en-US" altLang="ja-JP" dirty="0"/>
              <a:t>X</a:t>
            </a:r>
            <a:r>
              <a:rPr lang="ja-JP" altLang="en-US" dirty="0"/>
              <a:t>月</a:t>
            </a:r>
            <a:r>
              <a:rPr lang="en-US" altLang="ja-JP" dirty="0"/>
              <a:t>X</a:t>
            </a:r>
            <a:r>
              <a:rPr lang="ja-JP" altLang="en-US" dirty="0" smtClean="0"/>
              <a:t>日</a:t>
            </a:r>
            <a:r>
              <a:rPr lang="en-US" altLang="ja-JP" dirty="0" smtClean="0"/>
              <a:t>XX:XX</a:t>
            </a:r>
            <a:r>
              <a:rPr lang="ja-JP" altLang="en-US" dirty="0" smtClean="0"/>
              <a:t>に　　　　　　　　　　　</a:t>
            </a:r>
            <a:r>
              <a:rPr lang="en-US" altLang="ja-JP" dirty="0" smtClean="0"/>
              <a:t>〃</a:t>
            </a:r>
            <a:r>
              <a:rPr lang="ja-JP" altLang="en-US" dirty="0" smtClean="0"/>
              <a:t>　　　　　　　　　　　、</a:t>
            </a:r>
            <a:endParaRPr lang="en-US" altLang="ja-JP" dirty="0"/>
          </a:p>
          <a:p>
            <a:pPr lvl="1"/>
            <a:r>
              <a:rPr lang="ja-JP" altLang="en-US" dirty="0" smtClean="0"/>
              <a:t>　しかも</a:t>
            </a:r>
            <a:r>
              <a:rPr lang="en-US" altLang="ja-JP" dirty="0"/>
              <a:t>『</a:t>
            </a:r>
            <a:r>
              <a:rPr lang="ja-JP" altLang="en-US" dirty="0"/>
              <a:t>起動条件</a:t>
            </a:r>
            <a:r>
              <a:rPr lang="en-US" altLang="ja-JP" dirty="0"/>
              <a:t>』</a:t>
            </a:r>
            <a:r>
              <a:rPr lang="ja-JP" altLang="en-US" dirty="0"/>
              <a:t>が満たされる</a:t>
            </a:r>
            <a:r>
              <a:rPr lang="ja-JP" altLang="en-US" dirty="0" smtClean="0"/>
              <a:t>限り繰り返し起動する」</a:t>
            </a:r>
            <a:endParaRPr lang="en-US" altLang="ja-JP" dirty="0" smtClean="0"/>
          </a:p>
          <a:p>
            <a:pPr lvl="1"/>
            <a:r>
              <a:rPr lang="ja-JP" altLang="en-US" dirty="0"/>
              <a:t>「</a:t>
            </a:r>
            <a:r>
              <a:rPr lang="en-US" altLang="ja-JP" dirty="0"/>
              <a:t>X</a:t>
            </a:r>
            <a:r>
              <a:rPr lang="ja-JP" altLang="en-US" dirty="0"/>
              <a:t>月第</a:t>
            </a:r>
            <a:r>
              <a:rPr lang="en-US" altLang="ja-JP" dirty="0"/>
              <a:t>X</a:t>
            </a:r>
            <a:r>
              <a:rPr lang="ja-JP" altLang="en-US" dirty="0" smtClean="0"/>
              <a:t>月曜</a:t>
            </a:r>
            <a:r>
              <a:rPr lang="en-US" altLang="ja-JP" dirty="0" smtClean="0"/>
              <a:t>XX:XX</a:t>
            </a:r>
            <a:r>
              <a:rPr lang="ja-JP" altLang="en-US" dirty="0" smtClean="0"/>
              <a:t>（</a:t>
            </a:r>
            <a:r>
              <a:rPr lang="ja-JP" altLang="en-US" dirty="0"/>
              <a:t>だけ）起動する</a:t>
            </a:r>
            <a:r>
              <a:rPr lang="ja-JP" altLang="en-US" dirty="0" smtClean="0"/>
              <a:t>」</a:t>
            </a:r>
            <a:endParaRPr lang="en-US" altLang="ja-JP" dirty="0" smtClean="0"/>
          </a:p>
          <a:p>
            <a:pPr lvl="1"/>
            <a:r>
              <a:rPr kumimoji="1" lang="ja-JP" altLang="en-US" dirty="0" smtClean="0"/>
              <a:t>「</a:t>
            </a:r>
            <a:r>
              <a:rPr kumimoji="1" lang="en-US" altLang="ja-JP" dirty="0" smtClean="0"/>
              <a:t>X</a:t>
            </a:r>
            <a:r>
              <a:rPr kumimoji="1" lang="ja-JP" altLang="en-US" dirty="0" smtClean="0"/>
              <a:t>月最終土曜</a:t>
            </a:r>
            <a:r>
              <a:rPr kumimoji="1" lang="en-US" altLang="ja-JP" dirty="0" smtClean="0"/>
              <a:t>XX:XX</a:t>
            </a:r>
            <a:r>
              <a:rPr kumimoji="1" lang="ja-JP" altLang="en-US" dirty="0" smtClean="0"/>
              <a:t>（だけ）起動する」</a:t>
            </a:r>
            <a:endParaRPr kumimoji="1" lang="ja-JP" alt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r="3745"/>
          <a:stretch/>
        </p:blipFill>
        <p:spPr>
          <a:xfrm>
            <a:off x="8487506" y="2011680"/>
            <a:ext cx="3704494" cy="3925602"/>
          </a:xfrm>
          <a:prstGeom prst="rect">
            <a:avLst/>
          </a:prstGeom>
        </p:spPr>
      </p:pic>
    </p:spTree>
    <p:extLst>
      <p:ext uri="{BB962C8B-B14F-4D97-AF65-F5344CB8AC3E}">
        <p14:creationId xmlns:p14="http://schemas.microsoft.com/office/powerpoint/2010/main" val="4000572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r="3745"/>
          <a:stretch/>
        </p:blipFill>
        <p:spPr>
          <a:xfrm>
            <a:off x="8487506" y="2011680"/>
            <a:ext cx="3704494" cy="3925602"/>
          </a:xfrm>
          <a:prstGeom prst="rect">
            <a:avLst/>
          </a:prstGeom>
        </p:spPr>
      </p:pic>
      <p:sp>
        <p:nvSpPr>
          <p:cNvPr id="2" name="タイトル 1"/>
          <p:cNvSpPr>
            <a:spLocks noGrp="1"/>
          </p:cNvSpPr>
          <p:nvPr>
            <p:ph type="title"/>
          </p:nvPr>
        </p:nvSpPr>
        <p:spPr/>
        <p:txBody>
          <a:bodyPr/>
          <a:lstStyle/>
          <a:p>
            <a:r>
              <a:rPr kumimoji="1" lang="ja-JP" altLang="en-US" dirty="0" smtClean="0"/>
              <a:t>スケジュールルールの注意点</a:t>
            </a:r>
            <a:endParaRPr kumimoji="1" lang="ja-JP" altLang="en-US" dirty="0"/>
          </a:p>
        </p:txBody>
      </p:sp>
      <p:sp>
        <p:nvSpPr>
          <p:cNvPr id="3" name="コンテンツ プレースホルダー 2"/>
          <p:cNvSpPr>
            <a:spLocks noGrp="1"/>
          </p:cNvSpPr>
          <p:nvPr>
            <p:ph idx="1"/>
          </p:nvPr>
        </p:nvSpPr>
        <p:spPr>
          <a:xfrm>
            <a:off x="1062790" y="2011680"/>
            <a:ext cx="6908901" cy="3766185"/>
          </a:xfrm>
        </p:spPr>
        <p:txBody>
          <a:bodyPr/>
          <a:lstStyle/>
          <a:p>
            <a:r>
              <a:rPr kumimoji="1" lang="ja-JP" altLang="en-US" dirty="0" smtClean="0"/>
              <a:t>［上位のジョブネットに依存する］</a:t>
            </a:r>
            <a:r>
              <a:rPr kumimoji="1" lang="en-US" altLang="ja-JP" dirty="0" smtClean="0"/>
              <a:t>ON/OFF</a:t>
            </a:r>
            <a:r>
              <a:rPr kumimoji="1" lang="ja-JP" altLang="en-US" dirty="0" smtClean="0"/>
              <a:t>で決定的に挙動が変わる（後述）。</a:t>
            </a:r>
            <a:endParaRPr kumimoji="1" lang="en-US" altLang="ja-JP" dirty="0" smtClean="0"/>
          </a:p>
          <a:p>
            <a:r>
              <a:rPr lang="ja-JP" altLang="en-US" dirty="0" smtClean="0"/>
              <a:t>「即時実行」ですべてのルールは無視される。</a:t>
            </a:r>
            <a:endParaRPr kumimoji="1" lang="ja-JP" altLang="en-US" dirty="0"/>
          </a:p>
        </p:txBody>
      </p:sp>
      <p:sp>
        <p:nvSpPr>
          <p:cNvPr id="4" name="正方形/長方形 3"/>
          <p:cNvSpPr/>
          <p:nvPr/>
        </p:nvSpPr>
        <p:spPr>
          <a:xfrm>
            <a:off x="9829800" y="2490712"/>
            <a:ext cx="1725561" cy="280220"/>
          </a:xfrm>
          <a:prstGeom prst="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5" name="四角形吹き出し 4"/>
          <p:cNvSpPr/>
          <p:nvPr/>
        </p:nvSpPr>
        <p:spPr>
          <a:xfrm>
            <a:off x="10181304" y="1247752"/>
            <a:ext cx="1629696" cy="840658"/>
          </a:xfrm>
          <a:prstGeom prst="wedgeRectCallout">
            <a:avLst>
              <a:gd name="adj1" fmla="val -52285"/>
              <a:gd name="adj2" fmla="val 925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kumimoji="1" lang="ja-JP" altLang="en-US" dirty="0" smtClean="0"/>
              <a:t>この設定が非常に重大な影響をおよぼす</a:t>
            </a:r>
            <a:endParaRPr kumimoji="1" lang="ja-JP" altLang="en-US" dirty="0"/>
          </a:p>
        </p:txBody>
      </p:sp>
      <p:grpSp>
        <p:nvGrpSpPr>
          <p:cNvPr id="8" name="グループ化 7"/>
          <p:cNvGrpSpPr/>
          <p:nvPr/>
        </p:nvGrpSpPr>
        <p:grpSpPr>
          <a:xfrm>
            <a:off x="657224" y="2011680"/>
            <a:ext cx="408289" cy="408289"/>
            <a:chOff x="676654" y="4525106"/>
            <a:chExt cx="1093005" cy="1093005"/>
          </a:xfrm>
        </p:grpSpPr>
        <p:sp>
          <p:nvSpPr>
            <p:cNvPr id="9" name="正方形/長方形 8"/>
            <p:cNvSpPr/>
            <p:nvPr/>
          </p:nvSpPr>
          <p:spPr>
            <a:xfrm>
              <a:off x="676654" y="4525106"/>
              <a:ext cx="1093005" cy="1093005"/>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sp>
          <p:nvSpPr>
            <p:cNvPr id="10" name="正方形/長方形 6"/>
            <p:cNvSpPr/>
            <p:nvPr/>
          </p:nvSpPr>
          <p:spPr>
            <a:xfrm>
              <a:off x="1068183" y="4708768"/>
              <a:ext cx="307208" cy="372748"/>
            </a:xfrm>
            <a:custGeom>
              <a:avLst/>
              <a:gdLst>
                <a:gd name="connsiteX0" fmla="*/ 0 w 202576"/>
                <a:gd name="connsiteY0" fmla="*/ 0 h 372748"/>
                <a:gd name="connsiteX1" fmla="*/ 202576 w 202576"/>
                <a:gd name="connsiteY1" fmla="*/ 0 h 372748"/>
                <a:gd name="connsiteX2" fmla="*/ 202576 w 202576"/>
                <a:gd name="connsiteY2" fmla="*/ 372748 h 372748"/>
                <a:gd name="connsiteX3" fmla="*/ 0 w 202576"/>
                <a:gd name="connsiteY3" fmla="*/ 372748 h 372748"/>
                <a:gd name="connsiteX4" fmla="*/ 0 w 202576"/>
                <a:gd name="connsiteY4" fmla="*/ 0 h 372748"/>
                <a:gd name="connsiteX0" fmla="*/ 0 w 257167"/>
                <a:gd name="connsiteY0" fmla="*/ 0 h 372748"/>
                <a:gd name="connsiteX1" fmla="*/ 257167 w 257167"/>
                <a:gd name="connsiteY1" fmla="*/ 0 h 372748"/>
                <a:gd name="connsiteX2" fmla="*/ 202576 w 257167"/>
                <a:gd name="connsiteY2" fmla="*/ 372748 h 372748"/>
                <a:gd name="connsiteX3" fmla="*/ 0 w 257167"/>
                <a:gd name="connsiteY3" fmla="*/ 372748 h 372748"/>
                <a:gd name="connsiteX4" fmla="*/ 0 w 257167"/>
                <a:gd name="connsiteY4" fmla="*/ 0 h 372748"/>
                <a:gd name="connsiteX0" fmla="*/ 0 w 307208"/>
                <a:gd name="connsiteY0" fmla="*/ 4549 h 372748"/>
                <a:gd name="connsiteX1" fmla="*/ 307208 w 307208"/>
                <a:gd name="connsiteY1" fmla="*/ 0 h 372748"/>
                <a:gd name="connsiteX2" fmla="*/ 252617 w 307208"/>
                <a:gd name="connsiteY2" fmla="*/ 372748 h 372748"/>
                <a:gd name="connsiteX3" fmla="*/ 50041 w 307208"/>
                <a:gd name="connsiteY3" fmla="*/ 372748 h 372748"/>
                <a:gd name="connsiteX4" fmla="*/ 0 w 307208"/>
                <a:gd name="connsiteY4" fmla="*/ 4549 h 37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208" h="372748">
                  <a:moveTo>
                    <a:pt x="0" y="4549"/>
                  </a:moveTo>
                  <a:lnTo>
                    <a:pt x="307208" y="0"/>
                  </a:lnTo>
                  <a:lnTo>
                    <a:pt x="252617" y="372748"/>
                  </a:lnTo>
                  <a:lnTo>
                    <a:pt x="50041" y="372748"/>
                  </a:lnTo>
                  <a:lnTo>
                    <a:pt x="0" y="45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sp>
          <p:nvSpPr>
            <p:cNvPr id="11" name="正方形/長方形 10"/>
            <p:cNvSpPr/>
            <p:nvPr/>
          </p:nvSpPr>
          <p:spPr>
            <a:xfrm>
              <a:off x="1118224" y="5230775"/>
              <a:ext cx="202576" cy="198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grpSp>
      <p:grpSp>
        <p:nvGrpSpPr>
          <p:cNvPr id="12" name="グループ化 11"/>
          <p:cNvGrpSpPr/>
          <p:nvPr/>
        </p:nvGrpSpPr>
        <p:grpSpPr>
          <a:xfrm>
            <a:off x="655863" y="2770932"/>
            <a:ext cx="408289" cy="408289"/>
            <a:chOff x="676654" y="4525106"/>
            <a:chExt cx="1093005" cy="1093005"/>
          </a:xfrm>
        </p:grpSpPr>
        <p:sp>
          <p:nvSpPr>
            <p:cNvPr id="13" name="正方形/長方形 12"/>
            <p:cNvSpPr/>
            <p:nvPr/>
          </p:nvSpPr>
          <p:spPr>
            <a:xfrm>
              <a:off x="676654" y="4525106"/>
              <a:ext cx="1093005" cy="1093005"/>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sp>
          <p:nvSpPr>
            <p:cNvPr id="14" name="正方形/長方形 6"/>
            <p:cNvSpPr/>
            <p:nvPr/>
          </p:nvSpPr>
          <p:spPr>
            <a:xfrm>
              <a:off x="1068183" y="4708768"/>
              <a:ext cx="307208" cy="372748"/>
            </a:xfrm>
            <a:custGeom>
              <a:avLst/>
              <a:gdLst>
                <a:gd name="connsiteX0" fmla="*/ 0 w 202576"/>
                <a:gd name="connsiteY0" fmla="*/ 0 h 372748"/>
                <a:gd name="connsiteX1" fmla="*/ 202576 w 202576"/>
                <a:gd name="connsiteY1" fmla="*/ 0 h 372748"/>
                <a:gd name="connsiteX2" fmla="*/ 202576 w 202576"/>
                <a:gd name="connsiteY2" fmla="*/ 372748 h 372748"/>
                <a:gd name="connsiteX3" fmla="*/ 0 w 202576"/>
                <a:gd name="connsiteY3" fmla="*/ 372748 h 372748"/>
                <a:gd name="connsiteX4" fmla="*/ 0 w 202576"/>
                <a:gd name="connsiteY4" fmla="*/ 0 h 372748"/>
                <a:gd name="connsiteX0" fmla="*/ 0 w 257167"/>
                <a:gd name="connsiteY0" fmla="*/ 0 h 372748"/>
                <a:gd name="connsiteX1" fmla="*/ 257167 w 257167"/>
                <a:gd name="connsiteY1" fmla="*/ 0 h 372748"/>
                <a:gd name="connsiteX2" fmla="*/ 202576 w 257167"/>
                <a:gd name="connsiteY2" fmla="*/ 372748 h 372748"/>
                <a:gd name="connsiteX3" fmla="*/ 0 w 257167"/>
                <a:gd name="connsiteY3" fmla="*/ 372748 h 372748"/>
                <a:gd name="connsiteX4" fmla="*/ 0 w 257167"/>
                <a:gd name="connsiteY4" fmla="*/ 0 h 372748"/>
                <a:gd name="connsiteX0" fmla="*/ 0 w 307208"/>
                <a:gd name="connsiteY0" fmla="*/ 4549 h 372748"/>
                <a:gd name="connsiteX1" fmla="*/ 307208 w 307208"/>
                <a:gd name="connsiteY1" fmla="*/ 0 h 372748"/>
                <a:gd name="connsiteX2" fmla="*/ 252617 w 307208"/>
                <a:gd name="connsiteY2" fmla="*/ 372748 h 372748"/>
                <a:gd name="connsiteX3" fmla="*/ 50041 w 307208"/>
                <a:gd name="connsiteY3" fmla="*/ 372748 h 372748"/>
                <a:gd name="connsiteX4" fmla="*/ 0 w 307208"/>
                <a:gd name="connsiteY4" fmla="*/ 4549 h 37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208" h="372748">
                  <a:moveTo>
                    <a:pt x="0" y="4549"/>
                  </a:moveTo>
                  <a:lnTo>
                    <a:pt x="307208" y="0"/>
                  </a:lnTo>
                  <a:lnTo>
                    <a:pt x="252617" y="372748"/>
                  </a:lnTo>
                  <a:lnTo>
                    <a:pt x="50041" y="372748"/>
                  </a:lnTo>
                  <a:lnTo>
                    <a:pt x="0" y="45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sp>
          <p:nvSpPr>
            <p:cNvPr id="15" name="正方形/長方形 14"/>
            <p:cNvSpPr/>
            <p:nvPr/>
          </p:nvSpPr>
          <p:spPr>
            <a:xfrm>
              <a:off x="1118224" y="5230775"/>
              <a:ext cx="202576" cy="198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138039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ルールを構成する項目</a:t>
            </a:r>
            <a:r>
              <a:rPr lang="ja-JP" altLang="en-US" dirty="0" smtClean="0"/>
              <a:t>：</a:t>
            </a:r>
            <a:r>
              <a:rPr lang="en-US" altLang="ja-JP" dirty="0" smtClean="0"/>
              <a:t/>
            </a:r>
            <a:br>
              <a:rPr lang="en-US" altLang="ja-JP" dirty="0" smtClean="0"/>
            </a:br>
            <a:r>
              <a:rPr lang="ja-JP" altLang="en-US" dirty="0"/>
              <a:t>開始年月・開始日・開始時刻</a:t>
            </a:r>
            <a:endParaRPr kumimoji="1" lang="ja-JP" altLang="en-US" dirty="0"/>
          </a:p>
        </p:txBody>
      </p:sp>
      <p:sp>
        <p:nvSpPr>
          <p:cNvPr id="3" name="コンテンツ プレースホルダー 2"/>
          <p:cNvSpPr>
            <a:spLocks noGrp="1"/>
          </p:cNvSpPr>
          <p:nvPr>
            <p:ph idx="1"/>
          </p:nvPr>
        </p:nvSpPr>
        <p:spPr>
          <a:xfrm>
            <a:off x="676657" y="2011680"/>
            <a:ext cx="8173208" cy="3766185"/>
          </a:xfrm>
        </p:spPr>
        <p:txBody>
          <a:bodyPr/>
          <a:lstStyle/>
          <a:p>
            <a:r>
              <a:rPr lang="ja-JP" altLang="en-US" dirty="0"/>
              <a:t>当該ルールでジョブネットを起動する日を指定</a:t>
            </a:r>
            <a:r>
              <a:rPr lang="ja-JP" altLang="en-US" dirty="0" smtClean="0"/>
              <a:t>する。</a:t>
            </a:r>
            <a:endParaRPr lang="en-US" altLang="ja-JP" dirty="0" smtClean="0"/>
          </a:p>
          <a:p>
            <a:r>
              <a:rPr lang="ja-JP" altLang="en-US" dirty="0"/>
              <a:t>処理サイクルで［サイクルで実行する］</a:t>
            </a:r>
            <a:r>
              <a:rPr lang="en-US" altLang="ja-JP" dirty="0"/>
              <a:t>ON</a:t>
            </a:r>
            <a:r>
              <a:rPr lang="ja-JP" altLang="en-US" dirty="0"/>
              <a:t>の</a:t>
            </a:r>
            <a:r>
              <a:rPr lang="ja-JP" altLang="en-US" dirty="0" smtClean="0"/>
              <a:t>場合 </a:t>
            </a:r>
            <a:r>
              <a:rPr lang="en-US" altLang="ja-JP" dirty="0" smtClean="0"/>
              <a:t/>
            </a:r>
            <a:br>
              <a:rPr lang="en-US" altLang="ja-JP" dirty="0" smtClean="0"/>
            </a:br>
            <a:r>
              <a:rPr lang="ja-JP" altLang="en-US" dirty="0" smtClean="0"/>
              <a:t>この</a:t>
            </a:r>
            <a:r>
              <a:rPr lang="ja-JP" altLang="en-US" dirty="0"/>
              <a:t>指定した日以降指定したサイクルで起動を</a:t>
            </a:r>
            <a:r>
              <a:rPr lang="ja-JP" altLang="en-US" dirty="0" smtClean="0"/>
              <a:t>続ける。</a:t>
            </a:r>
            <a:endParaRPr lang="en-US" altLang="ja-JP" dirty="0" smtClean="0"/>
          </a:p>
          <a:p>
            <a:r>
              <a:rPr lang="ja-JP" altLang="en-US" dirty="0"/>
              <a:t>処理サイクルで［サイクルで実行する］</a:t>
            </a:r>
            <a:r>
              <a:rPr lang="en-US" altLang="ja-JP" dirty="0"/>
              <a:t>OFF</a:t>
            </a:r>
            <a:r>
              <a:rPr lang="ja-JP" altLang="en-US" dirty="0"/>
              <a:t>の</a:t>
            </a:r>
            <a:r>
              <a:rPr lang="ja-JP" altLang="en-US" dirty="0" smtClean="0"/>
              <a:t>場合 </a:t>
            </a:r>
            <a:r>
              <a:rPr lang="en-US" altLang="ja-JP" dirty="0" smtClean="0"/>
              <a:t/>
            </a:r>
            <a:br>
              <a:rPr lang="en-US" altLang="ja-JP" dirty="0" smtClean="0"/>
            </a:br>
            <a:r>
              <a:rPr lang="ja-JP" altLang="en-US" dirty="0" smtClean="0"/>
              <a:t>指定</a:t>
            </a:r>
            <a:r>
              <a:rPr lang="ja-JP" altLang="en-US" dirty="0"/>
              <a:t>した日だけ起動</a:t>
            </a:r>
            <a:r>
              <a:rPr lang="ja-JP" altLang="en-US" dirty="0" smtClean="0"/>
              <a:t>する。</a:t>
            </a:r>
            <a:endParaRPr lang="en-US" altLang="ja-JP" dirty="0" smtClean="0"/>
          </a:p>
          <a:p>
            <a:r>
              <a:rPr lang="ja-JP" altLang="en-US" dirty="0"/>
              <a:t>複数の時間を起動タイミングとしたい</a:t>
            </a:r>
            <a:r>
              <a:rPr lang="ja-JP" altLang="en-US" dirty="0" smtClean="0"/>
              <a:t>場合</a:t>
            </a:r>
            <a:r>
              <a:rPr lang="en-US" altLang="ja-JP" dirty="0" smtClean="0"/>
              <a:t/>
            </a:r>
            <a:br>
              <a:rPr lang="en-US" altLang="ja-JP" dirty="0" smtClean="0"/>
            </a:br>
            <a:r>
              <a:rPr lang="ja-JP" altLang="en-US" dirty="0" smtClean="0"/>
              <a:t>複数</a:t>
            </a:r>
            <a:r>
              <a:rPr lang="ja-JP" altLang="en-US" dirty="0"/>
              <a:t>のルールを</a:t>
            </a:r>
            <a:r>
              <a:rPr lang="ja-JP" altLang="en-US" dirty="0" smtClean="0"/>
              <a:t>つくる。</a:t>
            </a:r>
            <a:endParaRPr kumimoji="1" lang="ja-JP" altLang="en-US" dirty="0"/>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r="18374"/>
          <a:stretch/>
        </p:blipFill>
        <p:spPr>
          <a:xfrm>
            <a:off x="8849864" y="2011680"/>
            <a:ext cx="3342135" cy="4350043"/>
          </a:xfrm>
          <a:prstGeom prst="rect">
            <a:avLst/>
          </a:prstGeom>
        </p:spPr>
      </p:pic>
      <p:sp>
        <p:nvSpPr>
          <p:cNvPr id="5" name="正方形/長方形 4"/>
          <p:cNvSpPr/>
          <p:nvPr/>
        </p:nvSpPr>
        <p:spPr>
          <a:xfrm>
            <a:off x="8869298" y="3326958"/>
            <a:ext cx="3252364" cy="838642"/>
          </a:xfrm>
          <a:prstGeom prst="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1728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ルールを構成する項目</a:t>
            </a:r>
            <a:r>
              <a:rPr lang="ja-JP" altLang="en-US" dirty="0" smtClean="0"/>
              <a:t>：</a:t>
            </a:r>
            <a:r>
              <a:rPr lang="en-US" altLang="ja-JP" dirty="0" smtClean="0"/>
              <a:t/>
            </a:r>
            <a:br>
              <a:rPr lang="en-US" altLang="ja-JP" dirty="0" smtClean="0"/>
            </a:br>
            <a:r>
              <a:rPr lang="ja-JP" altLang="en-US" dirty="0"/>
              <a:t>処理サイクル</a:t>
            </a:r>
            <a:endParaRPr kumimoji="1" lang="ja-JP" altLang="en-US" dirty="0"/>
          </a:p>
        </p:txBody>
      </p:sp>
      <p:sp>
        <p:nvSpPr>
          <p:cNvPr id="3" name="コンテンツ プレースホルダー 2"/>
          <p:cNvSpPr>
            <a:spLocks noGrp="1"/>
          </p:cNvSpPr>
          <p:nvPr>
            <p:ph idx="1"/>
          </p:nvPr>
        </p:nvSpPr>
        <p:spPr>
          <a:xfrm>
            <a:off x="676657" y="2011680"/>
            <a:ext cx="8173208" cy="3766185"/>
          </a:xfrm>
        </p:spPr>
        <p:txBody>
          <a:bodyPr/>
          <a:lstStyle/>
          <a:p>
            <a:r>
              <a:rPr lang="ja-JP" altLang="en-US" dirty="0" smtClean="0"/>
              <a:t>開始年月・開始日・開始時刻と結びついた概念。</a:t>
            </a:r>
            <a:endParaRPr lang="en-US" altLang="ja-JP" dirty="0" smtClean="0"/>
          </a:p>
          <a:p>
            <a:r>
              <a:rPr lang="ja-JP" altLang="en-US" dirty="0"/>
              <a:t>処理サイクルで［サイクルで実行する］</a:t>
            </a:r>
            <a:r>
              <a:rPr lang="en-US" altLang="ja-JP" dirty="0"/>
              <a:t>ON</a:t>
            </a:r>
            <a:r>
              <a:rPr lang="ja-JP" altLang="en-US" dirty="0"/>
              <a:t>の</a:t>
            </a:r>
            <a:r>
              <a:rPr lang="ja-JP" altLang="en-US" dirty="0" smtClean="0"/>
              <a:t>場合 </a:t>
            </a:r>
            <a:r>
              <a:rPr lang="en-US" altLang="ja-JP" dirty="0" smtClean="0"/>
              <a:t/>
            </a:r>
            <a:br>
              <a:rPr lang="en-US" altLang="ja-JP" dirty="0" smtClean="0"/>
            </a:br>
            <a:r>
              <a:rPr lang="ja-JP" altLang="en-US" dirty="0" smtClean="0"/>
              <a:t>開始～</a:t>
            </a:r>
            <a:r>
              <a:rPr lang="ja-JP" altLang="en-US" dirty="0" err="1" smtClean="0"/>
              <a:t>で</a:t>
            </a:r>
            <a:r>
              <a:rPr lang="ja-JP" altLang="en-US" dirty="0" smtClean="0"/>
              <a:t>指定した日</a:t>
            </a:r>
            <a:r>
              <a:rPr lang="ja-JP" altLang="en-US" dirty="0"/>
              <a:t>以降指定したサイクルで起動を</a:t>
            </a:r>
            <a:r>
              <a:rPr lang="ja-JP" altLang="en-US" dirty="0" smtClean="0"/>
              <a:t>続ける。</a:t>
            </a:r>
            <a:endParaRPr lang="en-US" altLang="ja-JP" dirty="0" smtClean="0"/>
          </a:p>
          <a:p>
            <a:r>
              <a:rPr lang="ja-JP" altLang="en-US" dirty="0"/>
              <a:t>処理サイクルで［サイクルで実行する］</a:t>
            </a:r>
            <a:r>
              <a:rPr lang="en-US" altLang="ja-JP" dirty="0"/>
              <a:t>OFF</a:t>
            </a:r>
            <a:r>
              <a:rPr lang="ja-JP" altLang="en-US" dirty="0"/>
              <a:t>の</a:t>
            </a:r>
            <a:r>
              <a:rPr lang="ja-JP" altLang="en-US" dirty="0" smtClean="0"/>
              <a:t>場合 </a:t>
            </a:r>
            <a:r>
              <a:rPr lang="en-US" altLang="ja-JP" dirty="0" smtClean="0"/>
              <a:t/>
            </a:r>
            <a:br>
              <a:rPr lang="en-US" altLang="ja-JP" dirty="0" smtClean="0"/>
            </a:br>
            <a:r>
              <a:rPr lang="ja-JP" altLang="en-US" dirty="0" smtClean="0"/>
              <a:t>開始～</a:t>
            </a:r>
            <a:r>
              <a:rPr lang="ja-JP" altLang="en-US" dirty="0" err="1" smtClean="0"/>
              <a:t>で</a:t>
            </a:r>
            <a:r>
              <a:rPr lang="ja-JP" altLang="en-US" dirty="0" smtClean="0"/>
              <a:t>指定</a:t>
            </a:r>
            <a:r>
              <a:rPr lang="ja-JP" altLang="en-US" dirty="0"/>
              <a:t>した日だけ起動</a:t>
            </a:r>
            <a:r>
              <a:rPr lang="ja-JP" altLang="en-US" dirty="0" smtClean="0"/>
              <a:t>する。</a:t>
            </a:r>
            <a:endParaRPr lang="en-US" altLang="ja-JP" dirty="0" smtClean="0"/>
          </a:p>
          <a:p>
            <a:r>
              <a:rPr lang="ja-JP" altLang="en-US" dirty="0"/>
              <a:t>　</a:t>
            </a:r>
            <a:r>
              <a:rPr lang="ja-JP" altLang="en-US" dirty="0" smtClean="0"/>
              <a:t>　　「</a:t>
            </a:r>
            <a:r>
              <a:rPr lang="ja-JP" altLang="en-US" dirty="0"/>
              <a:t>起動条件」（による繰り返し起動）とは何の関係も</a:t>
            </a:r>
            <a:r>
              <a:rPr lang="ja-JP" altLang="en-US" dirty="0" smtClean="0"/>
              <a:t>ない。</a:t>
            </a:r>
            <a:endParaRPr kumimoji="1" lang="ja-JP" altLang="en-US" dirty="0"/>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r="18374"/>
          <a:stretch/>
        </p:blipFill>
        <p:spPr>
          <a:xfrm>
            <a:off x="8849864" y="2011680"/>
            <a:ext cx="3342135" cy="4350043"/>
          </a:xfrm>
          <a:prstGeom prst="rect">
            <a:avLst/>
          </a:prstGeom>
        </p:spPr>
      </p:pic>
      <p:sp>
        <p:nvSpPr>
          <p:cNvPr id="5" name="正方形/長方形 4"/>
          <p:cNvSpPr/>
          <p:nvPr/>
        </p:nvSpPr>
        <p:spPr>
          <a:xfrm>
            <a:off x="8894750" y="4233945"/>
            <a:ext cx="3252364" cy="509993"/>
          </a:xfrm>
          <a:prstGeom prst="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grpSp>
        <p:nvGrpSpPr>
          <p:cNvPr id="9" name="グループ化 8"/>
          <p:cNvGrpSpPr/>
          <p:nvPr/>
        </p:nvGrpSpPr>
        <p:grpSpPr>
          <a:xfrm>
            <a:off x="856409" y="4055582"/>
            <a:ext cx="408289" cy="408289"/>
            <a:chOff x="676654" y="4525106"/>
            <a:chExt cx="1093005" cy="1093005"/>
          </a:xfrm>
        </p:grpSpPr>
        <p:sp>
          <p:nvSpPr>
            <p:cNvPr id="6" name="正方形/長方形 5"/>
            <p:cNvSpPr/>
            <p:nvPr/>
          </p:nvSpPr>
          <p:spPr>
            <a:xfrm>
              <a:off x="676654" y="4525106"/>
              <a:ext cx="1093005" cy="1093005"/>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sp>
          <p:nvSpPr>
            <p:cNvPr id="7" name="正方形/長方形 6"/>
            <p:cNvSpPr/>
            <p:nvPr/>
          </p:nvSpPr>
          <p:spPr>
            <a:xfrm>
              <a:off x="1068183" y="4708768"/>
              <a:ext cx="307208" cy="372748"/>
            </a:xfrm>
            <a:custGeom>
              <a:avLst/>
              <a:gdLst>
                <a:gd name="connsiteX0" fmla="*/ 0 w 202576"/>
                <a:gd name="connsiteY0" fmla="*/ 0 h 372748"/>
                <a:gd name="connsiteX1" fmla="*/ 202576 w 202576"/>
                <a:gd name="connsiteY1" fmla="*/ 0 h 372748"/>
                <a:gd name="connsiteX2" fmla="*/ 202576 w 202576"/>
                <a:gd name="connsiteY2" fmla="*/ 372748 h 372748"/>
                <a:gd name="connsiteX3" fmla="*/ 0 w 202576"/>
                <a:gd name="connsiteY3" fmla="*/ 372748 h 372748"/>
                <a:gd name="connsiteX4" fmla="*/ 0 w 202576"/>
                <a:gd name="connsiteY4" fmla="*/ 0 h 372748"/>
                <a:gd name="connsiteX0" fmla="*/ 0 w 257167"/>
                <a:gd name="connsiteY0" fmla="*/ 0 h 372748"/>
                <a:gd name="connsiteX1" fmla="*/ 257167 w 257167"/>
                <a:gd name="connsiteY1" fmla="*/ 0 h 372748"/>
                <a:gd name="connsiteX2" fmla="*/ 202576 w 257167"/>
                <a:gd name="connsiteY2" fmla="*/ 372748 h 372748"/>
                <a:gd name="connsiteX3" fmla="*/ 0 w 257167"/>
                <a:gd name="connsiteY3" fmla="*/ 372748 h 372748"/>
                <a:gd name="connsiteX4" fmla="*/ 0 w 257167"/>
                <a:gd name="connsiteY4" fmla="*/ 0 h 372748"/>
                <a:gd name="connsiteX0" fmla="*/ 0 w 307208"/>
                <a:gd name="connsiteY0" fmla="*/ 4549 h 372748"/>
                <a:gd name="connsiteX1" fmla="*/ 307208 w 307208"/>
                <a:gd name="connsiteY1" fmla="*/ 0 h 372748"/>
                <a:gd name="connsiteX2" fmla="*/ 252617 w 307208"/>
                <a:gd name="connsiteY2" fmla="*/ 372748 h 372748"/>
                <a:gd name="connsiteX3" fmla="*/ 50041 w 307208"/>
                <a:gd name="connsiteY3" fmla="*/ 372748 h 372748"/>
                <a:gd name="connsiteX4" fmla="*/ 0 w 307208"/>
                <a:gd name="connsiteY4" fmla="*/ 4549 h 37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208" h="372748">
                  <a:moveTo>
                    <a:pt x="0" y="4549"/>
                  </a:moveTo>
                  <a:lnTo>
                    <a:pt x="307208" y="0"/>
                  </a:lnTo>
                  <a:lnTo>
                    <a:pt x="252617" y="372748"/>
                  </a:lnTo>
                  <a:lnTo>
                    <a:pt x="50041" y="372748"/>
                  </a:lnTo>
                  <a:lnTo>
                    <a:pt x="0" y="45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sp>
          <p:nvSpPr>
            <p:cNvPr id="8" name="正方形/長方形 7"/>
            <p:cNvSpPr/>
            <p:nvPr/>
          </p:nvSpPr>
          <p:spPr>
            <a:xfrm>
              <a:off x="1118224" y="5230775"/>
              <a:ext cx="202576" cy="198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kumimoji="1" lang="ja-JP" altLang="en-US" sz="28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03387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ルールを構成する項目：</a:t>
            </a:r>
            <a:r>
              <a:rPr lang="en-US" altLang="ja-JP" dirty="0"/>
              <a:t/>
            </a:r>
            <a:br>
              <a:rPr lang="en-US" altLang="ja-JP" dirty="0"/>
            </a:br>
            <a:r>
              <a:rPr lang="ja-JP" altLang="en-US" dirty="0"/>
              <a:t>起動条件</a:t>
            </a:r>
            <a:endParaRPr kumimoji="1" lang="ja-JP" altLang="en-US" dirty="0"/>
          </a:p>
        </p:txBody>
      </p:sp>
      <p:sp>
        <p:nvSpPr>
          <p:cNvPr id="3" name="コンテンツ プレースホルダー 2"/>
          <p:cNvSpPr>
            <a:spLocks noGrp="1"/>
          </p:cNvSpPr>
          <p:nvPr>
            <p:ph idx="1"/>
          </p:nvPr>
        </p:nvSpPr>
        <p:spPr>
          <a:xfrm>
            <a:off x="676657" y="2011680"/>
            <a:ext cx="8128322" cy="3766185"/>
          </a:xfrm>
        </p:spPr>
        <p:txBody>
          <a:bodyPr/>
          <a:lstStyle/>
          <a:p>
            <a:r>
              <a:rPr lang="ja-JP" altLang="en-US" dirty="0"/>
              <a:t>［設定されていれば使用する］</a:t>
            </a:r>
            <a:r>
              <a:rPr lang="en-US" altLang="ja-JP" dirty="0"/>
              <a:t>ON</a:t>
            </a:r>
            <a:r>
              <a:rPr lang="ja-JP" altLang="en-US" dirty="0"/>
              <a:t>の場合</a:t>
            </a:r>
            <a:r>
              <a:rPr lang="en-US" altLang="ja-JP" dirty="0"/>
              <a:t>.CONDITION</a:t>
            </a:r>
            <a:r>
              <a:rPr lang="ja-JP" altLang="en-US" dirty="0"/>
              <a:t>ユニットが本体とは別サイクルで起動</a:t>
            </a:r>
            <a:r>
              <a:rPr lang="ja-JP" altLang="en-US" dirty="0" smtClean="0"/>
              <a:t>し、条件成立を監視する。</a:t>
            </a:r>
            <a:endParaRPr lang="en-US" altLang="ja-JP" dirty="0"/>
          </a:p>
          <a:p>
            <a:r>
              <a:rPr lang="ja-JP" altLang="en-US" dirty="0" smtClean="0"/>
              <a:t>条件</a:t>
            </a:r>
            <a:r>
              <a:rPr lang="ja-JP" altLang="en-US" dirty="0"/>
              <a:t>が</a:t>
            </a:r>
            <a:r>
              <a:rPr lang="ja-JP" altLang="en-US" dirty="0" smtClean="0"/>
              <a:t>満たされるたび新しい</a:t>
            </a:r>
            <a:r>
              <a:rPr lang="ja-JP" altLang="en-US" dirty="0"/>
              <a:t>「次回世代」が生成</a:t>
            </a:r>
            <a:r>
              <a:rPr lang="ja-JP" altLang="en-US" dirty="0" smtClean="0"/>
              <a:t>される。</a:t>
            </a:r>
            <a:endParaRPr lang="en-US" altLang="ja-JP" dirty="0" smtClean="0"/>
          </a:p>
          <a:p>
            <a:r>
              <a:rPr kumimoji="1" lang="ja-JP" altLang="en-US" dirty="0" smtClean="0"/>
              <a:t>［起動条件の有効範囲］で条件成立の監視を「何回で」「何時まで」続けるかを指定することができる。</a:t>
            </a:r>
            <a:endParaRPr kumimoji="1" lang="ja-JP" altLang="en-US" dirty="0"/>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r="18374"/>
          <a:stretch/>
        </p:blipFill>
        <p:spPr>
          <a:xfrm>
            <a:off x="8849864" y="2011680"/>
            <a:ext cx="3342135" cy="4350043"/>
          </a:xfrm>
          <a:prstGeom prst="rect">
            <a:avLst/>
          </a:prstGeom>
        </p:spPr>
      </p:pic>
      <p:sp>
        <p:nvSpPr>
          <p:cNvPr id="5" name="正方形/長方形 4"/>
          <p:cNvSpPr/>
          <p:nvPr/>
        </p:nvSpPr>
        <p:spPr>
          <a:xfrm>
            <a:off x="8894749" y="4968591"/>
            <a:ext cx="3252364" cy="1017994"/>
          </a:xfrm>
          <a:prstGeom prst="rect">
            <a:avLst/>
          </a:prstGeom>
          <a:noFill/>
          <a:ln w="28575">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173671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メトロポリタン">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TM03457491[[fn=メトロポリタン]]</Template>
  <TotalTime>277</TotalTime>
  <Words>2472</Words>
  <Application>Microsoft Office PowerPoint</Application>
  <PresentationFormat>ワイド画面</PresentationFormat>
  <Paragraphs>236</Paragraphs>
  <Slides>38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38</vt:i4>
      </vt:variant>
    </vt:vector>
  </HeadingPairs>
  <TitlesOfParts>
    <vt:vector size="43" baseType="lpstr">
      <vt:lpstr>ＭＳ Ｐゴシック</vt:lpstr>
      <vt:lpstr>Arial</vt:lpstr>
      <vt:lpstr>Calibri Light</vt:lpstr>
      <vt:lpstr>Wingdings</vt:lpstr>
      <vt:lpstr>メトロポリタン</vt:lpstr>
      <vt:lpstr>JP1/AJS2 オペレータ勉強会</vt:lpstr>
      <vt:lpstr>はじめに</vt:lpstr>
      <vt:lpstr>基本概念</vt:lpstr>
      <vt:lpstr>ジョブグループとジョブネット</vt:lpstr>
      <vt:lpstr>スケジュールルール</vt:lpstr>
      <vt:lpstr>スケジュールルールの注意点</vt:lpstr>
      <vt:lpstr>ルールを構成する項目： 開始年月・開始日・開始時刻</vt:lpstr>
      <vt:lpstr>ルールを構成する項目： 処理サイクル</vt:lpstr>
      <vt:lpstr>ルールを構成する項目： 起動条件</vt:lpstr>
      <vt:lpstr>ルール全体に影響する項目</vt:lpstr>
      <vt:lpstr>起動条件ユニット</vt:lpstr>
      <vt:lpstr>スケジュールルール　≠　起動条件</vt:lpstr>
      <vt:lpstr>実行登録</vt:lpstr>
      <vt:lpstr>判定ジョブ</vt:lpstr>
      <vt:lpstr>即時実行</vt:lpstr>
      <vt:lpstr>即時実行の手順</vt:lpstr>
      <vt:lpstr>即時実行の注意点</vt:lpstr>
      <vt:lpstr>切出し即時実行</vt:lpstr>
      <vt:lpstr>切出しが必要になるケース</vt:lpstr>
      <vt:lpstr>切出し即時実行の手順</vt:lpstr>
      <vt:lpstr>切出し即時実行の注意点</vt:lpstr>
      <vt:lpstr>計画実行</vt:lpstr>
      <vt:lpstr>計画実行の手順</vt:lpstr>
      <vt:lpstr>計画実行のオプション</vt:lpstr>
      <vt:lpstr>計画実行のオプションの指定例</vt:lpstr>
      <vt:lpstr>「実行しない」方法</vt:lpstr>
      <vt:lpstr>保留属性（ユニット定義パラメータ）</vt:lpstr>
      <vt:lpstr>保留属性の注意点</vt:lpstr>
      <vt:lpstr>実行中止（実行状態）</vt:lpstr>
      <vt:lpstr>計画未実行（実行状態）</vt:lpstr>
      <vt:lpstr>ユニット削除（ユニット定義）</vt:lpstr>
      <vt:lpstr>登録解除</vt:lpstr>
      <vt:lpstr>登録解除の方法： 基本</vt:lpstr>
      <vt:lpstr>登録解除の方法： 「起動条件」が有効化されたジョブネット</vt:lpstr>
      <vt:lpstr>登録解除の方法： 「起動条件」が有効化されたジョブネット</vt:lpstr>
      <vt:lpstr>登録解除の方法： 「起動条件」が有効化されたジョブネット</vt:lpstr>
      <vt:lpstr>さいごに</vt:lpstr>
      <vt:lpstr>JP1/AJS2のオペで失敗しないために</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JP1/AJS2 オペレータ勉強会</dc:title>
  <dc:creator>mizuky fujitani</dc:creator>
  <cp:lastModifiedBy>mizuky fujitani</cp:lastModifiedBy>
  <cp:revision>29</cp:revision>
  <dcterms:created xsi:type="dcterms:W3CDTF">2016-07-09T16:01:47Z</dcterms:created>
  <dcterms:modified xsi:type="dcterms:W3CDTF">2016-07-13T22:59:27Z</dcterms:modified>
</cp:coreProperties>
</file>