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5" r:id="rId6"/>
    <p:sldId id="267" r:id="rId7"/>
    <p:sldId id="268" r:id="rId8"/>
    <p:sldId id="259" r:id="rId9"/>
    <p:sldId id="260" r:id="rId10"/>
    <p:sldId id="261" r:id="rId11"/>
    <p:sldId id="262" r:id="rId12"/>
    <p:sldId id="263" r:id="rId13"/>
    <p:sldId id="264"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3" d="100"/>
          <a:sy n="123" d="100"/>
        </p:scale>
        <p:origin x="1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F8A4AD-BCAA-092C-7D3F-6C11CF71286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1225634-B5CE-8377-5A83-A64FFAE4F7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83A6476-575C-5628-2953-1F189036733A}"/>
              </a:ext>
            </a:extLst>
          </p:cNvPr>
          <p:cNvSpPr>
            <a:spLocks noGrp="1"/>
          </p:cNvSpPr>
          <p:nvPr>
            <p:ph type="dt" sz="half" idx="10"/>
          </p:nvPr>
        </p:nvSpPr>
        <p:spPr/>
        <p:txBody>
          <a:bodyPr/>
          <a:lstStyle/>
          <a:p>
            <a:fld id="{460850FE-D665-41D8-9A3D-3AB9F3E772BE}" type="datetimeFigureOut">
              <a:rPr lang="zh-TW" altLang="en-US" smtClean="0"/>
              <a:t>2023/7/3</a:t>
            </a:fld>
            <a:endParaRPr lang="zh-TW" altLang="en-US"/>
          </a:p>
        </p:txBody>
      </p:sp>
      <p:sp>
        <p:nvSpPr>
          <p:cNvPr id="5" name="頁尾版面配置區 4">
            <a:extLst>
              <a:ext uri="{FF2B5EF4-FFF2-40B4-BE49-F238E27FC236}">
                <a16:creationId xmlns:a16="http://schemas.microsoft.com/office/drawing/2014/main" id="{62D9678E-8D57-5E25-EF8F-CE6D70EF109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F369055-60BB-ADA0-13EF-1118A10326FD}"/>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078853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CA850F-3625-516B-1C57-7C02CDB9E14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0651F00-4BAE-E27B-F4C4-0C61CE79896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675F83D-4967-6EE6-2423-89218966DADC}"/>
              </a:ext>
            </a:extLst>
          </p:cNvPr>
          <p:cNvSpPr>
            <a:spLocks noGrp="1"/>
          </p:cNvSpPr>
          <p:nvPr>
            <p:ph type="dt" sz="half" idx="10"/>
          </p:nvPr>
        </p:nvSpPr>
        <p:spPr/>
        <p:txBody>
          <a:bodyPr/>
          <a:lstStyle/>
          <a:p>
            <a:fld id="{460850FE-D665-41D8-9A3D-3AB9F3E772BE}" type="datetimeFigureOut">
              <a:rPr lang="zh-TW" altLang="en-US" smtClean="0"/>
              <a:t>2023/7/3</a:t>
            </a:fld>
            <a:endParaRPr lang="zh-TW" altLang="en-US"/>
          </a:p>
        </p:txBody>
      </p:sp>
      <p:sp>
        <p:nvSpPr>
          <p:cNvPr id="5" name="頁尾版面配置區 4">
            <a:extLst>
              <a:ext uri="{FF2B5EF4-FFF2-40B4-BE49-F238E27FC236}">
                <a16:creationId xmlns:a16="http://schemas.microsoft.com/office/drawing/2014/main" id="{D10B7CDF-8A43-138F-8C9F-B44B8416AE9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DAC8A3-2964-167E-F806-427A390208BE}"/>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47647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DBDDEAB-A49B-370B-6284-7BD8502B5F14}"/>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A684EB8-07F8-702C-0991-D5DB131EB909}"/>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C16409B-3C96-C611-E727-FCA0C4F77CD1}"/>
              </a:ext>
            </a:extLst>
          </p:cNvPr>
          <p:cNvSpPr>
            <a:spLocks noGrp="1"/>
          </p:cNvSpPr>
          <p:nvPr>
            <p:ph type="dt" sz="half" idx="10"/>
          </p:nvPr>
        </p:nvSpPr>
        <p:spPr/>
        <p:txBody>
          <a:bodyPr/>
          <a:lstStyle/>
          <a:p>
            <a:fld id="{460850FE-D665-41D8-9A3D-3AB9F3E772BE}" type="datetimeFigureOut">
              <a:rPr lang="zh-TW" altLang="en-US" smtClean="0"/>
              <a:t>2023/7/3</a:t>
            </a:fld>
            <a:endParaRPr lang="zh-TW" altLang="en-US"/>
          </a:p>
        </p:txBody>
      </p:sp>
      <p:sp>
        <p:nvSpPr>
          <p:cNvPr id="5" name="頁尾版面配置區 4">
            <a:extLst>
              <a:ext uri="{FF2B5EF4-FFF2-40B4-BE49-F238E27FC236}">
                <a16:creationId xmlns:a16="http://schemas.microsoft.com/office/drawing/2014/main" id="{3EC9B6E0-DFF0-553D-10C3-47D428F445E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895669E-7C1E-5C72-9A55-C565312258E9}"/>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395655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D7E301-E19F-85D4-26D6-48FE2892931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3437BF0-ABB4-34E4-6C41-6B3746085B71}"/>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41D0B12-2F71-D1AA-686E-AD87D1C2FAFB}"/>
              </a:ext>
            </a:extLst>
          </p:cNvPr>
          <p:cNvSpPr>
            <a:spLocks noGrp="1"/>
          </p:cNvSpPr>
          <p:nvPr>
            <p:ph type="dt" sz="half" idx="10"/>
          </p:nvPr>
        </p:nvSpPr>
        <p:spPr/>
        <p:txBody>
          <a:bodyPr/>
          <a:lstStyle/>
          <a:p>
            <a:fld id="{460850FE-D665-41D8-9A3D-3AB9F3E772BE}" type="datetimeFigureOut">
              <a:rPr lang="zh-TW" altLang="en-US" smtClean="0"/>
              <a:t>2023/7/3</a:t>
            </a:fld>
            <a:endParaRPr lang="zh-TW" altLang="en-US"/>
          </a:p>
        </p:txBody>
      </p:sp>
      <p:sp>
        <p:nvSpPr>
          <p:cNvPr id="5" name="頁尾版面配置區 4">
            <a:extLst>
              <a:ext uri="{FF2B5EF4-FFF2-40B4-BE49-F238E27FC236}">
                <a16:creationId xmlns:a16="http://schemas.microsoft.com/office/drawing/2014/main" id="{5D45A198-4C52-FE6B-B583-72517279CA9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B9B89D0-0B58-52E6-9857-936B4830ACBB}"/>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233363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9B9114-E2F1-991E-6134-5A7DE1BAA5A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3FCBBD0-E967-975D-A741-2735DA019B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57F27429-A4D8-8997-7DCB-2F9144B68F76}"/>
              </a:ext>
            </a:extLst>
          </p:cNvPr>
          <p:cNvSpPr>
            <a:spLocks noGrp="1"/>
          </p:cNvSpPr>
          <p:nvPr>
            <p:ph type="dt" sz="half" idx="10"/>
          </p:nvPr>
        </p:nvSpPr>
        <p:spPr/>
        <p:txBody>
          <a:bodyPr/>
          <a:lstStyle/>
          <a:p>
            <a:fld id="{460850FE-D665-41D8-9A3D-3AB9F3E772BE}" type="datetimeFigureOut">
              <a:rPr lang="zh-TW" altLang="en-US" smtClean="0"/>
              <a:t>2023/7/3</a:t>
            </a:fld>
            <a:endParaRPr lang="zh-TW" altLang="en-US"/>
          </a:p>
        </p:txBody>
      </p:sp>
      <p:sp>
        <p:nvSpPr>
          <p:cNvPr id="5" name="頁尾版面配置區 4">
            <a:extLst>
              <a:ext uri="{FF2B5EF4-FFF2-40B4-BE49-F238E27FC236}">
                <a16:creationId xmlns:a16="http://schemas.microsoft.com/office/drawing/2014/main" id="{8C1E02B3-0913-5455-9FB0-48B2AFE5380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4B340FB-8051-1430-BCA2-E878A2ED985B}"/>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83364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09C846-AC58-1C4E-6C31-FFB4B177517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31F67C4-A892-0FD8-0562-C3E39714DC5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70A40DD-C093-DD74-1744-F3877F28981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898E4B9B-866F-D3D4-9FF0-CD9ABBFB537B}"/>
              </a:ext>
            </a:extLst>
          </p:cNvPr>
          <p:cNvSpPr>
            <a:spLocks noGrp="1"/>
          </p:cNvSpPr>
          <p:nvPr>
            <p:ph type="dt" sz="half" idx="10"/>
          </p:nvPr>
        </p:nvSpPr>
        <p:spPr/>
        <p:txBody>
          <a:bodyPr/>
          <a:lstStyle/>
          <a:p>
            <a:fld id="{460850FE-D665-41D8-9A3D-3AB9F3E772BE}" type="datetimeFigureOut">
              <a:rPr lang="zh-TW" altLang="en-US" smtClean="0"/>
              <a:t>2023/7/3</a:t>
            </a:fld>
            <a:endParaRPr lang="zh-TW" altLang="en-US"/>
          </a:p>
        </p:txBody>
      </p:sp>
      <p:sp>
        <p:nvSpPr>
          <p:cNvPr id="6" name="頁尾版面配置區 5">
            <a:extLst>
              <a:ext uri="{FF2B5EF4-FFF2-40B4-BE49-F238E27FC236}">
                <a16:creationId xmlns:a16="http://schemas.microsoft.com/office/drawing/2014/main" id="{67833AAE-DD21-0D3C-9EA3-5B5EFD68329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AC4B8DD-8B74-1608-6F79-BB75C65DFDCA}"/>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86714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9C0F93-19D1-044D-8AC3-2244F302D39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EB11978-6745-D2F8-19CD-B989E165D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04DC854-C4CF-F40C-D6E2-94AC18A3EB19}"/>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993ADDEF-BD51-A7FA-E5E5-5710EC5F8C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8153CF7-DDEF-FD53-4493-65D91A9A5B0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BDFE73B1-8BD4-7017-049E-427875DAEB7A}"/>
              </a:ext>
            </a:extLst>
          </p:cNvPr>
          <p:cNvSpPr>
            <a:spLocks noGrp="1"/>
          </p:cNvSpPr>
          <p:nvPr>
            <p:ph type="dt" sz="half" idx="10"/>
          </p:nvPr>
        </p:nvSpPr>
        <p:spPr/>
        <p:txBody>
          <a:bodyPr/>
          <a:lstStyle/>
          <a:p>
            <a:fld id="{460850FE-D665-41D8-9A3D-3AB9F3E772BE}" type="datetimeFigureOut">
              <a:rPr lang="zh-TW" altLang="en-US" smtClean="0"/>
              <a:t>2023/7/3</a:t>
            </a:fld>
            <a:endParaRPr lang="zh-TW" altLang="en-US"/>
          </a:p>
        </p:txBody>
      </p:sp>
      <p:sp>
        <p:nvSpPr>
          <p:cNvPr id="8" name="頁尾版面配置區 7">
            <a:extLst>
              <a:ext uri="{FF2B5EF4-FFF2-40B4-BE49-F238E27FC236}">
                <a16:creationId xmlns:a16="http://schemas.microsoft.com/office/drawing/2014/main" id="{939FE88F-4A2C-91FB-35CD-332F77A23F2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0F678AE9-FE25-3A51-83CF-05714CE3B3F8}"/>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31051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90ECB6-E4F8-170F-70B3-37098860D4B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E311684-F343-2DA3-6047-3FEC7CFEEB54}"/>
              </a:ext>
            </a:extLst>
          </p:cNvPr>
          <p:cNvSpPr>
            <a:spLocks noGrp="1"/>
          </p:cNvSpPr>
          <p:nvPr>
            <p:ph type="dt" sz="half" idx="10"/>
          </p:nvPr>
        </p:nvSpPr>
        <p:spPr/>
        <p:txBody>
          <a:bodyPr/>
          <a:lstStyle/>
          <a:p>
            <a:fld id="{460850FE-D665-41D8-9A3D-3AB9F3E772BE}" type="datetimeFigureOut">
              <a:rPr lang="zh-TW" altLang="en-US" smtClean="0"/>
              <a:t>2023/7/3</a:t>
            </a:fld>
            <a:endParaRPr lang="zh-TW" altLang="en-US"/>
          </a:p>
        </p:txBody>
      </p:sp>
      <p:sp>
        <p:nvSpPr>
          <p:cNvPr id="4" name="頁尾版面配置區 3">
            <a:extLst>
              <a:ext uri="{FF2B5EF4-FFF2-40B4-BE49-F238E27FC236}">
                <a16:creationId xmlns:a16="http://schemas.microsoft.com/office/drawing/2014/main" id="{C0CC166D-48D1-62B9-E86E-56B41880C2E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777270F-4422-ACF3-E89B-EBB37706F943}"/>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3938601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BF6A955-3329-9A77-D846-10F4FDC8F5AC}"/>
              </a:ext>
            </a:extLst>
          </p:cNvPr>
          <p:cNvSpPr>
            <a:spLocks noGrp="1"/>
          </p:cNvSpPr>
          <p:nvPr>
            <p:ph type="dt" sz="half" idx="10"/>
          </p:nvPr>
        </p:nvSpPr>
        <p:spPr/>
        <p:txBody>
          <a:bodyPr/>
          <a:lstStyle/>
          <a:p>
            <a:fld id="{460850FE-D665-41D8-9A3D-3AB9F3E772BE}" type="datetimeFigureOut">
              <a:rPr lang="zh-TW" altLang="en-US" smtClean="0"/>
              <a:t>2023/7/3</a:t>
            </a:fld>
            <a:endParaRPr lang="zh-TW" altLang="en-US"/>
          </a:p>
        </p:txBody>
      </p:sp>
      <p:sp>
        <p:nvSpPr>
          <p:cNvPr id="3" name="頁尾版面配置區 2">
            <a:extLst>
              <a:ext uri="{FF2B5EF4-FFF2-40B4-BE49-F238E27FC236}">
                <a16:creationId xmlns:a16="http://schemas.microsoft.com/office/drawing/2014/main" id="{58EC1275-F4FE-BEAA-0030-E1DE7F7A4E1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6BFCC21-0659-8980-C0AA-E0C431AC768E}"/>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2566651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D8B85B-3C8D-96FC-24ED-6333E7EC940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E625113-C82B-EFC3-8F71-9BF3AE1E3F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C195010-D74E-6F6A-C47C-83FD36478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D8DFB36-2407-579D-F04A-49C269BE25BF}"/>
              </a:ext>
            </a:extLst>
          </p:cNvPr>
          <p:cNvSpPr>
            <a:spLocks noGrp="1"/>
          </p:cNvSpPr>
          <p:nvPr>
            <p:ph type="dt" sz="half" idx="10"/>
          </p:nvPr>
        </p:nvSpPr>
        <p:spPr/>
        <p:txBody>
          <a:bodyPr/>
          <a:lstStyle/>
          <a:p>
            <a:fld id="{460850FE-D665-41D8-9A3D-3AB9F3E772BE}" type="datetimeFigureOut">
              <a:rPr lang="zh-TW" altLang="en-US" smtClean="0"/>
              <a:t>2023/7/3</a:t>
            </a:fld>
            <a:endParaRPr lang="zh-TW" altLang="en-US"/>
          </a:p>
        </p:txBody>
      </p:sp>
      <p:sp>
        <p:nvSpPr>
          <p:cNvPr id="6" name="頁尾版面配置區 5">
            <a:extLst>
              <a:ext uri="{FF2B5EF4-FFF2-40B4-BE49-F238E27FC236}">
                <a16:creationId xmlns:a16="http://schemas.microsoft.com/office/drawing/2014/main" id="{67180D30-53D9-FF36-3498-0E3C5AE869A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2025B00-E019-5DA2-5995-2C9DE273DD70}"/>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324507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A3E83D-2BF2-7557-8772-0AE92DE8E98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335C835-D510-7369-FE51-A11C935217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022EDB1-CD8C-0FE4-8A38-7D8860C4E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9342B3D-1EF6-5D7F-E8E6-06773DF6E955}"/>
              </a:ext>
            </a:extLst>
          </p:cNvPr>
          <p:cNvSpPr>
            <a:spLocks noGrp="1"/>
          </p:cNvSpPr>
          <p:nvPr>
            <p:ph type="dt" sz="half" idx="10"/>
          </p:nvPr>
        </p:nvSpPr>
        <p:spPr/>
        <p:txBody>
          <a:bodyPr/>
          <a:lstStyle/>
          <a:p>
            <a:fld id="{460850FE-D665-41D8-9A3D-3AB9F3E772BE}" type="datetimeFigureOut">
              <a:rPr lang="zh-TW" altLang="en-US" smtClean="0"/>
              <a:t>2023/7/3</a:t>
            </a:fld>
            <a:endParaRPr lang="zh-TW" altLang="en-US"/>
          </a:p>
        </p:txBody>
      </p:sp>
      <p:sp>
        <p:nvSpPr>
          <p:cNvPr id="6" name="頁尾版面配置區 5">
            <a:extLst>
              <a:ext uri="{FF2B5EF4-FFF2-40B4-BE49-F238E27FC236}">
                <a16:creationId xmlns:a16="http://schemas.microsoft.com/office/drawing/2014/main" id="{08F624DC-2A69-D67C-21A0-779A7615462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3FB7DDE-2476-85CE-1ED2-B080CA63D004}"/>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04795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A8C72DA-6346-83FC-9EA9-5B6FCA4537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C04AA1A-3501-1F3D-68CC-1E60F13D7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2007096-BF82-4B96-954C-035CA71FA1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850FE-D665-41D8-9A3D-3AB9F3E772BE}" type="datetimeFigureOut">
              <a:rPr lang="zh-TW" altLang="en-US" smtClean="0"/>
              <a:t>2023/7/3</a:t>
            </a:fld>
            <a:endParaRPr lang="zh-TW" altLang="en-US"/>
          </a:p>
        </p:txBody>
      </p:sp>
      <p:sp>
        <p:nvSpPr>
          <p:cNvPr id="5" name="頁尾版面配置區 4">
            <a:extLst>
              <a:ext uri="{FF2B5EF4-FFF2-40B4-BE49-F238E27FC236}">
                <a16:creationId xmlns:a16="http://schemas.microsoft.com/office/drawing/2014/main" id="{08451058-E041-E4DE-5248-E8AED7C109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3E5DD09-E75E-BB92-E10C-1A1B7E0F67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869385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C8CB58-EFDC-F786-AD56-CB87EB774425}"/>
              </a:ext>
            </a:extLst>
          </p:cNvPr>
          <p:cNvSpPr>
            <a:spLocks noGrp="1"/>
          </p:cNvSpPr>
          <p:nvPr>
            <p:ph type="ctrTitle"/>
          </p:nvPr>
        </p:nvSpPr>
        <p:spPr/>
        <p:txBody>
          <a:bodyPr/>
          <a:lstStyle/>
          <a:p>
            <a:endParaRPr lang="zh-TW" altLang="en-US" dirty="0"/>
          </a:p>
        </p:txBody>
      </p:sp>
      <p:sp>
        <p:nvSpPr>
          <p:cNvPr id="3" name="副標題 2">
            <a:extLst>
              <a:ext uri="{FF2B5EF4-FFF2-40B4-BE49-F238E27FC236}">
                <a16:creationId xmlns:a16="http://schemas.microsoft.com/office/drawing/2014/main" id="{58206384-4885-0C68-7FC7-2B227991BF48}"/>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814155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7E27CA-69F2-51CD-869A-8561EA526E2C}"/>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修正時機</a:t>
            </a:r>
          </a:p>
        </p:txBody>
      </p:sp>
      <p:sp>
        <p:nvSpPr>
          <p:cNvPr id="9" name="內容版面配置區 8">
            <a:extLst>
              <a:ext uri="{FF2B5EF4-FFF2-40B4-BE49-F238E27FC236}">
                <a16:creationId xmlns:a16="http://schemas.microsoft.com/office/drawing/2014/main" id="{4F747AF6-5E3D-A8DB-9CC2-3E5D5EF3D9A8}"/>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深蹲的準備動作依據每個人有不同的方式，為了好好的擷取我們所需要的影格，在使用者的深蹲影片裡，需要使用者</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站立姿勢停頓一秒</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後系統會擷取影格，再來使用者</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蹲下去後到最底停頓一秒</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，一樣系統擷取影格。</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也就是說我們會有兩張圖片，第一個是</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準備動作</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，第二個是</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蹲到最低的動作</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，而我們也主要矯正這兩個。</a:t>
            </a:r>
          </a:p>
        </p:txBody>
      </p:sp>
    </p:spTree>
    <p:extLst>
      <p:ext uri="{BB962C8B-B14F-4D97-AF65-F5344CB8AC3E}">
        <p14:creationId xmlns:p14="http://schemas.microsoft.com/office/powerpoint/2010/main" val="1943227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1C9C6-6544-DFA8-DCDA-F9506B72DD50}"/>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6E120BA8-1642-A6AD-9AC6-0AAC03E0F272}"/>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基於大部分研究指出，深蹲腳與肩的距離大約是在</a:t>
            </a:r>
            <a:r>
              <a:rPr lang="en-US" altLang="zh-TW" dirty="0">
                <a:latin typeface="標楷體" panose="03000509000000000000" pitchFamily="65" charset="-120"/>
                <a:ea typeface="標楷體" panose="03000509000000000000" pitchFamily="65" charset="-120"/>
              </a:rPr>
              <a:t>1~1.4</a:t>
            </a:r>
            <a:r>
              <a:rPr lang="zh-TW" altLang="en-US" dirty="0">
                <a:latin typeface="標楷體" panose="03000509000000000000" pitchFamily="65" charset="-120"/>
                <a:ea typeface="標楷體" panose="03000509000000000000" pitchFamily="65" charset="-120"/>
              </a:rPr>
              <a:t>肩寬之間，所以我們錯誤姿勢拿出來正規化後，手動修正的範圍也差不多是如此。</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而我們修正的部位也僅限於下半身腿部的部分，不會去理會上半身。</a:t>
            </a:r>
            <a:endParaRPr lang="en-US" altLang="zh-TW" dirty="0">
              <a:latin typeface="標楷體" panose="03000509000000000000" pitchFamily="65" charset="-120"/>
              <a:ea typeface="標楷體" panose="03000509000000000000" pitchFamily="65" charset="-120"/>
            </a:endParaRPr>
          </a:p>
          <a:p>
            <a:endParaRPr lang="zh-TW" altLang="en-US" dirty="0"/>
          </a:p>
        </p:txBody>
      </p:sp>
    </p:spTree>
    <p:extLst>
      <p:ext uri="{BB962C8B-B14F-4D97-AF65-F5344CB8AC3E}">
        <p14:creationId xmlns:p14="http://schemas.microsoft.com/office/powerpoint/2010/main" val="1320950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2F2FAA-8DD8-D06D-E593-F231A8A77653}"/>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3D349881-C7D1-F217-B543-AA704A86799D}"/>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那麼研究完了後就是要開始</a:t>
            </a:r>
            <a:r>
              <a:rPr lang="en-US" altLang="zh-TW" dirty="0">
                <a:latin typeface="標楷體" panose="03000509000000000000" pitchFamily="65" charset="-120"/>
                <a:ea typeface="標楷體" panose="03000509000000000000" pitchFamily="65" charset="-120"/>
              </a:rPr>
              <a:t>pix2pix</a:t>
            </a:r>
            <a:r>
              <a:rPr lang="zh-TW" altLang="en-US" dirty="0">
                <a:latin typeface="標楷體" panose="03000509000000000000" pitchFamily="65" charset="-120"/>
                <a:ea typeface="標楷體" panose="03000509000000000000" pitchFamily="65" charset="-120"/>
              </a:rPr>
              <a:t>的實驗。截至目前，我還是不知道該如何去訓練，我預計再多兩個禮拜左右的時間去實作他</a:t>
            </a:r>
          </a:p>
        </p:txBody>
      </p:sp>
    </p:spTree>
    <p:extLst>
      <p:ext uri="{BB962C8B-B14F-4D97-AF65-F5344CB8AC3E}">
        <p14:creationId xmlns:p14="http://schemas.microsoft.com/office/powerpoint/2010/main" val="1607514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7A3477-50D2-B700-A656-43E5296191C8}"/>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問題</a:t>
            </a:r>
            <a:endParaRPr lang="zh-TW" altLang="en-US" dirty="0"/>
          </a:p>
        </p:txBody>
      </p:sp>
      <p:sp>
        <p:nvSpPr>
          <p:cNvPr id="3" name="內容版面配置區 2">
            <a:extLst>
              <a:ext uri="{FF2B5EF4-FFF2-40B4-BE49-F238E27FC236}">
                <a16:creationId xmlns:a16="http://schemas.microsoft.com/office/drawing/2014/main" id="{8B5114AC-AC68-1BB3-AE66-497A433158A1}"/>
              </a:ext>
            </a:extLst>
          </p:cNvPr>
          <p:cNvSpPr>
            <a:spLocks noGrp="1"/>
          </p:cNvSpPr>
          <p:nvPr>
            <p:ph idx="1"/>
          </p:nvPr>
        </p:nvSpPr>
        <p:spPr/>
        <p:txBody>
          <a:bodyPr/>
          <a:lstStyle/>
          <a:p>
            <a:pPr marL="0" indent="0">
              <a:buNone/>
            </a:pPr>
            <a:r>
              <a:rPr lang="zh-TW" altLang="en-US" dirty="0">
                <a:latin typeface="標楷體" panose="03000509000000000000" pitchFamily="65" charset="-120"/>
                <a:ea typeface="標楷體" panose="03000509000000000000" pitchFamily="65" charset="-120"/>
              </a:rPr>
              <a:t>我們需要做的是深蹲判斷是要全程還是依照剛剛所說的兩個時機來做判斷，如果做全程，那我們需要逐幀擷取並做矯正嗎</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但有可能他一開始不標準但做的過程又變標準，又或者一開始標準，但蹲下去的過程又變不標準。 如果要修正全程的話，我們又該如何去做</a:t>
            </a:r>
            <a:r>
              <a:rPr lang="en-US" altLang="zh-TW" dirty="0">
                <a:latin typeface="標楷體" panose="03000509000000000000" pitchFamily="65" charset="-120"/>
                <a:ea typeface="標楷體" panose="03000509000000000000" pitchFamily="65" charset="-120"/>
              </a:rPr>
              <a:t>pix2pix</a:t>
            </a:r>
            <a:r>
              <a:rPr lang="zh-TW" altLang="en-US" dirty="0">
                <a:latin typeface="標楷體" panose="03000509000000000000" pitchFamily="65" charset="-120"/>
                <a:ea typeface="標楷體" panose="03000509000000000000" pitchFamily="65" charset="-120"/>
              </a:rPr>
              <a:t>的訓練呢</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173635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F3190D-AF3D-859D-5A1B-C8CD72F7D83A}"/>
              </a:ext>
            </a:extLst>
          </p:cNvPr>
          <p:cNvSpPr>
            <a:spLocks noGrp="1"/>
          </p:cNvSpPr>
          <p:nvPr>
            <p:ph type="title"/>
          </p:nvPr>
        </p:nvSpPr>
        <p:spPr>
          <a:xfrm>
            <a:off x="838200" y="2766218"/>
            <a:ext cx="10515600" cy="1325563"/>
          </a:xfrm>
        </p:spPr>
        <p:txBody>
          <a:bodyPr/>
          <a:lstStyle/>
          <a:p>
            <a:pPr algn="ctr"/>
            <a:r>
              <a:rPr lang="zh-TW" altLang="en-US" dirty="0">
                <a:latin typeface="標楷體" panose="03000509000000000000" pitchFamily="65" charset="-120"/>
                <a:ea typeface="標楷體" panose="03000509000000000000" pitchFamily="65" charset="-120"/>
              </a:rPr>
              <a:t>本週進度</a:t>
            </a:r>
          </a:p>
        </p:txBody>
      </p:sp>
    </p:spTree>
    <p:extLst>
      <p:ext uri="{BB962C8B-B14F-4D97-AF65-F5344CB8AC3E}">
        <p14:creationId xmlns:p14="http://schemas.microsoft.com/office/powerpoint/2010/main" val="1530934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B6FF4D-B12E-43AE-97EE-F8A16923F540}"/>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資料集蒐集</a:t>
            </a:r>
          </a:p>
        </p:txBody>
      </p:sp>
      <p:sp>
        <p:nvSpPr>
          <p:cNvPr id="3" name="內容版面配置區 2">
            <a:extLst>
              <a:ext uri="{FF2B5EF4-FFF2-40B4-BE49-F238E27FC236}">
                <a16:creationId xmlns:a16="http://schemas.microsoft.com/office/drawing/2014/main" id="{9ABF3706-F2C8-D75D-F0BD-023FA7177B59}"/>
              </a:ext>
            </a:extLst>
          </p:cNvPr>
          <p:cNvSpPr>
            <a:spLocks noGrp="1"/>
          </p:cNvSpPr>
          <p:nvPr>
            <p:ph idx="1"/>
          </p:nvPr>
        </p:nvSpPr>
        <p:spPr>
          <a:xfrm>
            <a:off x="838200" y="1414920"/>
            <a:ext cx="10515600" cy="4351338"/>
          </a:xfrm>
        </p:spPr>
        <p:txBody>
          <a:bodyPr/>
          <a:lstStyle/>
          <a:p>
            <a:r>
              <a:rPr lang="zh-TW" altLang="en-US" dirty="0">
                <a:latin typeface="標楷體" panose="03000509000000000000" pitchFamily="65" charset="-120"/>
                <a:ea typeface="標楷體" panose="03000509000000000000" pitchFamily="65" charset="-120"/>
              </a:rPr>
              <a:t>蒐集方法：</a:t>
            </a:r>
            <a:endParaRPr lang="en-US" altLang="zh-TW" dirty="0">
              <a:latin typeface="標楷體" panose="03000509000000000000" pitchFamily="65" charset="-120"/>
              <a:ea typeface="標楷體" panose="03000509000000000000" pitchFamily="65" charset="-120"/>
            </a:endParaRPr>
          </a:p>
          <a:p>
            <a:pPr marL="971550" lvl="1" indent="-514350">
              <a:buFont typeface="+mj-lt"/>
              <a:buAutoNum type="arabicPeriod"/>
            </a:pPr>
            <a:r>
              <a:rPr lang="zh-TW" altLang="en-US" dirty="0">
                <a:latin typeface="標楷體" panose="03000509000000000000" pitchFamily="65" charset="-120"/>
                <a:ea typeface="標楷體" panose="03000509000000000000" pitchFamily="65" charset="-120"/>
              </a:rPr>
              <a:t>標準姿勢：從</a:t>
            </a:r>
            <a:r>
              <a:rPr lang="en-US" altLang="zh-TW" dirty="0" err="1">
                <a:latin typeface="標楷體" panose="03000509000000000000" pitchFamily="65" charset="-120"/>
                <a:ea typeface="標楷體" panose="03000509000000000000" pitchFamily="65" charset="-120"/>
              </a:rPr>
              <a:t>Youtube</a:t>
            </a:r>
            <a:r>
              <a:rPr lang="zh-TW" altLang="en-US" dirty="0">
                <a:latin typeface="標楷體" panose="03000509000000000000" pitchFamily="65" charset="-120"/>
                <a:ea typeface="標楷體" panose="03000509000000000000" pitchFamily="65" charset="-120"/>
              </a:rPr>
              <a:t>擷取影片</a:t>
            </a:r>
            <a:endParaRPr lang="en-US" altLang="zh-TW" dirty="0">
              <a:latin typeface="標楷體" panose="03000509000000000000" pitchFamily="65" charset="-120"/>
              <a:ea typeface="標楷體" panose="03000509000000000000" pitchFamily="65" charset="-120"/>
            </a:endParaRPr>
          </a:p>
          <a:p>
            <a:pPr marL="971550" lvl="1" indent="-514350">
              <a:buFont typeface="+mj-lt"/>
              <a:buAutoNum type="arabicPeriod"/>
            </a:pPr>
            <a:r>
              <a:rPr lang="zh-TW" altLang="en-US" dirty="0">
                <a:latin typeface="標楷體" panose="03000509000000000000" pitchFamily="65" charset="-120"/>
                <a:ea typeface="標楷體" panose="03000509000000000000" pitchFamily="65" charset="-120"/>
              </a:rPr>
              <a:t>其他錯誤姿勢：因為</a:t>
            </a:r>
            <a:r>
              <a:rPr lang="en-US" altLang="zh-TW" dirty="0" err="1">
                <a:latin typeface="標楷體" panose="03000509000000000000" pitchFamily="65" charset="-120"/>
                <a:ea typeface="標楷體" panose="03000509000000000000" pitchFamily="65" charset="-120"/>
              </a:rPr>
              <a:t>Youtube</a:t>
            </a:r>
            <a:r>
              <a:rPr lang="zh-TW" altLang="en-US" dirty="0">
                <a:latin typeface="標楷體" panose="03000509000000000000" pitchFamily="65" charset="-120"/>
                <a:ea typeface="標楷體" panose="03000509000000000000" pitchFamily="65" charset="-120"/>
              </a:rPr>
              <a:t>大多是示範正確的姿勢，就算有錯誤的姿勢也不太會從正面拍攝，所以這部分由我們兩位專題成員以及請求朋友、同學協助拍攝</a:t>
            </a:r>
          </a:p>
        </p:txBody>
      </p:sp>
      <p:pic>
        <p:nvPicPr>
          <p:cNvPr id="5" name="圖片 4">
            <a:extLst>
              <a:ext uri="{FF2B5EF4-FFF2-40B4-BE49-F238E27FC236}">
                <a16:creationId xmlns:a16="http://schemas.microsoft.com/office/drawing/2014/main" id="{5A17042B-58B1-D4CA-4315-4A18CAE50A24}"/>
              </a:ext>
            </a:extLst>
          </p:cNvPr>
          <p:cNvPicPr>
            <a:picLocks noChangeAspect="1"/>
          </p:cNvPicPr>
          <p:nvPr/>
        </p:nvPicPr>
        <p:blipFill>
          <a:blip r:embed="rId2"/>
          <a:stretch>
            <a:fillRect/>
          </a:stretch>
        </p:blipFill>
        <p:spPr>
          <a:xfrm>
            <a:off x="5684463" y="3483029"/>
            <a:ext cx="1677231" cy="3015655"/>
          </a:xfrm>
          <a:prstGeom prst="rect">
            <a:avLst/>
          </a:prstGeom>
        </p:spPr>
      </p:pic>
      <p:pic>
        <p:nvPicPr>
          <p:cNvPr id="7" name="圖片 6">
            <a:extLst>
              <a:ext uri="{FF2B5EF4-FFF2-40B4-BE49-F238E27FC236}">
                <a16:creationId xmlns:a16="http://schemas.microsoft.com/office/drawing/2014/main" id="{C065DEB9-BE93-B000-FFE3-64168BABC457}"/>
              </a:ext>
            </a:extLst>
          </p:cNvPr>
          <p:cNvPicPr>
            <a:picLocks noChangeAspect="1"/>
          </p:cNvPicPr>
          <p:nvPr/>
        </p:nvPicPr>
        <p:blipFill>
          <a:blip r:embed="rId3"/>
          <a:stretch>
            <a:fillRect/>
          </a:stretch>
        </p:blipFill>
        <p:spPr>
          <a:xfrm>
            <a:off x="1165507" y="3914461"/>
            <a:ext cx="3445240" cy="2578414"/>
          </a:xfrm>
          <a:prstGeom prst="rect">
            <a:avLst/>
          </a:prstGeom>
        </p:spPr>
      </p:pic>
      <p:pic>
        <p:nvPicPr>
          <p:cNvPr id="9" name="圖片 8">
            <a:extLst>
              <a:ext uri="{FF2B5EF4-FFF2-40B4-BE49-F238E27FC236}">
                <a16:creationId xmlns:a16="http://schemas.microsoft.com/office/drawing/2014/main" id="{C7A52916-143D-FA5D-B42F-1D0789C6FAA4}"/>
              </a:ext>
            </a:extLst>
          </p:cNvPr>
          <p:cNvPicPr>
            <a:picLocks noChangeAspect="1"/>
          </p:cNvPicPr>
          <p:nvPr/>
        </p:nvPicPr>
        <p:blipFill>
          <a:blip r:embed="rId4"/>
          <a:stretch>
            <a:fillRect/>
          </a:stretch>
        </p:blipFill>
        <p:spPr>
          <a:xfrm>
            <a:off x="8846118" y="3429000"/>
            <a:ext cx="1891003" cy="3173259"/>
          </a:xfrm>
          <a:prstGeom prst="rect">
            <a:avLst/>
          </a:prstGeom>
        </p:spPr>
      </p:pic>
    </p:spTree>
    <p:extLst>
      <p:ext uri="{BB962C8B-B14F-4D97-AF65-F5344CB8AC3E}">
        <p14:creationId xmlns:p14="http://schemas.microsoft.com/office/powerpoint/2010/main" val="39372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325316-D498-A913-7315-56E285F4C8AE}"/>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分類方式</a:t>
            </a:r>
          </a:p>
        </p:txBody>
      </p:sp>
      <p:sp>
        <p:nvSpPr>
          <p:cNvPr id="3" name="內容版面配置區 2">
            <a:extLst>
              <a:ext uri="{FF2B5EF4-FFF2-40B4-BE49-F238E27FC236}">
                <a16:creationId xmlns:a16="http://schemas.microsoft.com/office/drawing/2014/main" id="{B43196F7-B530-86E0-47DB-C2BF57AC2B2C}"/>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根據研究顯示，雙腳距離大約會與肩同寬以及膝蓋距離大略是</a:t>
            </a:r>
            <a:r>
              <a:rPr lang="en-US" altLang="zh-TW" dirty="0">
                <a:latin typeface="標楷體" panose="03000509000000000000" pitchFamily="65" charset="-120"/>
                <a:ea typeface="標楷體" panose="03000509000000000000" pitchFamily="65" charset="-120"/>
              </a:rPr>
              <a:t>1~1.4</a:t>
            </a:r>
            <a:r>
              <a:rPr lang="zh-TW" altLang="en-US" dirty="0">
                <a:latin typeface="標楷體" panose="03000509000000000000" pitchFamily="65" charset="-120"/>
                <a:ea typeface="標楷體" panose="03000509000000000000" pitchFamily="65" charset="-120"/>
              </a:rPr>
              <a:t>個肩寬，所以我們會以這樣的標準作出相對應的錯誤動作。例如雙腳過窄</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膝蓋過窄，會做出以下動作。總共八種的錯誤姿勢都用這樣的模式來蒐集影片。</a:t>
            </a:r>
          </a:p>
        </p:txBody>
      </p:sp>
      <p:pic>
        <p:nvPicPr>
          <p:cNvPr id="5" name="圖片 4">
            <a:extLst>
              <a:ext uri="{FF2B5EF4-FFF2-40B4-BE49-F238E27FC236}">
                <a16:creationId xmlns:a16="http://schemas.microsoft.com/office/drawing/2014/main" id="{0FC737DC-21AE-C1D0-6AB3-8916D57E8591}"/>
              </a:ext>
            </a:extLst>
          </p:cNvPr>
          <p:cNvPicPr>
            <a:picLocks noChangeAspect="1"/>
          </p:cNvPicPr>
          <p:nvPr/>
        </p:nvPicPr>
        <p:blipFill>
          <a:blip r:embed="rId2"/>
          <a:stretch>
            <a:fillRect/>
          </a:stretch>
        </p:blipFill>
        <p:spPr>
          <a:xfrm>
            <a:off x="8582754" y="3161654"/>
            <a:ext cx="1691699" cy="3580108"/>
          </a:xfrm>
          <a:prstGeom prst="rect">
            <a:avLst/>
          </a:prstGeom>
        </p:spPr>
      </p:pic>
    </p:spTree>
    <p:extLst>
      <p:ext uri="{BB962C8B-B14F-4D97-AF65-F5344CB8AC3E}">
        <p14:creationId xmlns:p14="http://schemas.microsoft.com/office/powerpoint/2010/main" val="2462516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5DEA88-8D72-CFBB-8477-3D2C9F6446E8}"/>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遇到的困難</a:t>
            </a:r>
          </a:p>
        </p:txBody>
      </p:sp>
      <p:sp>
        <p:nvSpPr>
          <p:cNvPr id="3" name="內容版面配置區 2">
            <a:extLst>
              <a:ext uri="{FF2B5EF4-FFF2-40B4-BE49-F238E27FC236}">
                <a16:creationId xmlns:a16="http://schemas.microsoft.com/office/drawing/2014/main" id="{54E2CFE2-948C-A59E-8F16-F8E0B5E3FEB2}"/>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站姿過寬</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膝蓋過窄這一類做起來會對膝蓋造成極大壓力、不適，所以資料蒐集較困難</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5677FA68-D84B-EF1A-0E75-FF4E2982C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6004" y="2740025"/>
            <a:ext cx="2362200" cy="3571875"/>
          </a:xfrm>
          <a:prstGeom prst="rect">
            <a:avLst/>
          </a:prstGeom>
        </p:spPr>
      </p:pic>
    </p:spTree>
    <p:extLst>
      <p:ext uri="{BB962C8B-B14F-4D97-AF65-F5344CB8AC3E}">
        <p14:creationId xmlns:p14="http://schemas.microsoft.com/office/powerpoint/2010/main" val="248101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65BA30-8A65-25DE-3CFE-B6688B85F3AC}"/>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正規化</a:t>
            </a:r>
          </a:p>
        </p:txBody>
      </p:sp>
      <p:pic>
        <p:nvPicPr>
          <p:cNvPr id="5" name="內容版面配置區 4">
            <a:extLst>
              <a:ext uri="{FF2B5EF4-FFF2-40B4-BE49-F238E27FC236}">
                <a16:creationId xmlns:a16="http://schemas.microsoft.com/office/drawing/2014/main" id="{6E02EF2D-F12C-9E25-F58A-2BE40C475F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99176"/>
            <a:ext cx="10515600" cy="618565"/>
          </a:xfrm>
        </p:spPr>
      </p:pic>
      <p:pic>
        <p:nvPicPr>
          <p:cNvPr id="7" name="圖片 6">
            <a:extLst>
              <a:ext uri="{FF2B5EF4-FFF2-40B4-BE49-F238E27FC236}">
                <a16:creationId xmlns:a16="http://schemas.microsoft.com/office/drawing/2014/main" id="{C7EA0CB8-9E21-3DEE-43E8-B4535BCAB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4734" y="2655441"/>
            <a:ext cx="6182532" cy="3837434"/>
          </a:xfrm>
          <a:prstGeom prst="rect">
            <a:avLst/>
          </a:prstGeom>
        </p:spPr>
      </p:pic>
    </p:spTree>
    <p:extLst>
      <p:ext uri="{BB962C8B-B14F-4D97-AF65-F5344CB8AC3E}">
        <p14:creationId xmlns:p14="http://schemas.microsoft.com/office/powerpoint/2010/main" val="55778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44EAFB-57E4-5E9C-4823-90812AB9A416}"/>
              </a:ext>
            </a:extLst>
          </p:cNvPr>
          <p:cNvSpPr>
            <a:spLocks noGrp="1"/>
          </p:cNvSpPr>
          <p:nvPr>
            <p:ph type="title"/>
          </p:nvPr>
        </p:nvSpPr>
        <p:spPr/>
        <p:txBody>
          <a:bodyPr/>
          <a:lstStyle/>
          <a:p>
            <a:pPr algn="ctr"/>
            <a:r>
              <a:rPr lang="en-US" altLang="zh-TW" dirty="0" err="1">
                <a:latin typeface="標楷體" panose="03000509000000000000" pitchFamily="65" charset="-120"/>
                <a:ea typeface="標楷體" panose="03000509000000000000" pitchFamily="65" charset="-120"/>
              </a:rPr>
              <a:t>json</a:t>
            </a:r>
            <a:r>
              <a:rPr lang="zh-TW" altLang="en-US" dirty="0">
                <a:latin typeface="標楷體" panose="03000509000000000000" pitchFamily="65" charset="-120"/>
                <a:ea typeface="標楷體" panose="03000509000000000000" pitchFamily="65" charset="-120"/>
              </a:rPr>
              <a:t>轉</a:t>
            </a:r>
            <a:r>
              <a:rPr lang="en-US" altLang="zh-TW" dirty="0">
                <a:latin typeface="標楷體" panose="03000509000000000000" pitchFamily="65" charset="-120"/>
                <a:ea typeface="標楷體" panose="03000509000000000000" pitchFamily="65" charset="-120"/>
              </a:rPr>
              <a:t>csv</a:t>
            </a:r>
            <a:endParaRPr lang="zh-TW" altLang="en-US"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6F0C6C05-63C5-1D6A-FA97-7DC0B42F40FA}"/>
              </a:ext>
            </a:extLst>
          </p:cNvPr>
          <p:cNvSpPr>
            <a:spLocks noGrp="1"/>
          </p:cNvSpPr>
          <p:nvPr>
            <p:ph idx="1"/>
          </p:nvPr>
        </p:nvSpPr>
        <p:spPr/>
        <p:txBody>
          <a:bodyPr/>
          <a:lstStyle/>
          <a:p>
            <a:endParaRPr lang="zh-TW" altLang="en-US" dirty="0"/>
          </a:p>
        </p:txBody>
      </p:sp>
      <p:pic>
        <p:nvPicPr>
          <p:cNvPr id="5" name="圖片 4">
            <a:extLst>
              <a:ext uri="{FF2B5EF4-FFF2-40B4-BE49-F238E27FC236}">
                <a16:creationId xmlns:a16="http://schemas.microsoft.com/office/drawing/2014/main" id="{F6CBB3B0-10CF-2E41-B19E-12D350523CD5}"/>
              </a:ext>
            </a:extLst>
          </p:cNvPr>
          <p:cNvPicPr>
            <a:picLocks noChangeAspect="1"/>
          </p:cNvPicPr>
          <p:nvPr/>
        </p:nvPicPr>
        <p:blipFill>
          <a:blip r:embed="rId2"/>
          <a:stretch>
            <a:fillRect/>
          </a:stretch>
        </p:blipFill>
        <p:spPr>
          <a:xfrm>
            <a:off x="3285733" y="1633583"/>
            <a:ext cx="5620534" cy="5125165"/>
          </a:xfrm>
          <a:prstGeom prst="rect">
            <a:avLst/>
          </a:prstGeom>
        </p:spPr>
      </p:pic>
    </p:spTree>
    <p:extLst>
      <p:ext uri="{BB962C8B-B14F-4D97-AF65-F5344CB8AC3E}">
        <p14:creationId xmlns:p14="http://schemas.microsoft.com/office/powerpoint/2010/main" val="206653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E56705-A8D3-CCB9-A486-BB28A9ED1A58}"/>
              </a:ext>
            </a:extLst>
          </p:cNvPr>
          <p:cNvSpPr>
            <a:spLocks noGrp="1"/>
          </p:cNvSpPr>
          <p:nvPr>
            <p:ph type="title"/>
          </p:nvPr>
        </p:nvSpPr>
        <p:spPr/>
        <p:txBody>
          <a:bodyPr/>
          <a:lstStyle/>
          <a:p>
            <a:pPr algn="ctr"/>
            <a:r>
              <a:rPr lang="en-US" altLang="zh-TW" dirty="0">
                <a:latin typeface="標楷體" panose="03000509000000000000" pitchFamily="65" charset="-120"/>
                <a:ea typeface="標楷體" panose="03000509000000000000" pitchFamily="65" charset="-120"/>
              </a:rPr>
              <a:t>pix2pix</a:t>
            </a:r>
            <a:r>
              <a:rPr lang="zh-TW" altLang="en-US" dirty="0">
                <a:latin typeface="標楷體" panose="03000509000000000000" pitchFamily="65" charset="-120"/>
                <a:ea typeface="標楷體" panose="03000509000000000000" pitchFamily="65" charset="-120"/>
              </a:rPr>
              <a:t>研究</a:t>
            </a:r>
          </a:p>
        </p:txBody>
      </p:sp>
      <p:sp>
        <p:nvSpPr>
          <p:cNvPr id="4" name="文字方塊 3">
            <a:extLst>
              <a:ext uri="{FF2B5EF4-FFF2-40B4-BE49-F238E27FC236}">
                <a16:creationId xmlns:a16="http://schemas.microsoft.com/office/drawing/2014/main" id="{F5B21B59-B44A-759F-E0ED-DBE3DA136B20}"/>
              </a:ext>
            </a:extLst>
          </p:cNvPr>
          <p:cNvSpPr txBox="1"/>
          <p:nvPr/>
        </p:nvSpPr>
        <p:spPr>
          <a:xfrm>
            <a:off x="1419785" y="2655402"/>
            <a:ext cx="9352430" cy="2677656"/>
          </a:xfrm>
          <a:prstGeom prst="rect">
            <a:avLst/>
          </a:prstGeom>
          <a:noFill/>
        </p:spPr>
        <p:txBody>
          <a:bodyPr wrap="square" rtlCol="0">
            <a:spAutoFit/>
          </a:bodyPr>
          <a:lstStyle/>
          <a:p>
            <a:pPr algn="l" rtl="0" fontAlgn="base">
              <a:buFont typeface="Arial" panose="020B0604020202020204" pitchFamily="34" charset="0"/>
              <a:buChar char="•"/>
            </a:pPr>
            <a:r>
              <a:rPr lang="zh-TW" altLang="zh-TW" sz="2500" b="0" i="0" u="none" strike="noStrike" dirty="0">
                <a:solidFill>
                  <a:srgbClr val="595959"/>
                </a:solidFill>
                <a:effectLst/>
                <a:latin typeface="Arial" panose="020B0604020202020204" pitchFamily="34" charset="0"/>
                <a:ea typeface="標楷體" panose="03000509000000000000" pitchFamily="65" charset="-120"/>
              </a:rPr>
              <a:t>生成器的輸出是透過條件來決定的，</a:t>
            </a:r>
            <a:r>
              <a:rPr lang="en-US" altLang="zh-TW" sz="2500" b="0" i="0" u="none" strike="noStrike" dirty="0">
                <a:solidFill>
                  <a:srgbClr val="595959"/>
                </a:solidFill>
                <a:effectLst/>
                <a:latin typeface="標楷體" panose="03000509000000000000" pitchFamily="65" charset="-120"/>
              </a:rPr>
              <a:t>conditional GAN </a:t>
            </a:r>
            <a:r>
              <a:rPr lang="zh-TW" altLang="zh-TW" sz="2500" b="0" i="0" u="none" strike="noStrike" dirty="0">
                <a:solidFill>
                  <a:srgbClr val="595959"/>
                </a:solidFill>
                <a:effectLst/>
                <a:latin typeface="Arial" panose="020B0604020202020204" pitchFamily="34" charset="0"/>
                <a:ea typeface="標楷體" panose="03000509000000000000" pitchFamily="65" charset="-120"/>
              </a:rPr>
              <a:t>的一種。</a:t>
            </a:r>
            <a:r>
              <a:rPr lang="en-US" altLang="zh-TW" sz="2500" b="0" i="0" dirty="0">
                <a:solidFill>
                  <a:srgbClr val="595959"/>
                </a:solidFill>
                <a:effectLst/>
                <a:latin typeface="標楷體" panose="03000509000000000000" pitchFamily="65" charset="-120"/>
              </a:rPr>
              <a:t>​</a:t>
            </a:r>
            <a:endParaRPr lang="en-US" altLang="zh-TW" sz="2500" b="0" i="0" dirty="0">
              <a:solidFill>
                <a:srgbClr val="000000"/>
              </a:solidFill>
              <a:effectLst/>
              <a:latin typeface="Arial" panose="020B0604020202020204" pitchFamily="34" charset="0"/>
            </a:endParaRPr>
          </a:p>
          <a:p>
            <a:pPr lvl="1" fontAlgn="base">
              <a:buFont typeface="Arial" panose="020B0604020202020204" pitchFamily="34" charset="0"/>
              <a:buChar char="•"/>
            </a:pPr>
            <a:r>
              <a:rPr lang="zh-TW" altLang="zh-TW" sz="2500" b="0" i="0" u="none" strike="noStrike" dirty="0">
                <a:solidFill>
                  <a:srgbClr val="595959"/>
                </a:solidFill>
                <a:effectLst/>
                <a:latin typeface="Arial" panose="020B0604020202020204" pitchFamily="34" charset="0"/>
                <a:ea typeface="標楷體" panose="03000509000000000000" pitchFamily="65" charset="-120"/>
              </a:rPr>
              <a:t>條件在此為 </a:t>
            </a:r>
            <a:r>
              <a:rPr lang="en-US" altLang="zh-TW" sz="2500" b="0" i="0" u="none" strike="noStrike" dirty="0">
                <a:solidFill>
                  <a:srgbClr val="595959"/>
                </a:solidFill>
                <a:effectLst/>
                <a:latin typeface="標楷體" panose="03000509000000000000" pitchFamily="65" charset="-120"/>
              </a:rPr>
              <a:t>source image</a:t>
            </a:r>
            <a:r>
              <a:rPr lang="en-US" altLang="zh-TW" sz="2500" b="0" i="0" dirty="0">
                <a:solidFill>
                  <a:srgbClr val="595959"/>
                </a:solidFill>
                <a:effectLst/>
                <a:latin typeface="標楷體" panose="03000509000000000000" pitchFamily="65" charset="-120"/>
              </a:rPr>
              <a:t>​</a:t>
            </a:r>
            <a:endParaRPr lang="en-US" altLang="zh-TW" sz="25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zh-TW" altLang="zh-TW" sz="2500" b="0" i="0" u="none" strike="noStrike" dirty="0">
                <a:solidFill>
                  <a:srgbClr val="595959"/>
                </a:solidFill>
                <a:effectLst/>
                <a:latin typeface="Arial" panose="020B0604020202020204" pitchFamily="34" charset="0"/>
                <a:ea typeface="標楷體" panose="03000509000000000000" pitchFamily="65" charset="-120"/>
              </a:rPr>
              <a:t>判斷器</a:t>
            </a:r>
            <a:r>
              <a:rPr lang="en-US" altLang="zh-TW" sz="2500" b="0" i="0" dirty="0">
                <a:solidFill>
                  <a:srgbClr val="595959"/>
                </a:solidFill>
                <a:effectLst/>
                <a:latin typeface="標楷體" panose="03000509000000000000" pitchFamily="65" charset="-120"/>
              </a:rPr>
              <a:t>​</a:t>
            </a:r>
            <a:endParaRPr lang="en-US" altLang="zh-TW" sz="2500" b="0" i="0" dirty="0">
              <a:solidFill>
                <a:srgbClr val="000000"/>
              </a:solidFill>
              <a:effectLst/>
              <a:latin typeface="Arial" panose="020B0604020202020204" pitchFamily="34" charset="0"/>
            </a:endParaRPr>
          </a:p>
          <a:p>
            <a:pPr lvl="1" fontAlgn="base">
              <a:buFont typeface="Arial" panose="020B0604020202020204" pitchFamily="34" charset="0"/>
              <a:buChar char="•"/>
            </a:pPr>
            <a:r>
              <a:rPr lang="en-US" altLang="zh-TW" sz="2500" b="0" i="0" u="none" strike="noStrike" dirty="0" err="1">
                <a:solidFill>
                  <a:srgbClr val="595959"/>
                </a:solidFill>
                <a:effectLst/>
                <a:latin typeface="標楷體" panose="03000509000000000000" pitchFamily="65" charset="-120"/>
              </a:rPr>
              <a:t>PatchGAN</a:t>
            </a:r>
            <a:r>
              <a:rPr lang="zh-TW" altLang="zh-TW" sz="2500" b="0" i="0" u="none" strike="noStrike" dirty="0">
                <a:solidFill>
                  <a:srgbClr val="595959"/>
                </a:solidFill>
                <a:effectLst/>
                <a:latin typeface="Arial" panose="020B0604020202020204" pitchFamily="34" charset="0"/>
                <a:ea typeface="標楷體" panose="03000509000000000000" pitchFamily="65" charset="-120"/>
              </a:rPr>
              <a:t> 判斷器</a:t>
            </a:r>
            <a:r>
              <a:rPr lang="en-US" altLang="zh-TW" sz="2500" b="0" i="0" dirty="0">
                <a:solidFill>
                  <a:srgbClr val="595959"/>
                </a:solidFill>
                <a:effectLst/>
                <a:latin typeface="標楷體" panose="03000509000000000000" pitchFamily="65" charset="-120"/>
              </a:rPr>
              <a:t>​</a:t>
            </a:r>
            <a:endParaRPr lang="en-US" altLang="zh-TW" sz="25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zh-TW" altLang="zh-TW" sz="2500" b="0" i="0" u="none" strike="noStrike" dirty="0">
                <a:solidFill>
                  <a:srgbClr val="595959"/>
                </a:solidFill>
                <a:effectLst/>
                <a:latin typeface="Arial" panose="020B0604020202020204" pitchFamily="34" charset="0"/>
                <a:ea typeface="標楷體" panose="03000509000000000000" pitchFamily="65" charset="-120"/>
              </a:rPr>
              <a:t>生成器</a:t>
            </a:r>
            <a:r>
              <a:rPr lang="en-US" altLang="zh-TW" sz="2500" b="0" i="0" dirty="0">
                <a:solidFill>
                  <a:srgbClr val="595959"/>
                </a:solidFill>
                <a:effectLst/>
                <a:latin typeface="標楷體" panose="03000509000000000000" pitchFamily="65" charset="-120"/>
              </a:rPr>
              <a:t>​</a:t>
            </a:r>
            <a:endParaRPr lang="en-US" altLang="zh-TW" sz="2500" b="0" i="0" dirty="0">
              <a:solidFill>
                <a:srgbClr val="000000"/>
              </a:solidFill>
              <a:effectLst/>
              <a:latin typeface="Arial" panose="020B0604020202020204" pitchFamily="34" charset="0"/>
            </a:endParaRPr>
          </a:p>
          <a:p>
            <a:pPr lvl="1" fontAlgn="base">
              <a:buFont typeface="Arial" panose="020B0604020202020204" pitchFamily="34" charset="0"/>
              <a:buChar char="•"/>
            </a:pPr>
            <a:r>
              <a:rPr lang="en-US" altLang="zh-TW" sz="2500" b="0" i="0" u="none" strike="noStrike" dirty="0">
                <a:solidFill>
                  <a:srgbClr val="595959"/>
                </a:solidFill>
                <a:effectLst/>
                <a:latin typeface="標楷體" panose="03000509000000000000" pitchFamily="65" charset="-120"/>
              </a:rPr>
              <a:t>U-Net</a:t>
            </a:r>
            <a:r>
              <a:rPr lang="zh-TW" altLang="zh-TW" sz="2500" b="0" i="0" u="none" strike="noStrike" dirty="0">
                <a:solidFill>
                  <a:srgbClr val="595959"/>
                </a:solidFill>
                <a:effectLst/>
                <a:latin typeface="Arial" panose="020B0604020202020204" pitchFamily="34" charset="0"/>
                <a:ea typeface="標楷體" panose="03000509000000000000" pitchFamily="65" charset="-120"/>
              </a:rPr>
              <a:t> </a:t>
            </a:r>
            <a:r>
              <a:rPr lang="en-US" altLang="zh-TW" sz="2500" b="0" i="0" u="none" strike="noStrike" dirty="0">
                <a:solidFill>
                  <a:srgbClr val="595959"/>
                </a:solidFill>
                <a:effectLst/>
                <a:latin typeface="標楷體" panose="03000509000000000000" pitchFamily="65" charset="-120"/>
              </a:rPr>
              <a:t>encoder-decoder </a:t>
            </a:r>
            <a:r>
              <a:rPr lang="zh-TW" altLang="zh-TW" sz="2500" b="0" i="0" u="none" strike="noStrike" dirty="0">
                <a:solidFill>
                  <a:srgbClr val="595959"/>
                </a:solidFill>
                <a:effectLst/>
                <a:latin typeface="Arial" panose="020B0604020202020204" pitchFamily="34" charset="0"/>
                <a:ea typeface="標楷體" panose="03000509000000000000" pitchFamily="65" charset="-120"/>
              </a:rPr>
              <a:t>生成器</a:t>
            </a:r>
            <a:r>
              <a:rPr lang="en-US" altLang="zh-TW" sz="2500" b="0" i="0" dirty="0">
                <a:solidFill>
                  <a:srgbClr val="595959"/>
                </a:solidFill>
                <a:effectLst/>
                <a:latin typeface="標楷體" panose="03000509000000000000" pitchFamily="65" charset="-120"/>
              </a:rPr>
              <a:t>​</a:t>
            </a:r>
            <a:endParaRPr lang="en-US" altLang="zh-TW" sz="2500" b="0" i="0" dirty="0">
              <a:solidFill>
                <a:srgbClr val="000000"/>
              </a:solidFill>
              <a:effectLst/>
              <a:latin typeface="Arial" panose="020B0604020202020204" pitchFamily="34" charset="0"/>
            </a:endParaRPr>
          </a:p>
          <a:p>
            <a:endParaRPr lang="zh-TW" altLang="en-US" dirty="0"/>
          </a:p>
        </p:txBody>
      </p:sp>
    </p:spTree>
    <p:extLst>
      <p:ext uri="{BB962C8B-B14F-4D97-AF65-F5344CB8AC3E}">
        <p14:creationId xmlns:p14="http://schemas.microsoft.com/office/powerpoint/2010/main" val="4090600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D8ED0F-6AFE-FD0C-7B84-86F2F67001FE}"/>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手動修正</a:t>
            </a:r>
          </a:p>
        </p:txBody>
      </p:sp>
      <p:pic>
        <p:nvPicPr>
          <p:cNvPr id="5" name="內容版面配置區 4">
            <a:extLst>
              <a:ext uri="{FF2B5EF4-FFF2-40B4-BE49-F238E27FC236}">
                <a16:creationId xmlns:a16="http://schemas.microsoft.com/office/drawing/2014/main" id="{BC0A3A4C-7189-78E0-5281-5F8CEA7C47E6}"/>
              </a:ext>
            </a:extLst>
          </p:cNvPr>
          <p:cNvPicPr>
            <a:picLocks noGrp="1" noChangeAspect="1"/>
          </p:cNvPicPr>
          <p:nvPr>
            <p:ph idx="1"/>
          </p:nvPr>
        </p:nvPicPr>
        <p:blipFill rotWithShape="1">
          <a:blip r:embed="rId2"/>
          <a:srcRect r="39333"/>
          <a:stretch/>
        </p:blipFill>
        <p:spPr>
          <a:xfrm>
            <a:off x="838200" y="1753907"/>
            <a:ext cx="4693024" cy="4351338"/>
          </a:xfrm>
        </p:spPr>
      </p:pic>
      <p:sp>
        <p:nvSpPr>
          <p:cNvPr id="6" name="文字方塊 5">
            <a:extLst>
              <a:ext uri="{FF2B5EF4-FFF2-40B4-BE49-F238E27FC236}">
                <a16:creationId xmlns:a16="http://schemas.microsoft.com/office/drawing/2014/main" id="{4CFA4188-3E97-719E-278B-1DE6A183A04D}"/>
              </a:ext>
            </a:extLst>
          </p:cNvPr>
          <p:cNvSpPr txBox="1"/>
          <p:nvPr/>
        </p:nvSpPr>
        <p:spPr>
          <a:xfrm flipH="1">
            <a:off x="5953459" y="3532094"/>
            <a:ext cx="5091058" cy="646331"/>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基於上一頁所說，預計將拿八種錯誤的姿勢經過正規化，變成黑底白線的圖樣，並進行手動修正。</a:t>
            </a:r>
          </a:p>
        </p:txBody>
      </p:sp>
    </p:spTree>
    <p:extLst>
      <p:ext uri="{BB962C8B-B14F-4D97-AF65-F5344CB8AC3E}">
        <p14:creationId xmlns:p14="http://schemas.microsoft.com/office/powerpoint/2010/main" val="265258172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518</Words>
  <Application>Microsoft Office PowerPoint</Application>
  <PresentationFormat>寬螢幕</PresentationFormat>
  <Paragraphs>28</Paragraphs>
  <Slides>13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13</vt:i4>
      </vt:variant>
    </vt:vector>
  </HeadingPairs>
  <TitlesOfParts>
    <vt:vector size="18" baseType="lpstr">
      <vt:lpstr>標楷體</vt:lpstr>
      <vt:lpstr>Arial</vt:lpstr>
      <vt:lpstr>Calibri</vt:lpstr>
      <vt:lpstr>Calibri Light</vt:lpstr>
      <vt:lpstr>Office 佈景主題</vt:lpstr>
      <vt:lpstr>PowerPoint 簡報</vt:lpstr>
      <vt:lpstr>本週進度</vt:lpstr>
      <vt:lpstr>資料集蒐集</vt:lpstr>
      <vt:lpstr>分類方式</vt:lpstr>
      <vt:lpstr>遇到的困難</vt:lpstr>
      <vt:lpstr>正規化</vt:lpstr>
      <vt:lpstr>json轉csv</vt:lpstr>
      <vt:lpstr>pix2pix研究</vt:lpstr>
      <vt:lpstr>手動修正</vt:lpstr>
      <vt:lpstr>修正時機</vt:lpstr>
      <vt:lpstr>PowerPoint 簡報</vt:lpstr>
      <vt:lpstr>PowerPoint 簡報</vt:lpstr>
      <vt:lpstr>問題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開樹的花 一棵</dc:creator>
  <cp:lastModifiedBy>俊彥 游</cp:lastModifiedBy>
  <cp:revision>5</cp:revision>
  <dcterms:created xsi:type="dcterms:W3CDTF">2023-07-03T04:04:53Z</dcterms:created>
  <dcterms:modified xsi:type="dcterms:W3CDTF">2023-07-03T17:30:26Z</dcterms:modified>
</cp:coreProperties>
</file>