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67" r:id="rId5"/>
    <p:sldId id="258" r:id="rId6"/>
    <p:sldId id="259" r:id="rId7"/>
    <p:sldId id="260" r:id="rId8"/>
    <p:sldId id="262" r:id="rId9"/>
    <p:sldId id="261"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C24515-0E0F-1B08-00DE-CDD90DFC6B69}"/>
              </a:ext>
            </a:extLst>
          </p:cNvPr>
          <p:cNvSpPr>
            <a:spLocks noGrp="1"/>
          </p:cNvSpPr>
          <p:nvPr>
            <p:ph type="ctrTitle"/>
          </p:nvPr>
        </p:nvSpPr>
        <p:spPr/>
        <p:txBody>
          <a:bodyPr/>
          <a:lstStyle/>
          <a:p>
            <a:r>
              <a:rPr lang="zh-TW" altLang="en-US" b="1" dirty="0"/>
              <a:t>提升運動表現輔助系統</a:t>
            </a:r>
          </a:p>
        </p:txBody>
      </p:sp>
      <p:sp>
        <p:nvSpPr>
          <p:cNvPr id="3" name="副標題 2">
            <a:extLst>
              <a:ext uri="{FF2B5EF4-FFF2-40B4-BE49-F238E27FC236}">
                <a16:creationId xmlns:a16="http://schemas.microsoft.com/office/drawing/2014/main" id="{ACDC57D5-FD21-A901-8D0A-ACF77055E644}"/>
              </a:ext>
            </a:extLst>
          </p:cNvPr>
          <p:cNvSpPr>
            <a:spLocks noGrp="1"/>
          </p:cNvSpPr>
          <p:nvPr>
            <p:ph type="subTitle" idx="1"/>
          </p:nvPr>
        </p:nvSpPr>
        <p:spPr>
          <a:xfrm>
            <a:off x="1524000" y="3602038"/>
            <a:ext cx="9144000" cy="3027362"/>
          </a:xfrm>
        </p:spPr>
        <p:txBody>
          <a:bodyPr/>
          <a:lstStyle/>
          <a:p>
            <a:pPr algn="l"/>
            <a:endParaRPr lang="en-US" altLang="zh-TW" dirty="0"/>
          </a:p>
          <a:p>
            <a:r>
              <a:rPr lang="zh-TW" altLang="en-US" dirty="0"/>
              <a:t>組員：</a:t>
            </a:r>
            <a:endParaRPr lang="en-US" altLang="zh-TW" dirty="0"/>
          </a:p>
          <a:p>
            <a:r>
              <a:rPr lang="en-US" altLang="zh-TW" dirty="0"/>
              <a:t>ACS109101</a:t>
            </a:r>
            <a:r>
              <a:rPr lang="zh-TW" altLang="en-US" dirty="0"/>
              <a:t> 游俊彥</a:t>
            </a:r>
            <a:endParaRPr lang="en-US" altLang="zh-TW" dirty="0"/>
          </a:p>
          <a:p>
            <a:r>
              <a:rPr lang="en-US" altLang="zh-TW" dirty="0"/>
              <a:t>ACS109122</a:t>
            </a:r>
            <a:r>
              <a:rPr lang="zh-TW" altLang="en-US" dirty="0"/>
              <a:t> 毛裕綸</a:t>
            </a:r>
            <a:br>
              <a:rPr lang="en-US" altLang="zh-TW" dirty="0"/>
            </a:br>
            <a:br>
              <a:rPr lang="en-US" altLang="zh-TW" dirty="0"/>
            </a:br>
            <a:r>
              <a:rPr lang="zh-TW" altLang="en-US" dirty="0"/>
              <a:t>指導教授：王讚彬</a:t>
            </a:r>
          </a:p>
        </p:txBody>
      </p:sp>
    </p:spTree>
    <p:extLst>
      <p:ext uri="{BB962C8B-B14F-4D97-AF65-F5344CB8AC3E}">
        <p14:creationId xmlns:p14="http://schemas.microsoft.com/office/powerpoint/2010/main" val="161819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7B54B7-9808-784D-9885-93F2E3B6D78E}"/>
              </a:ext>
            </a:extLst>
          </p:cNvPr>
          <p:cNvSpPr>
            <a:spLocks noGrp="1"/>
          </p:cNvSpPr>
          <p:nvPr>
            <p:ph type="title"/>
          </p:nvPr>
        </p:nvSpPr>
        <p:spPr/>
        <p:txBody>
          <a:bodyPr/>
          <a:lstStyle/>
          <a:p>
            <a:r>
              <a:rPr lang="zh-TW" altLang="en-US" b="1" dirty="0"/>
              <a:t>經費規劃</a:t>
            </a:r>
          </a:p>
        </p:txBody>
      </p:sp>
      <p:sp>
        <p:nvSpPr>
          <p:cNvPr id="3" name="內容版面配置區 2">
            <a:extLst>
              <a:ext uri="{FF2B5EF4-FFF2-40B4-BE49-F238E27FC236}">
                <a16:creationId xmlns:a16="http://schemas.microsoft.com/office/drawing/2014/main" id="{852024F2-62FA-02DA-861A-729BD7F85A32}"/>
              </a:ext>
            </a:extLst>
          </p:cNvPr>
          <p:cNvSpPr>
            <a:spLocks noGrp="1"/>
          </p:cNvSpPr>
          <p:nvPr>
            <p:ph idx="1"/>
          </p:nvPr>
        </p:nvSpPr>
        <p:spPr/>
        <p:txBody>
          <a:bodyPr/>
          <a:lstStyle/>
          <a:p>
            <a:pPr>
              <a:buFont typeface="Wingdings" panose="05000000000000000000" pitchFamily="2" charset="2"/>
              <a:buChar char="l"/>
            </a:pPr>
            <a:r>
              <a:rPr lang="zh-TW" altLang="en-US" dirty="0"/>
              <a:t> 手機一台</a:t>
            </a:r>
            <a:endParaRPr lang="en-US" altLang="zh-TW" dirty="0"/>
          </a:p>
          <a:p>
            <a:pPr>
              <a:buFont typeface="Wingdings" panose="05000000000000000000" pitchFamily="2" charset="2"/>
              <a:buChar char="l"/>
            </a:pPr>
            <a:r>
              <a:rPr lang="zh-TW" altLang="en-US" dirty="0"/>
              <a:t> 儲存訓練集的硬碟</a:t>
            </a:r>
            <a:r>
              <a:rPr lang="en-US" altLang="zh-TW" dirty="0"/>
              <a:t>(optional)</a:t>
            </a:r>
            <a:endParaRPr lang="zh-TW" altLang="en-US" dirty="0"/>
          </a:p>
        </p:txBody>
      </p:sp>
    </p:spTree>
    <p:extLst>
      <p:ext uri="{BB962C8B-B14F-4D97-AF65-F5344CB8AC3E}">
        <p14:creationId xmlns:p14="http://schemas.microsoft.com/office/powerpoint/2010/main" val="330355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A3D38A-2F82-8C55-00F2-C26D5F11A024}"/>
              </a:ext>
            </a:extLst>
          </p:cNvPr>
          <p:cNvSpPr>
            <a:spLocks noGrp="1"/>
          </p:cNvSpPr>
          <p:nvPr>
            <p:ph type="title"/>
          </p:nvPr>
        </p:nvSpPr>
        <p:spPr/>
        <p:txBody>
          <a:bodyPr/>
          <a:lstStyle/>
          <a:p>
            <a:r>
              <a:rPr lang="zh-TW" altLang="en-US" b="1" dirty="0"/>
              <a:t>下周進度</a:t>
            </a:r>
          </a:p>
        </p:txBody>
      </p:sp>
      <p:sp>
        <p:nvSpPr>
          <p:cNvPr id="3" name="內容版面配置區 2">
            <a:extLst>
              <a:ext uri="{FF2B5EF4-FFF2-40B4-BE49-F238E27FC236}">
                <a16:creationId xmlns:a16="http://schemas.microsoft.com/office/drawing/2014/main" id="{02C3325F-348F-6EC7-4748-304C2F75489A}"/>
              </a:ext>
            </a:extLst>
          </p:cNvPr>
          <p:cNvSpPr>
            <a:spLocks noGrp="1"/>
          </p:cNvSpPr>
          <p:nvPr>
            <p:ph idx="1"/>
          </p:nvPr>
        </p:nvSpPr>
        <p:spPr/>
        <p:txBody>
          <a:bodyPr/>
          <a:lstStyle/>
          <a:p>
            <a:pPr>
              <a:buFont typeface="Wingdings" panose="05000000000000000000" pitchFamily="2" charset="2"/>
              <a:buChar char="l"/>
            </a:pPr>
            <a:r>
              <a:rPr lang="zh-TW" altLang="en-US" dirty="0"/>
              <a:t> 架設環境</a:t>
            </a:r>
            <a:endParaRPr lang="en-US" altLang="zh-TW" dirty="0"/>
          </a:p>
          <a:p>
            <a:pPr>
              <a:buFont typeface="Wingdings" panose="05000000000000000000" pitchFamily="2" charset="2"/>
              <a:buChar char="l"/>
            </a:pPr>
            <a:r>
              <a:rPr lang="zh-TW" altLang="en-US" dirty="0"/>
              <a:t> 搜尋程式碼、運動相關文獻</a:t>
            </a:r>
            <a:endParaRPr lang="en-US" altLang="zh-TW" dirty="0"/>
          </a:p>
          <a:p>
            <a:endParaRPr lang="zh-TW" altLang="en-US" dirty="0"/>
          </a:p>
        </p:txBody>
      </p:sp>
    </p:spTree>
    <p:extLst>
      <p:ext uri="{BB962C8B-B14F-4D97-AF65-F5344CB8AC3E}">
        <p14:creationId xmlns:p14="http://schemas.microsoft.com/office/powerpoint/2010/main" val="393860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B8E4C4-E595-8FC1-CF09-7BEFA7BA0A16}"/>
              </a:ext>
            </a:extLst>
          </p:cNvPr>
          <p:cNvSpPr>
            <a:spLocks noGrp="1"/>
          </p:cNvSpPr>
          <p:nvPr>
            <p:ph type="title"/>
          </p:nvPr>
        </p:nvSpPr>
        <p:spPr/>
        <p:txBody>
          <a:bodyPr/>
          <a:lstStyle/>
          <a:p>
            <a:r>
              <a:rPr lang="zh-TW" altLang="en-US" b="1" dirty="0"/>
              <a:t>目錄</a:t>
            </a:r>
          </a:p>
        </p:txBody>
      </p:sp>
      <p:sp>
        <p:nvSpPr>
          <p:cNvPr id="3" name="內容版面配置區 2">
            <a:extLst>
              <a:ext uri="{FF2B5EF4-FFF2-40B4-BE49-F238E27FC236}">
                <a16:creationId xmlns:a16="http://schemas.microsoft.com/office/drawing/2014/main" id="{40E1D310-E6BF-DFC2-5282-C781083254F9}"/>
              </a:ext>
            </a:extLst>
          </p:cNvPr>
          <p:cNvSpPr>
            <a:spLocks noGrp="1"/>
          </p:cNvSpPr>
          <p:nvPr>
            <p:ph idx="1"/>
          </p:nvPr>
        </p:nvSpPr>
        <p:spPr/>
        <p:txBody>
          <a:bodyPr/>
          <a:lstStyle/>
          <a:p>
            <a:pPr>
              <a:buFont typeface="Wingdings" panose="05000000000000000000" pitchFamily="2" charset="2"/>
              <a:buChar char="l"/>
            </a:pPr>
            <a:r>
              <a:rPr lang="zh-TW" altLang="en-US" dirty="0"/>
              <a:t> 設計動機與目的</a:t>
            </a:r>
            <a:endParaRPr lang="en-US" altLang="zh-TW" dirty="0"/>
          </a:p>
          <a:p>
            <a:pPr>
              <a:buFont typeface="Wingdings" panose="05000000000000000000" pitchFamily="2" charset="2"/>
              <a:buChar char="l"/>
            </a:pPr>
            <a:r>
              <a:rPr lang="zh-TW" altLang="en-US" dirty="0"/>
              <a:t> 系統功能</a:t>
            </a:r>
            <a:endParaRPr lang="en-US" altLang="zh-TW" dirty="0"/>
          </a:p>
          <a:p>
            <a:pPr>
              <a:buFont typeface="Wingdings" panose="05000000000000000000" pitchFamily="2" charset="2"/>
              <a:buChar char="l"/>
            </a:pPr>
            <a:r>
              <a:rPr lang="zh-TW" altLang="en-US" dirty="0"/>
              <a:t> 經費規劃</a:t>
            </a:r>
            <a:endParaRPr lang="en-US" altLang="zh-TW" dirty="0"/>
          </a:p>
          <a:p>
            <a:pPr>
              <a:buFont typeface="Wingdings" panose="05000000000000000000" pitchFamily="2" charset="2"/>
              <a:buChar char="l"/>
            </a:pPr>
            <a:r>
              <a:rPr lang="zh-TW" altLang="en-US" dirty="0"/>
              <a:t> 下周進度</a:t>
            </a:r>
          </a:p>
        </p:txBody>
      </p:sp>
    </p:spTree>
    <p:extLst>
      <p:ext uri="{BB962C8B-B14F-4D97-AF65-F5344CB8AC3E}">
        <p14:creationId xmlns:p14="http://schemas.microsoft.com/office/powerpoint/2010/main" val="44993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95FFCB-55F0-9B79-789E-7B7D9A867A04}"/>
              </a:ext>
            </a:extLst>
          </p:cNvPr>
          <p:cNvSpPr>
            <a:spLocks noGrp="1"/>
          </p:cNvSpPr>
          <p:nvPr>
            <p:ph type="title"/>
          </p:nvPr>
        </p:nvSpPr>
        <p:spPr/>
        <p:txBody>
          <a:bodyPr/>
          <a:lstStyle/>
          <a:p>
            <a:r>
              <a:rPr lang="zh-TW" altLang="en-US" b="1" dirty="0"/>
              <a:t>設計動機與目的</a:t>
            </a:r>
          </a:p>
        </p:txBody>
      </p:sp>
      <p:sp>
        <p:nvSpPr>
          <p:cNvPr id="3" name="內容版面配置區 2">
            <a:extLst>
              <a:ext uri="{FF2B5EF4-FFF2-40B4-BE49-F238E27FC236}">
                <a16:creationId xmlns:a16="http://schemas.microsoft.com/office/drawing/2014/main" id="{BBCEBCE2-F87F-CCC2-453B-29D54DEEE95C}"/>
              </a:ext>
            </a:extLst>
          </p:cNvPr>
          <p:cNvSpPr>
            <a:spLocks noGrp="1"/>
          </p:cNvSpPr>
          <p:nvPr>
            <p:ph idx="1"/>
          </p:nvPr>
        </p:nvSpPr>
        <p:spPr/>
        <p:txBody>
          <a:bodyPr/>
          <a:lstStyle/>
          <a:p>
            <a:pPr>
              <a:buFont typeface="Wingdings" panose="05000000000000000000" pitchFamily="2" charset="2"/>
              <a:buChar char="l"/>
            </a:pPr>
            <a:r>
              <a:rPr lang="zh-TW" altLang="en-US" dirty="0"/>
              <a:t> 現代人除了工作、念書之外，越來越多人利用閒暇時間來運動，無論是參與各種球類運動、有氧、重訓、瑜珈、拳擊等等，</a:t>
            </a:r>
            <a:br>
              <a:rPr lang="en-US" altLang="zh-TW" dirty="0"/>
            </a:br>
            <a:r>
              <a:rPr lang="zh-TW" altLang="en-US" dirty="0"/>
              <a:t>而不同的運動也會有不同的身體素質要求，例如球類運動通常需要良好的跳躍力及爆發力。</a:t>
            </a:r>
            <a:endParaRPr lang="en-US" altLang="zh-TW" dirty="0"/>
          </a:p>
          <a:p>
            <a:pPr>
              <a:buFont typeface="Wingdings" panose="05000000000000000000" pitchFamily="2" charset="2"/>
              <a:buChar char="l"/>
            </a:pPr>
            <a:r>
              <a:rPr lang="zh-TW" altLang="en-US" dirty="0"/>
              <a:t> 為了滿足人們想要提升自己各類運動表現的心，於是我們決定結合去年由學長所開發的</a:t>
            </a:r>
            <a:r>
              <a:rPr lang="zh-TW" altLang="en-US" b="0" i="0" dirty="0">
                <a:solidFill>
                  <a:srgbClr val="000000"/>
                </a:solidFill>
                <a:effectLst/>
                <a:latin typeface="Microsoft JhengHei" panose="020B0604030504040204" pitchFamily="34" charset="-120"/>
                <a:ea typeface="Microsoft JhengHei" panose="020B0604030504040204" pitchFamily="34" charset="-120"/>
              </a:rPr>
              <a:t>「</a:t>
            </a:r>
            <a:r>
              <a:rPr lang="zh-TW" altLang="en-US" b="0" i="0" dirty="0">
                <a:solidFill>
                  <a:srgbClr val="000000"/>
                </a:solidFill>
                <a:effectLst/>
                <a:latin typeface="微軟正黑體" panose="020B0604030504040204" pitchFamily="34" charset="-120"/>
                <a:ea typeface="微軟正黑體" panose="020B0604030504040204" pitchFamily="34" charset="-120"/>
              </a:rPr>
              <a:t>智慧罰球輔助系統</a:t>
            </a:r>
            <a:r>
              <a:rPr lang="zh-TW" altLang="en-US" b="0" i="0" dirty="0">
                <a:solidFill>
                  <a:srgbClr val="000000"/>
                </a:solidFill>
                <a:effectLst/>
                <a:latin typeface="Microsoft JhengHei" panose="020B0604030504040204" pitchFamily="34" charset="-120"/>
                <a:ea typeface="Microsoft JhengHei" panose="020B0604030504040204" pitchFamily="34" charset="-120"/>
              </a:rPr>
              <a:t>」，進一步</a:t>
            </a:r>
            <a:r>
              <a:rPr lang="zh-TW" altLang="en-US" dirty="0"/>
              <a:t>開發一款能夠針對使用者的要求，提供姿勢改善以及訓練建議的系統。</a:t>
            </a:r>
          </a:p>
        </p:txBody>
      </p:sp>
    </p:spTree>
    <p:extLst>
      <p:ext uri="{BB962C8B-B14F-4D97-AF65-F5344CB8AC3E}">
        <p14:creationId xmlns:p14="http://schemas.microsoft.com/office/powerpoint/2010/main" val="245321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58E522-B387-23F8-FD8D-639737C6817B}"/>
              </a:ext>
            </a:extLst>
          </p:cNvPr>
          <p:cNvSpPr>
            <a:spLocks noGrp="1"/>
          </p:cNvSpPr>
          <p:nvPr>
            <p:ph type="title"/>
          </p:nvPr>
        </p:nvSpPr>
        <p:spPr/>
        <p:txBody>
          <a:bodyPr/>
          <a:lstStyle/>
          <a:p>
            <a:r>
              <a:rPr lang="zh-TW" altLang="en-US" b="1" dirty="0"/>
              <a:t>設計動機與目的</a:t>
            </a:r>
            <a:endParaRPr lang="zh-TW" altLang="en-US" dirty="0"/>
          </a:p>
        </p:txBody>
      </p:sp>
      <p:sp>
        <p:nvSpPr>
          <p:cNvPr id="3" name="內容版面配置區 2">
            <a:extLst>
              <a:ext uri="{FF2B5EF4-FFF2-40B4-BE49-F238E27FC236}">
                <a16:creationId xmlns:a16="http://schemas.microsoft.com/office/drawing/2014/main" id="{5E249342-E2F5-9705-D619-A063D39516AD}"/>
              </a:ext>
            </a:extLst>
          </p:cNvPr>
          <p:cNvSpPr>
            <a:spLocks noGrp="1"/>
          </p:cNvSpPr>
          <p:nvPr>
            <p:ph idx="1"/>
          </p:nvPr>
        </p:nvSpPr>
        <p:spPr/>
        <p:txBody>
          <a:bodyPr/>
          <a:lstStyle/>
          <a:p>
            <a:pPr>
              <a:buFont typeface="Wingdings" panose="05000000000000000000" pitchFamily="2" charset="2"/>
              <a:buChar char="l"/>
            </a:pPr>
            <a:r>
              <a:rPr lang="zh-TW" altLang="en-US" dirty="0"/>
              <a:t> 利用學長的資料完成</a:t>
            </a:r>
            <a:r>
              <a:rPr lang="en-US" altLang="zh-TW" dirty="0" err="1"/>
              <a:t>OpenPose</a:t>
            </a:r>
            <a:r>
              <a:rPr lang="zh-TW" altLang="en-US" dirty="0"/>
              <a:t>與虛擬環境的架設。</a:t>
            </a:r>
            <a:endParaRPr lang="en-US" altLang="zh-TW" dirty="0"/>
          </a:p>
          <a:p>
            <a:pPr>
              <a:buFont typeface="Wingdings" panose="05000000000000000000" pitchFamily="2" charset="2"/>
              <a:buChar char="l"/>
            </a:pPr>
            <a:r>
              <a:rPr lang="zh-TW" altLang="en-US" dirty="0"/>
              <a:t> 對</a:t>
            </a:r>
            <a:r>
              <a:rPr lang="en-US" altLang="zh-TW" dirty="0"/>
              <a:t>｢</a:t>
            </a:r>
            <a:r>
              <a:rPr lang="zh-TW" altLang="en-US" dirty="0"/>
              <a:t>智慧罰球輔助系統</a:t>
            </a:r>
            <a:r>
              <a:rPr lang="zh-TW" altLang="en-US" b="0" i="0" dirty="0">
                <a:solidFill>
                  <a:srgbClr val="000000"/>
                </a:solidFill>
                <a:effectLst/>
                <a:latin typeface="Microsoft JhengHei" panose="020B0604030504040204" pitchFamily="34" charset="-120"/>
                <a:ea typeface="Microsoft JhengHei" panose="020B0604030504040204" pitchFamily="34" charset="-120"/>
              </a:rPr>
              <a:t>」進行進一步模仿，擴展到能偵測到其他動作的功能。</a:t>
            </a:r>
            <a:endParaRPr lang="en-US" altLang="zh-TW" b="0" i="0" dirty="0">
              <a:solidFill>
                <a:srgbClr val="000000"/>
              </a:solidFill>
              <a:effectLst/>
              <a:latin typeface="Microsoft JhengHei" panose="020B0604030504040204" pitchFamily="34" charset="-120"/>
              <a:ea typeface="Microsoft JhengHei" panose="020B0604030504040204" pitchFamily="34" charset="-120"/>
            </a:endParaRPr>
          </a:p>
          <a:p>
            <a:pPr>
              <a:buFont typeface="Wingdings" panose="05000000000000000000" pitchFamily="2" charset="2"/>
              <a:buChar char="l"/>
            </a:pPr>
            <a:r>
              <a:rPr lang="en-US" altLang="zh-TW" dirty="0">
                <a:solidFill>
                  <a:srgbClr val="000000"/>
                </a:solidFill>
                <a:latin typeface="Microsoft JhengHei" panose="020B0604030504040204" pitchFamily="34" charset="-120"/>
                <a:ea typeface="Microsoft JhengHei" panose="020B0604030504040204" pitchFamily="34" charset="-120"/>
              </a:rPr>
              <a:t> </a:t>
            </a:r>
            <a:r>
              <a:rPr lang="zh-TW" altLang="en-US" dirty="0">
                <a:solidFill>
                  <a:srgbClr val="000000"/>
                </a:solidFill>
                <a:latin typeface="Microsoft JhengHei" panose="020B0604030504040204" pitchFamily="34" charset="-120"/>
                <a:ea typeface="Microsoft JhengHei" panose="020B0604030504040204" pitchFamily="34" charset="-120"/>
              </a:rPr>
              <a:t>開發成手機應用程式，以利於隨時隨地使用。</a:t>
            </a:r>
            <a:endParaRPr lang="zh-TW" altLang="en-US" dirty="0"/>
          </a:p>
        </p:txBody>
      </p:sp>
    </p:spTree>
    <p:extLst>
      <p:ext uri="{BB962C8B-B14F-4D97-AF65-F5344CB8AC3E}">
        <p14:creationId xmlns:p14="http://schemas.microsoft.com/office/powerpoint/2010/main" val="283834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3805-C3C9-A7E9-2892-A4690E2CD285}"/>
              </a:ext>
            </a:extLst>
          </p:cNvPr>
          <p:cNvSpPr>
            <a:spLocks noGrp="1"/>
          </p:cNvSpPr>
          <p:nvPr>
            <p:ph type="title"/>
          </p:nvPr>
        </p:nvSpPr>
        <p:spPr/>
        <p:txBody>
          <a:bodyPr/>
          <a:lstStyle/>
          <a:p>
            <a:r>
              <a:rPr lang="zh-TW" altLang="en-US" b="1" dirty="0"/>
              <a:t>系統功能</a:t>
            </a:r>
          </a:p>
        </p:txBody>
      </p:sp>
      <p:sp>
        <p:nvSpPr>
          <p:cNvPr id="3" name="內容版面配置區 2">
            <a:extLst>
              <a:ext uri="{FF2B5EF4-FFF2-40B4-BE49-F238E27FC236}">
                <a16:creationId xmlns:a16="http://schemas.microsoft.com/office/drawing/2014/main" id="{834DCA8B-9C8B-CB51-B424-9350D6D53EC7}"/>
              </a:ext>
            </a:extLst>
          </p:cNvPr>
          <p:cNvSpPr>
            <a:spLocks noGrp="1"/>
          </p:cNvSpPr>
          <p:nvPr>
            <p:ph idx="1"/>
          </p:nvPr>
        </p:nvSpPr>
        <p:spPr/>
        <p:txBody>
          <a:bodyPr/>
          <a:lstStyle/>
          <a:p>
            <a:pPr>
              <a:buFont typeface="Wingdings" panose="05000000000000000000" pitchFamily="2" charset="2"/>
              <a:buChar char="l"/>
            </a:pPr>
            <a:r>
              <a:rPr lang="zh-TW" altLang="en-US" dirty="0"/>
              <a:t> 運動姿態矯正</a:t>
            </a:r>
            <a:endParaRPr lang="en-US" altLang="zh-TW" dirty="0"/>
          </a:p>
          <a:p>
            <a:pPr>
              <a:buFont typeface="Wingdings" panose="05000000000000000000" pitchFamily="2" charset="2"/>
              <a:buChar char="l"/>
            </a:pPr>
            <a:r>
              <a:rPr lang="zh-TW" altLang="en-US" dirty="0"/>
              <a:t> 功能性訓練動作建議</a:t>
            </a:r>
            <a:endParaRPr lang="en-US" altLang="zh-TW" dirty="0"/>
          </a:p>
          <a:p>
            <a:pPr>
              <a:buFont typeface="Wingdings" panose="05000000000000000000" pitchFamily="2" charset="2"/>
              <a:buChar char="l"/>
            </a:pPr>
            <a:r>
              <a:rPr lang="zh-TW" altLang="en-US" dirty="0"/>
              <a:t> 功能性訓練動作姿態矯正</a:t>
            </a:r>
            <a:endParaRPr lang="en-US" altLang="zh-TW" dirty="0"/>
          </a:p>
          <a:p>
            <a:pPr>
              <a:buFont typeface="Wingdings" panose="05000000000000000000" pitchFamily="2" charset="2"/>
              <a:buChar char="l"/>
            </a:pPr>
            <a:r>
              <a:rPr lang="zh-TW" altLang="en-US" dirty="0"/>
              <a:t> 自定義動作</a:t>
            </a:r>
            <a:endParaRPr lang="en-US" altLang="zh-TW" dirty="0"/>
          </a:p>
          <a:p>
            <a:pPr>
              <a:buFont typeface="Wingdings" panose="05000000000000000000" pitchFamily="2" charset="2"/>
              <a:buChar char="l"/>
            </a:pPr>
            <a:endParaRPr lang="zh-TW" altLang="en-US" dirty="0"/>
          </a:p>
        </p:txBody>
      </p:sp>
    </p:spTree>
    <p:extLst>
      <p:ext uri="{BB962C8B-B14F-4D97-AF65-F5344CB8AC3E}">
        <p14:creationId xmlns:p14="http://schemas.microsoft.com/office/powerpoint/2010/main" val="224191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E352AC-6FD0-0206-6A6D-47D8158E64E1}"/>
              </a:ext>
            </a:extLst>
          </p:cNvPr>
          <p:cNvSpPr>
            <a:spLocks noGrp="1"/>
          </p:cNvSpPr>
          <p:nvPr>
            <p:ph type="title"/>
          </p:nvPr>
        </p:nvSpPr>
        <p:spPr/>
        <p:txBody>
          <a:bodyPr>
            <a:normAutofit/>
          </a:bodyPr>
          <a:lstStyle/>
          <a:p>
            <a:r>
              <a:rPr lang="zh-TW" altLang="en-US" dirty="0"/>
              <a:t>運動姿態矯正</a:t>
            </a:r>
            <a:r>
              <a:rPr lang="en-US" altLang="zh-TW" dirty="0"/>
              <a:t>(</a:t>
            </a:r>
            <a:r>
              <a:rPr lang="zh-TW" altLang="en-US" dirty="0"/>
              <a:t>以跳躍為例</a:t>
            </a:r>
            <a:r>
              <a:rPr lang="en-US" altLang="zh-TW" dirty="0"/>
              <a:t>)</a:t>
            </a:r>
            <a:endParaRPr lang="zh-TW" altLang="en-US" dirty="0"/>
          </a:p>
        </p:txBody>
      </p:sp>
      <p:sp>
        <p:nvSpPr>
          <p:cNvPr id="3" name="內容版面配置區 2">
            <a:extLst>
              <a:ext uri="{FF2B5EF4-FFF2-40B4-BE49-F238E27FC236}">
                <a16:creationId xmlns:a16="http://schemas.microsoft.com/office/drawing/2014/main" id="{7D81C214-22F6-42B0-8A11-B1C9F2387986}"/>
              </a:ext>
            </a:extLst>
          </p:cNvPr>
          <p:cNvSpPr>
            <a:spLocks noGrp="1"/>
          </p:cNvSpPr>
          <p:nvPr>
            <p:ph idx="1"/>
          </p:nvPr>
        </p:nvSpPr>
        <p:spPr/>
        <p:txBody>
          <a:bodyPr/>
          <a:lstStyle/>
          <a:p>
            <a:pPr>
              <a:buFont typeface="Wingdings" panose="05000000000000000000" pitchFamily="2" charset="2"/>
              <a:buChar char="l"/>
            </a:pPr>
            <a:r>
              <a:rPr lang="zh-TW" altLang="en-US" dirty="0"/>
              <a:t> 針對使用者所做出的跳躍動作進行節點分析，進而建議使用者改善姿勢</a:t>
            </a:r>
            <a:r>
              <a:rPr lang="en-US" altLang="zh-TW" dirty="0"/>
              <a:t>(</a:t>
            </a:r>
            <a:r>
              <a:rPr lang="zh-TW" altLang="en-US" dirty="0"/>
              <a:t>腳的落點、屈膝角度、手擺動的幅度</a:t>
            </a:r>
            <a:r>
              <a:rPr lang="en-US" altLang="zh-TW" dirty="0"/>
              <a:t>)</a:t>
            </a:r>
            <a:r>
              <a:rPr lang="zh-TW" altLang="en-US" dirty="0"/>
              <a:t>，從而讓各肌群的功能發揮到最大。</a:t>
            </a:r>
          </a:p>
        </p:txBody>
      </p:sp>
      <p:pic>
        <p:nvPicPr>
          <p:cNvPr id="7" name="圖片 6">
            <a:extLst>
              <a:ext uri="{FF2B5EF4-FFF2-40B4-BE49-F238E27FC236}">
                <a16:creationId xmlns:a16="http://schemas.microsoft.com/office/drawing/2014/main" id="{9BD8AE46-A399-7640-F0F5-D3A51A008732}"/>
              </a:ext>
            </a:extLst>
          </p:cNvPr>
          <p:cNvPicPr>
            <a:picLocks noChangeAspect="1"/>
          </p:cNvPicPr>
          <p:nvPr/>
        </p:nvPicPr>
        <p:blipFill>
          <a:blip r:embed="rId2"/>
          <a:stretch>
            <a:fillRect/>
          </a:stretch>
        </p:blipFill>
        <p:spPr>
          <a:xfrm>
            <a:off x="5023713" y="3207885"/>
            <a:ext cx="2562583" cy="3315163"/>
          </a:xfrm>
          <a:prstGeom prst="rect">
            <a:avLst/>
          </a:prstGeom>
        </p:spPr>
      </p:pic>
      <p:pic>
        <p:nvPicPr>
          <p:cNvPr id="9" name="圖片 8">
            <a:extLst>
              <a:ext uri="{FF2B5EF4-FFF2-40B4-BE49-F238E27FC236}">
                <a16:creationId xmlns:a16="http://schemas.microsoft.com/office/drawing/2014/main" id="{31F0B7C0-F3CF-92B4-4F05-9E903C42176B}"/>
              </a:ext>
            </a:extLst>
          </p:cNvPr>
          <p:cNvPicPr>
            <a:picLocks noChangeAspect="1"/>
          </p:cNvPicPr>
          <p:nvPr/>
        </p:nvPicPr>
        <p:blipFill>
          <a:blip r:embed="rId3"/>
          <a:stretch>
            <a:fillRect/>
          </a:stretch>
        </p:blipFill>
        <p:spPr>
          <a:xfrm>
            <a:off x="8278213" y="3207885"/>
            <a:ext cx="2131122" cy="3263556"/>
          </a:xfrm>
          <a:prstGeom prst="rect">
            <a:avLst/>
          </a:prstGeom>
        </p:spPr>
      </p:pic>
    </p:spTree>
    <p:extLst>
      <p:ext uri="{BB962C8B-B14F-4D97-AF65-F5344CB8AC3E}">
        <p14:creationId xmlns:p14="http://schemas.microsoft.com/office/powerpoint/2010/main" val="200419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F85AA-3801-011F-F65B-59EC5A7BBBD5}"/>
              </a:ext>
            </a:extLst>
          </p:cNvPr>
          <p:cNvSpPr>
            <a:spLocks noGrp="1"/>
          </p:cNvSpPr>
          <p:nvPr>
            <p:ph type="title"/>
          </p:nvPr>
        </p:nvSpPr>
        <p:spPr/>
        <p:txBody>
          <a:bodyPr/>
          <a:lstStyle/>
          <a:p>
            <a:r>
              <a:rPr lang="zh-TW" altLang="en-US" dirty="0"/>
              <a:t>功能性訓練動作建議</a:t>
            </a:r>
          </a:p>
        </p:txBody>
      </p:sp>
      <p:sp>
        <p:nvSpPr>
          <p:cNvPr id="3" name="內容版面配置區 2">
            <a:extLst>
              <a:ext uri="{FF2B5EF4-FFF2-40B4-BE49-F238E27FC236}">
                <a16:creationId xmlns:a16="http://schemas.microsoft.com/office/drawing/2014/main" id="{F96D1244-F255-E487-C7FB-0909A2108145}"/>
              </a:ext>
            </a:extLst>
          </p:cNvPr>
          <p:cNvSpPr>
            <a:spLocks noGrp="1"/>
          </p:cNvSpPr>
          <p:nvPr>
            <p:ph idx="1"/>
          </p:nvPr>
        </p:nvSpPr>
        <p:spPr/>
        <p:txBody>
          <a:bodyPr/>
          <a:lstStyle/>
          <a:p>
            <a:pPr>
              <a:buFont typeface="Wingdings" panose="05000000000000000000" pitchFamily="2" charset="2"/>
              <a:buChar char="l"/>
            </a:pPr>
            <a:r>
              <a:rPr lang="zh-TW" altLang="en-US" dirty="0"/>
              <a:t> 在經過上一步的姿態矯正後，若使用者還想進一步加強運動表現，則系統會再提供加強相關肌群的功能性訓練動作，且可依照使用者的條件，提供徒手訓練、基本器材訓練以及完整器材訓練。</a:t>
            </a:r>
          </a:p>
        </p:txBody>
      </p:sp>
      <p:pic>
        <p:nvPicPr>
          <p:cNvPr id="9" name="圖片 8">
            <a:extLst>
              <a:ext uri="{FF2B5EF4-FFF2-40B4-BE49-F238E27FC236}">
                <a16:creationId xmlns:a16="http://schemas.microsoft.com/office/drawing/2014/main" id="{C7DE5FBC-04EF-5CE9-F411-5A445193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2559"/>
            <a:ext cx="2773960" cy="2773960"/>
          </a:xfrm>
          <a:prstGeom prst="rect">
            <a:avLst/>
          </a:prstGeom>
        </p:spPr>
      </p:pic>
      <p:pic>
        <p:nvPicPr>
          <p:cNvPr id="11" name="圖片 10">
            <a:extLst>
              <a:ext uri="{FF2B5EF4-FFF2-40B4-BE49-F238E27FC236}">
                <a16:creationId xmlns:a16="http://schemas.microsoft.com/office/drawing/2014/main" id="{200FFAA3-5472-9872-896F-470C04360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020" y="3682559"/>
            <a:ext cx="2773960" cy="2773960"/>
          </a:xfrm>
          <a:prstGeom prst="rect">
            <a:avLst/>
          </a:prstGeom>
        </p:spPr>
      </p:pic>
      <p:pic>
        <p:nvPicPr>
          <p:cNvPr id="13" name="圖片 12">
            <a:extLst>
              <a:ext uri="{FF2B5EF4-FFF2-40B4-BE49-F238E27FC236}">
                <a16:creationId xmlns:a16="http://schemas.microsoft.com/office/drawing/2014/main" id="{8DD66A50-07E9-2583-85FF-327702E7D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484" y="3682559"/>
            <a:ext cx="2810316" cy="2810316"/>
          </a:xfrm>
          <a:prstGeom prst="rect">
            <a:avLst/>
          </a:prstGeom>
        </p:spPr>
      </p:pic>
    </p:spTree>
    <p:extLst>
      <p:ext uri="{BB962C8B-B14F-4D97-AF65-F5344CB8AC3E}">
        <p14:creationId xmlns:p14="http://schemas.microsoft.com/office/powerpoint/2010/main" val="220875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E91A7A-6CF7-C82A-04C2-0DA5459DDA90}"/>
              </a:ext>
            </a:extLst>
          </p:cNvPr>
          <p:cNvSpPr>
            <a:spLocks noGrp="1"/>
          </p:cNvSpPr>
          <p:nvPr>
            <p:ph type="title"/>
          </p:nvPr>
        </p:nvSpPr>
        <p:spPr/>
        <p:txBody>
          <a:bodyPr/>
          <a:lstStyle/>
          <a:p>
            <a:r>
              <a:rPr lang="zh-TW" altLang="en-US" dirty="0"/>
              <a:t>功能性訓練動作姿態矯正</a:t>
            </a:r>
          </a:p>
        </p:txBody>
      </p:sp>
      <p:sp>
        <p:nvSpPr>
          <p:cNvPr id="3" name="內容版面配置區 2">
            <a:extLst>
              <a:ext uri="{FF2B5EF4-FFF2-40B4-BE49-F238E27FC236}">
                <a16:creationId xmlns:a16="http://schemas.microsoft.com/office/drawing/2014/main" id="{2F061AD7-7EBD-90A5-30CD-1CAB087F5F00}"/>
              </a:ext>
            </a:extLst>
          </p:cNvPr>
          <p:cNvSpPr>
            <a:spLocks noGrp="1"/>
          </p:cNvSpPr>
          <p:nvPr>
            <p:ph idx="1"/>
          </p:nvPr>
        </p:nvSpPr>
        <p:spPr/>
        <p:txBody>
          <a:bodyPr/>
          <a:lstStyle/>
          <a:p>
            <a:pPr>
              <a:buFont typeface="Wingdings" panose="05000000000000000000" pitchFamily="2" charset="2"/>
              <a:buChar char="l"/>
            </a:pPr>
            <a:r>
              <a:rPr lang="zh-TW" altLang="en-US" dirty="0"/>
              <a:t> 系統同時也可以在使用者進行訓練時為使用者矯正訓練動作姿態，幫助使用者在不受傷的前提下有效率地訓練目標肌群。</a:t>
            </a:r>
          </a:p>
        </p:txBody>
      </p:sp>
      <p:pic>
        <p:nvPicPr>
          <p:cNvPr id="4" name="圖片 3">
            <a:extLst>
              <a:ext uri="{FF2B5EF4-FFF2-40B4-BE49-F238E27FC236}">
                <a16:creationId xmlns:a16="http://schemas.microsoft.com/office/drawing/2014/main" id="{E1774CD5-DD29-F49C-B9F9-DC755DF90317}"/>
              </a:ext>
            </a:extLst>
          </p:cNvPr>
          <p:cNvPicPr>
            <a:picLocks noChangeAspect="1"/>
          </p:cNvPicPr>
          <p:nvPr/>
        </p:nvPicPr>
        <p:blipFill>
          <a:blip r:embed="rId2"/>
          <a:stretch>
            <a:fillRect/>
          </a:stretch>
        </p:blipFill>
        <p:spPr>
          <a:xfrm>
            <a:off x="2843502" y="3037708"/>
            <a:ext cx="6504996" cy="3920068"/>
          </a:xfrm>
          <a:prstGeom prst="rect">
            <a:avLst/>
          </a:prstGeom>
        </p:spPr>
      </p:pic>
    </p:spTree>
    <p:extLst>
      <p:ext uri="{BB962C8B-B14F-4D97-AF65-F5344CB8AC3E}">
        <p14:creationId xmlns:p14="http://schemas.microsoft.com/office/powerpoint/2010/main" val="296986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B05D7-3DB1-C17C-D706-8748BF4733D4}"/>
              </a:ext>
            </a:extLst>
          </p:cNvPr>
          <p:cNvSpPr>
            <a:spLocks noGrp="1"/>
          </p:cNvSpPr>
          <p:nvPr>
            <p:ph type="title"/>
          </p:nvPr>
        </p:nvSpPr>
        <p:spPr/>
        <p:txBody>
          <a:bodyPr/>
          <a:lstStyle/>
          <a:p>
            <a:r>
              <a:rPr lang="zh-TW" altLang="en-US" dirty="0"/>
              <a:t>自定義動作</a:t>
            </a:r>
          </a:p>
        </p:txBody>
      </p:sp>
      <p:sp>
        <p:nvSpPr>
          <p:cNvPr id="3" name="內容版面配置區 2">
            <a:extLst>
              <a:ext uri="{FF2B5EF4-FFF2-40B4-BE49-F238E27FC236}">
                <a16:creationId xmlns:a16="http://schemas.microsoft.com/office/drawing/2014/main" id="{8B671972-2A05-CFDD-9395-C290AB587841}"/>
              </a:ext>
            </a:extLst>
          </p:cNvPr>
          <p:cNvSpPr>
            <a:spLocks noGrp="1"/>
          </p:cNvSpPr>
          <p:nvPr>
            <p:ph idx="1"/>
          </p:nvPr>
        </p:nvSpPr>
        <p:spPr/>
        <p:txBody>
          <a:bodyPr/>
          <a:lstStyle/>
          <a:p>
            <a:pPr>
              <a:buFont typeface="Wingdings" panose="05000000000000000000" pitchFamily="2" charset="2"/>
              <a:buChar char="l"/>
            </a:pPr>
            <a:r>
              <a:rPr lang="zh-TW" altLang="en-US" dirty="0"/>
              <a:t> 使用者也可以選擇自定義訓練動作。使用者在系統的引導下建立好動作模組後，系統會先判定該動作是否會造成運動傷害</a:t>
            </a:r>
            <a:r>
              <a:rPr lang="en-US" altLang="zh-TW" dirty="0"/>
              <a:t>(</a:t>
            </a:r>
            <a:r>
              <a:rPr lang="zh-TW" altLang="en-US" dirty="0"/>
              <a:t>例如過度肩內旋會導致肩峰撞擊</a:t>
            </a:r>
            <a:r>
              <a:rPr lang="en-US" altLang="zh-TW" dirty="0"/>
              <a:t>)</a:t>
            </a:r>
            <a:r>
              <a:rPr lang="zh-TW" altLang="en-US" dirty="0"/>
              <a:t>，通過判定後系統即可以使用者自定義的動作為標準為使用者進行姿態矯正。</a:t>
            </a:r>
          </a:p>
        </p:txBody>
      </p:sp>
      <p:pic>
        <p:nvPicPr>
          <p:cNvPr id="5" name="圖片 4">
            <a:extLst>
              <a:ext uri="{FF2B5EF4-FFF2-40B4-BE49-F238E27FC236}">
                <a16:creationId xmlns:a16="http://schemas.microsoft.com/office/drawing/2014/main" id="{489D2C80-FCDF-D003-E150-1DB51C1B1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156" y="3634227"/>
            <a:ext cx="4082644" cy="2858648"/>
          </a:xfrm>
          <a:prstGeom prst="rect">
            <a:avLst/>
          </a:prstGeom>
        </p:spPr>
      </p:pic>
    </p:spTree>
    <p:extLst>
      <p:ext uri="{BB962C8B-B14F-4D97-AF65-F5344CB8AC3E}">
        <p14:creationId xmlns:p14="http://schemas.microsoft.com/office/powerpoint/2010/main" val="327770005"/>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探索</Template>
  <TotalTime>132</TotalTime>
  <Words>465</Words>
  <Application>Microsoft Office PowerPoint</Application>
  <PresentationFormat>寬螢幕</PresentationFormat>
  <Paragraphs>36</Paragraphs>
  <Slides>11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AvenirNext LT Pro Medium</vt:lpstr>
      <vt:lpstr>Microsoft JhengHei</vt:lpstr>
      <vt:lpstr>Microsoft JhengHei</vt:lpstr>
      <vt:lpstr>Arial</vt:lpstr>
      <vt:lpstr>Avenir Next LT Pro</vt:lpstr>
      <vt:lpstr>Posterama</vt:lpstr>
      <vt:lpstr>Wingdings</vt:lpstr>
      <vt:lpstr>ExploreVTI</vt:lpstr>
      <vt:lpstr>提升運動表現輔助系統</vt:lpstr>
      <vt:lpstr>目錄</vt:lpstr>
      <vt:lpstr>設計動機與目的</vt:lpstr>
      <vt:lpstr>設計動機與目的</vt:lpstr>
      <vt:lpstr>系統功能</vt:lpstr>
      <vt:lpstr>運動姿態矯正(以跳躍為例)</vt:lpstr>
      <vt:lpstr>功能性訓練動作建議</vt:lpstr>
      <vt:lpstr>功能性訓練動作姿態矯正</vt:lpstr>
      <vt:lpstr>自定義動作</vt:lpstr>
      <vt:lpstr>經費規劃</vt:lpstr>
      <vt:lpstr>下周進度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提升運動表現輔助系統</dc:title>
  <dc:creator>俊彥 游</dc:creator>
  <cp:lastModifiedBy>俊彥 游</cp:lastModifiedBy>
  <cp:revision>5</cp:revision>
  <dcterms:created xsi:type="dcterms:W3CDTF">2023-02-10T16:59:45Z</dcterms:created>
  <dcterms:modified xsi:type="dcterms:W3CDTF">2023-02-28T16:08:03Z</dcterms:modified>
</cp:coreProperties>
</file>