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2" r:id="rId7"/>
    <p:sldId id="269" r:id="rId8"/>
    <p:sldId id="264" r:id="rId9"/>
    <p:sldId id="265" r:id="rId10"/>
    <p:sldId id="266" r:id="rId11"/>
    <p:sldId id="267" r:id="rId12"/>
    <p:sldId id="268" r:id="rId13"/>
    <p:sldId id="261" r:id="rId14"/>
    <p:sldId id="263"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28760F-A831-3C3E-7554-C27D65EA3C8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5B5C5EA-9538-7257-BAFB-A2AC5B6928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EF27AFF-E7A5-6DCE-C94C-108ECCD62DBD}"/>
              </a:ext>
            </a:extLst>
          </p:cNvPr>
          <p:cNvSpPr>
            <a:spLocks noGrp="1"/>
          </p:cNvSpPr>
          <p:nvPr>
            <p:ph type="dt" sz="half" idx="10"/>
          </p:nvPr>
        </p:nvSpPr>
        <p:spPr/>
        <p:txBody>
          <a:bodyPr/>
          <a:lstStyle/>
          <a:p>
            <a:fld id="{387F0407-4833-455A-B9E1-CEF0386E1348}" type="datetimeFigureOut">
              <a:rPr lang="zh-TW" altLang="en-US" smtClean="0"/>
              <a:t>2023/8/29</a:t>
            </a:fld>
            <a:endParaRPr lang="zh-TW" altLang="en-US"/>
          </a:p>
        </p:txBody>
      </p:sp>
      <p:sp>
        <p:nvSpPr>
          <p:cNvPr id="5" name="頁尾版面配置區 4">
            <a:extLst>
              <a:ext uri="{FF2B5EF4-FFF2-40B4-BE49-F238E27FC236}">
                <a16:creationId xmlns:a16="http://schemas.microsoft.com/office/drawing/2014/main" id="{F3329A8B-7989-C2F4-F3CA-71B5402F8ED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FE6343C-8F23-F3E2-0070-3B08E5ACFD41}"/>
              </a:ext>
            </a:extLst>
          </p:cNvPr>
          <p:cNvSpPr>
            <a:spLocks noGrp="1"/>
          </p:cNvSpPr>
          <p:nvPr>
            <p:ph type="sldNum" sz="quarter" idx="12"/>
          </p:nvPr>
        </p:nvSpPr>
        <p:spPr/>
        <p:txBody>
          <a:bodyPr/>
          <a:lstStyle/>
          <a:p>
            <a:fld id="{3BB25348-1A1C-4FD6-B9A6-2E34DBF03EC3}" type="slidenum">
              <a:rPr lang="zh-TW" altLang="en-US" smtClean="0"/>
              <a:t>‹#›</a:t>
            </a:fld>
            <a:endParaRPr lang="zh-TW" altLang="en-US"/>
          </a:p>
        </p:txBody>
      </p:sp>
    </p:spTree>
    <p:extLst>
      <p:ext uri="{BB962C8B-B14F-4D97-AF65-F5344CB8AC3E}">
        <p14:creationId xmlns:p14="http://schemas.microsoft.com/office/powerpoint/2010/main" val="347552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9C3D9C-F15B-9E5E-749A-F6F1499A400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528E5D55-C672-712D-4153-818989138236}"/>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DD9D64D-59E1-4165-7FE4-C2BCF3315465}"/>
              </a:ext>
            </a:extLst>
          </p:cNvPr>
          <p:cNvSpPr>
            <a:spLocks noGrp="1"/>
          </p:cNvSpPr>
          <p:nvPr>
            <p:ph type="dt" sz="half" idx="10"/>
          </p:nvPr>
        </p:nvSpPr>
        <p:spPr/>
        <p:txBody>
          <a:bodyPr/>
          <a:lstStyle/>
          <a:p>
            <a:fld id="{387F0407-4833-455A-B9E1-CEF0386E1348}" type="datetimeFigureOut">
              <a:rPr lang="zh-TW" altLang="en-US" smtClean="0"/>
              <a:t>2023/8/29</a:t>
            </a:fld>
            <a:endParaRPr lang="zh-TW" altLang="en-US"/>
          </a:p>
        </p:txBody>
      </p:sp>
      <p:sp>
        <p:nvSpPr>
          <p:cNvPr id="5" name="頁尾版面配置區 4">
            <a:extLst>
              <a:ext uri="{FF2B5EF4-FFF2-40B4-BE49-F238E27FC236}">
                <a16:creationId xmlns:a16="http://schemas.microsoft.com/office/drawing/2014/main" id="{DAFA07C5-55BF-FB29-2444-C2F3AAB434A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D5C70CC-06A2-9F35-6DED-C3113E14D3C9}"/>
              </a:ext>
            </a:extLst>
          </p:cNvPr>
          <p:cNvSpPr>
            <a:spLocks noGrp="1"/>
          </p:cNvSpPr>
          <p:nvPr>
            <p:ph type="sldNum" sz="quarter" idx="12"/>
          </p:nvPr>
        </p:nvSpPr>
        <p:spPr/>
        <p:txBody>
          <a:bodyPr/>
          <a:lstStyle/>
          <a:p>
            <a:fld id="{3BB25348-1A1C-4FD6-B9A6-2E34DBF03EC3}" type="slidenum">
              <a:rPr lang="zh-TW" altLang="en-US" smtClean="0"/>
              <a:t>‹#›</a:t>
            </a:fld>
            <a:endParaRPr lang="zh-TW" altLang="en-US"/>
          </a:p>
        </p:txBody>
      </p:sp>
    </p:spTree>
    <p:extLst>
      <p:ext uri="{BB962C8B-B14F-4D97-AF65-F5344CB8AC3E}">
        <p14:creationId xmlns:p14="http://schemas.microsoft.com/office/powerpoint/2010/main" val="3646605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E3969C6-0099-52D3-F73D-DC77FC26397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BDF15E20-15E7-1CCD-5F98-2833AF791418}"/>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C8F0CDF-F264-4D3F-483E-DF58CAAF27FE}"/>
              </a:ext>
            </a:extLst>
          </p:cNvPr>
          <p:cNvSpPr>
            <a:spLocks noGrp="1"/>
          </p:cNvSpPr>
          <p:nvPr>
            <p:ph type="dt" sz="half" idx="10"/>
          </p:nvPr>
        </p:nvSpPr>
        <p:spPr/>
        <p:txBody>
          <a:bodyPr/>
          <a:lstStyle/>
          <a:p>
            <a:fld id="{387F0407-4833-455A-B9E1-CEF0386E1348}" type="datetimeFigureOut">
              <a:rPr lang="zh-TW" altLang="en-US" smtClean="0"/>
              <a:t>2023/8/29</a:t>
            </a:fld>
            <a:endParaRPr lang="zh-TW" altLang="en-US"/>
          </a:p>
        </p:txBody>
      </p:sp>
      <p:sp>
        <p:nvSpPr>
          <p:cNvPr id="5" name="頁尾版面配置區 4">
            <a:extLst>
              <a:ext uri="{FF2B5EF4-FFF2-40B4-BE49-F238E27FC236}">
                <a16:creationId xmlns:a16="http://schemas.microsoft.com/office/drawing/2014/main" id="{E9958A3B-F5DE-B9CE-9A57-CC086734591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1477711-BCCD-45E4-0D6A-BCE0C1107171}"/>
              </a:ext>
            </a:extLst>
          </p:cNvPr>
          <p:cNvSpPr>
            <a:spLocks noGrp="1"/>
          </p:cNvSpPr>
          <p:nvPr>
            <p:ph type="sldNum" sz="quarter" idx="12"/>
          </p:nvPr>
        </p:nvSpPr>
        <p:spPr/>
        <p:txBody>
          <a:bodyPr/>
          <a:lstStyle/>
          <a:p>
            <a:fld id="{3BB25348-1A1C-4FD6-B9A6-2E34DBF03EC3}" type="slidenum">
              <a:rPr lang="zh-TW" altLang="en-US" smtClean="0"/>
              <a:t>‹#›</a:t>
            </a:fld>
            <a:endParaRPr lang="zh-TW" altLang="en-US"/>
          </a:p>
        </p:txBody>
      </p:sp>
    </p:spTree>
    <p:extLst>
      <p:ext uri="{BB962C8B-B14F-4D97-AF65-F5344CB8AC3E}">
        <p14:creationId xmlns:p14="http://schemas.microsoft.com/office/powerpoint/2010/main" val="1657494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0207AA-49F8-E414-76A0-4922534AE52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E61EDAE-DE02-0F24-3E6E-214459662B75}"/>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763C715-76B2-6C64-377E-9029F6C7D074}"/>
              </a:ext>
            </a:extLst>
          </p:cNvPr>
          <p:cNvSpPr>
            <a:spLocks noGrp="1"/>
          </p:cNvSpPr>
          <p:nvPr>
            <p:ph type="dt" sz="half" idx="10"/>
          </p:nvPr>
        </p:nvSpPr>
        <p:spPr/>
        <p:txBody>
          <a:bodyPr/>
          <a:lstStyle/>
          <a:p>
            <a:fld id="{387F0407-4833-455A-B9E1-CEF0386E1348}" type="datetimeFigureOut">
              <a:rPr lang="zh-TW" altLang="en-US" smtClean="0"/>
              <a:t>2023/8/29</a:t>
            </a:fld>
            <a:endParaRPr lang="zh-TW" altLang="en-US"/>
          </a:p>
        </p:txBody>
      </p:sp>
      <p:sp>
        <p:nvSpPr>
          <p:cNvPr id="5" name="頁尾版面配置區 4">
            <a:extLst>
              <a:ext uri="{FF2B5EF4-FFF2-40B4-BE49-F238E27FC236}">
                <a16:creationId xmlns:a16="http://schemas.microsoft.com/office/drawing/2014/main" id="{A7657186-B59B-158C-2F7E-A00EE6DCA77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DB8BEA7-974F-875B-92FB-4DF29619F689}"/>
              </a:ext>
            </a:extLst>
          </p:cNvPr>
          <p:cNvSpPr>
            <a:spLocks noGrp="1"/>
          </p:cNvSpPr>
          <p:nvPr>
            <p:ph type="sldNum" sz="quarter" idx="12"/>
          </p:nvPr>
        </p:nvSpPr>
        <p:spPr/>
        <p:txBody>
          <a:bodyPr/>
          <a:lstStyle/>
          <a:p>
            <a:fld id="{3BB25348-1A1C-4FD6-B9A6-2E34DBF03EC3}" type="slidenum">
              <a:rPr lang="zh-TW" altLang="en-US" smtClean="0"/>
              <a:t>‹#›</a:t>
            </a:fld>
            <a:endParaRPr lang="zh-TW" altLang="en-US"/>
          </a:p>
        </p:txBody>
      </p:sp>
    </p:spTree>
    <p:extLst>
      <p:ext uri="{BB962C8B-B14F-4D97-AF65-F5344CB8AC3E}">
        <p14:creationId xmlns:p14="http://schemas.microsoft.com/office/powerpoint/2010/main" val="398236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38AEC6-0F05-2CB8-9428-D3AB26326FD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B607033-8D00-07BC-0009-6579F0ED45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89BA1A7B-453D-A9EB-00BC-5E66AC508BB1}"/>
              </a:ext>
            </a:extLst>
          </p:cNvPr>
          <p:cNvSpPr>
            <a:spLocks noGrp="1"/>
          </p:cNvSpPr>
          <p:nvPr>
            <p:ph type="dt" sz="half" idx="10"/>
          </p:nvPr>
        </p:nvSpPr>
        <p:spPr/>
        <p:txBody>
          <a:bodyPr/>
          <a:lstStyle/>
          <a:p>
            <a:fld id="{387F0407-4833-455A-B9E1-CEF0386E1348}" type="datetimeFigureOut">
              <a:rPr lang="zh-TW" altLang="en-US" smtClean="0"/>
              <a:t>2023/8/29</a:t>
            </a:fld>
            <a:endParaRPr lang="zh-TW" altLang="en-US"/>
          </a:p>
        </p:txBody>
      </p:sp>
      <p:sp>
        <p:nvSpPr>
          <p:cNvPr id="5" name="頁尾版面配置區 4">
            <a:extLst>
              <a:ext uri="{FF2B5EF4-FFF2-40B4-BE49-F238E27FC236}">
                <a16:creationId xmlns:a16="http://schemas.microsoft.com/office/drawing/2014/main" id="{57535823-7085-08DE-EE30-7E4942536D0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090932E-4219-D696-D43A-548AFAAFFDBB}"/>
              </a:ext>
            </a:extLst>
          </p:cNvPr>
          <p:cNvSpPr>
            <a:spLocks noGrp="1"/>
          </p:cNvSpPr>
          <p:nvPr>
            <p:ph type="sldNum" sz="quarter" idx="12"/>
          </p:nvPr>
        </p:nvSpPr>
        <p:spPr/>
        <p:txBody>
          <a:bodyPr/>
          <a:lstStyle/>
          <a:p>
            <a:fld id="{3BB25348-1A1C-4FD6-B9A6-2E34DBF03EC3}" type="slidenum">
              <a:rPr lang="zh-TW" altLang="en-US" smtClean="0"/>
              <a:t>‹#›</a:t>
            </a:fld>
            <a:endParaRPr lang="zh-TW" altLang="en-US"/>
          </a:p>
        </p:txBody>
      </p:sp>
    </p:spTree>
    <p:extLst>
      <p:ext uri="{BB962C8B-B14F-4D97-AF65-F5344CB8AC3E}">
        <p14:creationId xmlns:p14="http://schemas.microsoft.com/office/powerpoint/2010/main" val="449491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E8ECB4-4EF8-34EE-CD9D-9A6F6435075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187F8D4-3FED-BCE8-9B77-99D13D267B9D}"/>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3DC1E559-D9BE-FC4C-C631-F552DC0AF10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C68A2F3-7CFC-362A-10B4-EAFFCA8EBDD1}"/>
              </a:ext>
            </a:extLst>
          </p:cNvPr>
          <p:cNvSpPr>
            <a:spLocks noGrp="1"/>
          </p:cNvSpPr>
          <p:nvPr>
            <p:ph type="dt" sz="half" idx="10"/>
          </p:nvPr>
        </p:nvSpPr>
        <p:spPr/>
        <p:txBody>
          <a:bodyPr/>
          <a:lstStyle/>
          <a:p>
            <a:fld id="{387F0407-4833-455A-B9E1-CEF0386E1348}" type="datetimeFigureOut">
              <a:rPr lang="zh-TW" altLang="en-US" smtClean="0"/>
              <a:t>2023/8/29</a:t>
            </a:fld>
            <a:endParaRPr lang="zh-TW" altLang="en-US"/>
          </a:p>
        </p:txBody>
      </p:sp>
      <p:sp>
        <p:nvSpPr>
          <p:cNvPr id="6" name="頁尾版面配置區 5">
            <a:extLst>
              <a:ext uri="{FF2B5EF4-FFF2-40B4-BE49-F238E27FC236}">
                <a16:creationId xmlns:a16="http://schemas.microsoft.com/office/drawing/2014/main" id="{2F9CEDF3-F888-F144-48AF-9D9C2EBE1FD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664F5B0-0131-DD33-2BCC-71AB85BBD846}"/>
              </a:ext>
            </a:extLst>
          </p:cNvPr>
          <p:cNvSpPr>
            <a:spLocks noGrp="1"/>
          </p:cNvSpPr>
          <p:nvPr>
            <p:ph type="sldNum" sz="quarter" idx="12"/>
          </p:nvPr>
        </p:nvSpPr>
        <p:spPr/>
        <p:txBody>
          <a:bodyPr/>
          <a:lstStyle/>
          <a:p>
            <a:fld id="{3BB25348-1A1C-4FD6-B9A6-2E34DBF03EC3}" type="slidenum">
              <a:rPr lang="zh-TW" altLang="en-US" smtClean="0"/>
              <a:t>‹#›</a:t>
            </a:fld>
            <a:endParaRPr lang="zh-TW" altLang="en-US"/>
          </a:p>
        </p:txBody>
      </p:sp>
    </p:spTree>
    <p:extLst>
      <p:ext uri="{BB962C8B-B14F-4D97-AF65-F5344CB8AC3E}">
        <p14:creationId xmlns:p14="http://schemas.microsoft.com/office/powerpoint/2010/main" val="3322460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39B03C-C8E4-6FA6-FF57-873AAAC27B6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0F2D8FA-E8F5-49AC-0B7D-D2442721D2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B853919-C522-9179-9C5D-4D7B24565FD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6D86A9D-1009-4ED8-DDB5-3C40C150AD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FCFCCC82-B682-6721-F4A3-2B8857E5914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8CE3DAD-3721-00DD-22DA-C254488BB25B}"/>
              </a:ext>
            </a:extLst>
          </p:cNvPr>
          <p:cNvSpPr>
            <a:spLocks noGrp="1"/>
          </p:cNvSpPr>
          <p:nvPr>
            <p:ph type="dt" sz="half" idx="10"/>
          </p:nvPr>
        </p:nvSpPr>
        <p:spPr/>
        <p:txBody>
          <a:bodyPr/>
          <a:lstStyle/>
          <a:p>
            <a:fld id="{387F0407-4833-455A-B9E1-CEF0386E1348}" type="datetimeFigureOut">
              <a:rPr lang="zh-TW" altLang="en-US" smtClean="0"/>
              <a:t>2023/8/29</a:t>
            </a:fld>
            <a:endParaRPr lang="zh-TW" altLang="en-US"/>
          </a:p>
        </p:txBody>
      </p:sp>
      <p:sp>
        <p:nvSpPr>
          <p:cNvPr id="8" name="頁尾版面配置區 7">
            <a:extLst>
              <a:ext uri="{FF2B5EF4-FFF2-40B4-BE49-F238E27FC236}">
                <a16:creationId xmlns:a16="http://schemas.microsoft.com/office/drawing/2014/main" id="{5B30FC05-DFE1-5786-925C-959A6750AA5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DC770387-1E28-AFDB-33C7-5C194EF4E651}"/>
              </a:ext>
            </a:extLst>
          </p:cNvPr>
          <p:cNvSpPr>
            <a:spLocks noGrp="1"/>
          </p:cNvSpPr>
          <p:nvPr>
            <p:ph type="sldNum" sz="quarter" idx="12"/>
          </p:nvPr>
        </p:nvSpPr>
        <p:spPr/>
        <p:txBody>
          <a:bodyPr/>
          <a:lstStyle/>
          <a:p>
            <a:fld id="{3BB25348-1A1C-4FD6-B9A6-2E34DBF03EC3}" type="slidenum">
              <a:rPr lang="zh-TW" altLang="en-US" smtClean="0"/>
              <a:t>‹#›</a:t>
            </a:fld>
            <a:endParaRPr lang="zh-TW" altLang="en-US"/>
          </a:p>
        </p:txBody>
      </p:sp>
    </p:spTree>
    <p:extLst>
      <p:ext uri="{BB962C8B-B14F-4D97-AF65-F5344CB8AC3E}">
        <p14:creationId xmlns:p14="http://schemas.microsoft.com/office/powerpoint/2010/main" val="3085139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E93CD5-FE2B-512E-83C9-26BD8B58F7C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19C7192-7D00-F579-C3D3-63538162E0EC}"/>
              </a:ext>
            </a:extLst>
          </p:cNvPr>
          <p:cNvSpPr>
            <a:spLocks noGrp="1"/>
          </p:cNvSpPr>
          <p:nvPr>
            <p:ph type="dt" sz="half" idx="10"/>
          </p:nvPr>
        </p:nvSpPr>
        <p:spPr/>
        <p:txBody>
          <a:bodyPr/>
          <a:lstStyle/>
          <a:p>
            <a:fld id="{387F0407-4833-455A-B9E1-CEF0386E1348}" type="datetimeFigureOut">
              <a:rPr lang="zh-TW" altLang="en-US" smtClean="0"/>
              <a:t>2023/8/29</a:t>
            </a:fld>
            <a:endParaRPr lang="zh-TW" altLang="en-US"/>
          </a:p>
        </p:txBody>
      </p:sp>
      <p:sp>
        <p:nvSpPr>
          <p:cNvPr id="4" name="頁尾版面配置區 3">
            <a:extLst>
              <a:ext uri="{FF2B5EF4-FFF2-40B4-BE49-F238E27FC236}">
                <a16:creationId xmlns:a16="http://schemas.microsoft.com/office/drawing/2014/main" id="{1E74583B-63A9-7B05-399B-73BBC0621D7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7E8E181-AC63-B97C-B1EA-D0ACC3294F6D}"/>
              </a:ext>
            </a:extLst>
          </p:cNvPr>
          <p:cNvSpPr>
            <a:spLocks noGrp="1"/>
          </p:cNvSpPr>
          <p:nvPr>
            <p:ph type="sldNum" sz="quarter" idx="12"/>
          </p:nvPr>
        </p:nvSpPr>
        <p:spPr/>
        <p:txBody>
          <a:bodyPr/>
          <a:lstStyle/>
          <a:p>
            <a:fld id="{3BB25348-1A1C-4FD6-B9A6-2E34DBF03EC3}" type="slidenum">
              <a:rPr lang="zh-TW" altLang="en-US" smtClean="0"/>
              <a:t>‹#›</a:t>
            </a:fld>
            <a:endParaRPr lang="zh-TW" altLang="en-US"/>
          </a:p>
        </p:txBody>
      </p:sp>
    </p:spTree>
    <p:extLst>
      <p:ext uri="{BB962C8B-B14F-4D97-AF65-F5344CB8AC3E}">
        <p14:creationId xmlns:p14="http://schemas.microsoft.com/office/powerpoint/2010/main" val="399058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ABB2730-F864-11CA-4EE4-E9918C92FA2A}"/>
              </a:ext>
            </a:extLst>
          </p:cNvPr>
          <p:cNvSpPr>
            <a:spLocks noGrp="1"/>
          </p:cNvSpPr>
          <p:nvPr>
            <p:ph type="dt" sz="half" idx="10"/>
          </p:nvPr>
        </p:nvSpPr>
        <p:spPr/>
        <p:txBody>
          <a:bodyPr/>
          <a:lstStyle/>
          <a:p>
            <a:fld id="{387F0407-4833-455A-B9E1-CEF0386E1348}" type="datetimeFigureOut">
              <a:rPr lang="zh-TW" altLang="en-US" smtClean="0"/>
              <a:t>2023/8/29</a:t>
            </a:fld>
            <a:endParaRPr lang="zh-TW" altLang="en-US"/>
          </a:p>
        </p:txBody>
      </p:sp>
      <p:sp>
        <p:nvSpPr>
          <p:cNvPr id="3" name="頁尾版面配置區 2">
            <a:extLst>
              <a:ext uri="{FF2B5EF4-FFF2-40B4-BE49-F238E27FC236}">
                <a16:creationId xmlns:a16="http://schemas.microsoft.com/office/drawing/2014/main" id="{705C10CB-076F-2D55-167E-52792874187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8EE2610-BECD-F25A-EE39-0831549043D2}"/>
              </a:ext>
            </a:extLst>
          </p:cNvPr>
          <p:cNvSpPr>
            <a:spLocks noGrp="1"/>
          </p:cNvSpPr>
          <p:nvPr>
            <p:ph type="sldNum" sz="quarter" idx="12"/>
          </p:nvPr>
        </p:nvSpPr>
        <p:spPr/>
        <p:txBody>
          <a:bodyPr/>
          <a:lstStyle/>
          <a:p>
            <a:fld id="{3BB25348-1A1C-4FD6-B9A6-2E34DBF03EC3}" type="slidenum">
              <a:rPr lang="zh-TW" altLang="en-US" smtClean="0"/>
              <a:t>‹#›</a:t>
            </a:fld>
            <a:endParaRPr lang="zh-TW" altLang="en-US"/>
          </a:p>
        </p:txBody>
      </p:sp>
    </p:spTree>
    <p:extLst>
      <p:ext uri="{BB962C8B-B14F-4D97-AF65-F5344CB8AC3E}">
        <p14:creationId xmlns:p14="http://schemas.microsoft.com/office/powerpoint/2010/main" val="1754248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C5770E-6325-1764-2820-F47EF394512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A5489F6-312C-7B2E-6E94-77EF4C7661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CDB125F-1E78-67C3-AF72-C04CC61F2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9EDC61E-3640-ACCC-1F9F-A7152412AD06}"/>
              </a:ext>
            </a:extLst>
          </p:cNvPr>
          <p:cNvSpPr>
            <a:spLocks noGrp="1"/>
          </p:cNvSpPr>
          <p:nvPr>
            <p:ph type="dt" sz="half" idx="10"/>
          </p:nvPr>
        </p:nvSpPr>
        <p:spPr/>
        <p:txBody>
          <a:bodyPr/>
          <a:lstStyle/>
          <a:p>
            <a:fld id="{387F0407-4833-455A-B9E1-CEF0386E1348}" type="datetimeFigureOut">
              <a:rPr lang="zh-TW" altLang="en-US" smtClean="0"/>
              <a:t>2023/8/29</a:t>
            </a:fld>
            <a:endParaRPr lang="zh-TW" altLang="en-US"/>
          </a:p>
        </p:txBody>
      </p:sp>
      <p:sp>
        <p:nvSpPr>
          <p:cNvPr id="6" name="頁尾版面配置區 5">
            <a:extLst>
              <a:ext uri="{FF2B5EF4-FFF2-40B4-BE49-F238E27FC236}">
                <a16:creationId xmlns:a16="http://schemas.microsoft.com/office/drawing/2014/main" id="{BD14225A-52F2-805A-FC36-659EF77AD13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70140A2-E3A3-8137-49A7-683D3F4186E9}"/>
              </a:ext>
            </a:extLst>
          </p:cNvPr>
          <p:cNvSpPr>
            <a:spLocks noGrp="1"/>
          </p:cNvSpPr>
          <p:nvPr>
            <p:ph type="sldNum" sz="quarter" idx="12"/>
          </p:nvPr>
        </p:nvSpPr>
        <p:spPr/>
        <p:txBody>
          <a:bodyPr/>
          <a:lstStyle/>
          <a:p>
            <a:fld id="{3BB25348-1A1C-4FD6-B9A6-2E34DBF03EC3}" type="slidenum">
              <a:rPr lang="zh-TW" altLang="en-US" smtClean="0"/>
              <a:t>‹#›</a:t>
            </a:fld>
            <a:endParaRPr lang="zh-TW" altLang="en-US"/>
          </a:p>
        </p:txBody>
      </p:sp>
    </p:spTree>
    <p:extLst>
      <p:ext uri="{BB962C8B-B14F-4D97-AF65-F5344CB8AC3E}">
        <p14:creationId xmlns:p14="http://schemas.microsoft.com/office/powerpoint/2010/main" val="3120066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43CD82-A139-F37A-3671-4F0475E9E5A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14BBD92-5038-3995-BC39-37B188A9D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A5CC5FF0-B77D-A6AE-E7B8-1D07B7193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2D41E3B-F663-A809-389A-814DAA6CDBDB}"/>
              </a:ext>
            </a:extLst>
          </p:cNvPr>
          <p:cNvSpPr>
            <a:spLocks noGrp="1"/>
          </p:cNvSpPr>
          <p:nvPr>
            <p:ph type="dt" sz="half" idx="10"/>
          </p:nvPr>
        </p:nvSpPr>
        <p:spPr/>
        <p:txBody>
          <a:bodyPr/>
          <a:lstStyle/>
          <a:p>
            <a:fld id="{387F0407-4833-455A-B9E1-CEF0386E1348}" type="datetimeFigureOut">
              <a:rPr lang="zh-TW" altLang="en-US" smtClean="0"/>
              <a:t>2023/8/29</a:t>
            </a:fld>
            <a:endParaRPr lang="zh-TW" altLang="en-US"/>
          </a:p>
        </p:txBody>
      </p:sp>
      <p:sp>
        <p:nvSpPr>
          <p:cNvPr id="6" name="頁尾版面配置區 5">
            <a:extLst>
              <a:ext uri="{FF2B5EF4-FFF2-40B4-BE49-F238E27FC236}">
                <a16:creationId xmlns:a16="http://schemas.microsoft.com/office/drawing/2014/main" id="{5123F827-BAA5-B1CC-52C5-2E464F78BC5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F622806-0529-398C-B8A2-628319EB5675}"/>
              </a:ext>
            </a:extLst>
          </p:cNvPr>
          <p:cNvSpPr>
            <a:spLocks noGrp="1"/>
          </p:cNvSpPr>
          <p:nvPr>
            <p:ph type="sldNum" sz="quarter" idx="12"/>
          </p:nvPr>
        </p:nvSpPr>
        <p:spPr/>
        <p:txBody>
          <a:bodyPr/>
          <a:lstStyle/>
          <a:p>
            <a:fld id="{3BB25348-1A1C-4FD6-B9A6-2E34DBF03EC3}" type="slidenum">
              <a:rPr lang="zh-TW" altLang="en-US" smtClean="0"/>
              <a:t>‹#›</a:t>
            </a:fld>
            <a:endParaRPr lang="zh-TW" altLang="en-US"/>
          </a:p>
        </p:txBody>
      </p:sp>
    </p:spTree>
    <p:extLst>
      <p:ext uri="{BB962C8B-B14F-4D97-AF65-F5344CB8AC3E}">
        <p14:creationId xmlns:p14="http://schemas.microsoft.com/office/powerpoint/2010/main" val="1079670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93B4039-B002-7AD1-D6E3-6ACC5B2A8E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D92CF6B-3148-E07C-496A-55C722DE5E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4CA0D67-2EFA-6E9A-7043-5C0FE23BE7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F0407-4833-455A-B9E1-CEF0386E1348}" type="datetimeFigureOut">
              <a:rPr lang="zh-TW" altLang="en-US" smtClean="0"/>
              <a:t>2023/8/29</a:t>
            </a:fld>
            <a:endParaRPr lang="zh-TW" altLang="en-US"/>
          </a:p>
        </p:txBody>
      </p:sp>
      <p:sp>
        <p:nvSpPr>
          <p:cNvPr id="5" name="頁尾版面配置區 4">
            <a:extLst>
              <a:ext uri="{FF2B5EF4-FFF2-40B4-BE49-F238E27FC236}">
                <a16:creationId xmlns:a16="http://schemas.microsoft.com/office/drawing/2014/main" id="{12CED370-4B0B-DE9C-872D-AF054E25A7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010E642-5DF4-96B5-BE0F-8DF0B799FD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25348-1A1C-4FD6-B9A6-2E34DBF03EC3}" type="slidenum">
              <a:rPr lang="zh-TW" altLang="en-US" smtClean="0"/>
              <a:t>‹#›</a:t>
            </a:fld>
            <a:endParaRPr lang="zh-TW" altLang="en-US"/>
          </a:p>
        </p:txBody>
      </p:sp>
    </p:spTree>
    <p:extLst>
      <p:ext uri="{BB962C8B-B14F-4D97-AF65-F5344CB8AC3E}">
        <p14:creationId xmlns:p14="http://schemas.microsoft.com/office/powerpoint/2010/main" val="2305732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6CC3A8-EB5C-8D16-B824-CB4AB74296F1}"/>
              </a:ext>
            </a:extLst>
          </p:cNvPr>
          <p:cNvSpPr>
            <a:spLocks noGrp="1"/>
          </p:cNvSpPr>
          <p:nvPr>
            <p:ph type="ctrTitle"/>
          </p:nvPr>
        </p:nvSpPr>
        <p:spPr/>
        <p:txBody>
          <a:bodyPr/>
          <a:lstStyle/>
          <a:p>
            <a:r>
              <a:rPr lang="en-US" altLang="zh-TW" dirty="0"/>
              <a:t>Week 29</a:t>
            </a:r>
            <a:endParaRPr lang="zh-TW" altLang="en-US" dirty="0"/>
          </a:p>
        </p:txBody>
      </p:sp>
      <p:sp>
        <p:nvSpPr>
          <p:cNvPr id="3" name="副標題 2">
            <a:extLst>
              <a:ext uri="{FF2B5EF4-FFF2-40B4-BE49-F238E27FC236}">
                <a16:creationId xmlns:a16="http://schemas.microsoft.com/office/drawing/2014/main" id="{7545199E-F351-13B3-E092-F2687F2CDD3E}"/>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20782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859CCF-C94C-1CC2-FBAC-ECA00DC76355}"/>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結論</a:t>
            </a:r>
          </a:p>
        </p:txBody>
      </p:sp>
      <p:sp>
        <p:nvSpPr>
          <p:cNvPr id="3" name="內容版面配置區 2">
            <a:extLst>
              <a:ext uri="{FF2B5EF4-FFF2-40B4-BE49-F238E27FC236}">
                <a16:creationId xmlns:a16="http://schemas.microsoft.com/office/drawing/2014/main" id="{F0E2D13A-1FD0-7578-77F0-493595A51EE4}"/>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以上述兩個結論來說，</a:t>
            </a:r>
            <a:r>
              <a:rPr lang="en-US" altLang="zh-TW" dirty="0">
                <a:latin typeface="標楷體" panose="03000509000000000000" pitchFamily="65" charset="-120"/>
                <a:ea typeface="標楷體" panose="03000509000000000000" pitchFamily="65" charset="-120"/>
              </a:rPr>
              <a:t>L1</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loss</a:t>
            </a:r>
            <a:r>
              <a:rPr lang="zh-TW" altLang="en-US" dirty="0">
                <a:latin typeface="標楷體" panose="03000509000000000000" pitchFamily="65" charset="-120"/>
                <a:ea typeface="標楷體" panose="03000509000000000000" pitchFamily="65" charset="-120"/>
              </a:rPr>
              <a:t>主要是影響圖片的細節之類的，對於複雜度比較高的圖像來說確實是很重要的，但我做的姿勢校正其實不算是高複雜度的圖片，所以我認為如果成像沒有什麼太大的問題，比如模糊不清導致無法識別，其實可以忽略。</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G_GAN</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loss</a:t>
            </a:r>
            <a:r>
              <a:rPr lang="zh-TW" altLang="en-US" dirty="0">
                <a:latin typeface="標楷體" panose="03000509000000000000" pitchFamily="65" charset="-120"/>
                <a:ea typeface="標楷體" panose="03000509000000000000" pitchFamily="65" charset="-120"/>
              </a:rPr>
              <a:t>的問題目前是訓練集太少的原因，導致有些動作會被誤判，尤其是蹲至最低的修復很容易生成出不對的動作</a:t>
            </a:r>
            <a:r>
              <a:rPr lang="en-US" altLang="zh-TW"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ex:image</a:t>
            </a:r>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，究其原因估計是當初擷取影片時有些動作可能只有幾公分甚至毫米的差距，但我在手動矯正時給了他們不同的修正姿勢</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下一頁有範例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，而導致模型無法好好學習。</a:t>
            </a:r>
          </a:p>
        </p:txBody>
      </p:sp>
    </p:spTree>
    <p:extLst>
      <p:ext uri="{BB962C8B-B14F-4D97-AF65-F5344CB8AC3E}">
        <p14:creationId xmlns:p14="http://schemas.microsoft.com/office/powerpoint/2010/main" val="2241830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BDE952-FC4E-CF59-A90B-9E2B0F4E5EF6}"/>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範例</a:t>
            </a:r>
          </a:p>
        </p:txBody>
      </p:sp>
      <p:pic>
        <p:nvPicPr>
          <p:cNvPr id="5" name="內容版面配置區 4">
            <a:extLst>
              <a:ext uri="{FF2B5EF4-FFF2-40B4-BE49-F238E27FC236}">
                <a16:creationId xmlns:a16="http://schemas.microsoft.com/office/drawing/2014/main" id="{EC5FFFF8-1D48-9668-9C1F-25D76BC963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52258"/>
            <a:ext cx="4902916" cy="4351338"/>
          </a:xfrm>
        </p:spPr>
      </p:pic>
      <p:pic>
        <p:nvPicPr>
          <p:cNvPr id="9" name="圖片 8">
            <a:extLst>
              <a:ext uri="{FF2B5EF4-FFF2-40B4-BE49-F238E27FC236}">
                <a16:creationId xmlns:a16="http://schemas.microsoft.com/office/drawing/2014/main" id="{3CFC555E-60AC-3F4D-5082-A4C9D07C2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4412" y="1848975"/>
            <a:ext cx="4902916" cy="4351338"/>
          </a:xfrm>
          <a:prstGeom prst="rect">
            <a:avLst/>
          </a:prstGeom>
        </p:spPr>
      </p:pic>
      <p:sp>
        <p:nvSpPr>
          <p:cNvPr id="10" name="文字方塊 9">
            <a:extLst>
              <a:ext uri="{FF2B5EF4-FFF2-40B4-BE49-F238E27FC236}">
                <a16:creationId xmlns:a16="http://schemas.microsoft.com/office/drawing/2014/main" id="{1CC76A4A-6D57-E582-3F23-0E5F7300FF22}"/>
              </a:ext>
            </a:extLst>
          </p:cNvPr>
          <p:cNvSpPr txBox="1"/>
          <p:nvPr/>
        </p:nvSpPr>
        <p:spPr>
          <a:xfrm>
            <a:off x="1546263" y="6308209"/>
            <a:ext cx="8956298"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這兩張其實差不多就真的只有腰的高度不大同，但我左圖修正的跟右圖修正的不一樣</a:t>
            </a:r>
          </a:p>
        </p:txBody>
      </p:sp>
    </p:spTree>
    <p:extLst>
      <p:ext uri="{BB962C8B-B14F-4D97-AF65-F5344CB8AC3E}">
        <p14:creationId xmlns:p14="http://schemas.microsoft.com/office/powerpoint/2010/main" val="2586263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CB33D9-B49B-7629-938F-59DDE3D2CDCC}"/>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解決辦法</a:t>
            </a:r>
          </a:p>
        </p:txBody>
      </p:sp>
      <p:sp>
        <p:nvSpPr>
          <p:cNvPr id="3" name="內容版面配置區 2">
            <a:extLst>
              <a:ext uri="{FF2B5EF4-FFF2-40B4-BE49-F238E27FC236}">
                <a16:creationId xmlns:a16="http://schemas.microsoft.com/office/drawing/2014/main" id="{F6F33FAB-7047-D1CB-E835-A48A7B9C9C98}"/>
              </a:ext>
            </a:extLst>
          </p:cNvPr>
          <p:cNvSpPr>
            <a:spLocks noGrp="1"/>
          </p:cNvSpPr>
          <p:nvPr>
            <p:ph idx="1"/>
          </p:nvPr>
        </p:nvSpPr>
        <p:spPr/>
        <p:txBody>
          <a:bodyPr/>
          <a:lstStyle/>
          <a:p>
            <a:pPr marL="0" indent="0">
              <a:buNone/>
            </a:pPr>
            <a:r>
              <a:rPr lang="zh-TW" altLang="en-US" dirty="0">
                <a:latin typeface="標楷體" panose="03000509000000000000" pitchFamily="65" charset="-120"/>
                <a:ea typeface="標楷體" panose="03000509000000000000" pitchFamily="65" charset="-120"/>
              </a:rPr>
              <a:t>上週教授提出了可以藉由</a:t>
            </a:r>
            <a:r>
              <a:rPr lang="en-US" altLang="zh-TW" dirty="0" err="1">
                <a:latin typeface="標楷體" panose="03000509000000000000" pitchFamily="65" charset="-120"/>
                <a:ea typeface="標楷體" panose="03000509000000000000" pitchFamily="65" charset="-120"/>
              </a:rPr>
              <a:t>openpose</a:t>
            </a:r>
            <a:r>
              <a:rPr lang="zh-TW" altLang="en-US" dirty="0">
                <a:latin typeface="標楷體" panose="03000509000000000000" pitchFamily="65" charset="-120"/>
                <a:ea typeface="標楷體" panose="03000509000000000000" pitchFamily="65" charset="-120"/>
              </a:rPr>
              <a:t>輸出時一併輸出修正後的姿勢，這一點我還沒研究出來，所以目前還是以手動修正為主，但就是需要我好好挑選姿勢了，之前是一秒</a:t>
            </a:r>
            <a:r>
              <a:rPr lang="en-US" altLang="zh-TW" dirty="0">
                <a:latin typeface="標楷體" panose="03000509000000000000" pitchFamily="65" charset="-120"/>
                <a:ea typeface="標楷體" panose="03000509000000000000" pitchFamily="65" charset="-120"/>
              </a:rPr>
              <a:t>5</a:t>
            </a:r>
            <a:r>
              <a:rPr lang="zh-TW" altLang="en-US" dirty="0">
                <a:latin typeface="標楷體" panose="03000509000000000000" pitchFamily="65" charset="-120"/>
                <a:ea typeface="標楷體" panose="03000509000000000000" pitchFamily="65" charset="-120"/>
              </a:rPr>
              <a:t>幀來擷取圖片，現在可能要改成一秒</a:t>
            </a:r>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幀以一部影片</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一次完整的動作</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大約</a:t>
            </a:r>
            <a:r>
              <a:rPr lang="en-US" altLang="zh-TW" dirty="0">
                <a:latin typeface="標楷體" panose="03000509000000000000" pitchFamily="65" charset="-120"/>
                <a:ea typeface="標楷體" panose="03000509000000000000" pitchFamily="65" charset="-120"/>
              </a:rPr>
              <a:t>7~10</a:t>
            </a:r>
            <a:r>
              <a:rPr lang="zh-TW" altLang="en-US" dirty="0">
                <a:latin typeface="標楷體" panose="03000509000000000000" pitchFamily="65" charset="-120"/>
                <a:ea typeface="標楷體" panose="03000509000000000000" pitchFamily="65" charset="-120"/>
              </a:rPr>
              <a:t>秒來說，剛好可以將我五大修正動作分好，每一階段的動作都能有明顯的差別</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先這樣試試看，只是所需時長會很長。</a:t>
            </a:r>
          </a:p>
        </p:txBody>
      </p:sp>
    </p:spTree>
    <p:extLst>
      <p:ext uri="{BB962C8B-B14F-4D97-AF65-F5344CB8AC3E}">
        <p14:creationId xmlns:p14="http://schemas.microsoft.com/office/powerpoint/2010/main" val="686622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6B7C97-1D90-48F8-A74B-E38BFBEEFD13}"/>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測試</a:t>
            </a:r>
          </a:p>
        </p:txBody>
      </p:sp>
      <p:pic>
        <p:nvPicPr>
          <p:cNvPr id="5" name="內容版面配置區 4">
            <a:extLst>
              <a:ext uri="{FF2B5EF4-FFF2-40B4-BE49-F238E27FC236}">
                <a16:creationId xmlns:a16="http://schemas.microsoft.com/office/drawing/2014/main" id="{E97421A6-6162-2EC4-2F91-88DF5E85BEA8}"/>
              </a:ext>
            </a:extLst>
          </p:cNvPr>
          <p:cNvPicPr>
            <a:picLocks noGrp="1" noChangeAspect="1"/>
          </p:cNvPicPr>
          <p:nvPr>
            <p:ph idx="1"/>
          </p:nvPr>
        </p:nvPicPr>
        <p:blipFill>
          <a:blip r:embed="rId2"/>
          <a:stretch>
            <a:fillRect/>
          </a:stretch>
        </p:blipFill>
        <p:spPr>
          <a:xfrm>
            <a:off x="838200" y="1690688"/>
            <a:ext cx="3067975" cy="4627446"/>
          </a:xfrm>
        </p:spPr>
      </p:pic>
      <p:pic>
        <p:nvPicPr>
          <p:cNvPr id="7" name="圖片 6">
            <a:extLst>
              <a:ext uri="{FF2B5EF4-FFF2-40B4-BE49-F238E27FC236}">
                <a16:creationId xmlns:a16="http://schemas.microsoft.com/office/drawing/2014/main" id="{99AE886D-9457-B6D3-A04C-20877EAE886C}"/>
              </a:ext>
            </a:extLst>
          </p:cNvPr>
          <p:cNvPicPr>
            <a:picLocks noChangeAspect="1"/>
          </p:cNvPicPr>
          <p:nvPr/>
        </p:nvPicPr>
        <p:blipFill>
          <a:blip r:embed="rId3"/>
          <a:stretch>
            <a:fillRect/>
          </a:stretch>
        </p:blipFill>
        <p:spPr>
          <a:xfrm>
            <a:off x="4262064" y="1798342"/>
            <a:ext cx="3067975" cy="4412137"/>
          </a:xfrm>
          <a:prstGeom prst="rect">
            <a:avLst/>
          </a:prstGeom>
        </p:spPr>
      </p:pic>
      <p:pic>
        <p:nvPicPr>
          <p:cNvPr id="9" name="圖片 8">
            <a:extLst>
              <a:ext uri="{FF2B5EF4-FFF2-40B4-BE49-F238E27FC236}">
                <a16:creationId xmlns:a16="http://schemas.microsoft.com/office/drawing/2014/main" id="{27C02855-0705-B396-BF4C-F08B590ABC75}"/>
              </a:ext>
            </a:extLst>
          </p:cNvPr>
          <p:cNvPicPr>
            <a:picLocks noChangeAspect="1"/>
          </p:cNvPicPr>
          <p:nvPr/>
        </p:nvPicPr>
        <p:blipFill>
          <a:blip r:embed="rId4"/>
          <a:stretch>
            <a:fillRect/>
          </a:stretch>
        </p:blipFill>
        <p:spPr>
          <a:xfrm>
            <a:off x="7934350" y="1686250"/>
            <a:ext cx="3067976" cy="4524229"/>
          </a:xfrm>
          <a:prstGeom prst="rect">
            <a:avLst/>
          </a:prstGeom>
        </p:spPr>
      </p:pic>
    </p:spTree>
    <p:extLst>
      <p:ext uri="{BB962C8B-B14F-4D97-AF65-F5344CB8AC3E}">
        <p14:creationId xmlns:p14="http://schemas.microsoft.com/office/powerpoint/2010/main" val="1539365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9DF0B9-DA39-EF16-73E8-8B48F835D61B}"/>
              </a:ext>
            </a:extLst>
          </p:cNvPr>
          <p:cNvSpPr>
            <a:spLocks noGrp="1"/>
          </p:cNvSpPr>
          <p:nvPr>
            <p:ph type="title"/>
          </p:nvPr>
        </p:nvSpPr>
        <p:spPr/>
        <p:txBody>
          <a:bodyPr/>
          <a:lstStyle/>
          <a:p>
            <a:endParaRPr lang="zh-TW" altLang="en-US"/>
          </a:p>
        </p:txBody>
      </p:sp>
      <p:pic>
        <p:nvPicPr>
          <p:cNvPr id="9" name="內容版面配置區 8">
            <a:extLst>
              <a:ext uri="{FF2B5EF4-FFF2-40B4-BE49-F238E27FC236}">
                <a16:creationId xmlns:a16="http://schemas.microsoft.com/office/drawing/2014/main" id="{91580A5C-22F5-65D5-B147-99C1B93014CB}"/>
              </a:ext>
            </a:extLst>
          </p:cNvPr>
          <p:cNvPicPr>
            <a:picLocks noGrp="1" noChangeAspect="1"/>
          </p:cNvPicPr>
          <p:nvPr>
            <p:ph idx="1"/>
          </p:nvPr>
        </p:nvPicPr>
        <p:blipFill>
          <a:blip r:embed="rId2"/>
          <a:stretch>
            <a:fillRect/>
          </a:stretch>
        </p:blipFill>
        <p:spPr>
          <a:xfrm>
            <a:off x="4534731" y="1825625"/>
            <a:ext cx="3122537" cy="4351338"/>
          </a:xfrm>
        </p:spPr>
      </p:pic>
      <p:pic>
        <p:nvPicPr>
          <p:cNvPr id="5" name="圖片 4">
            <a:extLst>
              <a:ext uri="{FF2B5EF4-FFF2-40B4-BE49-F238E27FC236}">
                <a16:creationId xmlns:a16="http://schemas.microsoft.com/office/drawing/2014/main" id="{61E2C962-9CCE-8798-606D-359A5CF9FADA}"/>
              </a:ext>
            </a:extLst>
          </p:cNvPr>
          <p:cNvPicPr>
            <a:picLocks noChangeAspect="1"/>
          </p:cNvPicPr>
          <p:nvPr/>
        </p:nvPicPr>
        <p:blipFill>
          <a:blip r:embed="rId3"/>
          <a:stretch>
            <a:fillRect/>
          </a:stretch>
        </p:blipFill>
        <p:spPr>
          <a:xfrm>
            <a:off x="838200" y="1666274"/>
            <a:ext cx="3390054" cy="4954248"/>
          </a:xfrm>
          <a:prstGeom prst="rect">
            <a:avLst/>
          </a:prstGeom>
        </p:spPr>
      </p:pic>
      <p:pic>
        <p:nvPicPr>
          <p:cNvPr id="7" name="圖片 6">
            <a:extLst>
              <a:ext uri="{FF2B5EF4-FFF2-40B4-BE49-F238E27FC236}">
                <a16:creationId xmlns:a16="http://schemas.microsoft.com/office/drawing/2014/main" id="{AE72187C-1782-B8FF-BC48-9754789A8711}"/>
              </a:ext>
            </a:extLst>
          </p:cNvPr>
          <p:cNvPicPr>
            <a:picLocks noChangeAspect="1"/>
          </p:cNvPicPr>
          <p:nvPr/>
        </p:nvPicPr>
        <p:blipFill>
          <a:blip r:embed="rId4"/>
          <a:stretch>
            <a:fillRect/>
          </a:stretch>
        </p:blipFill>
        <p:spPr>
          <a:xfrm>
            <a:off x="7963745" y="1301149"/>
            <a:ext cx="3518117" cy="5191726"/>
          </a:xfrm>
          <a:prstGeom prst="rect">
            <a:avLst/>
          </a:prstGeom>
        </p:spPr>
      </p:pic>
    </p:spTree>
    <p:extLst>
      <p:ext uri="{BB962C8B-B14F-4D97-AF65-F5344CB8AC3E}">
        <p14:creationId xmlns:p14="http://schemas.microsoft.com/office/powerpoint/2010/main" val="2105227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7AE5B9-20F2-3FC8-9835-D47C8225A053}"/>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資料集</a:t>
            </a:r>
          </a:p>
        </p:txBody>
      </p:sp>
      <p:pic>
        <p:nvPicPr>
          <p:cNvPr id="5" name="內容版面配置區 4">
            <a:extLst>
              <a:ext uri="{FF2B5EF4-FFF2-40B4-BE49-F238E27FC236}">
                <a16:creationId xmlns:a16="http://schemas.microsoft.com/office/drawing/2014/main" id="{F3FCB38D-DE5C-1851-99AD-E975462B6F38}"/>
              </a:ext>
            </a:extLst>
          </p:cNvPr>
          <p:cNvPicPr>
            <a:picLocks noGrp="1" noChangeAspect="1"/>
          </p:cNvPicPr>
          <p:nvPr>
            <p:ph idx="1"/>
          </p:nvPr>
        </p:nvPicPr>
        <p:blipFill>
          <a:blip r:embed="rId2"/>
          <a:stretch>
            <a:fillRect/>
          </a:stretch>
        </p:blipFill>
        <p:spPr>
          <a:xfrm>
            <a:off x="953610" y="1322895"/>
            <a:ext cx="9544578" cy="5169980"/>
          </a:xfrm>
        </p:spPr>
      </p:pic>
      <p:sp>
        <p:nvSpPr>
          <p:cNvPr id="6" name="文字方塊 5">
            <a:extLst>
              <a:ext uri="{FF2B5EF4-FFF2-40B4-BE49-F238E27FC236}">
                <a16:creationId xmlns:a16="http://schemas.microsoft.com/office/drawing/2014/main" id="{1F6BFCB5-1C80-BD3B-EE9E-F1D9C46A66DB}"/>
              </a:ext>
            </a:extLst>
          </p:cNvPr>
          <p:cNvSpPr txBox="1"/>
          <p:nvPr/>
        </p:nvSpPr>
        <p:spPr>
          <a:xfrm>
            <a:off x="6338657" y="1506022"/>
            <a:ext cx="2382383" cy="369332"/>
          </a:xfrm>
          <a:prstGeom prst="rect">
            <a:avLst/>
          </a:prstGeom>
          <a:noFill/>
        </p:spPr>
        <p:txBody>
          <a:bodyPr wrap="none" rtlCol="0">
            <a:spAutoFit/>
          </a:bodyPr>
          <a:lstStyle/>
          <a:p>
            <a:r>
              <a:rPr lang="en-US" altLang="zh-TW" dirty="0">
                <a:solidFill>
                  <a:srgbClr val="FF0000"/>
                </a:solidFill>
              </a:rPr>
              <a:t>191</a:t>
            </a:r>
            <a:r>
              <a:rPr lang="zh-TW" altLang="en-US" dirty="0">
                <a:solidFill>
                  <a:srgbClr val="FF0000"/>
                </a:solidFill>
              </a:rPr>
              <a:t>張圖做小規模測試</a:t>
            </a:r>
          </a:p>
        </p:txBody>
      </p:sp>
    </p:spTree>
    <p:extLst>
      <p:ext uri="{BB962C8B-B14F-4D97-AF65-F5344CB8AC3E}">
        <p14:creationId xmlns:p14="http://schemas.microsoft.com/office/powerpoint/2010/main" val="1551745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BCF689-EB4D-CE26-6A48-E475F7DDCD64}"/>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訓練設定</a:t>
            </a:r>
          </a:p>
        </p:txBody>
      </p:sp>
      <p:sp>
        <p:nvSpPr>
          <p:cNvPr id="3" name="內容版面配置區 2">
            <a:extLst>
              <a:ext uri="{FF2B5EF4-FFF2-40B4-BE49-F238E27FC236}">
                <a16:creationId xmlns:a16="http://schemas.microsoft.com/office/drawing/2014/main" id="{E25BF7C2-EF13-7B1B-6DFE-460F8C3F578B}"/>
              </a:ext>
            </a:extLst>
          </p:cNvPr>
          <p:cNvSpPr>
            <a:spLocks noGrp="1"/>
          </p:cNvSpPr>
          <p:nvPr>
            <p:ph idx="1"/>
          </p:nvPr>
        </p:nvSpPr>
        <p:spPr/>
        <p:txBody>
          <a:bodyPr/>
          <a:lstStyle/>
          <a:p>
            <a:r>
              <a:rPr lang="en-US" altLang="zh-TW" dirty="0"/>
              <a:t>Batch_size:1</a:t>
            </a:r>
          </a:p>
          <a:p>
            <a:r>
              <a:rPr lang="en-US" altLang="zh-TW" dirty="0"/>
              <a:t>Epoch:600</a:t>
            </a:r>
          </a:p>
          <a:p>
            <a:r>
              <a:rPr lang="en-US" altLang="zh-TW" dirty="0"/>
              <a:t>Learning rate:0.0002</a:t>
            </a:r>
          </a:p>
          <a:p>
            <a:r>
              <a:rPr lang="zh-TW" altLang="en-US" dirty="0">
                <a:latin typeface="標楷體" panose="03000509000000000000" pitchFamily="65" charset="-120"/>
                <a:ea typeface="標楷體" panose="03000509000000000000" pitchFamily="65" charset="-120"/>
              </a:rPr>
              <a:t>資料集數量</a:t>
            </a:r>
            <a:r>
              <a:rPr lang="en-US" altLang="zh-TW" dirty="0">
                <a:latin typeface="標楷體" panose="03000509000000000000" pitchFamily="65" charset="-120"/>
                <a:ea typeface="標楷體" panose="03000509000000000000" pitchFamily="65" charset="-120"/>
              </a:rPr>
              <a:t>:191(</a:t>
            </a:r>
            <a:r>
              <a:rPr lang="zh-TW" altLang="en-US" dirty="0">
                <a:latin typeface="標楷體" panose="03000509000000000000" pitchFamily="65" charset="-120"/>
                <a:ea typeface="標楷體" panose="03000509000000000000" pitchFamily="65" charset="-120"/>
              </a:rPr>
              <a:t>使用上周所提到方法繪製而成的圖</a:t>
            </a:r>
            <a:r>
              <a:rPr lang="en-US" altLang="zh-TW" dirty="0">
                <a:latin typeface="標楷體" panose="03000509000000000000" pitchFamily="65" charset="-120"/>
                <a:ea typeface="標楷體" panose="03000509000000000000" pitchFamily="65" charset="-120"/>
              </a:rPr>
              <a:t>)</a:t>
            </a: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測試資料集數量</a:t>
            </a:r>
            <a:r>
              <a:rPr lang="en-US" altLang="zh-TW" dirty="0">
                <a:latin typeface="標楷體" panose="03000509000000000000" pitchFamily="65" charset="-120"/>
                <a:ea typeface="標楷體" panose="03000509000000000000" pitchFamily="65" charset="-120"/>
              </a:rPr>
              <a:t>:59</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99290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DA6373-08F0-EA6F-05C4-1803FF9DE1A2}"/>
              </a:ext>
            </a:extLst>
          </p:cNvPr>
          <p:cNvSpPr>
            <a:spLocks noGrp="1"/>
          </p:cNvSpPr>
          <p:nvPr>
            <p:ph type="title"/>
          </p:nvPr>
        </p:nvSpPr>
        <p:spPr/>
        <p:txBody>
          <a:bodyPr/>
          <a:lstStyle/>
          <a:p>
            <a:endParaRPr lang="zh-TW" altLang="en-US"/>
          </a:p>
        </p:txBody>
      </p:sp>
      <p:pic>
        <p:nvPicPr>
          <p:cNvPr id="5" name="內容版面配置區 4">
            <a:extLst>
              <a:ext uri="{FF2B5EF4-FFF2-40B4-BE49-F238E27FC236}">
                <a16:creationId xmlns:a16="http://schemas.microsoft.com/office/drawing/2014/main" id="{D3631DA8-77E8-AEE5-1643-D7F8FFA8B61A}"/>
              </a:ext>
            </a:extLst>
          </p:cNvPr>
          <p:cNvPicPr>
            <a:picLocks noGrp="1" noChangeAspect="1"/>
          </p:cNvPicPr>
          <p:nvPr>
            <p:ph idx="1"/>
          </p:nvPr>
        </p:nvPicPr>
        <p:blipFill>
          <a:blip r:embed="rId2"/>
          <a:stretch>
            <a:fillRect/>
          </a:stretch>
        </p:blipFill>
        <p:spPr>
          <a:xfrm>
            <a:off x="586642" y="314140"/>
            <a:ext cx="11018715" cy="6229720"/>
          </a:xfrm>
        </p:spPr>
      </p:pic>
    </p:spTree>
    <p:extLst>
      <p:ext uri="{BB962C8B-B14F-4D97-AF65-F5344CB8AC3E}">
        <p14:creationId xmlns:p14="http://schemas.microsoft.com/office/powerpoint/2010/main" val="3614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76024F-9794-D90F-6F19-420DFCD1F2BA}"/>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訓練</a:t>
            </a:r>
          </a:p>
        </p:txBody>
      </p:sp>
      <p:pic>
        <p:nvPicPr>
          <p:cNvPr id="5" name="內容版面配置區 4">
            <a:extLst>
              <a:ext uri="{FF2B5EF4-FFF2-40B4-BE49-F238E27FC236}">
                <a16:creationId xmlns:a16="http://schemas.microsoft.com/office/drawing/2014/main" id="{26E19FC7-3B0A-6D05-2EC1-3DBB0B2BF409}"/>
              </a:ext>
            </a:extLst>
          </p:cNvPr>
          <p:cNvPicPr>
            <a:picLocks noGrp="1" noChangeAspect="1"/>
          </p:cNvPicPr>
          <p:nvPr>
            <p:ph idx="1"/>
          </p:nvPr>
        </p:nvPicPr>
        <p:blipFill>
          <a:blip r:embed="rId2"/>
          <a:stretch>
            <a:fillRect/>
          </a:stretch>
        </p:blipFill>
        <p:spPr>
          <a:xfrm>
            <a:off x="1512224" y="1495379"/>
            <a:ext cx="8341990" cy="4852267"/>
          </a:xfrm>
        </p:spPr>
      </p:pic>
    </p:spTree>
    <p:extLst>
      <p:ext uri="{BB962C8B-B14F-4D97-AF65-F5344CB8AC3E}">
        <p14:creationId xmlns:p14="http://schemas.microsoft.com/office/powerpoint/2010/main" val="3464946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880454-2350-89E2-7F28-A15F7F168483}"/>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訓練</a:t>
            </a:r>
          </a:p>
        </p:txBody>
      </p:sp>
      <p:pic>
        <p:nvPicPr>
          <p:cNvPr id="5" name="內容版面配置區 4">
            <a:extLst>
              <a:ext uri="{FF2B5EF4-FFF2-40B4-BE49-F238E27FC236}">
                <a16:creationId xmlns:a16="http://schemas.microsoft.com/office/drawing/2014/main" id="{D37EA6B3-EF25-102D-C020-ED7051AE9457}"/>
              </a:ext>
            </a:extLst>
          </p:cNvPr>
          <p:cNvPicPr>
            <a:picLocks noGrp="1" noChangeAspect="1"/>
          </p:cNvPicPr>
          <p:nvPr>
            <p:ph idx="1"/>
          </p:nvPr>
        </p:nvPicPr>
        <p:blipFill>
          <a:blip r:embed="rId2"/>
          <a:stretch>
            <a:fillRect/>
          </a:stretch>
        </p:blipFill>
        <p:spPr>
          <a:xfrm>
            <a:off x="838200" y="1460500"/>
            <a:ext cx="9290538" cy="5032375"/>
          </a:xfrm>
        </p:spPr>
      </p:pic>
      <p:sp>
        <p:nvSpPr>
          <p:cNvPr id="6" name="文字方塊 5">
            <a:extLst>
              <a:ext uri="{FF2B5EF4-FFF2-40B4-BE49-F238E27FC236}">
                <a16:creationId xmlns:a16="http://schemas.microsoft.com/office/drawing/2014/main" id="{0A4C5D6E-08AB-3803-7C30-F48ABEDB2128}"/>
              </a:ext>
            </a:extLst>
          </p:cNvPr>
          <p:cNvSpPr txBox="1"/>
          <p:nvPr/>
        </p:nvSpPr>
        <p:spPr>
          <a:xfrm>
            <a:off x="8114190" y="3589524"/>
            <a:ext cx="3647152" cy="369332"/>
          </a:xfrm>
          <a:prstGeom prst="rect">
            <a:avLst/>
          </a:prstGeom>
          <a:noFill/>
        </p:spPr>
        <p:txBody>
          <a:bodyPr wrap="none" rtlCol="0">
            <a:spAutoFit/>
          </a:bodyPr>
          <a:lstStyle/>
          <a:p>
            <a:r>
              <a:rPr lang="en-US" altLang="zh-TW" dirty="0">
                <a:solidFill>
                  <a:srgbClr val="FF0000"/>
                </a:solidFill>
                <a:latin typeface="標楷體" panose="03000509000000000000" pitchFamily="65" charset="-120"/>
                <a:ea typeface="標楷體" panose="03000509000000000000" pitchFamily="65" charset="-120"/>
              </a:rPr>
              <a:t>Epoch</a:t>
            </a:r>
            <a:r>
              <a:rPr lang="zh-TW" altLang="en-US" dirty="0">
                <a:solidFill>
                  <a:srgbClr val="FF0000"/>
                </a:solidFill>
                <a:latin typeface="標楷體" panose="03000509000000000000" pitchFamily="65" charset="-120"/>
                <a:ea typeface="標楷體" panose="03000509000000000000" pitchFamily="65" charset="-120"/>
              </a:rPr>
              <a:t>越後面 </a:t>
            </a:r>
            <a:r>
              <a:rPr lang="en-US" altLang="zh-TW" dirty="0">
                <a:solidFill>
                  <a:srgbClr val="FF0000"/>
                </a:solidFill>
                <a:latin typeface="標楷體" panose="03000509000000000000" pitchFamily="65" charset="-120"/>
                <a:ea typeface="標楷體" panose="03000509000000000000" pitchFamily="65" charset="-120"/>
              </a:rPr>
              <a:t>G_GAN</a:t>
            </a:r>
            <a:r>
              <a:rPr lang="zh-TW" altLang="en-US" dirty="0">
                <a:solidFill>
                  <a:srgbClr val="FF0000"/>
                </a:solidFill>
                <a:latin typeface="標楷體" panose="03000509000000000000" pitchFamily="65" charset="-120"/>
                <a:ea typeface="標楷體" panose="03000509000000000000" pitchFamily="65" charset="-120"/>
              </a:rPr>
              <a:t> </a:t>
            </a:r>
            <a:r>
              <a:rPr lang="en-US" altLang="zh-TW" dirty="0">
                <a:solidFill>
                  <a:srgbClr val="FF0000"/>
                </a:solidFill>
                <a:latin typeface="標楷體" panose="03000509000000000000" pitchFamily="65" charset="-120"/>
                <a:ea typeface="標楷體" panose="03000509000000000000" pitchFamily="65" charset="-120"/>
              </a:rPr>
              <a:t>loss</a:t>
            </a:r>
            <a:r>
              <a:rPr lang="zh-TW" altLang="en-US" dirty="0">
                <a:solidFill>
                  <a:srgbClr val="FF0000"/>
                </a:solidFill>
                <a:latin typeface="標楷體" panose="03000509000000000000" pitchFamily="65" charset="-120"/>
                <a:ea typeface="標楷體" panose="03000509000000000000" pitchFamily="65" charset="-120"/>
              </a:rPr>
              <a:t>開始上升</a:t>
            </a:r>
          </a:p>
        </p:txBody>
      </p:sp>
    </p:spTree>
    <p:extLst>
      <p:ext uri="{BB962C8B-B14F-4D97-AF65-F5344CB8AC3E}">
        <p14:creationId xmlns:p14="http://schemas.microsoft.com/office/powerpoint/2010/main" val="2914549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B90BA5-77EF-7852-553A-21204CAA3BB3}"/>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對比</a:t>
            </a:r>
          </a:p>
        </p:txBody>
      </p:sp>
      <p:pic>
        <p:nvPicPr>
          <p:cNvPr id="4" name="內容版面配置區 3">
            <a:extLst>
              <a:ext uri="{FF2B5EF4-FFF2-40B4-BE49-F238E27FC236}">
                <a16:creationId xmlns:a16="http://schemas.microsoft.com/office/drawing/2014/main" id="{515B219C-2438-AFBE-A3BC-A41011CCE8A3}"/>
              </a:ext>
            </a:extLst>
          </p:cNvPr>
          <p:cNvPicPr>
            <a:picLocks noGrp="1" noChangeAspect="1"/>
          </p:cNvPicPr>
          <p:nvPr>
            <p:ph idx="1"/>
          </p:nvPr>
        </p:nvPicPr>
        <p:blipFill rotWithShape="1">
          <a:blip r:embed="rId2"/>
          <a:srcRect l="50000" t="10808" r="29350" b="49887"/>
          <a:stretch/>
        </p:blipFill>
        <p:spPr>
          <a:xfrm>
            <a:off x="1778494" y="1960507"/>
            <a:ext cx="3394230" cy="3634041"/>
          </a:xfrm>
          <a:prstGeom prst="rect">
            <a:avLst/>
          </a:prstGeom>
        </p:spPr>
      </p:pic>
      <p:pic>
        <p:nvPicPr>
          <p:cNvPr id="6" name="圖片 5">
            <a:extLst>
              <a:ext uri="{FF2B5EF4-FFF2-40B4-BE49-F238E27FC236}">
                <a16:creationId xmlns:a16="http://schemas.microsoft.com/office/drawing/2014/main" id="{C72F1EB2-B4E8-F328-A04E-B1C90100C8A9}"/>
              </a:ext>
            </a:extLst>
          </p:cNvPr>
          <p:cNvPicPr>
            <a:picLocks noChangeAspect="1"/>
          </p:cNvPicPr>
          <p:nvPr/>
        </p:nvPicPr>
        <p:blipFill rotWithShape="1">
          <a:blip r:embed="rId3"/>
          <a:srcRect r="67358"/>
          <a:stretch/>
        </p:blipFill>
        <p:spPr>
          <a:xfrm>
            <a:off x="5940253" y="2422648"/>
            <a:ext cx="3541098" cy="3082623"/>
          </a:xfrm>
          <a:prstGeom prst="rect">
            <a:avLst/>
          </a:prstGeom>
        </p:spPr>
      </p:pic>
    </p:spTree>
    <p:extLst>
      <p:ext uri="{BB962C8B-B14F-4D97-AF65-F5344CB8AC3E}">
        <p14:creationId xmlns:p14="http://schemas.microsoft.com/office/powerpoint/2010/main" val="331553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F11C62-D0CF-CA0D-5DB2-2385968E09C9}"/>
              </a:ext>
            </a:extLst>
          </p:cNvPr>
          <p:cNvSpPr>
            <a:spLocks noGrp="1"/>
          </p:cNvSpPr>
          <p:nvPr>
            <p:ph type="title"/>
          </p:nvPr>
        </p:nvSpPr>
        <p:spPr/>
        <p:txBody>
          <a:bodyPr/>
          <a:lstStyle/>
          <a:p>
            <a:r>
              <a:rPr lang="en-US" altLang="zh-TW" dirty="0"/>
              <a:t>L1</a:t>
            </a:r>
            <a:r>
              <a:rPr lang="zh-TW" altLang="en-US" dirty="0"/>
              <a:t> </a:t>
            </a:r>
            <a:r>
              <a:rPr lang="en-US" altLang="zh-TW" dirty="0"/>
              <a:t>loss</a:t>
            </a:r>
            <a:endParaRPr lang="zh-TW" altLang="en-US" dirty="0"/>
          </a:p>
        </p:txBody>
      </p:sp>
      <p:sp>
        <p:nvSpPr>
          <p:cNvPr id="3" name="內容版面配置區 2">
            <a:extLst>
              <a:ext uri="{FF2B5EF4-FFF2-40B4-BE49-F238E27FC236}">
                <a16:creationId xmlns:a16="http://schemas.microsoft.com/office/drawing/2014/main" id="{A77F0DB7-5FEF-D5C7-6161-B6B4DDBC02C6}"/>
              </a:ext>
            </a:extLst>
          </p:cNvPr>
          <p:cNvSpPr>
            <a:spLocks noGrp="1"/>
          </p:cNvSpPr>
          <p:nvPr>
            <p:ph idx="1"/>
          </p:nvPr>
        </p:nvSpPr>
        <p:spPr/>
        <p:txBody>
          <a:bodyPr/>
          <a:lstStyle/>
          <a:p>
            <a:r>
              <a:rPr lang="en-US" altLang="zh-TW" b="0" i="0" dirty="0">
                <a:solidFill>
                  <a:srgbClr val="121212"/>
                </a:solidFill>
                <a:effectLst/>
                <a:latin typeface="標楷體" panose="03000509000000000000" pitchFamily="65" charset="-120"/>
                <a:ea typeface="標楷體" panose="03000509000000000000" pitchFamily="65" charset="-120"/>
              </a:rPr>
              <a:t>Pix2Pix</a:t>
            </a:r>
            <a:r>
              <a:rPr lang="zh-TW" altLang="en-US" b="0" i="0" dirty="0">
                <a:solidFill>
                  <a:srgbClr val="121212"/>
                </a:solidFill>
                <a:effectLst/>
                <a:latin typeface="標楷體" panose="03000509000000000000" pitchFamily="65" charset="-120"/>
                <a:ea typeface="標楷體" panose="03000509000000000000" pitchFamily="65" charset="-120"/>
              </a:rPr>
              <a:t>使用</a:t>
            </a:r>
            <a:r>
              <a:rPr lang="en-US" altLang="zh-TW" b="0" i="0" dirty="0">
                <a:solidFill>
                  <a:srgbClr val="121212"/>
                </a:solidFill>
                <a:effectLst/>
                <a:latin typeface="標楷體" panose="03000509000000000000" pitchFamily="65" charset="-120"/>
                <a:ea typeface="標楷體" panose="03000509000000000000" pitchFamily="65" charset="-120"/>
              </a:rPr>
              <a:t>L1 loss</a:t>
            </a:r>
            <a:r>
              <a:rPr lang="zh-TW" altLang="en-US" b="0" i="0" dirty="0">
                <a:solidFill>
                  <a:srgbClr val="121212"/>
                </a:solidFill>
                <a:effectLst/>
                <a:latin typeface="標楷體" panose="03000509000000000000" pitchFamily="65" charset="-120"/>
                <a:ea typeface="標楷體" panose="03000509000000000000" pitchFamily="65" charset="-120"/>
              </a:rPr>
              <a:t>保證生成圖片物體的邊緣對齊和顏色還原</a:t>
            </a:r>
            <a:endParaRPr lang="en-US" altLang="zh-TW" b="0" i="0" dirty="0">
              <a:solidFill>
                <a:srgbClr val="121212"/>
              </a:solidFill>
              <a:effectLst/>
              <a:latin typeface="標楷體" panose="03000509000000000000" pitchFamily="65" charset="-120"/>
              <a:ea typeface="標楷體" panose="03000509000000000000" pitchFamily="65" charset="-120"/>
            </a:endParaRPr>
          </a:p>
          <a:p>
            <a:r>
              <a:rPr lang="zh-TW" altLang="en-US" b="0" i="0" dirty="0">
                <a:solidFill>
                  <a:srgbClr val="121212"/>
                </a:solidFill>
                <a:effectLst/>
                <a:latin typeface="標楷體" panose="03000509000000000000" pitchFamily="65" charset="-120"/>
                <a:ea typeface="標楷體" panose="03000509000000000000" pitchFamily="65" charset="-120"/>
              </a:rPr>
              <a:t>沒用</a:t>
            </a:r>
            <a:r>
              <a:rPr lang="en-US" altLang="zh-TW" b="0" i="0" dirty="0">
                <a:solidFill>
                  <a:srgbClr val="121212"/>
                </a:solidFill>
                <a:effectLst/>
                <a:latin typeface="標楷體" panose="03000509000000000000" pitchFamily="65" charset="-120"/>
                <a:ea typeface="標楷體" panose="03000509000000000000" pitchFamily="65" charset="-120"/>
              </a:rPr>
              <a:t>L1 loss</a:t>
            </a:r>
            <a:r>
              <a:rPr lang="zh-TW" altLang="en-US" b="0" i="0" dirty="0">
                <a:solidFill>
                  <a:srgbClr val="121212"/>
                </a:solidFill>
                <a:effectLst/>
                <a:latin typeface="標楷體" panose="03000509000000000000" pitchFamily="65" charset="-120"/>
                <a:ea typeface="標楷體" panose="03000509000000000000" pitchFamily="65" charset="-120"/>
              </a:rPr>
              <a:t>的情況，圖片各種物體沒有紋理細節只有邊緣的分界。</a:t>
            </a:r>
            <a:endParaRPr lang="zh-TW" altLang="en-US"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97DB77FC-ED26-FF4B-26E0-E7C1121AAB52}"/>
              </a:ext>
            </a:extLst>
          </p:cNvPr>
          <p:cNvPicPr>
            <a:picLocks noChangeAspect="1"/>
          </p:cNvPicPr>
          <p:nvPr/>
        </p:nvPicPr>
        <p:blipFill>
          <a:blip r:embed="rId2"/>
          <a:stretch>
            <a:fillRect/>
          </a:stretch>
        </p:blipFill>
        <p:spPr>
          <a:xfrm>
            <a:off x="2795553" y="2847415"/>
            <a:ext cx="6458851" cy="4010585"/>
          </a:xfrm>
          <a:prstGeom prst="rect">
            <a:avLst/>
          </a:prstGeom>
        </p:spPr>
      </p:pic>
    </p:spTree>
    <p:extLst>
      <p:ext uri="{BB962C8B-B14F-4D97-AF65-F5344CB8AC3E}">
        <p14:creationId xmlns:p14="http://schemas.microsoft.com/office/powerpoint/2010/main" val="4114410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ABD3FF-9288-2CD2-1394-92315497E305}"/>
              </a:ext>
            </a:extLst>
          </p:cNvPr>
          <p:cNvSpPr>
            <a:spLocks noGrp="1"/>
          </p:cNvSpPr>
          <p:nvPr>
            <p:ph type="title"/>
          </p:nvPr>
        </p:nvSpPr>
        <p:spPr/>
        <p:txBody>
          <a:bodyPr/>
          <a:lstStyle/>
          <a:p>
            <a:r>
              <a:rPr lang="en-US" altLang="zh-TW" dirty="0"/>
              <a:t>G_GAN loss</a:t>
            </a:r>
            <a:endParaRPr lang="zh-TW" altLang="en-US" dirty="0"/>
          </a:p>
        </p:txBody>
      </p:sp>
      <p:sp>
        <p:nvSpPr>
          <p:cNvPr id="3" name="內容版面配置區 2">
            <a:extLst>
              <a:ext uri="{FF2B5EF4-FFF2-40B4-BE49-F238E27FC236}">
                <a16:creationId xmlns:a16="http://schemas.microsoft.com/office/drawing/2014/main" id="{214E7637-0210-EF2D-A945-442D78EDD6E3}"/>
              </a:ext>
            </a:extLst>
          </p:cNvPr>
          <p:cNvSpPr>
            <a:spLocks noGrp="1"/>
          </p:cNvSpPr>
          <p:nvPr>
            <p:ph idx="1"/>
          </p:nvPr>
        </p:nvSpPr>
        <p:spPr/>
        <p:txBody>
          <a:bodyPr/>
          <a:lstStyle/>
          <a:p>
            <a:r>
              <a:rPr lang="en-US" altLang="zh-TW" dirty="0">
                <a:latin typeface="標楷體" panose="03000509000000000000" pitchFamily="65" charset="-120"/>
                <a:ea typeface="標楷體" panose="03000509000000000000" pitchFamily="65" charset="-120"/>
              </a:rPr>
              <a:t>G_GAN loss</a:t>
            </a:r>
            <a:r>
              <a:rPr lang="zh-TW" altLang="en-US" dirty="0">
                <a:latin typeface="標楷體" panose="03000509000000000000" pitchFamily="65" charset="-120"/>
                <a:ea typeface="標楷體" panose="03000509000000000000" pitchFamily="65" charset="-120"/>
              </a:rPr>
              <a:t>的最佳值取決於</a:t>
            </a:r>
            <a:r>
              <a:rPr lang="en-US" altLang="zh-TW" dirty="0">
                <a:latin typeface="標楷體" panose="03000509000000000000" pitchFamily="65" charset="-120"/>
                <a:ea typeface="標楷體" panose="03000509000000000000" pitchFamily="65" charset="-120"/>
              </a:rPr>
              <a:t>GAN</a:t>
            </a:r>
            <a:r>
              <a:rPr lang="zh-TW" altLang="en-US" dirty="0">
                <a:latin typeface="標楷體" panose="03000509000000000000" pitchFamily="65" charset="-120"/>
                <a:ea typeface="標楷體" panose="03000509000000000000" pitchFamily="65" charset="-120"/>
              </a:rPr>
              <a:t>的訓練目標和數據集。</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在</a:t>
            </a:r>
            <a:r>
              <a:rPr lang="en-US" altLang="zh-TW" dirty="0">
                <a:latin typeface="標楷體" panose="03000509000000000000" pitchFamily="65" charset="-120"/>
                <a:ea typeface="標楷體" panose="03000509000000000000" pitchFamily="65" charset="-120"/>
              </a:rPr>
              <a:t>GAN</a:t>
            </a:r>
            <a:r>
              <a:rPr lang="zh-TW" altLang="en-US" dirty="0">
                <a:latin typeface="標楷體" panose="03000509000000000000" pitchFamily="65" charset="-120"/>
                <a:ea typeface="標楷體" panose="03000509000000000000" pitchFamily="65" charset="-120"/>
              </a:rPr>
              <a:t>的訓練過程中，</a:t>
            </a:r>
            <a:r>
              <a:rPr lang="en-US" altLang="zh-TW" dirty="0">
                <a:latin typeface="標楷體" panose="03000509000000000000" pitchFamily="65" charset="-120"/>
                <a:ea typeface="標楷體" panose="03000509000000000000" pitchFamily="65" charset="-120"/>
              </a:rPr>
              <a:t>G_GAN loss</a:t>
            </a:r>
            <a:r>
              <a:rPr lang="zh-TW" altLang="en-US" dirty="0">
                <a:latin typeface="標楷體" panose="03000509000000000000" pitchFamily="65" charset="-120"/>
                <a:ea typeface="標楷體" panose="03000509000000000000" pitchFamily="65" charset="-120"/>
              </a:rPr>
              <a:t>的目標是使判別器無法區分真實圖像和生成圖像，從而使生成圖像更加逼真。 </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因此，</a:t>
            </a:r>
            <a:r>
              <a:rPr lang="en-US" altLang="zh-TW" dirty="0">
                <a:latin typeface="標楷體" panose="03000509000000000000" pitchFamily="65" charset="-120"/>
                <a:ea typeface="標楷體" panose="03000509000000000000" pitchFamily="65" charset="-120"/>
              </a:rPr>
              <a:t>G_GAN loss</a:t>
            </a:r>
            <a:r>
              <a:rPr lang="zh-TW" altLang="en-US" dirty="0">
                <a:latin typeface="標楷體" panose="03000509000000000000" pitchFamily="65" charset="-120"/>
                <a:ea typeface="標楷體" panose="03000509000000000000" pitchFamily="65" charset="-120"/>
              </a:rPr>
              <a:t>應該盡可能地低。然而，如果</a:t>
            </a:r>
            <a:r>
              <a:rPr lang="en-US" altLang="zh-TW" dirty="0">
                <a:latin typeface="標楷體" panose="03000509000000000000" pitchFamily="65" charset="-120"/>
                <a:ea typeface="標楷體" panose="03000509000000000000" pitchFamily="65" charset="-120"/>
              </a:rPr>
              <a:t>G_GAN loss</a:t>
            </a:r>
            <a:r>
              <a:rPr lang="zh-TW" altLang="en-US" dirty="0">
                <a:latin typeface="標楷體" panose="03000509000000000000" pitchFamily="65" charset="-120"/>
                <a:ea typeface="標楷體" panose="03000509000000000000" pitchFamily="65" charset="-120"/>
              </a:rPr>
              <a:t>太低，生成器可能會產生過擬合的圖像，這些圖像與訓練數據過於相似。 因此，</a:t>
            </a:r>
            <a:r>
              <a:rPr lang="en-US" altLang="zh-TW" dirty="0">
                <a:latin typeface="標楷體" panose="03000509000000000000" pitchFamily="65" charset="-120"/>
                <a:ea typeface="標楷體" panose="03000509000000000000" pitchFamily="65" charset="-120"/>
              </a:rPr>
              <a:t>G_GAN loss</a:t>
            </a:r>
            <a:r>
              <a:rPr lang="zh-TW" altLang="en-US" dirty="0">
                <a:latin typeface="標楷體" panose="03000509000000000000" pitchFamily="65" charset="-120"/>
                <a:ea typeface="標楷體" panose="03000509000000000000" pitchFamily="65" charset="-120"/>
              </a:rPr>
              <a:t>應該保持在一個合適的範圍內，以便生成器可以生成與真實數據相似但不完全相同的數據。</a:t>
            </a:r>
          </a:p>
        </p:txBody>
      </p:sp>
    </p:spTree>
    <p:extLst>
      <p:ext uri="{BB962C8B-B14F-4D97-AF65-F5344CB8AC3E}">
        <p14:creationId xmlns:p14="http://schemas.microsoft.com/office/powerpoint/2010/main" val="127170273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515</Words>
  <Application>Microsoft Office PowerPoint</Application>
  <PresentationFormat>寬螢幕</PresentationFormat>
  <Paragraphs>30</Paragraphs>
  <Slides>14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14</vt:i4>
      </vt:variant>
    </vt:vector>
  </HeadingPairs>
  <TitlesOfParts>
    <vt:vector size="19" baseType="lpstr">
      <vt:lpstr>標楷體</vt:lpstr>
      <vt:lpstr>Arial</vt:lpstr>
      <vt:lpstr>Calibri</vt:lpstr>
      <vt:lpstr>Calibri Light</vt:lpstr>
      <vt:lpstr>Office 佈景主題</vt:lpstr>
      <vt:lpstr>Week 29</vt:lpstr>
      <vt:lpstr>資料集</vt:lpstr>
      <vt:lpstr>訓練設定</vt:lpstr>
      <vt:lpstr>PowerPoint 簡報</vt:lpstr>
      <vt:lpstr>訓練</vt:lpstr>
      <vt:lpstr>訓練</vt:lpstr>
      <vt:lpstr>對比</vt:lpstr>
      <vt:lpstr>L1 loss</vt:lpstr>
      <vt:lpstr>G_GAN loss</vt:lpstr>
      <vt:lpstr>結論</vt:lpstr>
      <vt:lpstr>範例</vt:lpstr>
      <vt:lpstr>解決辦法</vt:lpstr>
      <vt:lpstr>測試</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28</dc:title>
  <dc:creator>毛裕綸</dc:creator>
  <cp:lastModifiedBy>毛裕綸</cp:lastModifiedBy>
  <cp:revision>5</cp:revision>
  <dcterms:created xsi:type="dcterms:W3CDTF">2023-08-21T17:19:14Z</dcterms:created>
  <dcterms:modified xsi:type="dcterms:W3CDTF">2023-08-28T16:47:59Z</dcterms:modified>
</cp:coreProperties>
</file>