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96093-D8EE-4D38-8504-B23546682896}" type="datetimeFigureOut">
              <a:rPr lang="zh-TW" altLang="en-US" smtClean="0"/>
              <a:t>2023/8/15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4D5E5-8A0C-4743-B0AA-F5CA2F89CB69}" type="slidenum">
              <a:rPr lang="zh-TW" altLang="en-US" smtClean="0"/>
              <a:t>‹#›</a:t>
            </a:fld>
            <a:endParaRPr lang="zh-TW" altLang="en-US"/>
          </a:p>
        </p:txBody>
      </p:sp>
    </p:spTree>
    <p:extLst>
      <p:ext uri="{BB962C8B-B14F-4D97-AF65-F5344CB8AC3E}">
        <p14:creationId xmlns:p14="http://schemas.microsoft.com/office/powerpoint/2010/main" val="3207063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64D5E5-8A0C-4743-B0AA-F5CA2F89CB69}" type="slidenum">
              <a:rPr lang="zh-TW" altLang="en-US" smtClean="0"/>
              <a:t>3</a:t>
            </a:fld>
            <a:endParaRPr lang="zh-TW" altLang="en-US"/>
          </a:p>
        </p:txBody>
      </p:sp>
    </p:spTree>
    <p:extLst>
      <p:ext uri="{BB962C8B-B14F-4D97-AF65-F5344CB8AC3E}">
        <p14:creationId xmlns:p14="http://schemas.microsoft.com/office/powerpoint/2010/main" val="64134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4FB544-C2AB-B563-7F36-B040FD39181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9FB8111-41C4-E3F7-2029-E711E7E95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14EC97C-EDE1-76F8-BD42-210944C62C14}"/>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5" name="頁尾版面配置區 4">
            <a:extLst>
              <a:ext uri="{FF2B5EF4-FFF2-40B4-BE49-F238E27FC236}">
                <a16:creationId xmlns:a16="http://schemas.microsoft.com/office/drawing/2014/main" id="{E7077ED1-9276-B607-8945-E7674CAA5A0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8DDC814-FCB7-2D04-A4D6-438BE6522BE3}"/>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246355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5BC811-288F-B129-1103-29071BD7093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025E566-B4A2-E2C2-E531-3176A6E8B02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3369E7B-88E5-BBDB-0F13-2E9012FA6CE2}"/>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5" name="頁尾版面配置區 4">
            <a:extLst>
              <a:ext uri="{FF2B5EF4-FFF2-40B4-BE49-F238E27FC236}">
                <a16:creationId xmlns:a16="http://schemas.microsoft.com/office/drawing/2014/main" id="{AB8B13BB-0962-3DA3-088C-F2182D4EA4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AB7942E-F7C8-FE0D-BD8A-C42C7E5FF3B6}"/>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115258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4D425CB-AC57-2EB0-E835-CDA5BAD601B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8627A90-21CD-2F72-382B-DDA0644B5E5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A6D6431-3759-1BF4-5EFE-EEFA2B4A4615}"/>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5" name="頁尾版面配置區 4">
            <a:extLst>
              <a:ext uri="{FF2B5EF4-FFF2-40B4-BE49-F238E27FC236}">
                <a16:creationId xmlns:a16="http://schemas.microsoft.com/office/drawing/2014/main" id="{E8C8BA46-C9F5-E11C-FF4D-A7360B72D8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97BD2B9-6CCC-7874-6A3F-249B904FD6C6}"/>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392693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532966-89A4-06F6-1726-6FE0ED2D9BC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05E8562-4501-D327-DC29-33FA6F9A2E2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A3F065-B675-B88D-219A-9D29A305A70A}"/>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5" name="頁尾版面配置區 4">
            <a:extLst>
              <a:ext uri="{FF2B5EF4-FFF2-40B4-BE49-F238E27FC236}">
                <a16:creationId xmlns:a16="http://schemas.microsoft.com/office/drawing/2014/main" id="{0A590117-F62C-D095-D87E-B819F08D81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075B7FE-C459-7136-DA5E-FD22688DAD2C}"/>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126551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1EBB27-C530-D1CD-97BA-D7CD3F99BD2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A13BC0A-8CC7-36CF-9C14-9EDC42D23F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CA0A468-C99D-2063-7766-0671C44B8664}"/>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5" name="頁尾版面配置區 4">
            <a:extLst>
              <a:ext uri="{FF2B5EF4-FFF2-40B4-BE49-F238E27FC236}">
                <a16:creationId xmlns:a16="http://schemas.microsoft.com/office/drawing/2014/main" id="{F4154D2C-8A3D-3F88-9B07-B912F2085FD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8309168-A62D-E06C-0BEC-17091CF6D856}"/>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325371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F0CDD2-C940-25B8-2C7F-0CB2E040C98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8A4DF64-7AAB-83B5-D5D1-51A31D9FA41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70B258E-7D6B-5B99-EF3D-96E2DE54BEF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8741E12-2086-8584-D843-2B31972E97A6}"/>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6" name="頁尾版面配置區 5">
            <a:extLst>
              <a:ext uri="{FF2B5EF4-FFF2-40B4-BE49-F238E27FC236}">
                <a16:creationId xmlns:a16="http://schemas.microsoft.com/office/drawing/2014/main" id="{33995183-4B08-6769-35EE-20764E51FF8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F6335A3-FDE6-5A58-0D65-5626AF025ABB}"/>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384508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74B2D8-E27D-7362-B5FF-EE7FB62331E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812BBC2-871A-FACE-59CB-DDFF7D00E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CA60FDF-ADA1-248F-04BF-21761F3F3F2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4573C0D-F68F-D0E0-C3B2-76D58481D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0ECFEF1-3B52-29AE-03FB-7FBC4CCBF6E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38E6E61-C6D4-9F1B-0E09-A1037A6A0F67}"/>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8" name="頁尾版面配置區 7">
            <a:extLst>
              <a:ext uri="{FF2B5EF4-FFF2-40B4-BE49-F238E27FC236}">
                <a16:creationId xmlns:a16="http://schemas.microsoft.com/office/drawing/2014/main" id="{4C653471-5283-5EFD-6DEA-2B4A28B24D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94EFCAB-DF2B-4312-C6CA-914667DA8AE2}"/>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276474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B98318-0674-59E5-3CAB-BFE8BA9095D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DD707F5-60EA-4B33-13E0-BEF42D355B3D}"/>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4" name="頁尾版面配置區 3">
            <a:extLst>
              <a:ext uri="{FF2B5EF4-FFF2-40B4-BE49-F238E27FC236}">
                <a16:creationId xmlns:a16="http://schemas.microsoft.com/office/drawing/2014/main" id="{BBECF5C4-352E-A15B-8B32-2155482B39D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1C207D5-5AEB-97FC-DD4D-3DDA220A4442}"/>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424260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0EFE1C4-365A-2F44-0F6E-1F2E0C4F9FC2}"/>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3" name="頁尾版面配置區 2">
            <a:extLst>
              <a:ext uri="{FF2B5EF4-FFF2-40B4-BE49-F238E27FC236}">
                <a16:creationId xmlns:a16="http://schemas.microsoft.com/office/drawing/2014/main" id="{7754DBB9-9E52-5EAE-C369-ECC88A3C12D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A24B29E-3815-6AB5-8DAC-24EDB42E3DC9}"/>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94168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FEDE16-EC58-C309-853D-9A3C02E45A9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7E5FFA6-1C56-D6C9-FFB4-4DB48098E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C14B150-111D-EC99-69AD-A7144832D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E41BFE1-2DAB-5647-E22A-0FE2D76B8983}"/>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6" name="頁尾版面配置區 5">
            <a:extLst>
              <a:ext uri="{FF2B5EF4-FFF2-40B4-BE49-F238E27FC236}">
                <a16:creationId xmlns:a16="http://schemas.microsoft.com/office/drawing/2014/main" id="{FB4BEC3F-380D-4E86-9A2C-E32811DC4F7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47144A5-0D99-9148-2509-ED4E9159C321}"/>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2913431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16495-2843-8C87-54F8-9C538C32465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794BDF0-922E-4D60-1AE9-D1065D0162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CD3A285-3C4A-A70B-C686-1C8A17E41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C9CDF62-F78D-F7FD-7320-A8E16243ED6A}"/>
              </a:ext>
            </a:extLst>
          </p:cNvPr>
          <p:cNvSpPr>
            <a:spLocks noGrp="1"/>
          </p:cNvSpPr>
          <p:nvPr>
            <p:ph type="dt" sz="half" idx="10"/>
          </p:nvPr>
        </p:nvSpPr>
        <p:spPr/>
        <p:txBody>
          <a:bodyPr/>
          <a:lstStyle/>
          <a:p>
            <a:fld id="{0DC6AEA9-DF13-48EC-A497-AC95D490330C}" type="datetimeFigureOut">
              <a:rPr lang="zh-TW" altLang="en-US" smtClean="0"/>
              <a:t>2023/8/15</a:t>
            </a:fld>
            <a:endParaRPr lang="zh-TW" altLang="en-US"/>
          </a:p>
        </p:txBody>
      </p:sp>
      <p:sp>
        <p:nvSpPr>
          <p:cNvPr id="6" name="頁尾版面配置區 5">
            <a:extLst>
              <a:ext uri="{FF2B5EF4-FFF2-40B4-BE49-F238E27FC236}">
                <a16:creationId xmlns:a16="http://schemas.microsoft.com/office/drawing/2014/main" id="{ECE43469-AA50-9C94-36B3-19CCD9FF607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D8B0ECB-493B-2324-7A58-6527420870B0}"/>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274442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6461D70-190B-2562-77F2-A4D772EB1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36C22FF-375B-8768-3AD0-5A7ACD52E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5F42EAA-976A-C8DA-2402-CC10515C3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6AEA9-DF13-48EC-A497-AC95D490330C}" type="datetimeFigureOut">
              <a:rPr lang="zh-TW" altLang="en-US" smtClean="0"/>
              <a:t>2023/8/15</a:t>
            </a:fld>
            <a:endParaRPr lang="zh-TW" altLang="en-US"/>
          </a:p>
        </p:txBody>
      </p:sp>
      <p:sp>
        <p:nvSpPr>
          <p:cNvPr id="5" name="頁尾版面配置區 4">
            <a:extLst>
              <a:ext uri="{FF2B5EF4-FFF2-40B4-BE49-F238E27FC236}">
                <a16:creationId xmlns:a16="http://schemas.microsoft.com/office/drawing/2014/main" id="{7BE21EB0-2088-8FA0-FED8-F7ACFEFDE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D6DB2AF-DE7C-982C-E0A4-6142D9DCC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3137843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8B8F81-8384-E749-7EDC-7C52A4A248DA}"/>
              </a:ext>
            </a:extLst>
          </p:cNvPr>
          <p:cNvSpPr>
            <a:spLocks noGrp="1"/>
          </p:cNvSpPr>
          <p:nvPr>
            <p:ph type="ctrTitle"/>
          </p:nvPr>
        </p:nvSpPr>
        <p:spPr/>
        <p:txBody>
          <a:bodyPr/>
          <a:lstStyle/>
          <a:p>
            <a:r>
              <a:rPr lang="en-US" altLang="zh-TW" dirty="0"/>
              <a:t>week27</a:t>
            </a:r>
            <a:endParaRPr lang="zh-TW" altLang="en-US" dirty="0"/>
          </a:p>
        </p:txBody>
      </p:sp>
      <p:sp>
        <p:nvSpPr>
          <p:cNvPr id="3" name="副標題 2">
            <a:extLst>
              <a:ext uri="{FF2B5EF4-FFF2-40B4-BE49-F238E27FC236}">
                <a16:creationId xmlns:a16="http://schemas.microsoft.com/office/drawing/2014/main" id="{CE630961-B6E6-5F05-A18B-6D7808044C21}"/>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44932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2F6737-DC45-1C69-A142-C0450397289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調整參數</a:t>
            </a:r>
          </a:p>
        </p:txBody>
      </p:sp>
      <p:pic>
        <p:nvPicPr>
          <p:cNvPr id="5" name="內容版面配置區 4">
            <a:extLst>
              <a:ext uri="{FF2B5EF4-FFF2-40B4-BE49-F238E27FC236}">
                <a16:creationId xmlns:a16="http://schemas.microsoft.com/office/drawing/2014/main" id="{2F1AD2FF-F695-4777-5AD5-6F177CC08746}"/>
              </a:ext>
            </a:extLst>
          </p:cNvPr>
          <p:cNvPicPr>
            <a:picLocks noGrp="1" noChangeAspect="1"/>
          </p:cNvPicPr>
          <p:nvPr>
            <p:ph idx="1"/>
          </p:nvPr>
        </p:nvPicPr>
        <p:blipFill>
          <a:blip r:embed="rId2"/>
          <a:stretch>
            <a:fillRect/>
          </a:stretch>
        </p:blipFill>
        <p:spPr>
          <a:xfrm>
            <a:off x="2079380" y="2225120"/>
            <a:ext cx="8033239" cy="4351338"/>
          </a:xfrm>
        </p:spPr>
      </p:pic>
      <p:sp>
        <p:nvSpPr>
          <p:cNvPr id="6" name="文字方塊 5">
            <a:extLst>
              <a:ext uri="{FF2B5EF4-FFF2-40B4-BE49-F238E27FC236}">
                <a16:creationId xmlns:a16="http://schemas.microsoft.com/office/drawing/2014/main" id="{10747A29-7CC8-64EC-CC46-5543715BADD0}"/>
              </a:ext>
            </a:extLst>
          </p:cNvPr>
          <p:cNvSpPr txBox="1"/>
          <p:nvPr/>
        </p:nvSpPr>
        <p:spPr>
          <a:xfrm>
            <a:off x="1589103" y="1589103"/>
            <a:ext cx="10225876" cy="646331"/>
          </a:xfrm>
          <a:prstGeom prst="rect">
            <a:avLst/>
          </a:prstGeom>
          <a:noFill/>
        </p:spPr>
        <p:txBody>
          <a:bodyPr wrap="none" rtlCol="0">
            <a:spAutoFit/>
          </a:bodyPr>
          <a:lstStyle/>
          <a:p>
            <a:r>
              <a:rPr lang="en-US" altLang="zh-TW" dirty="0">
                <a:latin typeface="標楷體" panose="03000509000000000000" pitchFamily="65" charset="-120"/>
                <a:ea typeface="標楷體" panose="03000509000000000000" pitchFamily="65" charset="-120"/>
              </a:rPr>
              <a:t>Batch size</a:t>
            </a:r>
            <a:r>
              <a:rPr lang="zh-TW" altLang="en-US" dirty="0">
                <a:latin typeface="標楷體" panose="03000509000000000000" pitchFamily="65" charset="-120"/>
                <a:ea typeface="標楷體" panose="03000509000000000000" pitchFamily="65" charset="-120"/>
              </a:rPr>
              <a:t>由</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改成</a:t>
            </a:r>
            <a:r>
              <a:rPr lang="en-US" altLang="zh-TW" dirty="0">
                <a:latin typeface="標楷體" panose="03000509000000000000" pitchFamily="65" charset="-120"/>
                <a:ea typeface="標楷體" panose="03000509000000000000" pitchFamily="65" charset="-120"/>
              </a:rPr>
              <a:t>5</a:t>
            </a:r>
            <a:r>
              <a:rPr lang="zh-TW" altLang="en-US" dirty="0">
                <a:latin typeface="標楷體" panose="03000509000000000000" pitchFamily="65" charset="-120"/>
                <a:ea typeface="標楷體" panose="03000509000000000000" pitchFamily="65" charset="-120"/>
              </a:rPr>
              <a:t>後，</a:t>
            </a:r>
            <a:r>
              <a:rPr lang="en-US" altLang="zh-TW" dirty="0">
                <a:latin typeface="標楷體" panose="03000509000000000000" pitchFamily="65" charset="-120"/>
                <a:ea typeface="標楷體" panose="03000509000000000000" pitchFamily="65" charset="-120"/>
              </a:rPr>
              <a:t>G_L1</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loss</a:t>
            </a:r>
            <a:r>
              <a:rPr lang="zh-TW" altLang="en-US" dirty="0">
                <a:latin typeface="標楷體" panose="03000509000000000000" pitchFamily="65" charset="-120"/>
                <a:ea typeface="標楷體" panose="03000509000000000000" pitchFamily="65" charset="-120"/>
              </a:rPr>
              <a:t>降到谷底，生成出來的圖也是非常模糊，顯然前幾周</a:t>
            </a:r>
            <a:r>
              <a:rPr lang="en-US" altLang="zh-TW" dirty="0">
                <a:latin typeface="標楷體" panose="03000509000000000000" pitchFamily="65" charset="-120"/>
                <a:ea typeface="標楷體" panose="03000509000000000000" pitchFamily="65" charset="-120"/>
              </a:rPr>
              <a:t>G_GAN loss</a:t>
            </a:r>
          </a:p>
          <a:p>
            <a:r>
              <a:rPr lang="zh-TW" altLang="en-US" dirty="0">
                <a:latin typeface="標楷體" panose="03000509000000000000" pitchFamily="65" charset="-120"/>
                <a:ea typeface="標楷體" panose="03000509000000000000" pitchFamily="65" charset="-120"/>
              </a:rPr>
              <a:t>太高的問題跟</a:t>
            </a:r>
            <a:r>
              <a:rPr lang="en-US" altLang="zh-TW" dirty="0">
                <a:latin typeface="標楷體" panose="03000509000000000000" pitchFamily="65" charset="-120"/>
                <a:ea typeface="標楷體" panose="03000509000000000000" pitchFamily="65" charset="-120"/>
              </a:rPr>
              <a:t>batch size</a:t>
            </a:r>
            <a:r>
              <a:rPr lang="zh-TW" altLang="en-US" dirty="0">
                <a:latin typeface="標楷體" panose="03000509000000000000" pitchFamily="65" charset="-120"/>
                <a:ea typeface="標楷體" panose="03000509000000000000" pitchFamily="65" charset="-120"/>
              </a:rPr>
              <a:t>沒太大關聯。</a:t>
            </a:r>
          </a:p>
        </p:txBody>
      </p:sp>
      <p:pic>
        <p:nvPicPr>
          <p:cNvPr id="8" name="圖片 7">
            <a:extLst>
              <a:ext uri="{FF2B5EF4-FFF2-40B4-BE49-F238E27FC236}">
                <a16:creationId xmlns:a16="http://schemas.microsoft.com/office/drawing/2014/main" id="{F59ED294-9D19-9393-9923-AEB23534C55B}"/>
              </a:ext>
            </a:extLst>
          </p:cNvPr>
          <p:cNvPicPr>
            <a:picLocks noChangeAspect="1"/>
          </p:cNvPicPr>
          <p:nvPr/>
        </p:nvPicPr>
        <p:blipFill>
          <a:blip r:embed="rId3"/>
          <a:stretch>
            <a:fillRect/>
          </a:stretch>
        </p:blipFill>
        <p:spPr>
          <a:xfrm>
            <a:off x="3090442" y="4922191"/>
            <a:ext cx="6011114" cy="209579"/>
          </a:xfrm>
          <a:prstGeom prst="rect">
            <a:avLst/>
          </a:prstGeom>
        </p:spPr>
      </p:pic>
    </p:spTree>
    <p:extLst>
      <p:ext uri="{BB962C8B-B14F-4D97-AF65-F5344CB8AC3E}">
        <p14:creationId xmlns:p14="http://schemas.microsoft.com/office/powerpoint/2010/main" val="290968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6ABC22-51F7-9D92-57AF-646E7929912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測試資料集</a:t>
            </a:r>
          </a:p>
        </p:txBody>
      </p:sp>
      <p:pic>
        <p:nvPicPr>
          <p:cNvPr id="5" name="內容版面配置區 4">
            <a:extLst>
              <a:ext uri="{FF2B5EF4-FFF2-40B4-BE49-F238E27FC236}">
                <a16:creationId xmlns:a16="http://schemas.microsoft.com/office/drawing/2014/main" id="{1AA09349-7009-E07F-6F93-570E9A565C2F}"/>
              </a:ext>
            </a:extLst>
          </p:cNvPr>
          <p:cNvPicPr>
            <a:picLocks noGrp="1" noChangeAspect="1"/>
          </p:cNvPicPr>
          <p:nvPr>
            <p:ph idx="1"/>
          </p:nvPr>
        </p:nvPicPr>
        <p:blipFill>
          <a:blip r:embed="rId3"/>
          <a:stretch>
            <a:fillRect/>
          </a:stretch>
        </p:blipFill>
        <p:spPr>
          <a:xfrm>
            <a:off x="626938" y="1615262"/>
            <a:ext cx="11073573" cy="2020178"/>
          </a:xfrm>
        </p:spPr>
      </p:pic>
      <p:sp>
        <p:nvSpPr>
          <p:cNvPr id="6" name="文字方塊 5">
            <a:extLst>
              <a:ext uri="{FF2B5EF4-FFF2-40B4-BE49-F238E27FC236}">
                <a16:creationId xmlns:a16="http://schemas.microsoft.com/office/drawing/2014/main" id="{9015BE68-2FB5-343E-365A-B65E0F7BE886}"/>
              </a:ext>
            </a:extLst>
          </p:cNvPr>
          <p:cNvSpPr txBox="1"/>
          <p:nvPr/>
        </p:nvSpPr>
        <p:spPr>
          <a:xfrm>
            <a:off x="5399171" y="1321356"/>
            <a:ext cx="6647974"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圖為膝蓋與雙腳皆標準的動作，我對照著他們畫出五種修正圖。</a:t>
            </a:r>
          </a:p>
        </p:txBody>
      </p:sp>
      <p:pic>
        <p:nvPicPr>
          <p:cNvPr id="10" name="圖片 9">
            <a:extLst>
              <a:ext uri="{FF2B5EF4-FFF2-40B4-BE49-F238E27FC236}">
                <a16:creationId xmlns:a16="http://schemas.microsoft.com/office/drawing/2014/main" id="{D008E9DD-E76D-9568-53C0-3666BD2519AA}"/>
              </a:ext>
            </a:extLst>
          </p:cNvPr>
          <p:cNvPicPr>
            <a:picLocks noChangeAspect="1"/>
          </p:cNvPicPr>
          <p:nvPr/>
        </p:nvPicPr>
        <p:blipFill rotWithShape="1">
          <a:blip r:embed="rId4"/>
          <a:srcRect l="23884" t="79353" r="35267" b="7572"/>
          <a:stretch/>
        </p:blipFill>
        <p:spPr>
          <a:xfrm>
            <a:off x="491489" y="3860034"/>
            <a:ext cx="11209022" cy="2018022"/>
          </a:xfrm>
          <a:prstGeom prst="rect">
            <a:avLst/>
          </a:prstGeom>
        </p:spPr>
      </p:pic>
      <p:cxnSp>
        <p:nvCxnSpPr>
          <p:cNvPr id="12" name="直線接點 11">
            <a:extLst>
              <a:ext uri="{FF2B5EF4-FFF2-40B4-BE49-F238E27FC236}">
                <a16:creationId xmlns:a16="http://schemas.microsoft.com/office/drawing/2014/main" id="{5351CE00-262B-94B9-75C1-D973A83C785C}"/>
              </a:ext>
            </a:extLst>
          </p:cNvPr>
          <p:cNvCxnSpPr/>
          <p:nvPr/>
        </p:nvCxnSpPr>
        <p:spPr>
          <a:xfrm flipV="1">
            <a:off x="1444423" y="3053918"/>
            <a:ext cx="0" cy="103868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5" name="直線接點 14">
            <a:extLst>
              <a:ext uri="{FF2B5EF4-FFF2-40B4-BE49-F238E27FC236}">
                <a16:creationId xmlns:a16="http://schemas.microsoft.com/office/drawing/2014/main" id="{A36006C0-6A7E-05AB-68CC-CB56306F545E}"/>
              </a:ext>
            </a:extLst>
          </p:cNvPr>
          <p:cNvCxnSpPr>
            <a:cxnSpLocks/>
          </p:cNvCxnSpPr>
          <p:nvPr/>
        </p:nvCxnSpPr>
        <p:spPr>
          <a:xfrm flipV="1">
            <a:off x="3938257" y="3074360"/>
            <a:ext cx="581004" cy="12962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57F771FC-3B5F-4947-CD7A-2DC8B976CF88}"/>
              </a:ext>
            </a:extLst>
          </p:cNvPr>
          <p:cNvCxnSpPr>
            <a:cxnSpLocks/>
          </p:cNvCxnSpPr>
          <p:nvPr/>
        </p:nvCxnSpPr>
        <p:spPr>
          <a:xfrm flipV="1">
            <a:off x="6096000" y="3009530"/>
            <a:ext cx="173764" cy="15092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F3754403-0BB4-B32F-0D85-EE5D9D26B6E2}"/>
              </a:ext>
            </a:extLst>
          </p:cNvPr>
          <p:cNvCxnSpPr/>
          <p:nvPr/>
        </p:nvCxnSpPr>
        <p:spPr>
          <a:xfrm flipH="1" flipV="1">
            <a:off x="8105313" y="3053918"/>
            <a:ext cx="239697" cy="1278385"/>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25" name="直線接點 24">
            <a:extLst>
              <a:ext uri="{FF2B5EF4-FFF2-40B4-BE49-F238E27FC236}">
                <a16:creationId xmlns:a16="http://schemas.microsoft.com/office/drawing/2014/main" id="{1E6B0EF4-FDA3-FBBC-B034-03F356393665}"/>
              </a:ext>
            </a:extLst>
          </p:cNvPr>
          <p:cNvCxnSpPr/>
          <p:nvPr/>
        </p:nvCxnSpPr>
        <p:spPr>
          <a:xfrm>
            <a:off x="9703293" y="3089429"/>
            <a:ext cx="479394" cy="14293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33327F2F-5846-FC1A-C465-622099F35FF0}"/>
              </a:ext>
            </a:extLst>
          </p:cNvPr>
          <p:cNvSpPr txBox="1"/>
          <p:nvPr/>
        </p:nvSpPr>
        <p:spPr>
          <a:xfrm>
            <a:off x="491489" y="5884913"/>
            <a:ext cx="11264622" cy="923330"/>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再畫其他八種錯誤姿勢時，只要複製貼上並調整到適合的大小，這樣就可以減少因為自己每張手動畫的誤差，</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例如</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都是一樣的站立姿勢，但我手工修正可能一張會畫成上圖最左邊，另一張被我畫成左二的樣子，</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會使模型不好學習。</a:t>
            </a:r>
          </a:p>
        </p:txBody>
      </p:sp>
    </p:spTree>
    <p:extLst>
      <p:ext uri="{BB962C8B-B14F-4D97-AF65-F5344CB8AC3E}">
        <p14:creationId xmlns:p14="http://schemas.microsoft.com/office/powerpoint/2010/main" val="320545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3073980-D2EC-E74A-E4F8-4CBFBA7F6AA3}"/>
              </a:ext>
            </a:extLst>
          </p:cNvPr>
          <p:cNvPicPr>
            <a:picLocks noChangeAspect="1"/>
          </p:cNvPicPr>
          <p:nvPr/>
        </p:nvPicPr>
        <p:blipFill>
          <a:blip r:embed="rId2"/>
          <a:stretch>
            <a:fillRect/>
          </a:stretch>
        </p:blipFill>
        <p:spPr>
          <a:xfrm>
            <a:off x="391465" y="2982957"/>
            <a:ext cx="11409070" cy="3194006"/>
          </a:xfrm>
          <a:prstGeom prst="rect">
            <a:avLst/>
          </a:prstGeom>
        </p:spPr>
      </p:pic>
      <p:sp>
        <p:nvSpPr>
          <p:cNvPr id="2" name="標題 1">
            <a:extLst>
              <a:ext uri="{FF2B5EF4-FFF2-40B4-BE49-F238E27FC236}">
                <a16:creationId xmlns:a16="http://schemas.microsoft.com/office/drawing/2014/main" id="{3060F361-F797-AE52-D521-731FDAD82614}"/>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測試資料集</a:t>
            </a:r>
          </a:p>
        </p:txBody>
      </p:sp>
      <p:sp>
        <p:nvSpPr>
          <p:cNvPr id="3" name="內容版面配置區 2">
            <a:extLst>
              <a:ext uri="{FF2B5EF4-FFF2-40B4-BE49-F238E27FC236}">
                <a16:creationId xmlns:a16="http://schemas.microsoft.com/office/drawing/2014/main" id="{08FDA176-4BF7-FA98-8346-7281E72C60BF}"/>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用了</a:t>
            </a:r>
            <a:r>
              <a:rPr lang="en-US" altLang="zh-TW" dirty="0">
                <a:latin typeface="標楷體" panose="03000509000000000000" pitchFamily="65" charset="-120"/>
                <a:ea typeface="標楷體" panose="03000509000000000000" pitchFamily="65" charset="-120"/>
              </a:rPr>
              <a:t>59</a:t>
            </a:r>
            <a:r>
              <a:rPr lang="zh-TW" altLang="en-US" dirty="0">
                <a:latin typeface="標楷體" panose="03000509000000000000" pitchFamily="65" charset="-120"/>
                <a:ea typeface="標楷體" panose="03000509000000000000" pitchFamily="65" charset="-120"/>
              </a:rPr>
              <a:t>張資料集做小規模測試，這些圖片都是另外拍攝影片再截取下來的，與訓練資料集不同。</a:t>
            </a:r>
          </a:p>
        </p:txBody>
      </p:sp>
    </p:spTree>
    <p:extLst>
      <p:ext uri="{BB962C8B-B14F-4D97-AF65-F5344CB8AC3E}">
        <p14:creationId xmlns:p14="http://schemas.microsoft.com/office/powerpoint/2010/main" val="150599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626D5F-93FB-E4D2-0421-995800BF8754}"/>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測試</a:t>
            </a:r>
          </a:p>
        </p:txBody>
      </p:sp>
      <p:pic>
        <p:nvPicPr>
          <p:cNvPr id="5" name="內容版面配置區 4">
            <a:extLst>
              <a:ext uri="{FF2B5EF4-FFF2-40B4-BE49-F238E27FC236}">
                <a16:creationId xmlns:a16="http://schemas.microsoft.com/office/drawing/2014/main" id="{66697DB4-1D2F-CADD-FA0C-BD3BF27FB7D2}"/>
              </a:ext>
            </a:extLst>
          </p:cNvPr>
          <p:cNvPicPr>
            <a:picLocks noGrp="1" noChangeAspect="1"/>
          </p:cNvPicPr>
          <p:nvPr>
            <p:ph idx="1"/>
          </p:nvPr>
        </p:nvPicPr>
        <p:blipFill>
          <a:blip r:embed="rId2"/>
          <a:stretch>
            <a:fillRect/>
          </a:stretch>
        </p:blipFill>
        <p:spPr>
          <a:xfrm>
            <a:off x="1493390" y="1435289"/>
            <a:ext cx="8559121" cy="671304"/>
          </a:xfrm>
        </p:spPr>
      </p:pic>
      <p:pic>
        <p:nvPicPr>
          <p:cNvPr id="7" name="圖片 6">
            <a:extLst>
              <a:ext uri="{FF2B5EF4-FFF2-40B4-BE49-F238E27FC236}">
                <a16:creationId xmlns:a16="http://schemas.microsoft.com/office/drawing/2014/main" id="{3FFC8D40-F8E8-C7B6-3B29-95F3AA26ECFD}"/>
              </a:ext>
            </a:extLst>
          </p:cNvPr>
          <p:cNvPicPr>
            <a:picLocks noChangeAspect="1"/>
          </p:cNvPicPr>
          <p:nvPr/>
        </p:nvPicPr>
        <p:blipFill>
          <a:blip r:embed="rId3"/>
          <a:stretch>
            <a:fillRect/>
          </a:stretch>
        </p:blipFill>
        <p:spPr>
          <a:xfrm>
            <a:off x="1366965" y="2106593"/>
            <a:ext cx="8811970" cy="4608507"/>
          </a:xfrm>
          <a:prstGeom prst="rect">
            <a:avLst/>
          </a:prstGeom>
        </p:spPr>
      </p:pic>
      <p:sp>
        <p:nvSpPr>
          <p:cNvPr id="3" name="文字方塊 2">
            <a:extLst>
              <a:ext uri="{FF2B5EF4-FFF2-40B4-BE49-F238E27FC236}">
                <a16:creationId xmlns:a16="http://schemas.microsoft.com/office/drawing/2014/main" id="{EDFB1881-8A31-998E-CC6E-A682E5C06B21}"/>
              </a:ext>
            </a:extLst>
          </p:cNvPr>
          <p:cNvSpPr txBox="1"/>
          <p:nvPr/>
        </p:nvSpPr>
        <p:spPr>
          <a:xfrm>
            <a:off x="10400876" y="1690688"/>
            <a:ext cx="877163" cy="369332"/>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程式碼</a:t>
            </a:r>
          </a:p>
        </p:txBody>
      </p:sp>
      <p:cxnSp>
        <p:nvCxnSpPr>
          <p:cNvPr id="6" name="直線單箭頭接點 5">
            <a:extLst>
              <a:ext uri="{FF2B5EF4-FFF2-40B4-BE49-F238E27FC236}">
                <a16:creationId xmlns:a16="http://schemas.microsoft.com/office/drawing/2014/main" id="{D095C31E-5A50-81CF-595B-2E11450D2B06}"/>
              </a:ext>
            </a:extLst>
          </p:cNvPr>
          <p:cNvCxnSpPr>
            <a:cxnSpLocks/>
            <a:stCxn id="3" idx="1"/>
          </p:cNvCxnSpPr>
          <p:nvPr/>
        </p:nvCxnSpPr>
        <p:spPr>
          <a:xfrm flipH="1">
            <a:off x="10052511" y="1875354"/>
            <a:ext cx="3483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57E68A92-3127-9385-901D-DBC050B2DB65}"/>
              </a:ext>
            </a:extLst>
          </p:cNvPr>
          <p:cNvSpPr txBox="1"/>
          <p:nvPr/>
        </p:nvSpPr>
        <p:spPr>
          <a:xfrm>
            <a:off x="7605890" y="3810275"/>
            <a:ext cx="646331" cy="369332"/>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過程</a:t>
            </a:r>
          </a:p>
        </p:txBody>
      </p:sp>
    </p:spTree>
    <p:extLst>
      <p:ext uri="{BB962C8B-B14F-4D97-AF65-F5344CB8AC3E}">
        <p14:creationId xmlns:p14="http://schemas.microsoft.com/office/powerpoint/2010/main" val="91852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10A47-290A-4D26-8FAC-9984A37BEDEB}"/>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測試結果</a:t>
            </a:r>
          </a:p>
        </p:txBody>
      </p:sp>
      <p:pic>
        <p:nvPicPr>
          <p:cNvPr id="5" name="內容版面配置區 4">
            <a:extLst>
              <a:ext uri="{FF2B5EF4-FFF2-40B4-BE49-F238E27FC236}">
                <a16:creationId xmlns:a16="http://schemas.microsoft.com/office/drawing/2014/main" id="{CE449E19-23CC-5276-14FC-FB5A803E60EA}"/>
              </a:ext>
            </a:extLst>
          </p:cNvPr>
          <p:cNvPicPr>
            <a:picLocks noGrp="1" noChangeAspect="1"/>
          </p:cNvPicPr>
          <p:nvPr>
            <p:ph idx="1"/>
          </p:nvPr>
        </p:nvPicPr>
        <p:blipFill>
          <a:blip r:embed="rId2"/>
          <a:stretch>
            <a:fillRect/>
          </a:stretch>
        </p:blipFill>
        <p:spPr>
          <a:xfrm>
            <a:off x="838200" y="1763481"/>
            <a:ext cx="4469783" cy="4351338"/>
          </a:xfrm>
        </p:spPr>
      </p:pic>
      <p:pic>
        <p:nvPicPr>
          <p:cNvPr id="7" name="圖片 6">
            <a:extLst>
              <a:ext uri="{FF2B5EF4-FFF2-40B4-BE49-F238E27FC236}">
                <a16:creationId xmlns:a16="http://schemas.microsoft.com/office/drawing/2014/main" id="{EFFC74AB-59E6-4998-AD00-105267CA6694}"/>
              </a:ext>
            </a:extLst>
          </p:cNvPr>
          <p:cNvPicPr>
            <a:picLocks noChangeAspect="1"/>
          </p:cNvPicPr>
          <p:nvPr/>
        </p:nvPicPr>
        <p:blipFill>
          <a:blip r:embed="rId3"/>
          <a:stretch>
            <a:fillRect/>
          </a:stretch>
        </p:blipFill>
        <p:spPr>
          <a:xfrm>
            <a:off x="5809420" y="717951"/>
            <a:ext cx="4100845" cy="5774924"/>
          </a:xfrm>
          <a:prstGeom prst="rect">
            <a:avLst/>
          </a:prstGeom>
        </p:spPr>
      </p:pic>
    </p:spTree>
    <p:extLst>
      <p:ext uri="{BB962C8B-B14F-4D97-AF65-F5344CB8AC3E}">
        <p14:creationId xmlns:p14="http://schemas.microsoft.com/office/powerpoint/2010/main" val="141092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BC56D-F1F5-FB35-F186-0785C58A6424}"/>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BEF2B8B6-8719-91E6-03F4-77F346E30A5A}"/>
              </a:ext>
            </a:extLst>
          </p:cNvPr>
          <p:cNvPicPr>
            <a:picLocks noGrp="1" noChangeAspect="1"/>
          </p:cNvPicPr>
          <p:nvPr>
            <p:ph idx="1"/>
          </p:nvPr>
        </p:nvPicPr>
        <p:blipFill>
          <a:blip r:embed="rId2"/>
          <a:stretch>
            <a:fillRect/>
          </a:stretch>
        </p:blipFill>
        <p:spPr>
          <a:xfrm>
            <a:off x="838200" y="1486502"/>
            <a:ext cx="3695982" cy="5266480"/>
          </a:xfrm>
        </p:spPr>
      </p:pic>
      <p:pic>
        <p:nvPicPr>
          <p:cNvPr id="7" name="圖片 6">
            <a:extLst>
              <a:ext uri="{FF2B5EF4-FFF2-40B4-BE49-F238E27FC236}">
                <a16:creationId xmlns:a16="http://schemas.microsoft.com/office/drawing/2014/main" id="{DFA1E137-1B10-B892-E696-07C1F37B4604}"/>
              </a:ext>
            </a:extLst>
          </p:cNvPr>
          <p:cNvPicPr>
            <a:picLocks noChangeAspect="1"/>
          </p:cNvPicPr>
          <p:nvPr/>
        </p:nvPicPr>
        <p:blipFill>
          <a:blip r:embed="rId3"/>
          <a:stretch>
            <a:fillRect/>
          </a:stretch>
        </p:blipFill>
        <p:spPr>
          <a:xfrm>
            <a:off x="6096000" y="1016358"/>
            <a:ext cx="4056658" cy="5736623"/>
          </a:xfrm>
          <a:prstGeom prst="rect">
            <a:avLst/>
          </a:prstGeom>
        </p:spPr>
      </p:pic>
    </p:spTree>
    <p:extLst>
      <p:ext uri="{BB962C8B-B14F-4D97-AF65-F5344CB8AC3E}">
        <p14:creationId xmlns:p14="http://schemas.microsoft.com/office/powerpoint/2010/main" val="308465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7F98AD-94AC-566C-FBFD-EA84D9FFFCE1}"/>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總結</a:t>
            </a:r>
          </a:p>
        </p:txBody>
      </p:sp>
      <p:sp>
        <p:nvSpPr>
          <p:cNvPr id="3" name="內容版面配置區 2">
            <a:extLst>
              <a:ext uri="{FF2B5EF4-FFF2-40B4-BE49-F238E27FC236}">
                <a16:creationId xmlns:a16="http://schemas.microsoft.com/office/drawing/2014/main" id="{34C7F145-3EF7-098B-FB27-528C6D9B15BB}"/>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以上面這幾張來看，</a:t>
            </a: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自己生成的圖片滿不符合預想的。</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目前初步的解決方式我想先以我前面所用的畫圖方式來畫訓練資料集</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solidFill>
                  <a:srgbClr val="FF0000"/>
                </a:solidFill>
                <a:latin typeface="標楷體" panose="03000509000000000000" pitchFamily="65" charset="-120"/>
                <a:ea typeface="標楷體" panose="03000509000000000000" pitchFamily="65" charset="-120"/>
              </a:rPr>
              <a:t>以五種預先畫好的標準修正姿勢複製貼上到八種錯誤姿勢上</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，這樣可以盡量減少手工一張一張畫的誤差問題，看能不能讓模型更好的學習。</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75922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267</Words>
  <Application>Microsoft Office PowerPoint</Application>
  <PresentationFormat>寬螢幕</PresentationFormat>
  <Paragraphs>19</Paragraphs>
  <Slides>8</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標楷體</vt:lpstr>
      <vt:lpstr>Arial</vt:lpstr>
      <vt:lpstr>Calibri</vt:lpstr>
      <vt:lpstr>Calibri Light</vt:lpstr>
      <vt:lpstr>Office 佈景主題</vt:lpstr>
      <vt:lpstr>week27</vt:lpstr>
      <vt:lpstr>調整參數</vt:lpstr>
      <vt:lpstr>測試資料集</vt:lpstr>
      <vt:lpstr>測試資料集</vt:lpstr>
      <vt:lpstr>測試</vt:lpstr>
      <vt:lpstr>測試結果</vt:lpstr>
      <vt:lpstr>PowerPoint 簡報</vt:lpstr>
      <vt:lpstr>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week27</dc:title>
  <dc:creator>毛裕綸</dc:creator>
  <cp:lastModifiedBy>毛裕綸</cp:lastModifiedBy>
  <cp:revision>5</cp:revision>
  <dcterms:created xsi:type="dcterms:W3CDTF">2023-08-14T14:37:41Z</dcterms:created>
  <dcterms:modified xsi:type="dcterms:W3CDTF">2023-08-14T18:05:47Z</dcterms:modified>
</cp:coreProperties>
</file>