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85" r:id="rId2"/>
  </p:sldIdLst>
  <p:sldSz cx="12188825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59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3">
          <p15:clr>
            <a:srgbClr val="A4A3A4"/>
          </p15:clr>
        </p15:guide>
        <p15:guide id="4" pos="7332">
          <p15:clr>
            <a:srgbClr val="A4A3A4"/>
          </p15:clr>
        </p15:guide>
        <p15:guide id="5" orient="horz" pos="1101">
          <p15:clr>
            <a:srgbClr val="A4A3A4"/>
          </p15:clr>
        </p15:guide>
        <p15:guide id="6" orient="horz" pos="4088">
          <p15:clr>
            <a:srgbClr val="A4A3A4"/>
          </p15:clr>
        </p15:guide>
        <p15:guide id="7" orient="horz" pos="4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1CE858-CA99-41BB-85DD-37DFABCCF9F5}">
  <a:tblStyle styleId="{861CE858-CA99-41BB-85DD-37DFABCCF9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A"/>
          </a:solidFill>
        </a:fill>
      </a:tcStyle>
    </a:wholeTbl>
    <a:band1H>
      <a:tcTxStyle/>
      <a:tcStyle>
        <a:tcBdr/>
        <a:fill>
          <a:solidFill>
            <a:srgbClr val="CACC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C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>
        <p:guide pos="359"/>
        <p:guide orient="horz" pos="3884"/>
        <p:guide orient="horz" pos="933"/>
        <p:guide pos="7332"/>
        <p:guide orient="horz" pos="1101"/>
        <p:guide orient="horz" pos="4088"/>
        <p:guide orient="horz" pos="4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" y="0"/>
            <a:ext cx="5049795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766485" y="0"/>
            <a:ext cx="1243915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/>
          <p:nvPr/>
        </p:nvSpPr>
        <p:spPr>
          <a:xfrm rot="10800000" flipH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" name="Google Shape;9;n"/>
          <p:cNvGrpSpPr/>
          <p:nvPr/>
        </p:nvGrpSpPr>
        <p:grpSpPr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0" name="Google Shape;10;n"/>
            <p:cNvSpPr/>
            <p:nvPr/>
          </p:nvSpPr>
          <p:spPr>
            <a:xfrm>
              <a:off x="267" y="-340"/>
              <a:ext cx="7144" cy="5002"/>
            </a:xfrm>
            <a:custGeom>
              <a:avLst/>
              <a:gdLst/>
              <a:ahLst/>
              <a:cxnLst/>
              <a:rect l="l" t="t" r="r" b="b"/>
              <a:pathLst>
                <a:path w="3021" h="2114" extrusionOk="0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n"/>
            <p:cNvSpPr/>
            <p:nvPr/>
          </p:nvSpPr>
          <p:spPr>
            <a:xfrm>
              <a:off x="1298" y="1671"/>
              <a:ext cx="499" cy="672"/>
            </a:xfrm>
            <a:custGeom>
              <a:avLst/>
              <a:gdLst/>
              <a:ahLst/>
              <a:cxnLst/>
              <a:rect l="l" t="t" r="r" b="b"/>
              <a:pathLst>
                <a:path w="211" h="284" extrusionOk="0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n"/>
            <p:cNvSpPr/>
            <p:nvPr/>
          </p:nvSpPr>
          <p:spPr>
            <a:xfrm>
              <a:off x="3443" y="1671"/>
              <a:ext cx="499" cy="672"/>
            </a:xfrm>
            <a:custGeom>
              <a:avLst/>
              <a:gdLst/>
              <a:ahLst/>
              <a:cxnLst/>
              <a:rect l="l" t="t" r="r" b="b"/>
              <a:pathLst>
                <a:path w="211" h="284" extrusionOk="0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n"/>
            <p:cNvSpPr/>
            <p:nvPr/>
          </p:nvSpPr>
          <p:spPr>
            <a:xfrm>
              <a:off x="4455" y="1671"/>
              <a:ext cx="596" cy="672"/>
            </a:xfrm>
            <a:custGeom>
              <a:avLst/>
              <a:gdLst/>
              <a:ahLst/>
              <a:cxnLst/>
              <a:rect l="l" t="t" r="r" b="b"/>
              <a:pathLst>
                <a:path w="252" h="284" extrusionOk="0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n"/>
            <p:cNvSpPr/>
            <p:nvPr/>
          </p:nvSpPr>
          <p:spPr>
            <a:xfrm>
              <a:off x="5566" y="1671"/>
              <a:ext cx="507" cy="670"/>
            </a:xfrm>
            <a:custGeom>
              <a:avLst/>
              <a:gdLst/>
              <a:ahLst/>
              <a:cxnLst/>
              <a:rect l="l" t="t" r="r" b="b"/>
              <a:pathLst>
                <a:path w="214" h="283" extrusionOk="0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n"/>
            <p:cNvSpPr/>
            <p:nvPr/>
          </p:nvSpPr>
          <p:spPr>
            <a:xfrm>
              <a:off x="6108" y="1671"/>
              <a:ext cx="582" cy="672"/>
            </a:xfrm>
            <a:custGeom>
              <a:avLst/>
              <a:gdLst/>
              <a:ahLst/>
              <a:cxnLst/>
              <a:rect l="l" t="t" r="r" b="b"/>
              <a:pathLst>
                <a:path w="246" h="284" extrusionOk="0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n"/>
            <p:cNvSpPr/>
            <p:nvPr/>
          </p:nvSpPr>
          <p:spPr>
            <a:xfrm>
              <a:off x="2793" y="1671"/>
              <a:ext cx="581" cy="672"/>
            </a:xfrm>
            <a:custGeom>
              <a:avLst/>
              <a:gdLst/>
              <a:ahLst/>
              <a:cxnLst/>
              <a:rect l="l" t="t" r="r" b="b"/>
              <a:pathLst>
                <a:path w="246" h="284" extrusionOk="0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n"/>
            <p:cNvSpPr/>
            <p:nvPr/>
          </p:nvSpPr>
          <p:spPr>
            <a:xfrm>
              <a:off x="1870" y="1671"/>
              <a:ext cx="537" cy="672"/>
            </a:xfrm>
            <a:custGeom>
              <a:avLst/>
              <a:gdLst/>
              <a:ahLst/>
              <a:cxnLst/>
              <a:rect l="l" t="t" r="r" b="b"/>
              <a:pathLst>
                <a:path w="227" h="284" extrusionOk="0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n"/>
            <p:cNvSpPr/>
            <p:nvPr/>
          </p:nvSpPr>
          <p:spPr>
            <a:xfrm>
              <a:off x="5162" y="1676"/>
              <a:ext cx="386" cy="653"/>
            </a:xfrm>
            <a:custGeom>
              <a:avLst/>
              <a:gdLst/>
              <a:ahLst/>
              <a:cxnLst/>
              <a:rect l="l" t="t" r="r" b="b"/>
              <a:pathLst>
                <a:path w="163" h="276" extrusionOk="0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n"/>
            <p:cNvSpPr/>
            <p:nvPr/>
          </p:nvSpPr>
          <p:spPr>
            <a:xfrm>
              <a:off x="3807" y="1406"/>
              <a:ext cx="728" cy="1219"/>
            </a:xfrm>
            <a:custGeom>
              <a:avLst/>
              <a:gdLst/>
              <a:ahLst/>
              <a:cxnLst/>
              <a:rect l="l" t="t" r="r" b="b"/>
              <a:pathLst>
                <a:path w="308" h="515" extrusionOk="0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n"/>
            <p:cNvSpPr/>
            <p:nvPr/>
          </p:nvSpPr>
          <p:spPr>
            <a:xfrm>
              <a:off x="2542" y="1421"/>
              <a:ext cx="132" cy="908"/>
            </a:xfrm>
            <a:custGeom>
              <a:avLst/>
              <a:gdLst/>
              <a:ahLst/>
              <a:cxnLst/>
              <a:rect l="l" t="t" r="r" b="b"/>
              <a:pathLst>
                <a:path w="56" h="384" extrusionOk="0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" name="Google Shape;21;n"/>
          <p:cNvCxnSpPr/>
          <p:nvPr/>
        </p:nvCxnSpPr>
        <p:spPr>
          <a:xfrm>
            <a:off x="5832389" y="0"/>
            <a:ext cx="0" cy="469557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29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2">
  <p:cSld name="Basic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A9AB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A9AB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A9AB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A9AB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A9AB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A9AB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A9AB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A9AB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A9AB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- Title Only">
  <p:cSld name="1_Basic - 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571503" y="788006"/>
            <a:ext cx="110461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200"/>
              <a:buNone/>
              <a:defRPr sz="2200" b="0" i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13" descr="pasted-image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0573" y="565459"/>
            <a:ext cx="635734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571503" y="63500"/>
            <a:ext cx="1104582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1787"/>
            <a:ext cx="12188823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571503" y="811013"/>
            <a:ext cx="11045825" cy="526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8D837B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8D837B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rgbClr val="8D837B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571503" y="63500"/>
            <a:ext cx="1104582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13801725" y="6672263"/>
            <a:ext cx="1847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241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" descr="pasted-image.pd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0573" y="565459"/>
            <a:ext cx="635734" cy="44509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1083928" y="6542088"/>
            <a:ext cx="1066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2000" b="0">
                <a:solidFill>
                  <a:srgbClr val="6A625B"/>
                </a:solidFill>
                <a:latin typeface="Meiryo"/>
                <a:ea typeface="Meiryo"/>
                <a:cs typeface="Meiryo"/>
                <a:sym typeface="Meiryo"/>
              </a:rPr>
              <a:t>‹#›</a:t>
            </a:fld>
            <a:endParaRPr sz="2000" b="0">
              <a:solidFill>
                <a:srgbClr val="6A625B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9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4">
          <p15:clr>
            <a:srgbClr val="F26B43"/>
          </p15:clr>
        </p15:guide>
        <p15:guide id="3" orient="horz" pos="3909">
          <p15:clr>
            <a:srgbClr val="F26B43"/>
          </p15:clr>
        </p15:guide>
        <p15:guide id="4" pos="7319">
          <p15:clr>
            <a:srgbClr val="F26B43"/>
          </p15:clr>
        </p15:guide>
        <p15:guide id="5" orient="horz" pos="931">
          <p15:clr>
            <a:srgbClr val="F26B43"/>
          </p15:clr>
        </p15:guide>
        <p15:guide id="6" orient="horz" pos="4080">
          <p15:clr>
            <a:srgbClr val="F26B43"/>
          </p15:clr>
        </p15:guide>
        <p15:guide id="7" orient="horz" pos="3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3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Meiryo"/>
                <a:ea typeface="Meiryo"/>
                <a:cs typeface="Meiryo"/>
                <a:sym typeface="Meiryo"/>
              </a:rPr>
              <a:t>デモシナリオを考える（例）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1" name="Google Shape;1201;p43"/>
          <p:cNvSpPr/>
          <p:nvPr/>
        </p:nvSpPr>
        <p:spPr>
          <a:xfrm>
            <a:off x="1569545" y="3000293"/>
            <a:ext cx="3081300" cy="31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対象業務</a:t>
            </a:r>
            <a:endParaRPr/>
          </a:p>
        </p:txBody>
      </p:sp>
      <p:sp>
        <p:nvSpPr>
          <p:cNvPr id="1202" name="Google Shape;1202;p43"/>
          <p:cNvSpPr/>
          <p:nvPr/>
        </p:nvSpPr>
        <p:spPr>
          <a:xfrm>
            <a:off x="5072156" y="3000293"/>
            <a:ext cx="3081300" cy="31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これまでとの違い</a:t>
            </a:r>
            <a:endParaRPr/>
          </a:p>
        </p:txBody>
      </p:sp>
      <p:sp>
        <p:nvSpPr>
          <p:cNvPr id="1203" name="Google Shape;1203;p43"/>
          <p:cNvSpPr/>
          <p:nvPr/>
        </p:nvSpPr>
        <p:spPr>
          <a:xfrm>
            <a:off x="8536109" y="3000293"/>
            <a:ext cx="3081300" cy="31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ベネフィット</a:t>
            </a:r>
            <a:endParaRPr/>
          </a:p>
        </p:txBody>
      </p:sp>
      <p:sp>
        <p:nvSpPr>
          <p:cNvPr id="1204" name="Google Shape;1204;p43"/>
          <p:cNvSpPr/>
          <p:nvPr/>
        </p:nvSpPr>
        <p:spPr>
          <a:xfrm>
            <a:off x="1569542" y="4135993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商談管理</a:t>
            </a:r>
            <a:endParaRPr/>
          </a:p>
        </p:txBody>
      </p:sp>
      <p:sp>
        <p:nvSpPr>
          <p:cNvPr id="1205" name="Google Shape;1205;p43"/>
          <p:cNvSpPr/>
          <p:nvPr/>
        </p:nvSpPr>
        <p:spPr>
          <a:xfrm>
            <a:off x="5083752" y="4135993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商談フェーズの見える化と達成基準の意思統一</a:t>
            </a:r>
            <a:endParaRPr sz="100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マネージャーの関与</a:t>
            </a:r>
            <a:endParaRPr sz="100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売上予測精度の向上</a:t>
            </a:r>
            <a:endParaRPr sz="100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無理、無駄のないスケジューリング</a:t>
            </a:r>
            <a:endParaRPr sz="100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6" name="Google Shape;1206;p43"/>
          <p:cNvSpPr/>
          <p:nvPr/>
        </p:nvSpPr>
        <p:spPr>
          <a:xfrm>
            <a:off x="8559301" y="4135993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商談フェーズを見える化することにより、マネージャーや他部門の関与を高め、フォロー漏れの防止とPJ計画調整に繋げる。また売上予測精度の向上を支援する</a:t>
            </a:r>
            <a:endParaRPr sz="100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7" name="Google Shape;1207;p43"/>
          <p:cNvSpPr/>
          <p:nvPr/>
        </p:nvSpPr>
        <p:spPr>
          <a:xfrm>
            <a:off x="1569542" y="4866492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プロジェクト管理と請求</a:t>
            </a:r>
            <a:endParaRPr sz="1400" dirty="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8" name="Google Shape;1208;p43"/>
          <p:cNvSpPr/>
          <p:nvPr/>
        </p:nvSpPr>
        <p:spPr>
          <a:xfrm>
            <a:off x="5083752" y="4866492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進捗状況の見える化</a:t>
            </a:r>
            <a:endParaRPr lang="en-US" altLang="ja-JP" sz="1000" dirty="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研修完了の通知→請求へ</a:t>
            </a:r>
            <a:endParaRPr sz="1000" dirty="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9" name="Google Shape;1209;p43"/>
          <p:cNvSpPr/>
          <p:nvPr/>
        </p:nvSpPr>
        <p:spPr>
          <a:xfrm>
            <a:off x="8559301" y="4866492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進捗状況を関係者で見える化することにより、受注時の齟齬を無くし、安定したプロジェクトへ繋げる。またプロジェクト終了したことを確実に事務に通知することで、請求漏れ、遅延を無くす。</a:t>
            </a:r>
            <a:endParaRPr sz="1000" dirty="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13" name="Google Shape;1213;p43"/>
          <p:cNvSpPr/>
          <p:nvPr/>
        </p:nvSpPr>
        <p:spPr>
          <a:xfrm>
            <a:off x="1569542" y="5637914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accent1">
                    <a:lumMod val="50000"/>
                    <a:lumOff val="50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業績、活動状況の可視化</a:t>
            </a:r>
            <a:endParaRPr sz="1400" dirty="0">
              <a:solidFill>
                <a:schemeClr val="accent1">
                  <a:lumMod val="50000"/>
                  <a:lumOff val="50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14" name="Google Shape;1214;p43"/>
          <p:cNvSpPr/>
          <p:nvPr/>
        </p:nvSpPr>
        <p:spPr>
          <a:xfrm>
            <a:off x="5083752" y="5637914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chemeClr val="accent1">
                    <a:lumMod val="50000"/>
                    <a:lumOff val="50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リアルタイムな把握、共有</a:t>
            </a:r>
            <a:endParaRPr sz="1000">
              <a:solidFill>
                <a:schemeClr val="accent1">
                  <a:lumMod val="50000"/>
                  <a:lumOff val="50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chemeClr val="accent1">
                    <a:lumMod val="50000"/>
                    <a:lumOff val="50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作成時間の軽減</a:t>
            </a:r>
            <a:endParaRPr sz="1000">
              <a:solidFill>
                <a:schemeClr val="accent1">
                  <a:lumMod val="50000"/>
                  <a:lumOff val="50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000">
                <a:solidFill>
                  <a:schemeClr val="accent1">
                    <a:lumMod val="50000"/>
                    <a:lumOff val="50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的確なアクション</a:t>
            </a:r>
            <a:endParaRPr sz="1000">
              <a:solidFill>
                <a:schemeClr val="accent1">
                  <a:lumMod val="50000"/>
                  <a:lumOff val="50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15" name="Google Shape;1215;p43"/>
          <p:cNvSpPr/>
          <p:nvPr/>
        </p:nvSpPr>
        <p:spPr>
          <a:xfrm>
            <a:off x="8559301" y="5637914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>
                <a:solidFill>
                  <a:schemeClr val="accent1">
                    <a:lumMod val="50000"/>
                    <a:lumOff val="50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発生源入力を行うことで、取りまとめや集計業務を軽減し、リアルタイム状況を把握することが可能。</a:t>
            </a:r>
            <a:endParaRPr sz="1000" dirty="0">
              <a:solidFill>
                <a:schemeClr val="accent1">
                  <a:lumMod val="50000"/>
                  <a:lumOff val="50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16" name="Google Shape;1216;p43"/>
          <p:cNvSpPr/>
          <p:nvPr/>
        </p:nvSpPr>
        <p:spPr>
          <a:xfrm>
            <a:off x="1097900" y="3391869"/>
            <a:ext cx="378900" cy="59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①</a:t>
            </a: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1097900" y="4176471"/>
            <a:ext cx="378900" cy="59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②</a:t>
            </a:r>
            <a:endParaRPr/>
          </a:p>
        </p:txBody>
      </p:sp>
      <p:sp>
        <p:nvSpPr>
          <p:cNvPr id="1218" name="Google Shape;1218;p43"/>
          <p:cNvSpPr/>
          <p:nvPr/>
        </p:nvSpPr>
        <p:spPr>
          <a:xfrm>
            <a:off x="1097900" y="4889444"/>
            <a:ext cx="378900" cy="59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③</a:t>
            </a: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1097900" y="5673098"/>
            <a:ext cx="378900" cy="59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④</a:t>
            </a: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438149" y="3315008"/>
            <a:ext cx="659700" cy="2986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3"/>
          <p:cNvSpPr txBox="1"/>
          <p:nvPr/>
        </p:nvSpPr>
        <p:spPr>
          <a:xfrm rot="5400000">
            <a:off x="-642669" y="4598770"/>
            <a:ext cx="28212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デモの流れ</a:t>
            </a:r>
            <a:endParaRPr/>
          </a:p>
        </p:txBody>
      </p:sp>
      <p:sp>
        <p:nvSpPr>
          <p:cNvPr id="1222" name="Google Shape;1222;p43"/>
          <p:cNvSpPr/>
          <p:nvPr/>
        </p:nvSpPr>
        <p:spPr>
          <a:xfrm rot="5400000">
            <a:off x="828575" y="2109332"/>
            <a:ext cx="917400" cy="4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メッセージ</a:t>
            </a:r>
            <a:endParaRPr sz="1100"/>
          </a:p>
        </p:txBody>
      </p:sp>
      <p:sp>
        <p:nvSpPr>
          <p:cNvPr id="1223" name="Google Shape;1223;p43"/>
          <p:cNvSpPr/>
          <p:nvPr/>
        </p:nvSpPr>
        <p:spPr>
          <a:xfrm>
            <a:off x="1603825" y="1866632"/>
            <a:ext cx="10013400" cy="917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①</a:t>
            </a:r>
            <a:r>
              <a:rPr lang="ja-JP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営業の業務効率化（生産性の向上と積極的営業への転換</a:t>
            </a: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②</a:t>
            </a:r>
            <a:r>
              <a:rPr lang="ja-JP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顧客情報の統合化</a:t>
            </a: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（</a:t>
            </a:r>
            <a:r>
              <a:rPr lang="ja-JP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商談数の最大化</a:t>
            </a: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）</a:t>
            </a:r>
            <a:endParaRPr sz="140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③</a:t>
            </a:r>
            <a:r>
              <a:rPr lang="ja-JP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顧客共有基盤の確立</a:t>
            </a: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（</a:t>
            </a:r>
            <a:r>
              <a:rPr lang="ja-JP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全社員、お客様の成功に向けて</a:t>
            </a: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）</a:t>
            </a:r>
            <a:endParaRPr/>
          </a:p>
        </p:txBody>
      </p:sp>
      <p:sp>
        <p:nvSpPr>
          <p:cNvPr id="1224" name="Google Shape;1224;p43"/>
          <p:cNvSpPr/>
          <p:nvPr/>
        </p:nvSpPr>
        <p:spPr>
          <a:xfrm rot="5400000">
            <a:off x="1093498" y="1245892"/>
            <a:ext cx="464100" cy="4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誰に</a:t>
            </a:r>
            <a:endParaRPr sz="1100"/>
          </a:p>
        </p:txBody>
      </p:sp>
      <p:sp>
        <p:nvSpPr>
          <p:cNvPr id="1225" name="Google Shape;1225;p43"/>
          <p:cNvSpPr/>
          <p:nvPr/>
        </p:nvSpPr>
        <p:spPr>
          <a:xfrm>
            <a:off x="1615559" y="1229834"/>
            <a:ext cx="10013400" cy="46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社長・営業部長</a:t>
            </a: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1569542" y="3412023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見込み管理</a:t>
            </a:r>
            <a:endParaRPr/>
          </a:p>
        </p:txBody>
      </p:sp>
      <p:sp>
        <p:nvSpPr>
          <p:cNvPr id="1228" name="Google Shape;1228;p43"/>
          <p:cNvSpPr/>
          <p:nvPr/>
        </p:nvSpPr>
        <p:spPr>
          <a:xfrm>
            <a:off x="5083752" y="3412023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見込み顧客の（担当者への）自動割り当て</a:t>
            </a:r>
            <a:endParaRPr sz="110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フォロー漏れ通知の自動化</a:t>
            </a:r>
            <a:endParaRPr sz="1100"/>
          </a:p>
        </p:txBody>
      </p:sp>
      <p:sp>
        <p:nvSpPr>
          <p:cNvPr id="1229" name="Google Shape;1229;p43"/>
          <p:cNvSpPr/>
          <p:nvPr/>
        </p:nvSpPr>
        <p:spPr>
          <a:xfrm>
            <a:off x="8559301" y="3412023"/>
            <a:ext cx="30579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rgbClr val="3683D8"/>
                </a:solidFill>
                <a:latin typeface="Meiryo"/>
                <a:ea typeface="Meiryo"/>
                <a:cs typeface="Meiryo"/>
                <a:sym typeface="Meiryo"/>
              </a:rPr>
              <a:t>フォロー漏れの可能性のある顧客や商談を判断し、自発的かつ漏れなく活動することで商談件数を増やす</a:t>
            </a:r>
            <a:endParaRPr sz="1100">
              <a:solidFill>
                <a:srgbClr val="3683D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alesforce PPT Template - 2017 ">
  <a:themeElements>
    <a:clrScheme name="Corporate Colors - November 2017">
      <a:dk1>
        <a:srgbClr val="205CA0"/>
      </a:dk1>
      <a:lt1>
        <a:srgbClr val="FFFFFF"/>
      </a:lt1>
      <a:dk2>
        <a:srgbClr val="3EA1E0"/>
      </a:dk2>
      <a:lt2>
        <a:srgbClr val="8D837B"/>
      </a:lt2>
      <a:accent1>
        <a:srgbClr val="032E61"/>
      </a:accent1>
      <a:accent2>
        <a:srgbClr val="59575C"/>
      </a:accent2>
      <a:accent3>
        <a:srgbClr val="7F2443"/>
      </a:accent3>
      <a:accent4>
        <a:srgbClr val="4B2248"/>
      </a:accent4>
      <a:accent5>
        <a:srgbClr val="3D867D"/>
      </a:accent5>
      <a:accent6>
        <a:srgbClr val="ED7633"/>
      </a:accent6>
      <a:hlink>
        <a:srgbClr val="3E6E84"/>
      </a:hlink>
      <a:folHlink>
        <a:srgbClr val="537E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283</Words>
  <Application>Microsoft Macintosh PowerPoint</Application>
  <PresentationFormat>ユーザー設定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Symbols</vt:lpstr>
      <vt:lpstr>Meiryo</vt:lpstr>
      <vt:lpstr>Arial</vt:lpstr>
      <vt:lpstr>Calibri</vt:lpstr>
      <vt:lpstr>Salesforce PPT Template - 2017 </vt:lpstr>
      <vt:lpstr>デモシナリオを考える（例）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 Demo</dc:title>
  <cp:lastModifiedBy>Daisuke Horiguchi</cp:lastModifiedBy>
  <cp:revision>13</cp:revision>
  <dcterms:modified xsi:type="dcterms:W3CDTF">2019-09-29T04:46:55Z</dcterms:modified>
</cp:coreProperties>
</file>