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06" r:id="rId1"/>
    <p:sldMasterId id="2147484745" r:id="rId2"/>
    <p:sldMasterId id="2147484753" r:id="rId3"/>
  </p:sldMasterIdLst>
  <p:notesMasterIdLst>
    <p:notesMasterId r:id="rId7"/>
  </p:notesMasterIdLst>
  <p:handoutMasterIdLst>
    <p:handoutMasterId r:id="rId8"/>
  </p:handoutMasterIdLst>
  <p:sldIdLst>
    <p:sldId id="885" r:id="rId4"/>
    <p:sldId id="3210" r:id="rId5"/>
    <p:sldId id="3211" r:id="rId6"/>
  </p:sldIdLst>
  <p:sldSz cx="12188825"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2" pos="359" userDrawn="1">
          <p15:clr>
            <a:srgbClr val="A4A3A4"/>
          </p15:clr>
        </p15:guide>
        <p15:guide id="24" orient="horz" pos="3908" userDrawn="1">
          <p15:clr>
            <a:srgbClr val="A4A3A4"/>
          </p15:clr>
        </p15:guide>
        <p15:guide id="25" orient="horz" pos="933" userDrawn="1">
          <p15:clr>
            <a:srgbClr val="A4A3A4"/>
          </p15:clr>
        </p15:guide>
        <p15:guide id="27" pos="7319" userDrawn="1">
          <p15:clr>
            <a:srgbClr val="A4A3A4"/>
          </p15:clr>
        </p15:guide>
        <p15:guide id="28" orient="horz" pos="1101" userDrawn="1">
          <p15:clr>
            <a:srgbClr val="A4A3A4"/>
          </p15:clr>
        </p15:guide>
        <p15:guide id="29" orient="horz" pos="4083" userDrawn="1">
          <p15:clr>
            <a:srgbClr val="A4A3A4"/>
          </p15:clr>
        </p15:guide>
        <p15:guide id="30" orient="horz" pos="401"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Hainsworth" initials="BH" lastIdx="22" clrIdx="0">
    <p:extLst>
      <p:ext uri="{19B8F6BF-5375-455C-9EA6-DF929625EA0E}">
        <p15:presenceInfo xmlns:p15="http://schemas.microsoft.com/office/powerpoint/2012/main" userId="S-1-5-21-1801674531-1788223648-725345543-1240" providerId="AD"/>
      </p:ext>
    </p:extLst>
  </p:cmAuthor>
  <p:cmAuthor id="2" name=""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6600"/>
    <a:srgbClr val="FF9933"/>
    <a:srgbClr val="FFCC00"/>
    <a:srgbClr val="CC99FF"/>
    <a:srgbClr val="FF99CC"/>
    <a:srgbClr val="FFCC66"/>
    <a:srgbClr val="00FF99"/>
    <a:srgbClr val="00CC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91" autoAdjust="0"/>
    <p:restoredTop sz="87929" autoAdjust="0"/>
  </p:normalViewPr>
  <p:slideViewPr>
    <p:cSldViewPr snapToGrid="0">
      <p:cViewPr>
        <p:scale>
          <a:sx n="120" d="100"/>
          <a:sy n="120" d="100"/>
        </p:scale>
        <p:origin x="1808" y="1096"/>
      </p:cViewPr>
      <p:guideLst>
        <p:guide pos="359"/>
        <p:guide orient="horz" pos="3908"/>
        <p:guide orient="horz" pos="933"/>
        <p:guide pos="7319"/>
        <p:guide orient="horz" pos="1101"/>
        <p:guide orient="horz" pos="4083"/>
        <p:guide orient="horz" pos="401"/>
      </p:guideLst>
    </p:cSldViewPr>
  </p:slideViewPr>
  <p:outlineViewPr>
    <p:cViewPr>
      <p:scale>
        <a:sx n="20" d="100"/>
        <a:sy n="20" d="100"/>
      </p:scale>
      <p:origin x="0" y="-5712"/>
    </p:cViewPr>
  </p:outlineViewPr>
  <p:notesTextViewPr>
    <p:cViewPr>
      <p:scale>
        <a:sx n="120" d="100"/>
        <a:sy n="120" d="100"/>
      </p:scale>
      <p:origin x="0" y="0"/>
    </p:cViewPr>
  </p:notesTextViewPr>
  <p:sorterViewPr>
    <p:cViewPr>
      <p:scale>
        <a:sx n="106" d="100"/>
        <a:sy n="106" d="100"/>
      </p:scale>
      <p:origin x="0" y="0"/>
    </p:cViewPr>
  </p:sorterViewPr>
  <p:notesViewPr>
    <p:cSldViewPr snapToGrid="0">
      <p:cViewPr varScale="1">
        <p:scale>
          <a:sx n="83" d="100"/>
          <a:sy n="83" d="100"/>
        </p:scale>
        <p:origin x="3952" y="216"/>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152740" cy="493316"/>
          </a:xfrm>
          <a:prstGeom prst="rect">
            <a:avLst/>
          </a:prstGeom>
        </p:spPr>
        <p:txBody>
          <a:bodyPr vert="horz" lIns="93177" tIns="46589" rIns="93177" bIns="46589" rtlCol="0"/>
          <a:lstStyle>
            <a:lvl1pPr algn="l">
              <a:defRPr sz="1200"/>
            </a:lvl1pPr>
          </a:lstStyle>
          <a:p>
            <a:r>
              <a:rPr lang="en-US" dirty="0">
                <a:solidFill>
                  <a:schemeClr val="accent1"/>
                </a:solidFill>
                <a:latin typeface="Salesforce Sans"/>
              </a:rPr>
              <a:t>Presentation Title</a:t>
            </a:r>
          </a:p>
        </p:txBody>
      </p:sp>
      <p:sp>
        <p:nvSpPr>
          <p:cNvPr id="3" name="Date Placeholder 2"/>
          <p:cNvSpPr>
            <a:spLocks noGrp="1"/>
          </p:cNvSpPr>
          <p:nvPr>
            <p:ph type="dt" sz="quarter" idx="1"/>
          </p:nvPr>
        </p:nvSpPr>
        <p:spPr>
          <a:xfrm>
            <a:off x="5279382" y="0"/>
            <a:ext cx="1454823" cy="493316"/>
          </a:xfrm>
          <a:prstGeom prst="rect">
            <a:avLst/>
          </a:prstGeom>
        </p:spPr>
        <p:txBody>
          <a:bodyPr vert="horz" lIns="93177" tIns="46589" rIns="93177" bIns="46589" rtlCol="0"/>
          <a:lstStyle>
            <a:lvl1pPr algn="r">
              <a:defRPr sz="1200"/>
            </a:lvl1pPr>
          </a:lstStyle>
          <a:p>
            <a:pPr algn="l"/>
            <a:r>
              <a:rPr lang="en-US" sz="1100" dirty="0">
                <a:solidFill>
                  <a:schemeClr val="tx1">
                    <a:lumMod val="75000"/>
                    <a:lumOff val="25000"/>
                  </a:schemeClr>
                </a:solidFill>
                <a:latin typeface="Salesforce Sans"/>
              </a:rPr>
              <a:t>Date</a:t>
            </a:r>
          </a:p>
        </p:txBody>
      </p:sp>
      <p:sp>
        <p:nvSpPr>
          <p:cNvPr id="4" name="Footer Placeholder 3"/>
          <p:cNvSpPr>
            <a:spLocks noGrp="1"/>
          </p:cNvSpPr>
          <p:nvPr>
            <p:ph type="ftr" sz="quarter" idx="2"/>
          </p:nvPr>
        </p:nvSpPr>
        <p:spPr>
          <a:xfrm>
            <a:off x="0" y="9547855"/>
            <a:ext cx="2918831" cy="215444"/>
          </a:xfrm>
          <a:prstGeom prst="rect">
            <a:avLst/>
          </a:prstGeom>
          <a:noFill/>
        </p:spPr>
        <p:txBody>
          <a:bodyPr wrap="square" rtlCol="0">
            <a:spAutoFit/>
          </a:bodyPr>
          <a:lstStyle/>
          <a:p>
            <a:r>
              <a:rPr lang="en-US" sz="800" dirty="0">
                <a:solidFill>
                  <a:schemeClr val="tx1">
                    <a:lumMod val="75000"/>
                    <a:lumOff val="25000"/>
                  </a:schemeClr>
                </a:solidFill>
                <a:latin typeface="Salesforce Sans"/>
              </a:rPr>
              <a:t>Copyright Salesforce 2017. Legal Terms and more here.</a:t>
            </a:r>
          </a:p>
        </p:txBody>
      </p:sp>
      <p:sp>
        <p:nvSpPr>
          <p:cNvPr id="6" name="Rectangle 5"/>
          <p:cNvSpPr/>
          <p:nvPr/>
        </p:nvSpPr>
        <p:spPr>
          <a:xfrm flipV="1">
            <a:off x="1" y="9790977"/>
            <a:ext cx="6735763" cy="75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grpSp>
        <p:nvGrpSpPr>
          <p:cNvPr id="8" name="Group 18"/>
          <p:cNvGrpSpPr>
            <a:grpSpLocks noChangeAspect="1"/>
          </p:cNvGrpSpPr>
          <p:nvPr/>
        </p:nvGrpSpPr>
        <p:grpSpPr bwMode="auto">
          <a:xfrm>
            <a:off x="6004230" y="9207536"/>
            <a:ext cx="587860" cy="454645"/>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20" name="Straight Connector 19"/>
          <p:cNvCxnSpPr/>
          <p:nvPr/>
        </p:nvCxnSpPr>
        <p:spPr>
          <a:xfrm>
            <a:off x="5208145" y="1"/>
            <a:ext cx="0" cy="50708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851966" cy="493316"/>
          </a:xfrm>
          <a:prstGeom prst="rect">
            <a:avLst/>
          </a:prstGeom>
        </p:spPr>
        <p:txBody>
          <a:bodyPr vert="horz" lIns="93177" tIns="46589" rIns="93177" bIns="46589" rtlCol="0"/>
          <a:lstStyle>
            <a:lvl1pPr algn="l">
              <a:defRPr sz="800">
                <a:solidFill>
                  <a:schemeClr val="accent1"/>
                </a:solidFill>
                <a:latin typeface="Salesforce Sans"/>
              </a:defRPr>
            </a:lvl1pPr>
          </a:lstStyle>
          <a:p>
            <a:r>
              <a:rPr lang="en-US" dirty="0"/>
              <a:t>Presentation Title</a:t>
            </a:r>
          </a:p>
        </p:txBody>
      </p:sp>
      <p:sp>
        <p:nvSpPr>
          <p:cNvPr id="3" name="Date Placeholder 2"/>
          <p:cNvSpPr>
            <a:spLocks noGrp="1"/>
          </p:cNvSpPr>
          <p:nvPr>
            <p:ph type="dt" idx="1"/>
          </p:nvPr>
        </p:nvSpPr>
        <p:spPr>
          <a:xfrm>
            <a:off x="5540580" y="0"/>
            <a:ext cx="1195184" cy="493316"/>
          </a:xfrm>
          <a:prstGeom prst="rect">
            <a:avLst/>
          </a:prstGeom>
        </p:spPr>
        <p:txBody>
          <a:bodyPr vert="horz" lIns="93177" tIns="46589" rIns="93177" bIns="46589" rtlCol="0"/>
          <a:lstStyle>
            <a:lvl1pPr algn="l">
              <a:defRPr sz="800">
                <a:solidFill>
                  <a:schemeClr val="tx1">
                    <a:lumMod val="50000"/>
                    <a:lumOff val="50000"/>
                  </a:schemeClr>
                </a:solidFill>
                <a:latin typeface="Salesforce Sans"/>
              </a:defRPr>
            </a:lvl1pPr>
          </a:lstStyle>
          <a:p>
            <a:r>
              <a:rPr lang="en-US" dirty="0"/>
              <a:t>Date</a:t>
            </a:r>
          </a:p>
        </p:txBody>
      </p:sp>
      <p:sp>
        <p:nvSpPr>
          <p:cNvPr id="4" name="Slide Image Placeholder 3"/>
          <p:cNvSpPr>
            <a:spLocks noGrp="1" noRot="1" noChangeAspect="1"/>
          </p:cNvSpPr>
          <p:nvPr>
            <p:ph type="sldImg" idx="2"/>
          </p:nvPr>
        </p:nvSpPr>
        <p:spPr>
          <a:xfrm>
            <a:off x="80963" y="739775"/>
            <a:ext cx="6573837" cy="3700463"/>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392005" y="4686499"/>
            <a:ext cx="5951754" cy="4439841"/>
          </a:xfrm>
          <a:prstGeom prst="rect">
            <a:avLst/>
          </a:prstGeom>
        </p:spPr>
        <p:txBody>
          <a:bodyPr vert="horz" lIns="93177" tIns="46589" rIns="93177" bIns="46589" rtlCol="0"/>
          <a:lstStyle/>
          <a:p>
            <a:pPr lvl="0"/>
            <a:r>
              <a:rPr lang="en-US" dirty="0"/>
              <a:t>Click to edit Master text styles</a:t>
            </a:r>
          </a:p>
        </p:txBody>
      </p:sp>
      <p:sp>
        <p:nvSpPr>
          <p:cNvPr id="8" name="Rectangle 7"/>
          <p:cNvSpPr/>
          <p:nvPr/>
        </p:nvSpPr>
        <p:spPr>
          <a:xfrm flipV="1">
            <a:off x="1" y="9790977"/>
            <a:ext cx="6735763" cy="75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11" name="Footer Placeholder 10"/>
          <p:cNvSpPr>
            <a:spLocks noGrp="1"/>
          </p:cNvSpPr>
          <p:nvPr>
            <p:ph type="ftr" sz="quarter" idx="4"/>
          </p:nvPr>
        </p:nvSpPr>
        <p:spPr>
          <a:xfrm>
            <a:off x="0" y="9547855"/>
            <a:ext cx="2919441" cy="215444"/>
          </a:xfrm>
          <a:prstGeom prst="rect">
            <a:avLst/>
          </a:prstGeom>
          <a:noFill/>
        </p:spPr>
        <p:txBody>
          <a:bodyPr wrap="square" rtlCol="0">
            <a:spAutoFit/>
          </a:bodyPr>
          <a:lstStyle>
            <a:lvl1pPr>
              <a:defRPr lang="en-US" sz="800" dirty="0">
                <a:solidFill>
                  <a:schemeClr val="tx1">
                    <a:lumMod val="75000"/>
                    <a:lumOff val="25000"/>
                  </a:schemeClr>
                </a:solidFill>
                <a:latin typeface="Salesforce Sans"/>
              </a:defRPr>
            </a:lvl1pPr>
          </a:lstStyle>
          <a:p>
            <a:r>
              <a:rPr lang="en-US" dirty="0"/>
              <a:t>Copyright Salesforce 2017. Legal Terms and more here.</a:t>
            </a:r>
          </a:p>
        </p:txBody>
      </p:sp>
      <p:grpSp>
        <p:nvGrpSpPr>
          <p:cNvPr id="10" name="Group 18"/>
          <p:cNvGrpSpPr>
            <a:grpSpLocks noChangeAspect="1"/>
          </p:cNvGrpSpPr>
          <p:nvPr/>
        </p:nvGrpSpPr>
        <p:grpSpPr bwMode="auto">
          <a:xfrm>
            <a:off x="6143000" y="9418321"/>
            <a:ext cx="401516" cy="310528"/>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7" name="Straight Connector 6"/>
          <p:cNvCxnSpPr/>
          <p:nvPr/>
        </p:nvCxnSpPr>
        <p:spPr>
          <a:xfrm>
            <a:off x="5603901" y="1"/>
            <a:ext cx="0" cy="49834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a:solidFill>
          <a:schemeClr val="tx1"/>
        </a:solidFill>
        <a:latin typeface="Salesforce Sans"/>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16B92-90E0-5C4D-BAC7-BF48B4D46563}"/>
              </a:ext>
            </a:extLst>
          </p:cNvPr>
          <p:cNvSpPr>
            <a:spLocks noGrp="1"/>
          </p:cNvSpPr>
          <p:nvPr>
            <p:ph type="ctrTitle"/>
          </p:nvPr>
        </p:nvSpPr>
        <p:spPr>
          <a:xfrm>
            <a:off x="1524000" y="1122363"/>
            <a:ext cx="9140825"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A73AF6-7472-7142-A76F-F32E5E2DA294}"/>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フッター プレースホルダー 3">
            <a:extLst>
              <a:ext uri="{FF2B5EF4-FFF2-40B4-BE49-F238E27FC236}">
                <a16:creationId xmlns:a16="http://schemas.microsoft.com/office/drawing/2014/main" id="{C331A8E2-E139-3648-9D66-67BCD12B4E44}"/>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2886008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pSp>
        <p:nvGrpSpPr>
          <p:cNvPr id="5" name="GRID" hidden="1"/>
          <p:cNvGrpSpPr>
            <a:grpSpLocks/>
          </p:cNvGrpSpPr>
          <p:nvPr/>
        </p:nvGrpSpPr>
        <p:grpSpPr bwMode="auto">
          <a:xfrm>
            <a:off x="0" y="0"/>
            <a:ext cx="12192000" cy="6858000"/>
            <a:chOff x="-326" y="-4"/>
            <a:chExt cx="12192006" cy="6858004"/>
          </a:xfrm>
        </p:grpSpPr>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 y="-4"/>
              <a:ext cx="12192006" cy="68580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10"/>
            <p:cNvGrpSpPr>
              <a:grpSpLocks/>
            </p:cNvGrpSpPr>
            <p:nvPr/>
          </p:nvGrpSpPr>
          <p:grpSpPr bwMode="auto">
            <a:xfrm>
              <a:off x="575284" y="71336"/>
              <a:ext cx="11046027" cy="1828800"/>
              <a:chOff x="575284" y="71336"/>
              <a:chExt cx="11046027" cy="1828800"/>
            </a:xfrm>
          </p:grpSpPr>
          <p:cxnSp>
            <p:nvCxnSpPr>
              <p:cNvPr id="8" name="Straight Connector 7"/>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5937" y="1747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937" y="1900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5937" y="14430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5937" y="15954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5937" y="11382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5937" y="12906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5937" y="833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937" y="985835"/>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5937" y="5286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5937" y="6810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5937" y="714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5937" y="2238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5937" y="376234"/>
                <a:ext cx="11045830"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itle Placeholder 1"/>
          <p:cNvSpPr>
            <a:spLocks noGrp="1"/>
          </p:cNvSpPr>
          <p:nvPr>
            <p:ph type="title"/>
          </p:nvPr>
        </p:nvSpPr>
        <p:spPr>
          <a:xfrm>
            <a:off x="571500" y="63500"/>
            <a:ext cx="11045952" cy="990119"/>
          </a:xfrm>
          <a:prstGeom prst="rect">
            <a:avLst/>
          </a:prstGeom>
          <a:effectLst/>
        </p:spPr>
        <p:txBody>
          <a:bodyPr rtlCol="0">
            <a:noAutofit/>
          </a:bodyPr>
          <a:lstStyle>
            <a:lvl1pPr>
              <a:lnSpc>
                <a:spcPct val="95000"/>
              </a:lnSpc>
              <a:defRPr/>
            </a:lvl1pPr>
          </a:lstStyle>
          <a:p>
            <a:r>
              <a:rPr lang="en-US" dirty="0"/>
              <a:t>Click to edit Master title style</a:t>
            </a:r>
          </a:p>
        </p:txBody>
      </p:sp>
      <p:sp>
        <p:nvSpPr>
          <p:cNvPr id="33" name="Content Placeholder 32"/>
          <p:cNvSpPr>
            <a:spLocks noGrp="1"/>
          </p:cNvSpPr>
          <p:nvPr>
            <p:ph sz="quarter" idx="10"/>
          </p:nvPr>
        </p:nvSpPr>
        <p:spPr>
          <a:xfrm>
            <a:off x="571500" y="1764285"/>
            <a:ext cx="11045952" cy="42237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16"/>
          </p:nvPr>
        </p:nvSpPr>
        <p:spPr>
          <a:xfrm>
            <a:off x="571500" y="1081137"/>
            <a:ext cx="11046141" cy="369332"/>
          </a:xfrm>
        </p:spPr>
        <p:txBody>
          <a:bodyPr rtlCol="0">
            <a:spAutoFit/>
          </a:bodyPr>
          <a:lstStyle>
            <a:lvl1pPr>
              <a:lnSpc>
                <a:spcPct val="100000"/>
              </a:lnSpc>
              <a:spcBef>
                <a:spcPts val="0"/>
              </a:spcBef>
              <a:spcAft>
                <a:spcPts val="0"/>
              </a:spcAft>
              <a:defRPr lang="en-US" sz="2400" spc="0" dirty="0" smtClean="0">
                <a:solidFill>
                  <a:schemeClr val="accent2"/>
                </a:solidFill>
              </a:defRPr>
            </a:lvl1pPr>
          </a:lstStyle>
          <a:p>
            <a:pPr lvl="0"/>
            <a:r>
              <a:rPr lang="en-US"/>
              <a:t>Click to edit Master text styles</a:t>
            </a:r>
          </a:p>
        </p:txBody>
      </p:sp>
      <p:grpSp>
        <p:nvGrpSpPr>
          <p:cNvPr id="27" name="GRID" hidden="1"/>
          <p:cNvGrpSpPr/>
          <p:nvPr userDrawn="1"/>
        </p:nvGrpSpPr>
        <p:grpSpPr>
          <a:xfrm>
            <a:off x="-326" y="-4"/>
            <a:ext cx="12192006" cy="6858004"/>
            <a:chOff x="-326" y="-4"/>
            <a:chExt cx="12192006" cy="6858004"/>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6" y="-4"/>
              <a:ext cx="12192006" cy="6858004"/>
            </a:xfrm>
            <a:prstGeom prst="rect">
              <a:avLst/>
            </a:prstGeom>
          </p:spPr>
        </p:pic>
        <p:grpSp>
          <p:nvGrpSpPr>
            <p:cNvPr id="31" name="Group 30"/>
            <p:cNvGrpSpPr/>
            <p:nvPr userDrawn="1"/>
          </p:nvGrpSpPr>
          <p:grpSpPr>
            <a:xfrm>
              <a:off x="575284" y="71336"/>
              <a:ext cx="11046027" cy="1828800"/>
              <a:chOff x="575284" y="71336"/>
              <a:chExt cx="11046027" cy="1828800"/>
            </a:xfrm>
          </p:grpSpPr>
          <p:cxnSp>
            <p:nvCxnSpPr>
              <p:cNvPr id="32" name="Straight Connector 31"/>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75284" y="1747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75284" y="1900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575284" y="1442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75284" y="1595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575284" y="1138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575284" y="1290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75284" y="833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575284" y="985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75284" y="5285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5284" y="6809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75284" y="713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75284" y="2237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5284" y="376136"/>
                <a:ext cx="11046027" cy="0"/>
              </a:xfrm>
              <a:prstGeom prst="line">
                <a:avLst/>
              </a:prstGeom>
              <a:ln w="9525"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51" name="Footer Placeholder 3"/>
          <p:cNvSpPr>
            <a:spLocks noGrp="1"/>
          </p:cNvSpPr>
          <p:nvPr>
            <p:ph type="ftr" sz="quarter" idx="3"/>
          </p:nvPr>
        </p:nvSpPr>
        <p:spPr>
          <a:xfrm>
            <a:off x="577851" y="6538242"/>
            <a:ext cx="10587082" cy="181067"/>
          </a:xfrm>
          <a:prstGeom prst="rect">
            <a:avLst/>
          </a:prstGeom>
        </p:spPr>
        <p:txBody>
          <a:bodyPr vert="horz" lIns="0" tIns="0" rIns="0" bIns="0" rtlCol="0" anchor="t"/>
          <a:lstStyle>
            <a:lvl1pPr algn="l" fontAlgn="auto">
              <a:spcBef>
                <a:spcPts val="0"/>
              </a:spcBef>
              <a:spcAft>
                <a:spcPts val="0"/>
              </a:spcAft>
              <a:defRPr sz="1400" spc="0" dirty="0">
                <a:solidFill>
                  <a:srgbClr val="7C868D"/>
                </a:solidFill>
                <a:latin typeface="+mn-lt"/>
                <a:ea typeface="+mn-ea"/>
                <a:cs typeface="+mn-cs"/>
              </a:defRPr>
            </a:lvl1pPr>
          </a:lstStyle>
          <a:p>
            <a:endParaRPr lang="en-US"/>
          </a:p>
        </p:txBody>
      </p:sp>
    </p:spTree>
    <p:extLst>
      <p:ext uri="{BB962C8B-B14F-4D97-AF65-F5344CB8AC3E}">
        <p14:creationId xmlns:p14="http://schemas.microsoft.com/office/powerpoint/2010/main" val="23488507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asic">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71500" y="63505"/>
            <a:ext cx="11045952" cy="990119"/>
          </a:xfrm>
          <a:prstGeom prst="rect">
            <a:avLst/>
          </a:prstGeom>
          <a:effectLst/>
        </p:spPr>
        <p:txBody>
          <a:bodyPr rtlCol="0">
            <a:noAutofit/>
          </a:bodyPr>
          <a:lstStyle>
            <a:lvl1pPr>
              <a:lnSpc>
                <a:spcPct val="95000"/>
              </a:lnSpc>
              <a:defRPr sz="3199">
                <a:solidFill>
                  <a:schemeClr val="accent1"/>
                </a:solidFill>
                <a:latin typeface="Meiryo" charset="-128"/>
                <a:ea typeface="Meiryo" charset="-128"/>
                <a:cs typeface="Meiryo" charset="-128"/>
              </a:defRPr>
            </a:lvl1pPr>
          </a:lstStyle>
          <a:p>
            <a:r>
              <a:rPr lang="ja-JP" altLang="en-US"/>
              <a:t>マスター タイトルの書式設定</a:t>
            </a:r>
            <a:endParaRPr lang="en-US" dirty="0"/>
          </a:p>
        </p:txBody>
      </p:sp>
      <p:sp>
        <p:nvSpPr>
          <p:cNvPr id="8" name="Text Placeholder 3"/>
          <p:cNvSpPr>
            <a:spLocks noGrp="1"/>
          </p:cNvSpPr>
          <p:nvPr>
            <p:ph type="body" sz="quarter" idx="16"/>
          </p:nvPr>
        </p:nvSpPr>
        <p:spPr>
          <a:xfrm>
            <a:off x="571504" y="1097179"/>
            <a:ext cx="11046141" cy="369332"/>
          </a:xfrm>
          <a:noFill/>
          <a:ln>
            <a:noFill/>
          </a:ln>
        </p:spPr>
        <p:txBody>
          <a:bodyPr vert="horz" wrap="square" lIns="0" tIns="0" rIns="0" bIns="0" numCol="1" rtlCol="0" anchor="t" anchorCtr="0" compatLnSpc="1">
            <a:prstTxWarp prst="textNoShape">
              <a:avLst/>
            </a:prstTxWarp>
            <a:spAutoFit/>
          </a:bodyPr>
          <a:lstStyle>
            <a:lvl1pPr>
              <a:defRPr lang="en-US" sz="2399" b="0" i="0" spc="0">
                <a:solidFill>
                  <a:schemeClr val="accent2">
                    <a:lumMod val="75000"/>
                  </a:schemeClr>
                </a:solidFill>
                <a:latin typeface="Meiryo" charset="-128"/>
                <a:ea typeface="Meiryo" charset="-128"/>
                <a:cs typeface="Meiryo" charset="-128"/>
              </a:defRPr>
            </a:lvl1pPr>
          </a:lstStyle>
          <a:p>
            <a:pPr lvl="0">
              <a:lnSpc>
                <a:spcPct val="100000"/>
              </a:lnSpc>
              <a:spcBef>
                <a:spcPts val="0"/>
              </a:spcBef>
              <a:spcAft>
                <a:spcPts val="0"/>
              </a:spcAft>
            </a:pPr>
            <a:r>
              <a:rPr lang="ja-JP" altLang="en-US"/>
              <a:t>マスター テキストの書式設定</a:t>
            </a:r>
          </a:p>
        </p:txBody>
      </p:sp>
      <p:sp>
        <p:nvSpPr>
          <p:cNvPr id="9" name="スライド番号プレースホルダ 8"/>
          <p:cNvSpPr>
            <a:spLocks noGrp="1"/>
          </p:cNvSpPr>
          <p:nvPr>
            <p:ph type="sldNum" sz="quarter" idx="4"/>
          </p:nvPr>
        </p:nvSpPr>
        <p:spPr>
          <a:xfrm>
            <a:off x="9348955" y="6481047"/>
            <a:ext cx="2843212" cy="365125"/>
          </a:xfrm>
          <a:prstGeom prst="rect">
            <a:avLst/>
          </a:prstGeom>
        </p:spPr>
        <p:txBody>
          <a:bodyPr vert="horz" lIns="91440" tIns="45720" rIns="91440" bIns="45720" rtlCol="0" anchor="ctr"/>
          <a:lstStyle>
            <a:lvl1pPr algn="r">
              <a:defRPr sz="1400">
                <a:solidFill>
                  <a:schemeClr val="tx1">
                    <a:lumMod val="75000"/>
                    <a:lumOff val="25000"/>
                  </a:schemeClr>
                </a:solidFill>
                <a:latin typeface="Meiryo" charset="-128"/>
                <a:ea typeface="Meiryo" charset="-128"/>
                <a:cs typeface="Meiryo" charset="-128"/>
              </a:defRPr>
            </a:lvl1pPr>
          </a:lstStyle>
          <a:p>
            <a:fld id="{3CDBABBE-B87A-4FE2-9445-B8500B190226}" type="slidenum">
              <a:rPr kumimoji="1" lang="ja-JP" altLang="en-US" smtClean="0"/>
              <a:pPr/>
              <a:t>‹#›</a:t>
            </a:fld>
            <a:endParaRPr kumimoji="1" lang="ja-JP" altLang="en-US"/>
          </a:p>
        </p:txBody>
      </p:sp>
    </p:spTree>
    <p:extLst>
      <p:ext uri="{BB962C8B-B14F-4D97-AF65-F5344CB8AC3E}">
        <p14:creationId xmlns:p14="http://schemas.microsoft.com/office/powerpoint/2010/main" val="42343473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167A22-5189-DC48-B051-55E20BE7C8B2}"/>
              </a:ext>
            </a:extLst>
          </p:cNvPr>
          <p:cNvPicPr>
            <a:picLocks noChangeAspect="1"/>
          </p:cNvPicPr>
          <p:nvPr userDrawn="1"/>
        </p:nvPicPr>
        <p:blipFill>
          <a:blip r:embed="rId3"/>
          <a:stretch>
            <a:fillRect/>
          </a:stretch>
        </p:blipFill>
        <p:spPr>
          <a:xfrm>
            <a:off x="0" y="1787"/>
            <a:ext cx="12188823" cy="6856212"/>
          </a:xfrm>
          <a:prstGeom prst="rect">
            <a:avLst/>
          </a:prstGeom>
        </p:spPr>
      </p:pic>
      <p:pic>
        <p:nvPicPr>
          <p:cNvPr id="7" name="Picture 6">
            <a:extLst>
              <a:ext uri="{FF2B5EF4-FFF2-40B4-BE49-F238E27FC236}">
                <a16:creationId xmlns:a16="http://schemas.microsoft.com/office/drawing/2014/main" id="{AC458B4D-029F-FE44-892D-8785826D7796}"/>
              </a:ext>
            </a:extLst>
          </p:cNvPr>
          <p:cNvPicPr>
            <a:picLocks noChangeAspect="1"/>
          </p:cNvPicPr>
          <p:nvPr userDrawn="1"/>
        </p:nvPicPr>
        <p:blipFill>
          <a:blip r:embed="rId4"/>
          <a:stretch>
            <a:fillRect/>
          </a:stretch>
        </p:blipFill>
        <p:spPr>
          <a:xfrm>
            <a:off x="1" y="893"/>
            <a:ext cx="12188823" cy="6856213"/>
          </a:xfrm>
          <a:prstGeom prst="rect">
            <a:avLst/>
          </a:prstGeom>
        </p:spPr>
      </p:pic>
      <p:sp>
        <p:nvSpPr>
          <p:cNvPr id="1026" name="Text Placeholder 6"/>
          <p:cNvSpPr>
            <a:spLocks noGrp="1"/>
          </p:cNvSpPr>
          <p:nvPr>
            <p:ph type="body" idx="1"/>
          </p:nvPr>
        </p:nvSpPr>
        <p:spPr bwMode="auto">
          <a:xfrm>
            <a:off x="571503" y="1762125"/>
            <a:ext cx="11045825" cy="43148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 </a:t>
            </a:r>
          </a:p>
          <a:p>
            <a:pPr lvl="6"/>
            <a:r>
              <a:rPr lang="en-US" dirty="0"/>
              <a:t>Seven</a:t>
            </a:r>
          </a:p>
          <a:p>
            <a:pPr lvl="7"/>
            <a:r>
              <a:rPr lang="en-US" dirty="0"/>
              <a:t>Eight</a:t>
            </a:r>
          </a:p>
          <a:p>
            <a:pPr lvl="8"/>
            <a:r>
              <a:rPr lang="en-US" dirty="0"/>
              <a:t>Nine</a:t>
            </a:r>
          </a:p>
          <a:p>
            <a:pPr lvl="4"/>
            <a:endParaRPr lang="en-US" dirty="0"/>
          </a:p>
        </p:txBody>
      </p:sp>
      <p:sp>
        <p:nvSpPr>
          <p:cNvPr id="1027" name="Title Placeholder 1"/>
          <p:cNvSpPr>
            <a:spLocks noGrp="1"/>
          </p:cNvSpPr>
          <p:nvPr>
            <p:ph type="title"/>
          </p:nvPr>
        </p:nvSpPr>
        <p:spPr bwMode="auto">
          <a:xfrm>
            <a:off x="571503" y="63500"/>
            <a:ext cx="11045825" cy="990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20" name="Footer Placeholder 3"/>
          <p:cNvSpPr>
            <a:spLocks noGrp="1"/>
          </p:cNvSpPr>
          <p:nvPr>
            <p:ph type="ftr" sz="quarter" idx="3"/>
          </p:nvPr>
        </p:nvSpPr>
        <p:spPr>
          <a:xfrm>
            <a:off x="6109339" y="6571832"/>
            <a:ext cx="5507989" cy="213858"/>
          </a:xfrm>
          <a:prstGeom prst="rect">
            <a:avLst/>
          </a:prstGeom>
        </p:spPr>
        <p:txBody>
          <a:bodyPr vert="horz" lIns="0" tIns="0" rIns="0" bIns="0" rtlCol="0" anchor="b"/>
          <a:lstStyle>
            <a:lvl1pPr algn="r" fontAlgn="auto">
              <a:spcBef>
                <a:spcPts val="0"/>
              </a:spcBef>
              <a:spcAft>
                <a:spcPts val="0"/>
              </a:spcAft>
              <a:defRPr sz="1100" spc="0" dirty="0">
                <a:solidFill>
                  <a:schemeClr val="accent2"/>
                </a:solidFill>
                <a:latin typeface="+mn-lt"/>
                <a:ea typeface="+mn-ea"/>
                <a:cs typeface="+mn-cs"/>
              </a:defRPr>
            </a:lvl1pPr>
          </a:lstStyle>
          <a:p>
            <a:endParaRPr lang="en-US" dirty="0"/>
          </a:p>
        </p:txBody>
      </p:sp>
      <p:sp>
        <p:nvSpPr>
          <p:cNvPr id="6" name="TextBox 5"/>
          <p:cNvSpPr txBox="1"/>
          <p:nvPr userDrawn="1"/>
        </p:nvSpPr>
        <p:spPr>
          <a:xfrm>
            <a:off x="13801725" y="6672263"/>
            <a:ext cx="184731" cy="400110"/>
          </a:xfrm>
          <a:prstGeom prst="rect">
            <a:avLst/>
          </a:prstGeom>
          <a:noFill/>
        </p:spPr>
        <p:txBody>
          <a:bodyPr wrap="none" rtlCol="0">
            <a:spAutoFit/>
          </a:bodyPr>
          <a:lstStyle/>
          <a:p>
            <a:pPr>
              <a:spcBef>
                <a:spcPts val="300"/>
              </a:spcBef>
              <a:spcAft>
                <a:spcPts val="600"/>
              </a:spcAft>
            </a:pPr>
            <a:endParaRPr lang="en-US" sz="2000" dirty="0">
              <a:solidFill>
                <a:schemeClr val="accent2">
                  <a:lumMod val="75000"/>
                </a:schemeClr>
              </a:solidFill>
              <a:latin typeface="Salesforce Sans"/>
              <a:cs typeface="Salesforce Sans"/>
            </a:endParaRPr>
          </a:p>
        </p:txBody>
      </p:sp>
    </p:spTree>
    <p:extLst>
      <p:ext uri="{BB962C8B-B14F-4D97-AF65-F5344CB8AC3E}">
        <p14:creationId xmlns:p14="http://schemas.microsoft.com/office/powerpoint/2010/main" val="838793672"/>
      </p:ext>
    </p:extLst>
  </p:cSld>
  <p:clrMap bg1="lt1" tx1="dk1" bg2="lt2" tx2="dk2" accent1="accent1" accent2="accent2" accent3="accent3" accent4="accent4" accent5="accent5" accent6="accent6" hlink="hlink" folHlink="folHlink"/>
  <p:sldLayoutIdLst>
    <p:sldLayoutId id="2147484808" r:id="rId1"/>
  </p:sldLayoutIdLst>
  <p:transition>
    <p:fade/>
  </p:transition>
  <p:hf sldNum="0" hdr="0" dt="0"/>
  <p:txStyles>
    <p:titleStyle>
      <a:lvl1pPr algn="l" rtl="0" eaLnBrk="1" fontAlgn="base" hangingPunct="1">
        <a:lnSpc>
          <a:spcPct val="95000"/>
        </a:lnSpc>
        <a:spcBef>
          <a:spcPct val="0"/>
        </a:spcBef>
        <a:spcAft>
          <a:spcPct val="0"/>
        </a:spcAft>
        <a:defRPr lang="en-US" sz="3000" b="0" kern="1200" dirty="0">
          <a:solidFill>
            <a:schemeClr val="tx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100"/>
        </a:spcBef>
        <a:spcAft>
          <a:spcPts val="300"/>
        </a:spcAft>
        <a:buClr>
          <a:srgbClr val="7F7F7F"/>
        </a:buClr>
        <a:buSzPct val="100000"/>
        <a:buFont typeface="Arial" charset="0"/>
        <a:buNone/>
        <a:defRPr lang="en-US" sz="2000" b="0" kern="1200" dirty="0">
          <a:solidFill>
            <a:srgbClr val="5E5B61"/>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bg2"/>
        </a:buClr>
        <a:buSzPct val="100000"/>
        <a:buFont typeface="Arial" charset="0"/>
        <a:buChar char="•"/>
        <a:defRPr lang="en-US" b="0" kern="1200" dirty="0">
          <a:solidFill>
            <a:srgbClr val="7F776E"/>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bg2"/>
        </a:buClr>
        <a:buSzPct val="100000"/>
        <a:buFont typeface="Arial" charset="0"/>
        <a:buChar char="•"/>
        <a:defRPr lang="en-US" sz="1600" b="0" kern="1200" dirty="0">
          <a:solidFill>
            <a:srgbClr val="7F776E"/>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bg2"/>
        </a:buClr>
        <a:buSzPct val="100000"/>
        <a:buFont typeface="Arial" charset="0"/>
        <a:buChar char="•"/>
        <a:defRPr lang="en-US" sz="1400" b="0" kern="1200" dirty="0">
          <a:solidFill>
            <a:srgbClr val="7F776E"/>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b="0" kern="1200" dirty="0">
          <a:solidFill>
            <a:srgbClr val="7F776E"/>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04">
          <p15:clr>
            <a:srgbClr val="F26B43"/>
          </p15:clr>
        </p15:guide>
        <p15:guide id="2" pos="364">
          <p15:clr>
            <a:srgbClr val="F26B43"/>
          </p15:clr>
        </p15:guide>
        <p15:guide id="3" orient="horz" pos="3909">
          <p15:clr>
            <a:srgbClr val="F26B43"/>
          </p15:clr>
        </p15:guide>
        <p15:guide id="4" pos="7319">
          <p15:clr>
            <a:srgbClr val="F26B43"/>
          </p15:clr>
        </p15:guide>
        <p15:guide id="5" orient="horz" pos="931">
          <p15:clr>
            <a:srgbClr val="F26B43"/>
          </p15:clr>
        </p15:guide>
        <p15:guide id="6" orient="horz" pos="4080">
          <p15:clr>
            <a:srgbClr val="F26B43"/>
          </p15:clr>
        </p15:guide>
        <p15:guide id="7" orient="horz" pos="39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6"/>
          <p:cNvSpPr>
            <a:spLocks noGrp="1"/>
          </p:cNvSpPr>
          <p:nvPr>
            <p:ph type="body" idx="1"/>
          </p:nvPr>
        </p:nvSpPr>
        <p:spPr bwMode="auto">
          <a:xfrm>
            <a:off x="571500" y="1762125"/>
            <a:ext cx="11045825" cy="43148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Title Placeholder 1"/>
          <p:cNvSpPr>
            <a:spLocks noGrp="1"/>
          </p:cNvSpPr>
          <p:nvPr>
            <p:ph type="title"/>
          </p:nvPr>
        </p:nvSpPr>
        <p:spPr bwMode="auto">
          <a:xfrm>
            <a:off x="571500" y="63500"/>
            <a:ext cx="11045825"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33" name="Footer Placeholder 3"/>
          <p:cNvSpPr>
            <a:spLocks noGrp="1"/>
          </p:cNvSpPr>
          <p:nvPr>
            <p:ph type="ftr" sz="quarter" idx="3"/>
          </p:nvPr>
        </p:nvSpPr>
        <p:spPr>
          <a:xfrm>
            <a:off x="577851" y="6529171"/>
            <a:ext cx="10587082" cy="181067"/>
          </a:xfrm>
          <a:prstGeom prst="rect">
            <a:avLst/>
          </a:prstGeom>
        </p:spPr>
        <p:txBody>
          <a:bodyPr vert="horz" lIns="0" tIns="0" rIns="0" bIns="0" rtlCol="0" anchor="t"/>
          <a:lstStyle>
            <a:lvl1pPr algn="l" fontAlgn="auto">
              <a:spcBef>
                <a:spcPts val="0"/>
              </a:spcBef>
              <a:spcAft>
                <a:spcPts val="0"/>
              </a:spcAft>
              <a:defRPr sz="1400" spc="0" dirty="0">
                <a:solidFill>
                  <a:schemeClr val="accent2"/>
                </a:solidFill>
                <a:latin typeface="+mn-lt"/>
                <a:ea typeface="+mn-ea"/>
                <a:cs typeface="+mn-cs"/>
              </a:defRPr>
            </a:lvl1pPr>
          </a:lstStyle>
          <a:p>
            <a:endParaRPr lang="en-US">
              <a:solidFill>
                <a:srgbClr val="7C868D"/>
              </a:solidFill>
            </a:endParaRPr>
          </a:p>
        </p:txBody>
      </p:sp>
    </p:spTree>
    <p:extLst>
      <p:ext uri="{BB962C8B-B14F-4D97-AF65-F5344CB8AC3E}">
        <p14:creationId xmlns:p14="http://schemas.microsoft.com/office/powerpoint/2010/main" val="1204262677"/>
      </p:ext>
    </p:extLst>
  </p:cSld>
  <p:clrMap bg1="lt1" tx1="dk1" bg2="lt2" tx2="dk2" accent1="accent1" accent2="accent2" accent3="accent3" accent4="accent4" accent5="accent5" accent6="accent6" hlink="hlink" folHlink="folHlink"/>
  <p:sldLayoutIdLst>
    <p:sldLayoutId id="2147484752" r:id="rId1"/>
  </p:sldLayoutIdLst>
  <p:transition spd="med">
    <p:fade/>
  </p:transition>
  <p:hf sldNum="0" hdr="0" dt="0"/>
  <p:txStyles>
    <p:titleStyle>
      <a:lvl1pPr algn="l" rtl="0" eaLnBrk="1" fontAlgn="base" hangingPunct="1">
        <a:lnSpc>
          <a:spcPct val="95000"/>
        </a:lnSpc>
        <a:spcBef>
          <a:spcPct val="0"/>
        </a:spcBef>
        <a:spcAft>
          <a:spcPct val="0"/>
        </a:spcAft>
        <a:defRPr lang="en-US" sz="3200" kern="1200" dirty="0">
          <a:solidFill>
            <a:schemeClr val="accent1"/>
          </a:solidFill>
          <a:latin typeface="+mn-lt"/>
          <a:ea typeface="ＭＳ Ｐゴシック" charset="0"/>
          <a:cs typeface="ＭＳ Ｐゴシック" charset="0"/>
        </a:defRPr>
      </a:lvl1pPr>
      <a:lvl2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Salesforce Sans" charset="0"/>
          <a:ea typeface="ＭＳ Ｐゴシック" charset="0"/>
          <a:cs typeface="ＭＳ Ｐゴシック" charset="0"/>
        </a:defRPr>
      </a:lvl9pPr>
    </p:titleStyle>
    <p:bodyStyle>
      <a:lvl1pPr algn="l" rtl="0" eaLnBrk="1" fontAlgn="base" hangingPunct="1">
        <a:spcBef>
          <a:spcPts val="1200"/>
        </a:spcBef>
        <a:spcAft>
          <a:spcPts val="200"/>
        </a:spcAft>
        <a:buClr>
          <a:srgbClr val="7F7F7F"/>
        </a:buClr>
        <a:buSzPct val="100000"/>
        <a:buFont typeface="Arial" charset="0"/>
        <a:buChar char="​"/>
        <a:defRPr lang="en-US" sz="2000" kern="1200" dirty="0">
          <a:solidFill>
            <a:srgbClr val="5C656A"/>
          </a:solidFill>
          <a:latin typeface="Salesforce Sans"/>
          <a:ea typeface="ＭＳ Ｐゴシック" charset="0"/>
          <a:cs typeface="ＭＳ Ｐゴシック" charset="0"/>
        </a:defRPr>
      </a:lvl1pPr>
      <a:lvl2pPr marL="182563" indent="-182563" algn="l" rtl="0" eaLnBrk="1" fontAlgn="base" hangingPunct="1">
        <a:spcBef>
          <a:spcPts val="200"/>
        </a:spcBef>
        <a:spcAft>
          <a:spcPts val="600"/>
        </a:spcAft>
        <a:buClr>
          <a:schemeClr val="accent2"/>
        </a:buClr>
        <a:buSzPct val="100000"/>
        <a:buFont typeface="Arial" charset="0"/>
        <a:buChar char="•"/>
        <a:defRPr lang="en-US" kern="1200" dirty="0">
          <a:solidFill>
            <a:schemeClr val="accent2"/>
          </a:solidFill>
          <a:latin typeface="Salesforce Sans"/>
          <a:ea typeface="ＭＳ Ｐゴシック" charset="0"/>
          <a:cs typeface="+mn-cs"/>
        </a:defRPr>
      </a:lvl2pPr>
      <a:lvl3pPr marL="365125" indent="-182563" algn="l" rtl="0" eaLnBrk="1" fontAlgn="base" hangingPunct="1">
        <a:spcBef>
          <a:spcPct val="0"/>
        </a:spcBef>
        <a:spcAft>
          <a:spcPts val="600"/>
        </a:spcAft>
        <a:buClr>
          <a:schemeClr val="accent2"/>
        </a:buClr>
        <a:buSzPct val="100000"/>
        <a:buFont typeface="Arial" charset="0"/>
        <a:buChar char="•"/>
        <a:defRPr lang="en-US" sz="1600" kern="1200" dirty="0">
          <a:solidFill>
            <a:schemeClr val="accent2"/>
          </a:solidFill>
          <a:latin typeface="Salesforce Sans"/>
          <a:ea typeface="ＭＳ Ｐゴシック" charset="0"/>
          <a:cs typeface="+mn-cs"/>
        </a:defRPr>
      </a:lvl3pPr>
      <a:lvl4pPr marL="547688" indent="-182563" algn="l" rtl="0" eaLnBrk="1" fontAlgn="base" hangingPunct="1">
        <a:spcBef>
          <a:spcPct val="0"/>
        </a:spcBef>
        <a:spcAft>
          <a:spcPts val="600"/>
        </a:spcAft>
        <a:buClr>
          <a:schemeClr val="accent2"/>
        </a:buClr>
        <a:buSzPct val="100000"/>
        <a:buFont typeface="Arial" charset="0"/>
        <a:buChar char="•"/>
        <a:defRPr lang="en-US" sz="1400" b="1"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lang="en-US" sz="2000" kern="1200" dirty="0">
          <a:solidFill>
            <a:srgbClr val="5C656A"/>
          </a:solidFill>
          <a:latin typeface="Salesforce Sans"/>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405"/>
        <p:cNvGrpSpPr/>
        <p:nvPr/>
      </p:nvGrpSpPr>
      <p:grpSpPr>
        <a:xfrm>
          <a:off x="0" y="0"/>
          <a:ext cx="0" cy="0"/>
          <a:chOff x="0" y="0"/>
          <a:chExt cx="0" cy="0"/>
        </a:xfrm>
      </p:grpSpPr>
      <p:pic>
        <p:nvPicPr>
          <p:cNvPr id="406" name="Google Shape;406;p52"/>
          <p:cNvPicPr preferRelativeResize="0"/>
          <p:nvPr/>
        </p:nvPicPr>
        <p:blipFill rotWithShape="1">
          <a:blip r:embed="rId3">
            <a:alphaModFix/>
          </a:blip>
          <a:srcRect/>
          <a:stretch/>
        </p:blipFill>
        <p:spPr>
          <a:xfrm>
            <a:off x="0" y="1787"/>
            <a:ext cx="12188822" cy="6856212"/>
          </a:xfrm>
          <a:prstGeom prst="rect">
            <a:avLst/>
          </a:prstGeom>
          <a:noFill/>
          <a:ln>
            <a:noFill/>
          </a:ln>
        </p:spPr>
      </p:pic>
      <p:pic>
        <p:nvPicPr>
          <p:cNvPr id="407" name="Google Shape;407;p52"/>
          <p:cNvPicPr preferRelativeResize="0"/>
          <p:nvPr/>
        </p:nvPicPr>
        <p:blipFill rotWithShape="1">
          <a:blip r:embed="rId4">
            <a:alphaModFix/>
          </a:blip>
          <a:srcRect/>
          <a:stretch/>
        </p:blipFill>
        <p:spPr>
          <a:xfrm>
            <a:off x="0" y="893"/>
            <a:ext cx="12188822" cy="6856212"/>
          </a:xfrm>
          <a:prstGeom prst="rect">
            <a:avLst/>
          </a:prstGeom>
          <a:noFill/>
          <a:ln>
            <a:noFill/>
          </a:ln>
        </p:spPr>
      </p:pic>
      <p:sp>
        <p:nvSpPr>
          <p:cNvPr id="408" name="Google Shape;408;p52"/>
          <p:cNvSpPr txBox="1">
            <a:spLocks noGrp="1"/>
          </p:cNvSpPr>
          <p:nvPr>
            <p:ph type="body" idx="1"/>
          </p:nvPr>
        </p:nvSpPr>
        <p:spPr>
          <a:xfrm>
            <a:off x="504268" y="1762125"/>
            <a:ext cx="11045700" cy="43149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1pPr>
            <a:lvl2pPr marL="914400" marR="0" lvl="1"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L="1371600" marR="0" lvl="2" indent="-228600" algn="l" rtl="0">
              <a:lnSpc>
                <a:spcPct val="100000"/>
              </a:lnSpc>
              <a:spcBef>
                <a:spcPts val="0"/>
              </a:spcBef>
              <a:spcAft>
                <a:spcPts val="0"/>
              </a:spcAft>
              <a:buClr>
                <a:schemeClr val="accent2"/>
              </a:buClr>
              <a:buSzPts val="1600"/>
              <a:buFont typeface="Arial"/>
              <a:buNone/>
              <a:defRPr sz="1600" b="0" i="0" u="none" strike="noStrike" cap="none">
                <a:solidFill>
                  <a:schemeClr val="accent2"/>
                </a:solidFill>
                <a:latin typeface="Arial"/>
                <a:ea typeface="Arial"/>
                <a:cs typeface="Arial"/>
                <a:sym typeface="Arial"/>
              </a:defRPr>
            </a:lvl3pPr>
            <a:lvl4pPr marL="1828800" marR="0" lvl="3"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L="2286000" marR="0" lvl="4"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L="3200400" marR="0" lvl="6"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L="3657600" marR="0" lvl="7"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L="4114800" marR="0" lvl="8" indent="-228600" algn="l"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endParaRPr/>
          </a:p>
        </p:txBody>
      </p:sp>
      <p:sp>
        <p:nvSpPr>
          <p:cNvPr id="409" name="Google Shape;409;p52"/>
          <p:cNvSpPr txBox="1">
            <a:spLocks noGrp="1"/>
          </p:cNvSpPr>
          <p:nvPr>
            <p:ph type="title"/>
          </p:nvPr>
        </p:nvSpPr>
        <p:spPr>
          <a:xfrm>
            <a:off x="495303" y="139700"/>
            <a:ext cx="11045700" cy="990600"/>
          </a:xfrm>
          <a:prstGeom prst="rect">
            <a:avLst/>
          </a:prstGeom>
          <a:noFill/>
          <a:ln>
            <a:noFill/>
          </a:ln>
        </p:spPr>
        <p:txBody>
          <a:bodyPr spcFirstLastPara="1" wrap="square" lIns="91425" tIns="91425" rIns="91425" bIns="91425" anchor="b" anchorCtr="0"/>
          <a:lstStyle>
            <a:lvl1pPr marL="0" marR="0" lvl="0" indent="0" algn="l" rtl="0">
              <a:lnSpc>
                <a:spcPct val="95000"/>
              </a:lnSpc>
              <a:spcBef>
                <a:spcPts val="0"/>
              </a:spcBef>
              <a:spcAft>
                <a:spcPts val="0"/>
              </a:spcAft>
              <a:buClr>
                <a:schemeClr val="dk1"/>
              </a:buClr>
              <a:buSzPts val="1400"/>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Clr>
                <a:schemeClr val="accent1"/>
              </a:buClr>
              <a:buSzPts val="1400"/>
              <a:buFont typeface="Arial"/>
              <a:buNone/>
              <a:defRPr sz="3200" b="0" i="0" u="none" strike="noStrike" cap="none">
                <a:solidFill>
                  <a:schemeClr val="accent1"/>
                </a:solidFill>
                <a:latin typeface="Arial"/>
                <a:ea typeface="Arial"/>
                <a:cs typeface="Arial"/>
                <a:sym typeface="Arial"/>
              </a:defRPr>
            </a:lvl9pPr>
          </a:lstStyle>
          <a:p>
            <a:endParaRPr/>
          </a:p>
        </p:txBody>
      </p:sp>
      <p:sp>
        <p:nvSpPr>
          <p:cNvPr id="410" name="Google Shape;410;p52"/>
          <p:cNvSpPr txBox="1"/>
          <p:nvPr/>
        </p:nvSpPr>
        <p:spPr>
          <a:xfrm>
            <a:off x="13801725" y="6672263"/>
            <a:ext cx="184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2000" b="0" i="0" u="none" strike="noStrike" cap="none">
              <a:solidFill>
                <a:srgbClr val="424145"/>
              </a:solidFill>
              <a:latin typeface="Arial"/>
              <a:ea typeface="Arial"/>
              <a:cs typeface="Arial"/>
              <a:sym typeface="Arial"/>
            </a:endParaRPr>
          </a:p>
        </p:txBody>
      </p:sp>
    </p:spTree>
    <p:extLst>
      <p:ext uri="{BB962C8B-B14F-4D97-AF65-F5344CB8AC3E}">
        <p14:creationId xmlns:p14="http://schemas.microsoft.com/office/powerpoint/2010/main" val="2965730207"/>
      </p:ext>
    </p:extLst>
  </p:cSld>
  <p:clrMap bg1="lt1" tx1="dk1" bg2="dk2" tx2="lt2" accent1="accent1" accent2="accent2" accent3="accent3" accent4="accent4" accent5="accent5" accent6="accent6" hlink="hlink" folHlink="folHlink"/>
  <p:sldLayoutIdLst>
    <p:sldLayoutId id="214748480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26CA5F98-F5E4-5547-ABC7-F2EACBA63606}"/>
              </a:ext>
            </a:extLst>
          </p:cNvPr>
          <p:cNvCxnSpPr>
            <a:cxnSpLocks/>
          </p:cNvCxnSpPr>
          <p:nvPr/>
        </p:nvCxnSpPr>
        <p:spPr>
          <a:xfrm>
            <a:off x="473580" y="4124319"/>
            <a:ext cx="6755895" cy="0"/>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A35F54B-D053-104B-8456-033D36ABB752}"/>
              </a:ext>
            </a:extLst>
          </p:cNvPr>
          <p:cNvSpPr>
            <a:spLocks noGrp="1"/>
          </p:cNvSpPr>
          <p:nvPr>
            <p:ph type="title"/>
          </p:nvPr>
        </p:nvSpPr>
        <p:spPr>
          <a:xfrm>
            <a:off x="393370" y="-399805"/>
            <a:ext cx="11045952" cy="990119"/>
          </a:xfrm>
        </p:spPr>
        <p:txBody>
          <a:bodyPr/>
          <a:lstStyle/>
          <a:p>
            <a:r>
              <a:rPr kumimoji="1" lang="en-US" altLang="ja-JP" sz="2800" dirty="0"/>
              <a:t>SaaS / </a:t>
            </a:r>
            <a:r>
              <a:rPr kumimoji="1" lang="en-US" altLang="ja-JP" sz="2800" dirty="0" err="1"/>
              <a:t>hpaPaaS</a:t>
            </a:r>
            <a:r>
              <a:rPr kumimoji="1" lang="ja-JP" altLang="en-US" sz="2800"/>
              <a:t>プラットフォーム有効活用と現状の調達について</a:t>
            </a:r>
            <a:r>
              <a:rPr kumimoji="1" lang="en-US" altLang="ja-JP" sz="2800" dirty="0"/>
              <a:t>(</a:t>
            </a:r>
            <a:r>
              <a:rPr kumimoji="1" lang="ja-JP" altLang="en-US" sz="2800"/>
              <a:t>想定</a:t>
            </a:r>
            <a:r>
              <a:rPr kumimoji="1" lang="en-US" altLang="ja-JP" sz="2800" dirty="0"/>
              <a:t>)  </a:t>
            </a:r>
            <a:endParaRPr kumimoji="1" lang="ja-JP" altLang="en-US" sz="2800"/>
          </a:p>
        </p:txBody>
      </p:sp>
      <p:sp>
        <p:nvSpPr>
          <p:cNvPr id="5" name="角丸四角形 4">
            <a:extLst>
              <a:ext uri="{FF2B5EF4-FFF2-40B4-BE49-F238E27FC236}">
                <a16:creationId xmlns:a16="http://schemas.microsoft.com/office/drawing/2014/main" id="{7673955A-75D8-3042-B452-3B7D0EA893E9}"/>
              </a:ext>
            </a:extLst>
          </p:cNvPr>
          <p:cNvSpPr/>
          <p:nvPr/>
        </p:nvSpPr>
        <p:spPr>
          <a:xfrm>
            <a:off x="2513416" y="2896521"/>
            <a:ext cx="1922191" cy="2375567"/>
          </a:xfrm>
          <a:prstGeom prst="roundRect">
            <a:avLst>
              <a:gd name="adj" fmla="val 30528"/>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ja-JP" altLang="en-US">
                <a:latin typeface="Salesforce Sans"/>
                <a:cs typeface="Salesforce Sans"/>
              </a:rPr>
              <a:t>一括調達</a:t>
            </a:r>
            <a:endParaRPr kumimoji="1" lang="ja-JP" altLang="en-US" dirty="0">
              <a:latin typeface="Salesforce Sans"/>
              <a:cs typeface="Salesforce Sans"/>
            </a:endParaRPr>
          </a:p>
        </p:txBody>
      </p:sp>
      <p:sp>
        <p:nvSpPr>
          <p:cNvPr id="7" name="テキスト ボックス 6">
            <a:extLst>
              <a:ext uri="{FF2B5EF4-FFF2-40B4-BE49-F238E27FC236}">
                <a16:creationId xmlns:a16="http://schemas.microsoft.com/office/drawing/2014/main" id="{3CFD274B-0492-2744-A56A-57E0BB1BA0F8}"/>
              </a:ext>
            </a:extLst>
          </p:cNvPr>
          <p:cNvSpPr txBox="1"/>
          <p:nvPr/>
        </p:nvSpPr>
        <p:spPr>
          <a:xfrm>
            <a:off x="2256846" y="2056166"/>
            <a:ext cx="2403245" cy="1061829"/>
          </a:xfrm>
          <a:prstGeom prst="rect">
            <a:avLst/>
          </a:prstGeom>
          <a:noFill/>
        </p:spPr>
        <p:txBody>
          <a:bodyPr wrap="square" rtlCol="0">
            <a:spAutoFit/>
          </a:bodyPr>
          <a:lstStyle/>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パターン</a:t>
            </a:r>
            <a:r>
              <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rPr>
              <a:t>①</a:t>
            </a:r>
          </a:p>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システム単位一括調達</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a:p>
            <a:pPr algn="ctr">
              <a:spcBef>
                <a:spcPts val="300"/>
              </a:spcBef>
              <a:spcAft>
                <a:spcPts val="600"/>
              </a:spcAft>
            </a:pPr>
            <a:endParaRPr kumimoji="1" lang="ja-JP" altLang="en-US"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8" name="テキスト ボックス 7">
            <a:extLst>
              <a:ext uri="{FF2B5EF4-FFF2-40B4-BE49-F238E27FC236}">
                <a16:creationId xmlns:a16="http://schemas.microsoft.com/office/drawing/2014/main" id="{F1A9CF29-A8C3-FE4C-A89E-45E6FDE06D21}"/>
              </a:ext>
            </a:extLst>
          </p:cNvPr>
          <p:cNvSpPr txBox="1"/>
          <p:nvPr/>
        </p:nvSpPr>
        <p:spPr>
          <a:xfrm>
            <a:off x="28576" y="4300652"/>
            <a:ext cx="2458192" cy="761747"/>
          </a:xfrm>
          <a:prstGeom prst="rect">
            <a:avLst/>
          </a:prstGeom>
          <a:noFill/>
        </p:spPr>
        <p:txBody>
          <a:bodyPr wrap="square" rtlCol="0">
            <a:spAutoFit/>
          </a:bodyPr>
          <a:lstStyle/>
          <a:p>
            <a:pPr algn="ctr">
              <a:spcBef>
                <a:spcPts val="300"/>
              </a:spcBef>
              <a:spcAft>
                <a:spcPts val="600"/>
              </a:spcAft>
            </a:pPr>
            <a:r>
              <a:rPr kumimoji="1" lang="ja-JP" altLang="en-US" sz="1200">
                <a:solidFill>
                  <a:schemeClr val="accent2">
                    <a:lumMod val="75000"/>
                  </a:schemeClr>
                </a:solidFill>
                <a:latin typeface="Salesforce Sans"/>
                <a:cs typeface="Salesforce Sans"/>
              </a:rPr>
              <a:t>（インフラ面）</a:t>
            </a:r>
            <a:endParaRPr kumimoji="1" lang="en-US" altLang="ja-JP" sz="1200" dirty="0">
              <a:solidFill>
                <a:schemeClr val="accent2">
                  <a:lumMod val="75000"/>
                </a:schemeClr>
              </a:solidFill>
              <a:latin typeface="Salesforce Sans"/>
              <a:cs typeface="Salesforce Sans"/>
            </a:endParaRPr>
          </a:p>
          <a:p>
            <a:pPr algn="ctr">
              <a:spcBef>
                <a:spcPts val="300"/>
              </a:spcBef>
              <a:spcAft>
                <a:spcPts val="600"/>
              </a:spcAft>
            </a:pPr>
            <a:r>
              <a:rPr kumimoji="1" lang="ja-JP" altLang="en-US" sz="1200">
                <a:solidFill>
                  <a:schemeClr val="accent2">
                    <a:lumMod val="75000"/>
                  </a:schemeClr>
                </a:solidFill>
                <a:latin typeface="Salesforce Sans"/>
                <a:cs typeface="Salesforce Sans"/>
              </a:rPr>
              <a:t>クラウドプラットフォーム</a:t>
            </a:r>
            <a:r>
              <a:rPr kumimoji="1" lang="en-US" altLang="ja-JP" sz="1200" dirty="0">
                <a:solidFill>
                  <a:schemeClr val="accent2">
                    <a:lumMod val="75000"/>
                  </a:schemeClr>
                </a:solidFill>
                <a:latin typeface="Salesforce Sans"/>
                <a:cs typeface="Salesforce Sans"/>
              </a:rPr>
              <a:t>(SaaS/</a:t>
            </a:r>
            <a:r>
              <a:rPr kumimoji="1" lang="en-US" altLang="ja-JP" sz="1200" dirty="0" err="1">
                <a:solidFill>
                  <a:schemeClr val="accent2">
                    <a:lumMod val="75000"/>
                  </a:schemeClr>
                </a:solidFill>
                <a:latin typeface="Salesforce Sans"/>
                <a:cs typeface="Salesforce Sans"/>
              </a:rPr>
              <a:t>HpaPaaS</a:t>
            </a:r>
            <a:r>
              <a:rPr kumimoji="1" lang="en-US" altLang="ja-JP" sz="1200" dirty="0">
                <a:solidFill>
                  <a:schemeClr val="accent2">
                    <a:lumMod val="75000"/>
                  </a:schemeClr>
                </a:solidFill>
                <a:latin typeface="Salesforce Sans"/>
                <a:cs typeface="Salesforce Sans"/>
              </a:rPr>
              <a:t>)</a:t>
            </a:r>
            <a:endParaRPr kumimoji="1" lang="ja-JP" altLang="en-US" sz="1200" dirty="0">
              <a:solidFill>
                <a:schemeClr val="accent2">
                  <a:lumMod val="75000"/>
                </a:schemeClr>
              </a:solidFill>
              <a:latin typeface="Salesforce Sans"/>
              <a:cs typeface="Salesforce Sans"/>
            </a:endParaRPr>
          </a:p>
        </p:txBody>
      </p:sp>
      <p:sp>
        <p:nvSpPr>
          <p:cNvPr id="9" name="テキスト ボックス 8">
            <a:extLst>
              <a:ext uri="{FF2B5EF4-FFF2-40B4-BE49-F238E27FC236}">
                <a16:creationId xmlns:a16="http://schemas.microsoft.com/office/drawing/2014/main" id="{BB3BBAF2-D89E-A841-85A0-FFA9D3D83CEF}"/>
              </a:ext>
            </a:extLst>
          </p:cNvPr>
          <p:cNvSpPr txBox="1"/>
          <p:nvPr/>
        </p:nvSpPr>
        <p:spPr>
          <a:xfrm>
            <a:off x="39182" y="3160757"/>
            <a:ext cx="2458192" cy="877163"/>
          </a:xfrm>
          <a:prstGeom prst="rect">
            <a:avLst/>
          </a:prstGeom>
          <a:noFill/>
        </p:spPr>
        <p:txBody>
          <a:bodyPr wrap="square" rtlCol="0">
            <a:spAutoFit/>
          </a:bodyPr>
          <a:lstStyle/>
          <a:p>
            <a:pPr algn="ctr">
              <a:spcBef>
                <a:spcPts val="300"/>
              </a:spcBef>
              <a:spcAft>
                <a:spcPts val="600"/>
              </a:spcAft>
            </a:pPr>
            <a:r>
              <a:rPr kumimoji="1" lang="ja-JP" altLang="en-US" sz="1200">
                <a:solidFill>
                  <a:schemeClr val="accent2">
                    <a:lumMod val="75000"/>
                  </a:schemeClr>
                </a:solidFill>
                <a:latin typeface="Salesforce Sans"/>
                <a:cs typeface="Salesforce Sans"/>
              </a:rPr>
              <a:t>（アプリ面）</a:t>
            </a:r>
            <a:endParaRPr kumimoji="1" lang="en-US" altLang="ja-JP" sz="1200" dirty="0">
              <a:solidFill>
                <a:schemeClr val="accent2">
                  <a:lumMod val="75000"/>
                </a:schemeClr>
              </a:solidFill>
              <a:latin typeface="Salesforce Sans"/>
              <a:cs typeface="Salesforce Sans"/>
            </a:endParaRPr>
          </a:p>
          <a:p>
            <a:pPr algn="ctr">
              <a:spcBef>
                <a:spcPts val="300"/>
              </a:spcBef>
              <a:spcAft>
                <a:spcPts val="600"/>
              </a:spcAft>
            </a:pPr>
            <a:r>
              <a:rPr kumimoji="1" lang="ja-JP" altLang="en-US" sz="1200">
                <a:solidFill>
                  <a:schemeClr val="accent2">
                    <a:lumMod val="75000"/>
                  </a:schemeClr>
                </a:solidFill>
                <a:latin typeface="Salesforce Sans"/>
                <a:cs typeface="Salesforce Sans"/>
              </a:rPr>
              <a:t>アプリケーション構築</a:t>
            </a:r>
            <a:endParaRPr kumimoji="1" lang="en-US" altLang="ja-JP" sz="1200" dirty="0">
              <a:solidFill>
                <a:schemeClr val="accent2">
                  <a:lumMod val="75000"/>
                </a:schemeClr>
              </a:solidFill>
              <a:latin typeface="Salesforce Sans"/>
              <a:cs typeface="Salesforce Sans"/>
            </a:endParaRPr>
          </a:p>
          <a:p>
            <a:pPr algn="ctr">
              <a:spcBef>
                <a:spcPts val="300"/>
              </a:spcBef>
              <a:spcAft>
                <a:spcPts val="600"/>
              </a:spcAft>
            </a:pPr>
            <a:r>
              <a:rPr kumimoji="1" lang="ja-JP" altLang="en-US" sz="1200">
                <a:solidFill>
                  <a:schemeClr val="accent2">
                    <a:lumMod val="75000"/>
                  </a:schemeClr>
                </a:solidFill>
                <a:latin typeface="Salesforce Sans"/>
                <a:cs typeface="Salesforce Sans"/>
              </a:rPr>
              <a:t>（</a:t>
            </a:r>
            <a:r>
              <a:rPr kumimoji="1" lang="en-US" altLang="ja-JP" sz="1200" dirty="0">
                <a:solidFill>
                  <a:schemeClr val="accent2">
                    <a:lumMod val="75000"/>
                  </a:schemeClr>
                </a:solidFill>
                <a:latin typeface="Salesforce Sans"/>
                <a:cs typeface="Salesforce Sans"/>
              </a:rPr>
              <a:t>SI</a:t>
            </a:r>
            <a:r>
              <a:rPr kumimoji="1" lang="ja-JP" altLang="en-US" sz="1200">
                <a:solidFill>
                  <a:schemeClr val="accent2">
                    <a:lumMod val="75000"/>
                  </a:schemeClr>
                </a:solidFill>
                <a:latin typeface="Salesforce Sans"/>
                <a:cs typeface="Salesforce Sans"/>
              </a:rPr>
              <a:t>および設定）</a:t>
            </a:r>
            <a:endParaRPr kumimoji="1" lang="en-US" altLang="ja-JP" sz="1200" dirty="0">
              <a:solidFill>
                <a:schemeClr val="accent2">
                  <a:lumMod val="75000"/>
                </a:schemeClr>
              </a:solidFill>
              <a:latin typeface="Salesforce Sans"/>
              <a:cs typeface="Salesforce Sans"/>
            </a:endParaRPr>
          </a:p>
        </p:txBody>
      </p:sp>
      <p:sp>
        <p:nvSpPr>
          <p:cNvPr id="10" name="テキスト ボックス 9">
            <a:extLst>
              <a:ext uri="{FF2B5EF4-FFF2-40B4-BE49-F238E27FC236}">
                <a16:creationId xmlns:a16="http://schemas.microsoft.com/office/drawing/2014/main" id="{65D1550B-90B4-134C-ABAF-632273505DCA}"/>
              </a:ext>
            </a:extLst>
          </p:cNvPr>
          <p:cNvSpPr txBox="1"/>
          <p:nvPr/>
        </p:nvSpPr>
        <p:spPr>
          <a:xfrm>
            <a:off x="724394" y="756111"/>
            <a:ext cx="10925299" cy="923330"/>
          </a:xfrm>
          <a:prstGeom prst="rect">
            <a:avLst/>
          </a:prstGeom>
          <a:noFill/>
        </p:spPr>
        <p:txBody>
          <a:bodyPr wrap="square" rtlCol="0">
            <a:spAutoFit/>
          </a:bodyPr>
          <a:lstStyle/>
          <a:p>
            <a:pPr>
              <a:spcBef>
                <a:spcPts val="300"/>
              </a:spcBef>
              <a:spcAft>
                <a:spcPts val="600"/>
              </a:spcAft>
            </a:pP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SaaS</a:t>
            </a:r>
            <a:r>
              <a:rPr kumimoji="1" lang="ja-JP" altLang="en-US">
                <a:solidFill>
                  <a:schemeClr val="accent2">
                    <a:lumMod val="75000"/>
                  </a:schemeClr>
                </a:solidFill>
                <a:latin typeface="Meiryo UI" panose="020B0604030504040204" pitchFamily="34" charset="-128"/>
                <a:ea typeface="Meiryo UI" panose="020B0604030504040204" pitchFamily="34" charset="-128"/>
                <a:cs typeface="Salesforce Sans"/>
              </a:rPr>
              <a:t>や</a:t>
            </a:r>
            <a:r>
              <a:rPr kumimoji="1" lang="en-US" altLang="ja-JP" dirty="0" err="1">
                <a:solidFill>
                  <a:schemeClr val="accent2">
                    <a:lumMod val="75000"/>
                  </a:schemeClr>
                </a:solidFill>
                <a:latin typeface="Meiryo UI" panose="020B0604030504040204" pitchFamily="34" charset="-128"/>
                <a:ea typeface="Meiryo UI" panose="020B0604030504040204" pitchFamily="34" charset="-128"/>
                <a:cs typeface="Salesforce Sans"/>
              </a:rPr>
              <a:t>hpaPaaS</a:t>
            </a: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a:t>
            </a:r>
            <a:r>
              <a:rPr kumimoji="1" lang="ja-JP" altLang="en-US">
                <a:solidFill>
                  <a:schemeClr val="accent2">
                    <a:lumMod val="75000"/>
                  </a:schemeClr>
                </a:solidFill>
                <a:latin typeface="Meiryo UI" panose="020B0604030504040204" pitchFamily="34" charset="-128"/>
                <a:ea typeface="Meiryo UI" panose="020B0604030504040204" pitchFamily="34" charset="-128"/>
                <a:cs typeface="Salesforce Sans"/>
              </a:rPr>
              <a:t>ローコードな</a:t>
            </a: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PaaS)</a:t>
            </a:r>
            <a:r>
              <a:rPr kumimoji="1" lang="ja-JP" altLang="en-US">
                <a:solidFill>
                  <a:schemeClr val="accent2">
                    <a:lumMod val="75000"/>
                  </a:schemeClr>
                </a:solidFill>
                <a:latin typeface="Meiryo UI" panose="020B0604030504040204" pitchFamily="34" charset="-128"/>
                <a:ea typeface="Meiryo UI" panose="020B0604030504040204" pitchFamily="34" charset="-128"/>
                <a:cs typeface="Salesforce Sans"/>
              </a:rPr>
              <a:t>などのクラウドをより有効活用するには、クラウドプラットフォーム上のアプリ・データの再利用を行う事やユーザーが利用できるクラウド資源の有効活用を行う事ができるようにすることが重要です。しかしながら、現在の行政の調達方法では、再利用や資源の有効活用がしづらい環境を発生させているようにお見受けします。</a:t>
            </a:r>
            <a:endPar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11" name="テキスト ボックス 10">
            <a:extLst>
              <a:ext uri="{FF2B5EF4-FFF2-40B4-BE49-F238E27FC236}">
                <a16:creationId xmlns:a16="http://schemas.microsoft.com/office/drawing/2014/main" id="{0EF001B4-0C03-3147-B251-952D8F52F09C}"/>
              </a:ext>
            </a:extLst>
          </p:cNvPr>
          <p:cNvSpPr txBox="1"/>
          <p:nvPr/>
        </p:nvSpPr>
        <p:spPr>
          <a:xfrm>
            <a:off x="39182" y="6036820"/>
            <a:ext cx="2458192" cy="276999"/>
          </a:xfrm>
          <a:prstGeom prst="rect">
            <a:avLst/>
          </a:prstGeom>
          <a:noFill/>
        </p:spPr>
        <p:txBody>
          <a:bodyPr wrap="square" rtlCol="0">
            <a:spAutoFit/>
          </a:bodyPr>
          <a:lstStyle/>
          <a:p>
            <a:pPr algn="ctr">
              <a:spcBef>
                <a:spcPts val="300"/>
              </a:spcBef>
              <a:spcAft>
                <a:spcPts val="600"/>
              </a:spcAft>
            </a:pPr>
            <a:r>
              <a:rPr kumimoji="1" lang="ja-JP" altLang="en-US" sz="1200">
                <a:solidFill>
                  <a:schemeClr val="accent2">
                    <a:lumMod val="75000"/>
                  </a:schemeClr>
                </a:solidFill>
                <a:latin typeface="Salesforce Sans"/>
                <a:cs typeface="Salesforce Sans"/>
              </a:rPr>
              <a:t>考慮点</a:t>
            </a:r>
            <a:endParaRPr kumimoji="1" lang="ja-JP" altLang="en-US" sz="1200" dirty="0">
              <a:solidFill>
                <a:schemeClr val="accent2">
                  <a:lumMod val="75000"/>
                </a:schemeClr>
              </a:solidFill>
              <a:latin typeface="Salesforce Sans"/>
              <a:cs typeface="Salesforce Sans"/>
            </a:endParaRPr>
          </a:p>
        </p:txBody>
      </p:sp>
      <p:sp>
        <p:nvSpPr>
          <p:cNvPr id="12" name="テキスト ボックス 11">
            <a:extLst>
              <a:ext uri="{FF2B5EF4-FFF2-40B4-BE49-F238E27FC236}">
                <a16:creationId xmlns:a16="http://schemas.microsoft.com/office/drawing/2014/main" id="{BE4B9CC1-7424-F547-89A6-1B74AC36EAEF}"/>
              </a:ext>
            </a:extLst>
          </p:cNvPr>
          <p:cNvSpPr txBox="1"/>
          <p:nvPr/>
        </p:nvSpPr>
        <p:spPr>
          <a:xfrm>
            <a:off x="2258562" y="5394640"/>
            <a:ext cx="2458192" cy="1107996"/>
          </a:xfrm>
          <a:prstGeom prst="rect">
            <a:avLst/>
          </a:prstGeom>
          <a:noFill/>
        </p:spPr>
        <p:txBody>
          <a:bodyPr wrap="square" rtlCol="0">
            <a:spAutoFit/>
          </a:bodyPr>
          <a:lstStyle/>
          <a:p>
            <a:pPr>
              <a:spcBef>
                <a:spcPts val="300"/>
              </a:spcBef>
              <a:spcAft>
                <a:spcPts val="600"/>
              </a:spcAft>
            </a:pPr>
            <a:r>
              <a:rPr kumimoji="1" lang="ja-JP" altLang="en-US" sz="1100">
                <a:solidFill>
                  <a:schemeClr val="accent2">
                    <a:lumMod val="75000"/>
                  </a:schemeClr>
                </a:solidFill>
                <a:latin typeface="Salesforce Sans"/>
                <a:cs typeface="Salesforce Sans"/>
              </a:rPr>
              <a:t>資源が余っているケースがあった場合、資源の有効活用すればさらに</a:t>
            </a:r>
            <a:r>
              <a:rPr kumimoji="1" lang="en-US" altLang="ja-JP" sz="1100" dirty="0">
                <a:solidFill>
                  <a:schemeClr val="accent2">
                    <a:lumMod val="75000"/>
                  </a:schemeClr>
                </a:solidFill>
                <a:latin typeface="Salesforce Sans"/>
                <a:cs typeface="Salesforce Sans"/>
              </a:rPr>
              <a:t>TCO</a:t>
            </a:r>
            <a:r>
              <a:rPr kumimoji="1" lang="ja-JP" altLang="en-US" sz="1100">
                <a:solidFill>
                  <a:schemeClr val="accent2">
                    <a:lumMod val="75000"/>
                  </a:schemeClr>
                </a:solidFill>
                <a:latin typeface="Salesforce Sans"/>
                <a:cs typeface="Salesforce Sans"/>
              </a:rPr>
              <a:t>削減の余地がある。ただし政府側が発想に有効活用の発想至らないと実現しない。また、落札ベンダ社に資源有効活用は依存する。</a:t>
            </a:r>
            <a:endParaRPr kumimoji="1" lang="en-US" altLang="ja-JP" sz="1100" dirty="0">
              <a:solidFill>
                <a:schemeClr val="accent2">
                  <a:lumMod val="75000"/>
                </a:schemeClr>
              </a:solidFill>
              <a:latin typeface="Salesforce Sans"/>
              <a:cs typeface="Salesforce Sans"/>
            </a:endParaRPr>
          </a:p>
        </p:txBody>
      </p:sp>
      <p:sp>
        <p:nvSpPr>
          <p:cNvPr id="14" name="角丸四角形 13">
            <a:extLst>
              <a:ext uri="{FF2B5EF4-FFF2-40B4-BE49-F238E27FC236}">
                <a16:creationId xmlns:a16="http://schemas.microsoft.com/office/drawing/2014/main" id="{D35658AE-F49C-3148-9F17-A3B7DFD59C24}"/>
              </a:ext>
            </a:extLst>
          </p:cNvPr>
          <p:cNvSpPr/>
          <p:nvPr/>
        </p:nvSpPr>
        <p:spPr>
          <a:xfrm>
            <a:off x="5150945" y="4228408"/>
            <a:ext cx="1922191" cy="964160"/>
          </a:xfrm>
          <a:prstGeom prst="roundRect">
            <a:avLst>
              <a:gd name="adj" fmla="val 30528"/>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5720" rIns="91440" bIns="45720" numCol="1" spcCol="0" rtlCol="0" fromWordArt="0" anchor="ctr" anchorCtr="1" forceAA="0" compatLnSpc="1">
            <a:prstTxWarp prst="textNoShape">
              <a:avLst/>
            </a:prstTxWarp>
            <a:noAutofit/>
          </a:bodyPr>
          <a:lstStyle/>
          <a:p>
            <a:pPr algn="ctr"/>
            <a:r>
              <a:rPr kumimoji="1" lang="ja-JP" altLang="en-US">
                <a:latin typeface="Salesforce Sans"/>
                <a:cs typeface="Salesforce Sans"/>
              </a:rPr>
              <a:t>調達</a:t>
            </a:r>
            <a:r>
              <a:rPr kumimoji="1" lang="en-US" altLang="ja-JP" dirty="0">
                <a:latin typeface="Salesforce Sans"/>
                <a:cs typeface="Salesforce Sans"/>
              </a:rPr>
              <a:t>2</a:t>
            </a:r>
            <a:endParaRPr kumimoji="1" lang="ja-JP" altLang="en-US" dirty="0">
              <a:latin typeface="Salesforce Sans"/>
              <a:cs typeface="Salesforce Sans"/>
            </a:endParaRPr>
          </a:p>
        </p:txBody>
      </p:sp>
      <p:sp>
        <p:nvSpPr>
          <p:cNvPr id="15" name="角丸四角形 14">
            <a:extLst>
              <a:ext uri="{FF2B5EF4-FFF2-40B4-BE49-F238E27FC236}">
                <a16:creationId xmlns:a16="http://schemas.microsoft.com/office/drawing/2014/main" id="{08FA9288-9453-9C41-94A1-15EAF6FA726B}"/>
              </a:ext>
            </a:extLst>
          </p:cNvPr>
          <p:cNvSpPr/>
          <p:nvPr/>
        </p:nvSpPr>
        <p:spPr>
          <a:xfrm>
            <a:off x="5134903" y="2907002"/>
            <a:ext cx="1922191" cy="992603"/>
          </a:xfrm>
          <a:prstGeom prst="roundRect">
            <a:avLst>
              <a:gd name="adj" fmla="val 30528"/>
            </a:avLst>
          </a:prstGeom>
          <a:solidFill>
            <a:srgbClr val="FF5050"/>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ja-JP" altLang="en-US">
                <a:latin typeface="Salesforce Sans"/>
                <a:cs typeface="Salesforce Sans"/>
              </a:rPr>
              <a:t>調達</a:t>
            </a:r>
            <a:r>
              <a:rPr kumimoji="1" lang="en-US" altLang="ja-JP" dirty="0">
                <a:latin typeface="Salesforce Sans"/>
                <a:cs typeface="Salesforce Sans"/>
              </a:rPr>
              <a:t>1   </a:t>
            </a:r>
            <a:endParaRPr kumimoji="1" lang="ja-JP" altLang="en-US" dirty="0">
              <a:latin typeface="Salesforce Sans"/>
              <a:cs typeface="Salesforce Sans"/>
            </a:endParaRPr>
          </a:p>
        </p:txBody>
      </p:sp>
      <p:sp>
        <p:nvSpPr>
          <p:cNvPr id="16" name="テキスト ボックス 15">
            <a:extLst>
              <a:ext uri="{FF2B5EF4-FFF2-40B4-BE49-F238E27FC236}">
                <a16:creationId xmlns:a16="http://schemas.microsoft.com/office/drawing/2014/main" id="{A0290A7B-F431-824E-BB73-BC1939ECE763}"/>
              </a:ext>
            </a:extLst>
          </p:cNvPr>
          <p:cNvSpPr txBox="1"/>
          <p:nvPr/>
        </p:nvSpPr>
        <p:spPr>
          <a:xfrm>
            <a:off x="4894375" y="2035921"/>
            <a:ext cx="2403245" cy="700192"/>
          </a:xfrm>
          <a:prstGeom prst="rect">
            <a:avLst/>
          </a:prstGeom>
          <a:noFill/>
        </p:spPr>
        <p:txBody>
          <a:bodyPr wrap="square" rtlCol="0">
            <a:spAutoFit/>
          </a:bodyPr>
          <a:lstStyle/>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パターン②</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システム単位分離調達</a:t>
            </a:r>
            <a:endParaRPr kumimoji="1" lang="ja-JP" altLang="en-US"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18" name="テキスト ボックス 17">
            <a:extLst>
              <a:ext uri="{FF2B5EF4-FFF2-40B4-BE49-F238E27FC236}">
                <a16:creationId xmlns:a16="http://schemas.microsoft.com/office/drawing/2014/main" id="{C093F87F-1053-074E-819D-C8F175185917}"/>
              </a:ext>
            </a:extLst>
          </p:cNvPr>
          <p:cNvSpPr txBox="1"/>
          <p:nvPr/>
        </p:nvSpPr>
        <p:spPr>
          <a:xfrm>
            <a:off x="468410" y="1807394"/>
            <a:ext cx="4026195" cy="369332"/>
          </a:xfrm>
          <a:prstGeom prst="rect">
            <a:avLst/>
          </a:prstGeom>
          <a:noFill/>
        </p:spPr>
        <p:txBody>
          <a:bodyPr wrap="square" rtlCol="0">
            <a:spAutoFit/>
          </a:bodyPr>
          <a:lstStyle/>
          <a:p>
            <a:pPr>
              <a:spcBef>
                <a:spcPts val="300"/>
              </a:spcBef>
              <a:spcAft>
                <a:spcPts val="600"/>
              </a:spcAft>
            </a:pP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&lt;</a:t>
            </a:r>
            <a:r>
              <a:rPr kumimoji="1" lang="ja-JP" altLang="en-US">
                <a:solidFill>
                  <a:schemeClr val="accent2">
                    <a:lumMod val="75000"/>
                  </a:schemeClr>
                </a:solidFill>
                <a:latin typeface="Meiryo UI" panose="020B0604030504040204" pitchFamily="34" charset="-128"/>
                <a:ea typeface="Meiryo UI" panose="020B0604030504040204" pitchFamily="34" charset="-128"/>
                <a:cs typeface="Salesforce Sans"/>
              </a:rPr>
              <a:t>現在の調達パターン</a:t>
            </a: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&gt;</a:t>
            </a:r>
            <a:endParaRPr kumimoji="1" lang="ja-JP" altLang="en-US"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21" name="テキスト ボックス 20">
            <a:extLst>
              <a:ext uri="{FF2B5EF4-FFF2-40B4-BE49-F238E27FC236}">
                <a16:creationId xmlns:a16="http://schemas.microsoft.com/office/drawing/2014/main" id="{32057801-258A-5548-B056-ED542C12E880}"/>
              </a:ext>
            </a:extLst>
          </p:cNvPr>
          <p:cNvSpPr txBox="1"/>
          <p:nvPr/>
        </p:nvSpPr>
        <p:spPr>
          <a:xfrm>
            <a:off x="4881529" y="5340475"/>
            <a:ext cx="2611028" cy="1392689"/>
          </a:xfrm>
          <a:prstGeom prst="rect">
            <a:avLst/>
          </a:prstGeom>
          <a:noFill/>
        </p:spPr>
        <p:txBody>
          <a:bodyPr wrap="square" rtlCol="0">
            <a:spAutoFit/>
          </a:bodyPr>
          <a:lstStyle/>
          <a:p>
            <a:pPr>
              <a:spcBef>
                <a:spcPts val="300"/>
              </a:spcBef>
              <a:spcAft>
                <a:spcPts val="600"/>
              </a:spcAft>
            </a:pPr>
            <a:r>
              <a:rPr kumimoji="1" lang="ja-JP" altLang="en-US" sz="1100">
                <a:solidFill>
                  <a:schemeClr val="accent2">
                    <a:lumMod val="75000"/>
                  </a:schemeClr>
                </a:solidFill>
                <a:latin typeface="Salesforce Sans"/>
                <a:cs typeface="Salesforce Sans"/>
              </a:rPr>
              <a:t>左記に加えて、</a:t>
            </a:r>
            <a:endParaRPr kumimoji="1" lang="en-US" altLang="ja-JP" sz="1100" dirty="0">
              <a:solidFill>
                <a:schemeClr val="accent2">
                  <a:lumMod val="75000"/>
                </a:schemeClr>
              </a:solidFill>
              <a:latin typeface="Salesforce Sans"/>
              <a:cs typeface="Salesforce Sans"/>
            </a:endParaRPr>
          </a:p>
          <a:p>
            <a:pPr>
              <a:spcBef>
                <a:spcPts val="300"/>
              </a:spcBef>
              <a:spcAft>
                <a:spcPts val="600"/>
              </a:spcAft>
            </a:pPr>
            <a:r>
              <a:rPr kumimoji="1" lang="ja-JP" altLang="en-US" sz="1100">
                <a:solidFill>
                  <a:schemeClr val="accent2">
                    <a:lumMod val="75000"/>
                  </a:schemeClr>
                </a:solidFill>
                <a:latin typeface="Salesforce Sans"/>
                <a:cs typeface="Salesforce Sans"/>
              </a:rPr>
              <a:t>オンプレミスを想定した調達手法であるため、クラウドの場合、調達</a:t>
            </a:r>
            <a:r>
              <a:rPr kumimoji="1" lang="en-US" altLang="ja-JP" sz="1100" dirty="0">
                <a:solidFill>
                  <a:schemeClr val="accent2">
                    <a:lumMod val="75000"/>
                  </a:schemeClr>
                </a:solidFill>
                <a:latin typeface="Salesforce Sans"/>
                <a:cs typeface="Salesforce Sans"/>
              </a:rPr>
              <a:t>1</a:t>
            </a:r>
            <a:r>
              <a:rPr kumimoji="1" lang="ja-JP" altLang="en-US" sz="1100">
                <a:solidFill>
                  <a:schemeClr val="accent2">
                    <a:lumMod val="75000"/>
                  </a:schemeClr>
                </a:solidFill>
                <a:latin typeface="Salesforce Sans"/>
                <a:cs typeface="Salesforce Sans"/>
              </a:rPr>
              <a:t>の落札者が想定していたクラウドサービスが調達２で選ばれない</a:t>
            </a:r>
            <a:r>
              <a:rPr kumimoji="1" lang="en-US" altLang="ja-JP" sz="1100" dirty="0">
                <a:solidFill>
                  <a:schemeClr val="accent2">
                    <a:lumMod val="75000"/>
                  </a:schemeClr>
                </a:solidFill>
                <a:latin typeface="Salesforce Sans"/>
                <a:cs typeface="Salesforce Sans"/>
              </a:rPr>
              <a:t>Risk</a:t>
            </a:r>
            <a:r>
              <a:rPr kumimoji="1" lang="ja-JP" altLang="en-US" sz="1100">
                <a:solidFill>
                  <a:schemeClr val="accent2">
                    <a:lumMod val="75000"/>
                  </a:schemeClr>
                </a:solidFill>
                <a:latin typeface="Salesforce Sans"/>
                <a:cs typeface="Salesforce Sans"/>
              </a:rPr>
              <a:t>がある。となるとオンプレミスに近しい</a:t>
            </a:r>
            <a:r>
              <a:rPr kumimoji="1" lang="en-US" altLang="ja-JP" sz="1100" dirty="0">
                <a:solidFill>
                  <a:schemeClr val="accent2">
                    <a:lumMod val="75000"/>
                  </a:schemeClr>
                </a:solidFill>
                <a:latin typeface="Salesforce Sans"/>
                <a:cs typeface="Salesforce Sans"/>
              </a:rPr>
              <a:t>IaaS</a:t>
            </a:r>
            <a:r>
              <a:rPr kumimoji="1" lang="ja-JP" altLang="en-US" sz="1100">
                <a:solidFill>
                  <a:schemeClr val="accent2">
                    <a:lumMod val="75000"/>
                  </a:schemeClr>
                </a:solidFill>
                <a:latin typeface="Salesforce Sans"/>
                <a:cs typeface="Salesforce Sans"/>
              </a:rPr>
              <a:t>の提案に偏る事が想定される</a:t>
            </a:r>
            <a:endParaRPr kumimoji="1" lang="en-US" altLang="ja-JP" sz="1100" dirty="0">
              <a:solidFill>
                <a:schemeClr val="accent2">
                  <a:lumMod val="75000"/>
                </a:schemeClr>
              </a:solidFill>
              <a:latin typeface="Salesforce Sans"/>
              <a:cs typeface="Salesforce Sans"/>
            </a:endParaRPr>
          </a:p>
        </p:txBody>
      </p:sp>
      <p:sp>
        <p:nvSpPr>
          <p:cNvPr id="30" name="テキスト ボックス 29">
            <a:extLst>
              <a:ext uri="{FF2B5EF4-FFF2-40B4-BE49-F238E27FC236}">
                <a16:creationId xmlns:a16="http://schemas.microsoft.com/office/drawing/2014/main" id="{2852B538-78DC-D244-ADB2-D3224B68F363}"/>
              </a:ext>
            </a:extLst>
          </p:cNvPr>
          <p:cNvSpPr txBox="1"/>
          <p:nvPr/>
        </p:nvSpPr>
        <p:spPr>
          <a:xfrm>
            <a:off x="7629245" y="2587080"/>
            <a:ext cx="4373562" cy="2246769"/>
          </a:xfrm>
          <a:prstGeom prst="rect">
            <a:avLst/>
          </a:prstGeom>
          <a:noFill/>
        </p:spPr>
        <p:txBody>
          <a:bodyPr wrap="square" rtlCol="0">
            <a:spAutoFit/>
          </a:bodyPr>
          <a:lstStyle/>
          <a:p>
            <a:r>
              <a:rPr kumimoji="1" lang="ja-JP" altLang="en-US" sz="1400">
                <a:solidFill>
                  <a:schemeClr val="accent2">
                    <a:lumMod val="75000"/>
                  </a:schemeClr>
                </a:solidFill>
                <a:latin typeface="Salesforce Sans"/>
                <a:cs typeface="Salesforce Sans"/>
              </a:rPr>
              <a:t>（クラウドサービスの有効活用）</a:t>
            </a:r>
            <a:endParaRPr kumimoji="1" lang="en-US" altLang="ja-JP" sz="1400" dirty="0">
              <a:solidFill>
                <a:schemeClr val="accent2">
                  <a:lumMod val="75000"/>
                </a:schemeClr>
              </a:solidFill>
              <a:latin typeface="Salesforce Sans"/>
              <a:cs typeface="Salesforce Sans"/>
            </a:endParaRPr>
          </a:p>
          <a:p>
            <a:r>
              <a:rPr kumimoji="1" lang="ja-JP" altLang="en-US" sz="1400">
                <a:solidFill>
                  <a:schemeClr val="accent2">
                    <a:lumMod val="75000"/>
                  </a:schemeClr>
                </a:solidFill>
                <a:latin typeface="Salesforce Sans"/>
                <a:cs typeface="Salesforce Sans"/>
              </a:rPr>
              <a:t>クラウドサービスの有効活用を考えた場合、政府機関がクラウドサービスを保有し、資源の有効活用を考えていく事が合理的と考えます。しかしながら、契約上のハードル</a:t>
            </a:r>
            <a:r>
              <a:rPr kumimoji="1" lang="en-US" altLang="ja-JP" sz="1400" dirty="0">
                <a:solidFill>
                  <a:schemeClr val="accent2">
                    <a:lumMod val="75000"/>
                  </a:schemeClr>
                </a:solidFill>
                <a:latin typeface="Salesforce Sans"/>
                <a:cs typeface="Salesforce Sans"/>
              </a:rPr>
              <a:t>(ex.</a:t>
            </a:r>
            <a:r>
              <a:rPr kumimoji="1" lang="ja-JP" altLang="en-US" sz="1400">
                <a:solidFill>
                  <a:schemeClr val="accent2">
                    <a:lumMod val="75000"/>
                  </a:schemeClr>
                </a:solidFill>
                <a:latin typeface="Salesforce Sans"/>
                <a:cs typeface="Salesforce Sans"/>
              </a:rPr>
              <a:t>損害賠償上限など）や、クラウドサービス＋</a:t>
            </a:r>
            <a:r>
              <a:rPr kumimoji="1" lang="en-US" altLang="ja-JP" sz="1400" dirty="0">
                <a:solidFill>
                  <a:schemeClr val="accent2">
                    <a:lumMod val="75000"/>
                  </a:schemeClr>
                </a:solidFill>
                <a:latin typeface="Salesforce Sans"/>
                <a:cs typeface="Salesforce Sans"/>
              </a:rPr>
              <a:t>SI</a:t>
            </a:r>
            <a:r>
              <a:rPr kumimoji="1" lang="ja-JP" altLang="en-US" sz="1400">
                <a:solidFill>
                  <a:schemeClr val="accent2">
                    <a:lumMod val="75000"/>
                  </a:schemeClr>
                </a:solidFill>
                <a:latin typeface="Salesforce Sans"/>
                <a:cs typeface="Salesforce Sans"/>
              </a:rPr>
              <a:t>後の成果物をサービス提供する形態をとる場合など、クラウドサービス保有ができないケースが見受けられる。政府機関が仮に保有した場合も、落札者が契約リスクを負う前提での提供となっていると推察される。</a:t>
            </a:r>
            <a:endParaRPr kumimoji="1" lang="en-US" altLang="ja-JP" sz="1400" dirty="0">
              <a:solidFill>
                <a:schemeClr val="accent2">
                  <a:lumMod val="75000"/>
                </a:schemeClr>
              </a:solidFill>
              <a:latin typeface="Salesforce Sans"/>
              <a:cs typeface="Salesforce Sans"/>
            </a:endParaRPr>
          </a:p>
        </p:txBody>
      </p:sp>
    </p:spTree>
    <p:extLst>
      <p:ext uri="{BB962C8B-B14F-4D97-AF65-F5344CB8AC3E}">
        <p14:creationId xmlns:p14="http://schemas.microsoft.com/office/powerpoint/2010/main" val="27599250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AA_METADATA_PLATFORM.png"/>
          <p:cNvPicPr/>
          <p:nvPr/>
        </p:nvPicPr>
        <p:blipFill>
          <a:blip r:embed="rId2">
            <a:extLst/>
          </a:blip>
          <a:stretch>
            <a:fillRect/>
          </a:stretch>
        </p:blipFill>
        <p:spPr>
          <a:xfrm>
            <a:off x="3175" y="3450890"/>
            <a:ext cx="9951125" cy="3352332"/>
          </a:xfrm>
          <a:prstGeom prst="rect">
            <a:avLst/>
          </a:prstGeom>
          <a:noFill/>
          <a:ln>
            <a:noFill/>
          </a:ln>
        </p:spPr>
      </p:pic>
      <p:sp>
        <p:nvSpPr>
          <p:cNvPr id="5" name="角丸四角形 4"/>
          <p:cNvSpPr/>
          <p:nvPr/>
        </p:nvSpPr>
        <p:spPr>
          <a:xfrm>
            <a:off x="1429300" y="3143207"/>
            <a:ext cx="490660" cy="1598967"/>
          </a:xfrm>
          <a:prstGeom prst="roundRect">
            <a:avLst/>
          </a:prstGeom>
        </p:spPr>
        <p:style>
          <a:lnRef idx="1">
            <a:schemeClr val="accent1"/>
          </a:lnRef>
          <a:fillRef idx="2">
            <a:schemeClr val="accent1"/>
          </a:fillRef>
          <a:effectRef idx="1">
            <a:schemeClr val="accent1"/>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申請</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②</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6" name="角丸四角形 5"/>
          <p:cNvSpPr/>
          <p:nvPr/>
        </p:nvSpPr>
        <p:spPr>
          <a:xfrm>
            <a:off x="1974162" y="3143207"/>
            <a:ext cx="490660" cy="1598967"/>
          </a:xfrm>
          <a:prstGeom prst="roundRect">
            <a:avLst/>
          </a:prstGeom>
        </p:spPr>
        <p:style>
          <a:lnRef idx="1">
            <a:schemeClr val="accent1"/>
          </a:lnRef>
          <a:fillRef idx="2">
            <a:schemeClr val="accent1"/>
          </a:fillRef>
          <a:effectRef idx="1">
            <a:schemeClr val="accent1"/>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申請</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③</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7" name="角丸四角形 6"/>
          <p:cNvSpPr/>
          <p:nvPr/>
        </p:nvSpPr>
        <p:spPr>
          <a:xfrm>
            <a:off x="2519024" y="3143207"/>
            <a:ext cx="490660" cy="1598967"/>
          </a:xfrm>
          <a:prstGeom prst="roundRect">
            <a:avLst/>
          </a:prstGeom>
        </p:spPr>
        <p:style>
          <a:lnRef idx="1">
            <a:schemeClr val="accent1"/>
          </a:lnRef>
          <a:fillRef idx="2">
            <a:schemeClr val="accent1"/>
          </a:fillRef>
          <a:effectRef idx="1">
            <a:schemeClr val="accent1"/>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申請</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④</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8" name="角丸四角形 7"/>
          <p:cNvSpPr/>
          <p:nvPr/>
        </p:nvSpPr>
        <p:spPr>
          <a:xfrm>
            <a:off x="3063887" y="3143207"/>
            <a:ext cx="490660" cy="1598967"/>
          </a:xfrm>
          <a:prstGeom prst="roundRect">
            <a:avLst/>
          </a:prstGeom>
        </p:spPr>
        <p:style>
          <a:lnRef idx="1">
            <a:schemeClr val="accent1"/>
          </a:lnRef>
          <a:fillRef idx="2">
            <a:schemeClr val="accent1"/>
          </a:fillRef>
          <a:effectRef idx="1">
            <a:schemeClr val="accent1"/>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申請</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⑤</a:t>
            </a:r>
          </a:p>
        </p:txBody>
      </p:sp>
      <p:sp>
        <p:nvSpPr>
          <p:cNvPr id="9" name="角丸四角形 8"/>
          <p:cNvSpPr/>
          <p:nvPr/>
        </p:nvSpPr>
        <p:spPr>
          <a:xfrm>
            <a:off x="3608748" y="3143207"/>
            <a:ext cx="490660" cy="1598967"/>
          </a:xfrm>
          <a:prstGeom prst="roundRect">
            <a:avLst/>
          </a:prstGeom>
        </p:spPr>
        <p:style>
          <a:lnRef idx="1">
            <a:schemeClr val="accent6"/>
          </a:lnRef>
          <a:fillRef idx="2">
            <a:schemeClr val="accent6"/>
          </a:fillRef>
          <a:effectRef idx="1">
            <a:schemeClr val="accent6"/>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業務</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①</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10" name="角丸四角形 9"/>
          <p:cNvSpPr/>
          <p:nvPr/>
        </p:nvSpPr>
        <p:spPr>
          <a:xfrm>
            <a:off x="4153609" y="3143207"/>
            <a:ext cx="490660" cy="1598967"/>
          </a:xfrm>
          <a:prstGeom prst="roundRect">
            <a:avLst/>
          </a:prstGeom>
        </p:spPr>
        <p:style>
          <a:lnRef idx="1">
            <a:schemeClr val="accent6"/>
          </a:lnRef>
          <a:fillRef idx="2">
            <a:schemeClr val="accent6"/>
          </a:fillRef>
          <a:effectRef idx="1">
            <a:schemeClr val="accent6"/>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業務</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②</a:t>
            </a:r>
          </a:p>
        </p:txBody>
      </p:sp>
      <p:sp>
        <p:nvSpPr>
          <p:cNvPr id="11" name="角丸四角形 10"/>
          <p:cNvSpPr/>
          <p:nvPr/>
        </p:nvSpPr>
        <p:spPr>
          <a:xfrm>
            <a:off x="4698470" y="3143207"/>
            <a:ext cx="490660" cy="1598967"/>
          </a:xfrm>
          <a:prstGeom prst="roundRect">
            <a:avLst/>
          </a:prstGeom>
        </p:spPr>
        <p:style>
          <a:lnRef idx="1">
            <a:schemeClr val="accent6"/>
          </a:lnRef>
          <a:fillRef idx="2">
            <a:schemeClr val="accent6"/>
          </a:fillRef>
          <a:effectRef idx="1">
            <a:schemeClr val="accent6"/>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業務</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③</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12" name="角丸四角形 11"/>
          <p:cNvSpPr/>
          <p:nvPr/>
        </p:nvSpPr>
        <p:spPr>
          <a:xfrm>
            <a:off x="8512501" y="3143207"/>
            <a:ext cx="490660" cy="1598967"/>
          </a:xfrm>
          <a:prstGeom prst="roundRect">
            <a:avLst/>
          </a:prstGeom>
          <a:solidFill>
            <a:schemeClr val="accent4"/>
          </a:solidFill>
        </p:spPr>
        <p:style>
          <a:lnRef idx="3">
            <a:schemeClr val="lt1"/>
          </a:lnRef>
          <a:fillRef idx="1">
            <a:schemeClr val="accent5"/>
          </a:fillRef>
          <a:effectRef idx="1">
            <a:schemeClr val="accent5"/>
          </a:effectRef>
          <a:fontRef idx="minor">
            <a:schemeClr val="lt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FFFF"/>
                </a:solidFill>
                <a:effectLst/>
                <a:uLnTx/>
                <a:uFillTx/>
                <a:latin typeface="Meiryo" charset="-128"/>
                <a:ea typeface="Meiryo" charset="-128"/>
                <a:cs typeface="Meiryo" charset="-128"/>
              </a:rPr>
              <a:t>新規システム②</a:t>
            </a:r>
            <a:endParaRPr kumimoji="1" lang="ja-JP" altLang="en-US" sz="1400" b="0" i="0" u="none" strike="noStrike" kern="1200" cap="none" spc="0" normalizeH="0" baseline="0" noProof="0" dirty="0">
              <a:ln>
                <a:noFill/>
              </a:ln>
              <a:solidFill>
                <a:srgbClr val="FFFFFF"/>
              </a:solidFill>
              <a:effectLst/>
              <a:uLnTx/>
              <a:uFillTx/>
              <a:latin typeface="Meiryo" charset="-128"/>
              <a:ea typeface="Meiryo" charset="-128"/>
              <a:cs typeface="Meiryo" charset="-128"/>
            </a:endParaRPr>
          </a:p>
        </p:txBody>
      </p:sp>
      <p:sp>
        <p:nvSpPr>
          <p:cNvPr id="13" name="角丸四角形 12"/>
          <p:cNvSpPr/>
          <p:nvPr/>
        </p:nvSpPr>
        <p:spPr>
          <a:xfrm>
            <a:off x="7967637" y="3143207"/>
            <a:ext cx="490660" cy="1598967"/>
          </a:xfrm>
          <a:prstGeom prst="roundRect">
            <a:avLst/>
          </a:prstGeom>
          <a:solidFill>
            <a:schemeClr val="accent4"/>
          </a:solidFill>
        </p:spPr>
        <p:style>
          <a:lnRef idx="3">
            <a:schemeClr val="lt1"/>
          </a:lnRef>
          <a:fillRef idx="1">
            <a:schemeClr val="accent5"/>
          </a:fillRef>
          <a:effectRef idx="1">
            <a:schemeClr val="accent5"/>
          </a:effectRef>
          <a:fontRef idx="minor">
            <a:schemeClr val="lt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FFFF"/>
                </a:solidFill>
                <a:effectLst/>
                <a:uLnTx/>
                <a:uFillTx/>
                <a:latin typeface="Meiryo" charset="-128"/>
                <a:ea typeface="Meiryo" charset="-128"/>
                <a:cs typeface="Meiryo" charset="-128"/>
              </a:rPr>
              <a:t>新規システム①</a:t>
            </a:r>
            <a:endParaRPr kumimoji="1" lang="ja-JP" altLang="en-US" sz="1400" b="0" i="0" u="none" strike="noStrike" kern="1200" cap="none" spc="0" normalizeH="0" baseline="0" noProof="0" dirty="0">
              <a:ln>
                <a:noFill/>
              </a:ln>
              <a:solidFill>
                <a:srgbClr val="FFFFFF"/>
              </a:solidFill>
              <a:effectLst/>
              <a:uLnTx/>
              <a:uFillTx/>
              <a:latin typeface="Meiryo" charset="-128"/>
              <a:ea typeface="Meiryo" charset="-128"/>
              <a:cs typeface="Meiryo" charset="-128"/>
            </a:endParaRPr>
          </a:p>
        </p:txBody>
      </p:sp>
      <p:sp>
        <p:nvSpPr>
          <p:cNvPr id="14" name="角丸四角形 13"/>
          <p:cNvSpPr/>
          <p:nvPr/>
        </p:nvSpPr>
        <p:spPr>
          <a:xfrm>
            <a:off x="7422776" y="3143207"/>
            <a:ext cx="490660" cy="1598967"/>
          </a:xfrm>
          <a:prstGeom prst="roundRect">
            <a:avLst/>
          </a:prstGeom>
        </p:spPr>
        <p:style>
          <a:lnRef idx="3">
            <a:schemeClr val="lt1"/>
          </a:lnRef>
          <a:fillRef idx="1">
            <a:schemeClr val="accent5"/>
          </a:fillRef>
          <a:effectRef idx="1">
            <a:schemeClr val="accent5"/>
          </a:effectRef>
          <a:fontRef idx="minor">
            <a:schemeClr val="lt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FFFF"/>
                </a:solidFill>
                <a:effectLst/>
                <a:uLnTx/>
                <a:uFillTx/>
                <a:latin typeface="Meiryo" charset="-128"/>
                <a:ea typeface="Meiryo" charset="-128"/>
                <a:cs typeface="Meiryo" charset="-128"/>
              </a:rPr>
              <a:t>既存システム</a:t>
            </a:r>
            <a:r>
              <a:rPr kumimoji="1" lang="en-US" altLang="ja-JP" sz="1400" b="0" i="0" u="none" strike="noStrike" kern="1200" cap="none" spc="0" normalizeH="0" baseline="0" noProof="0" dirty="0">
                <a:ln>
                  <a:noFill/>
                </a:ln>
                <a:solidFill>
                  <a:srgbClr val="FFFFFF"/>
                </a:solidFill>
                <a:effectLst/>
                <a:uLnTx/>
                <a:uFillTx/>
                <a:latin typeface="Meiryo" charset="-128"/>
                <a:ea typeface="Meiryo" charset="-128"/>
                <a:cs typeface="Meiryo" charset="-128"/>
              </a:rPr>
              <a:t>④</a:t>
            </a:r>
            <a:endParaRPr kumimoji="1" lang="ja-JP" altLang="en-US" sz="1400" b="0" i="0" u="none" strike="noStrike" kern="1200" cap="none" spc="0" normalizeH="0" baseline="0" noProof="0" dirty="0">
              <a:ln>
                <a:noFill/>
              </a:ln>
              <a:solidFill>
                <a:srgbClr val="FFFFFF"/>
              </a:solidFill>
              <a:effectLst/>
              <a:uLnTx/>
              <a:uFillTx/>
              <a:latin typeface="Meiryo" charset="-128"/>
              <a:ea typeface="Meiryo" charset="-128"/>
              <a:cs typeface="Meiryo" charset="-128"/>
            </a:endParaRPr>
          </a:p>
        </p:txBody>
      </p:sp>
      <p:sp>
        <p:nvSpPr>
          <p:cNvPr id="15" name="角丸四角形 14"/>
          <p:cNvSpPr/>
          <p:nvPr/>
        </p:nvSpPr>
        <p:spPr>
          <a:xfrm>
            <a:off x="6877915" y="3143207"/>
            <a:ext cx="490660" cy="1598967"/>
          </a:xfrm>
          <a:prstGeom prst="roundRect">
            <a:avLst/>
          </a:prstGeom>
        </p:spPr>
        <p:style>
          <a:lnRef idx="3">
            <a:schemeClr val="lt1"/>
          </a:lnRef>
          <a:fillRef idx="1">
            <a:schemeClr val="accent5"/>
          </a:fillRef>
          <a:effectRef idx="1">
            <a:schemeClr val="accent5"/>
          </a:effectRef>
          <a:fontRef idx="minor">
            <a:schemeClr val="lt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FFFF"/>
                </a:solidFill>
                <a:effectLst/>
                <a:uLnTx/>
                <a:uFillTx/>
                <a:latin typeface="Meiryo" charset="-128"/>
                <a:ea typeface="Meiryo" charset="-128"/>
                <a:cs typeface="Meiryo" charset="-128"/>
              </a:rPr>
              <a:t>既存システム③</a:t>
            </a:r>
            <a:endParaRPr kumimoji="1" lang="ja-JP" altLang="en-US" sz="1400" b="0" i="0" u="none" strike="noStrike" kern="1200" cap="none" spc="0" normalizeH="0" baseline="0" noProof="0" dirty="0">
              <a:ln>
                <a:noFill/>
              </a:ln>
              <a:solidFill>
                <a:srgbClr val="FFFFFF"/>
              </a:solidFill>
              <a:effectLst/>
              <a:uLnTx/>
              <a:uFillTx/>
              <a:latin typeface="Meiryo" charset="-128"/>
              <a:ea typeface="Meiryo" charset="-128"/>
              <a:cs typeface="Meiryo" charset="-128"/>
            </a:endParaRPr>
          </a:p>
        </p:txBody>
      </p:sp>
      <p:sp>
        <p:nvSpPr>
          <p:cNvPr id="17" name="角丸四角形 16"/>
          <p:cNvSpPr/>
          <p:nvPr/>
        </p:nvSpPr>
        <p:spPr>
          <a:xfrm>
            <a:off x="6333054" y="3143207"/>
            <a:ext cx="490660" cy="1598967"/>
          </a:xfrm>
          <a:prstGeom prst="roundRect">
            <a:avLst/>
          </a:prstGeom>
        </p:spPr>
        <p:style>
          <a:lnRef idx="3">
            <a:schemeClr val="lt1"/>
          </a:lnRef>
          <a:fillRef idx="1">
            <a:schemeClr val="accent5"/>
          </a:fillRef>
          <a:effectRef idx="1">
            <a:schemeClr val="accent5"/>
          </a:effectRef>
          <a:fontRef idx="minor">
            <a:schemeClr val="lt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FFFF"/>
                </a:solidFill>
                <a:effectLst/>
                <a:uLnTx/>
                <a:uFillTx/>
                <a:latin typeface="Meiryo" charset="-128"/>
                <a:ea typeface="Meiryo" charset="-128"/>
                <a:cs typeface="Meiryo" charset="-128"/>
              </a:rPr>
              <a:t>既存システム</a:t>
            </a:r>
            <a:r>
              <a:rPr kumimoji="1" lang="en-US" altLang="ja-JP" sz="1400" b="0" i="0" u="none" strike="noStrike" kern="1200" cap="none" spc="0" normalizeH="0" baseline="0" noProof="0" dirty="0">
                <a:ln>
                  <a:noFill/>
                </a:ln>
                <a:solidFill>
                  <a:srgbClr val="FFFFFF"/>
                </a:solidFill>
                <a:effectLst/>
                <a:uLnTx/>
                <a:uFillTx/>
                <a:latin typeface="Meiryo" charset="-128"/>
                <a:ea typeface="Meiryo" charset="-128"/>
                <a:cs typeface="Meiryo" charset="-128"/>
              </a:rPr>
              <a:t>②</a:t>
            </a:r>
            <a:endParaRPr kumimoji="1" lang="ja-JP" altLang="en-US" sz="1400" b="0" i="0" u="none" strike="noStrike" kern="1200" cap="none" spc="0" normalizeH="0" baseline="0" noProof="0" dirty="0">
              <a:ln>
                <a:noFill/>
              </a:ln>
              <a:solidFill>
                <a:srgbClr val="FFFFFF"/>
              </a:solidFill>
              <a:effectLst/>
              <a:uLnTx/>
              <a:uFillTx/>
              <a:latin typeface="Meiryo" charset="-128"/>
              <a:ea typeface="Meiryo" charset="-128"/>
              <a:cs typeface="Meiryo" charset="-128"/>
            </a:endParaRPr>
          </a:p>
        </p:txBody>
      </p:sp>
      <p:sp>
        <p:nvSpPr>
          <p:cNvPr id="18" name="角丸四角形 17"/>
          <p:cNvSpPr/>
          <p:nvPr/>
        </p:nvSpPr>
        <p:spPr>
          <a:xfrm>
            <a:off x="5788193" y="3143207"/>
            <a:ext cx="490660" cy="1598967"/>
          </a:xfrm>
          <a:prstGeom prst="roundRect">
            <a:avLst/>
          </a:prstGeom>
        </p:spPr>
        <p:style>
          <a:lnRef idx="3">
            <a:schemeClr val="lt1"/>
          </a:lnRef>
          <a:fillRef idx="1">
            <a:schemeClr val="accent5"/>
          </a:fillRef>
          <a:effectRef idx="1">
            <a:schemeClr val="accent5"/>
          </a:effectRef>
          <a:fontRef idx="minor">
            <a:schemeClr val="lt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FFFF"/>
                </a:solidFill>
                <a:effectLst/>
                <a:uLnTx/>
                <a:uFillTx/>
                <a:latin typeface="Meiryo" charset="-128"/>
                <a:ea typeface="Meiryo" charset="-128"/>
                <a:cs typeface="Meiryo" charset="-128"/>
              </a:rPr>
              <a:t>既存システム</a:t>
            </a:r>
            <a:r>
              <a:rPr kumimoji="1" lang="en-US" altLang="ja-JP" sz="1400" b="0" i="0" u="none" strike="noStrike" kern="1200" cap="none" spc="0" normalizeH="0" baseline="0" noProof="0" dirty="0">
                <a:ln>
                  <a:noFill/>
                </a:ln>
                <a:solidFill>
                  <a:srgbClr val="FFFFFF"/>
                </a:solidFill>
                <a:effectLst/>
                <a:uLnTx/>
                <a:uFillTx/>
                <a:latin typeface="Meiryo" charset="-128"/>
                <a:ea typeface="Meiryo" charset="-128"/>
                <a:cs typeface="Meiryo" charset="-128"/>
              </a:rPr>
              <a:t>①</a:t>
            </a:r>
            <a:endParaRPr kumimoji="1" lang="ja-JP" altLang="en-US" sz="1400" b="0" i="0" u="none" strike="noStrike" kern="1200" cap="none" spc="0" normalizeH="0" baseline="0" noProof="0" dirty="0">
              <a:ln>
                <a:noFill/>
              </a:ln>
              <a:solidFill>
                <a:srgbClr val="FFFFFF"/>
              </a:solidFill>
              <a:effectLst/>
              <a:uLnTx/>
              <a:uFillTx/>
              <a:latin typeface="Meiryo" charset="-128"/>
              <a:ea typeface="Meiryo" charset="-128"/>
              <a:cs typeface="Meiryo" charset="-128"/>
            </a:endParaRPr>
          </a:p>
        </p:txBody>
      </p:sp>
      <p:sp>
        <p:nvSpPr>
          <p:cNvPr id="19" name="角丸四角形 18"/>
          <p:cNvSpPr/>
          <p:nvPr/>
        </p:nvSpPr>
        <p:spPr>
          <a:xfrm>
            <a:off x="5243332" y="3143207"/>
            <a:ext cx="490660" cy="1598967"/>
          </a:xfrm>
          <a:prstGeom prst="roundRect">
            <a:avLst/>
          </a:prstGeom>
        </p:spPr>
        <p:style>
          <a:lnRef idx="1">
            <a:schemeClr val="accent6"/>
          </a:lnRef>
          <a:fillRef idx="2">
            <a:schemeClr val="accent6"/>
          </a:fillRef>
          <a:effectRef idx="1">
            <a:schemeClr val="accent6"/>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業務</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④</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31" name="角丸四角形 30"/>
          <p:cNvSpPr/>
          <p:nvPr/>
        </p:nvSpPr>
        <p:spPr>
          <a:xfrm>
            <a:off x="884439" y="3143207"/>
            <a:ext cx="490660" cy="1598967"/>
          </a:xfrm>
          <a:prstGeom prst="roundRect">
            <a:avLst/>
          </a:prstGeom>
        </p:spPr>
        <p:style>
          <a:lnRef idx="1">
            <a:schemeClr val="accent1"/>
          </a:lnRef>
          <a:fillRef idx="2">
            <a:schemeClr val="accent1"/>
          </a:fillRef>
          <a:effectRef idx="1">
            <a:schemeClr val="accent1"/>
          </a:effectRef>
          <a:fontRef idx="minor">
            <a:schemeClr val="dk1"/>
          </a:fontRef>
        </p:style>
        <p:txBody>
          <a:bodyPr vert="eaVert" wrap="none" lIns="91390" tIns="45695" rIns="91390" bIns="45695" rtlCol="0" anchor="ctr">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90"/>
                </a:solidFill>
                <a:effectLst/>
                <a:uLnTx/>
                <a:uFillTx/>
                <a:latin typeface="Meiryo" charset="-128"/>
                <a:ea typeface="Meiryo" charset="-128"/>
                <a:cs typeface="Meiryo" charset="-128"/>
              </a:rPr>
              <a:t>申請</a:t>
            </a:r>
            <a:r>
              <a:rPr kumimoji="1" lang="en-US" altLang="ja-JP" sz="1600" b="0" i="0" u="none" strike="noStrike" kern="1200" cap="none" spc="0" normalizeH="0" baseline="0" noProof="0" dirty="0">
                <a:ln>
                  <a:noFill/>
                </a:ln>
                <a:solidFill>
                  <a:srgbClr val="000090"/>
                </a:solidFill>
                <a:effectLst/>
                <a:uLnTx/>
                <a:uFillTx/>
                <a:latin typeface="Meiryo" charset="-128"/>
                <a:ea typeface="Meiryo" charset="-128"/>
                <a:cs typeface="Meiryo" charset="-128"/>
              </a:rPr>
              <a:t>①</a:t>
            </a:r>
            <a:endParaRPr kumimoji="1" lang="ja-JP" altLang="en-US" sz="1600" b="0" i="0" u="none" strike="noStrike" kern="1200" cap="none" spc="0" normalizeH="0" baseline="0" noProof="0" dirty="0">
              <a:ln>
                <a:noFill/>
              </a:ln>
              <a:solidFill>
                <a:srgbClr val="000090"/>
              </a:solidFill>
              <a:effectLst/>
              <a:uLnTx/>
              <a:uFillTx/>
              <a:latin typeface="Meiryo" charset="-128"/>
              <a:ea typeface="Meiryo" charset="-128"/>
              <a:cs typeface="Meiryo" charset="-128"/>
            </a:endParaRPr>
          </a:p>
        </p:txBody>
      </p:sp>
      <p:sp>
        <p:nvSpPr>
          <p:cNvPr id="69" name="テキスト ボックス 55"/>
          <p:cNvSpPr txBox="1">
            <a:spLocks noChangeArrowheads="1"/>
          </p:cNvSpPr>
          <p:nvPr/>
        </p:nvSpPr>
        <p:spPr bwMode="auto">
          <a:xfrm>
            <a:off x="884439" y="2702790"/>
            <a:ext cx="2686773" cy="353759"/>
          </a:xfrm>
          <a:prstGeom prst="rect">
            <a:avLst/>
          </a:prstGeom>
          <a:solidFill>
            <a:srgbClr val="1589D3"/>
          </a:solidFill>
          <a:ln w="9525">
            <a:noFill/>
            <a:miter lim="800000"/>
            <a:headEnd/>
            <a:tailEnd/>
          </a:ln>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698" b="0" i="0" u="none" strike="noStrike" kern="1200" cap="none" spc="0" normalizeH="0" baseline="0" noProof="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rPr>
              <a:t>電子申請業務</a:t>
            </a:r>
            <a:endParaRPr kumimoji="0" lang="en-US" altLang="ja-JP" sz="1698" b="0" i="0" u="none" strike="noStrike" kern="1200" cap="none" spc="0" normalizeH="0" baseline="0" noProof="0" dirty="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endParaRPr>
          </a:p>
        </p:txBody>
      </p:sp>
      <p:sp>
        <p:nvSpPr>
          <p:cNvPr id="70" name="テキスト ボックス 63"/>
          <p:cNvSpPr txBox="1">
            <a:spLocks noChangeArrowheads="1"/>
          </p:cNvSpPr>
          <p:nvPr/>
        </p:nvSpPr>
        <p:spPr bwMode="auto">
          <a:xfrm>
            <a:off x="3629683" y="2691128"/>
            <a:ext cx="2122770" cy="353759"/>
          </a:xfrm>
          <a:prstGeom prst="rect">
            <a:avLst/>
          </a:prstGeom>
          <a:solidFill>
            <a:srgbClr val="1589D3"/>
          </a:solidFill>
          <a:ln w="9525">
            <a:noFill/>
            <a:miter lim="800000"/>
            <a:headEnd/>
            <a:tailEnd/>
          </a:ln>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698" b="0" i="0" u="none" strike="noStrike" kern="1200" cap="none" spc="0" normalizeH="0" baseline="0" noProof="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rPr>
              <a:t>業務アプリ</a:t>
            </a:r>
            <a:endParaRPr kumimoji="0" lang="en-US" altLang="ja-JP" sz="1698" b="0" i="0" u="none" strike="noStrike" kern="1200" cap="none" spc="0" normalizeH="0" baseline="0" noProof="0" dirty="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endParaRPr>
          </a:p>
        </p:txBody>
      </p:sp>
      <p:sp>
        <p:nvSpPr>
          <p:cNvPr id="71" name="テキスト ボックス 63"/>
          <p:cNvSpPr txBox="1">
            <a:spLocks noChangeArrowheads="1"/>
          </p:cNvSpPr>
          <p:nvPr/>
        </p:nvSpPr>
        <p:spPr bwMode="auto">
          <a:xfrm>
            <a:off x="5820458" y="2691128"/>
            <a:ext cx="3182704" cy="353759"/>
          </a:xfrm>
          <a:prstGeom prst="rect">
            <a:avLst/>
          </a:prstGeom>
          <a:solidFill>
            <a:srgbClr val="1589D3"/>
          </a:solidFill>
          <a:ln w="9525">
            <a:noFill/>
            <a:miter lim="800000"/>
            <a:headEnd/>
            <a:tailEnd/>
          </a:ln>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698" b="0" i="0" u="none" strike="noStrike" kern="1200" cap="none" spc="0" normalizeH="0" baseline="0" noProof="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rPr>
              <a:t>クラウド移行システム</a:t>
            </a:r>
            <a:endParaRPr kumimoji="0" lang="en-US" altLang="ja-JP" sz="1698" b="0" i="0" u="none" strike="noStrike" kern="1200" cap="none" spc="0" normalizeH="0" baseline="0" noProof="0" dirty="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endParaRPr>
          </a:p>
        </p:txBody>
      </p:sp>
      <p:sp>
        <p:nvSpPr>
          <p:cNvPr id="76" name="テキスト ボックス 55"/>
          <p:cNvSpPr txBox="1">
            <a:spLocks noChangeArrowheads="1"/>
          </p:cNvSpPr>
          <p:nvPr/>
        </p:nvSpPr>
        <p:spPr bwMode="auto">
          <a:xfrm>
            <a:off x="679187" y="4964566"/>
            <a:ext cx="8684773" cy="400006"/>
          </a:xfrm>
          <a:prstGeom prst="rect">
            <a:avLst/>
          </a:prstGeom>
          <a:solidFill>
            <a:srgbClr val="1589D3">
              <a:alpha val="24000"/>
            </a:srgbClr>
          </a:solidFill>
          <a:ln w="9525">
            <a:noFill/>
            <a:miter lim="800000"/>
            <a:headEnd/>
            <a:tailEnd/>
          </a:ln>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999" b="1" i="0" u="none" strike="noStrike" kern="1200" cap="none" spc="0" normalizeH="0" baseline="0" noProof="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rPr>
              <a:t>（クラウド型共通システム基盤）</a:t>
            </a:r>
            <a:endParaRPr kumimoji="0" lang="en-US" altLang="ja-JP" sz="1999" b="1" i="0" u="none" strike="noStrike" kern="1200" cap="none" spc="0" normalizeH="0" baseline="0" noProof="0" dirty="0">
              <a:ln w="18415" cmpd="sng">
                <a:noFill/>
                <a:prstDash val="solid"/>
              </a:ln>
              <a:solidFill>
                <a:srgbClr val="FFFFFF"/>
              </a:solidFill>
              <a:effectLst>
                <a:outerShdw blurRad="63500" dir="3600000" algn="tl" rotWithShape="0">
                  <a:srgbClr val="000000">
                    <a:alpha val="70000"/>
                  </a:srgbClr>
                </a:outerShdw>
              </a:effectLst>
              <a:uLnTx/>
              <a:uFillTx/>
              <a:latin typeface="Meiryo" panose="020B0604030504040204" pitchFamily="34" charset="-128"/>
              <a:ea typeface="Meiryo" panose="020B0604030504040204" pitchFamily="34" charset="-128"/>
              <a:cs typeface="Meiryo" charset="-128"/>
            </a:endParaRPr>
          </a:p>
        </p:txBody>
      </p:sp>
      <p:grpSp>
        <p:nvGrpSpPr>
          <p:cNvPr id="78" name="グループ化 81"/>
          <p:cNvGrpSpPr>
            <a:grpSpLocks/>
          </p:cNvGrpSpPr>
          <p:nvPr/>
        </p:nvGrpSpPr>
        <p:grpSpPr bwMode="auto">
          <a:xfrm>
            <a:off x="9840211" y="5008235"/>
            <a:ext cx="1073916" cy="1126938"/>
            <a:chOff x="7192020" y="3785145"/>
            <a:chExt cx="1074737" cy="1127223"/>
          </a:xfrm>
        </p:grpSpPr>
        <p:pic>
          <p:nvPicPr>
            <p:cNvPr id="79" name="Picture 9" descr="plugi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92020" y="3785145"/>
              <a:ext cx="1074737" cy="854075"/>
            </a:xfrm>
            <a:prstGeom prst="rect">
              <a:avLst/>
            </a:prstGeom>
            <a:noFill/>
            <a:ln w="9525">
              <a:noFill/>
              <a:miter lim="800000"/>
              <a:headEnd/>
              <a:tailEnd/>
            </a:ln>
          </p:spPr>
        </p:pic>
        <p:sp>
          <p:nvSpPr>
            <p:cNvPr id="80" name="テキスト ボックス 80"/>
            <p:cNvSpPr txBox="1">
              <a:spLocks noChangeArrowheads="1"/>
            </p:cNvSpPr>
            <p:nvPr/>
          </p:nvSpPr>
          <p:spPr bwMode="auto">
            <a:xfrm>
              <a:off x="7574854" y="4573905"/>
              <a:ext cx="595180" cy="338463"/>
            </a:xfrm>
            <a:prstGeom prst="rect">
              <a:avLst/>
            </a:prstGeom>
            <a:noFill/>
            <a:ln w="9525">
              <a:noFill/>
              <a:miter lim="800000"/>
              <a:headEnd/>
              <a:tailEnd/>
            </a:ln>
          </p:spPr>
          <p:txBody>
            <a:bodyPr wrap="non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FF0000"/>
                  </a:solidFill>
                  <a:effectLst/>
                  <a:uLnTx/>
                  <a:uFillTx/>
                  <a:latin typeface="Meiryo" charset="-128"/>
                  <a:ea typeface="Meiryo" charset="-128"/>
                  <a:cs typeface="Meiryo" charset="-128"/>
                </a:rPr>
                <a:t>連携</a:t>
              </a:r>
            </a:p>
          </p:txBody>
        </p:sp>
      </p:grpSp>
      <p:pic>
        <p:nvPicPr>
          <p:cNvPr id="81" name="Picture 2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906459" y="5000399"/>
            <a:ext cx="796753" cy="1017057"/>
          </a:xfrm>
          <a:prstGeom prst="rect">
            <a:avLst/>
          </a:prstGeom>
          <a:noFill/>
          <a:ln w="9525">
            <a:noFill/>
            <a:round/>
            <a:headEnd/>
            <a:tailEnd/>
          </a:ln>
        </p:spPr>
      </p:pic>
      <p:sp>
        <p:nvSpPr>
          <p:cNvPr id="82" name="テキスト ボックス 81"/>
          <p:cNvSpPr txBox="1">
            <a:spLocks noChangeArrowheads="1"/>
          </p:cNvSpPr>
          <p:nvPr/>
        </p:nvSpPr>
        <p:spPr bwMode="auto">
          <a:xfrm>
            <a:off x="10150390" y="6123502"/>
            <a:ext cx="1700077" cy="646163"/>
          </a:xfrm>
          <a:prstGeom prst="rect">
            <a:avLst/>
          </a:prstGeom>
          <a:solidFill>
            <a:srgbClr val="1589D3"/>
          </a:solidFill>
          <a:ln w="9525">
            <a:noFill/>
            <a:miter lim="800000"/>
            <a:headEnd/>
            <a:tailEnd/>
          </a:ln>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rPr>
              <a:t>オンプレミス／プライベートクラウドシステム</a:t>
            </a:r>
            <a:endParaRPr kumimoji="0" lang="en-US" altLang="ja-JP" sz="12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endParaRPr>
          </a:p>
        </p:txBody>
      </p:sp>
      <p:pic>
        <p:nvPicPr>
          <p:cNvPr id="4" name="図 3" descr="スクリーンショット 2017-10-19 18.26.05.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998062" y="5934315"/>
            <a:ext cx="1683913" cy="770079"/>
          </a:xfrm>
          <a:prstGeom prst="rect">
            <a:avLst/>
          </a:prstGeom>
          <a:ln w="3175" cap="sq" cmpd="sng">
            <a:solidFill>
              <a:schemeClr val="accent2">
                <a:lumMod val="20000"/>
                <a:lumOff val="80000"/>
              </a:schemeClr>
            </a:solidFill>
            <a:prstDash val="solid"/>
            <a:miter lim="800000"/>
          </a:ln>
          <a:effectLst>
            <a:outerShdw blurRad="50800" dist="38100" dir="2700000" algn="tl" rotWithShape="0">
              <a:srgbClr val="000000">
                <a:alpha val="43000"/>
              </a:srgbClr>
            </a:outerShdw>
          </a:effectLst>
        </p:spPr>
      </p:pic>
      <p:pic>
        <p:nvPicPr>
          <p:cNvPr id="77" name="図 76" descr="スクリーンショット 2017-10-19 18.16.49.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7953" y="5420430"/>
            <a:ext cx="2177377" cy="1012862"/>
          </a:xfrm>
          <a:prstGeom prst="rect">
            <a:avLst/>
          </a:prstGeom>
          <a:ln w="3175" cap="sq" cmpd="sng">
            <a:solidFill>
              <a:srgbClr val="E5E7E8"/>
            </a:solidFill>
            <a:prstDash val="solid"/>
            <a:miter lim="800000"/>
          </a:ln>
          <a:effectLst>
            <a:outerShdw blurRad="50800" dist="38100" dir="2700000" algn="tl" rotWithShape="0">
              <a:srgbClr val="000000">
                <a:alpha val="43000"/>
              </a:srgbClr>
            </a:outerShdw>
          </a:effectLst>
        </p:spPr>
      </p:pic>
      <p:pic>
        <p:nvPicPr>
          <p:cNvPr id="22" name="図 2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678616" y="5423269"/>
            <a:ext cx="2327427" cy="1538633"/>
          </a:xfrm>
          <a:prstGeom prst="rect">
            <a:avLst/>
          </a:prstGeom>
        </p:spPr>
      </p:pic>
      <p:sp>
        <p:nvSpPr>
          <p:cNvPr id="83" name="テキスト ボックス 82"/>
          <p:cNvSpPr txBox="1">
            <a:spLocks noChangeArrowheads="1"/>
          </p:cNvSpPr>
          <p:nvPr/>
        </p:nvSpPr>
        <p:spPr bwMode="auto">
          <a:xfrm>
            <a:off x="797850" y="5672495"/>
            <a:ext cx="1453784" cy="307777"/>
          </a:xfrm>
          <a:prstGeom prst="rect">
            <a:avLst/>
          </a:prstGeom>
          <a:solidFill>
            <a:srgbClr val="1589D3"/>
          </a:solidFill>
          <a:ln w="9525">
            <a:noFill/>
            <a:miter lim="800000"/>
            <a:headEnd/>
            <a:tailEnd/>
          </a:ln>
        </p:spPr>
        <p:txBody>
          <a:bodyPr wrap="squar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rPr>
              <a:t>モバイル活用</a:t>
            </a:r>
          </a:p>
        </p:txBody>
      </p:sp>
      <p:sp>
        <p:nvSpPr>
          <p:cNvPr id="94" name="テキスト ボックス 93"/>
          <p:cNvSpPr txBox="1">
            <a:spLocks noChangeArrowheads="1"/>
          </p:cNvSpPr>
          <p:nvPr/>
        </p:nvSpPr>
        <p:spPr bwMode="auto">
          <a:xfrm>
            <a:off x="7580731" y="5564802"/>
            <a:ext cx="2159004" cy="523084"/>
          </a:xfrm>
          <a:prstGeom prst="rect">
            <a:avLst/>
          </a:prstGeom>
          <a:solidFill>
            <a:srgbClr val="1589D3"/>
          </a:solidFill>
          <a:ln w="9525">
            <a:noFill/>
            <a:miter lim="800000"/>
            <a:headEnd/>
            <a:tailEnd/>
          </a:ln>
        </p:spPr>
        <p:txBody>
          <a:bodyPr wrap="none">
            <a:sp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rPr>
              <a:t>分析</a:t>
            </a:r>
            <a:r>
              <a:rPr kumimoji="0" lang="en-US" altLang="ja-JP" sz="1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rPr>
              <a:t>/</a:t>
            </a:r>
            <a:r>
              <a:rPr kumimoji="0" lang="ja-JP" altLang="en-US" sz="1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rPr>
              <a:t>見える化</a:t>
            </a:r>
            <a:endParaRPr kumimoji="0" lang="en-US" altLang="ja-JP" sz="1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endParaRPr>
          </a:p>
          <a:p>
            <a:pPr marL="0" marR="0" lvl="0" indent="0" algn="ctr" defTabSz="913852"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eiryo" charset="-128"/>
                <a:ea typeface="Meiryo" charset="-128"/>
                <a:cs typeface="Meiryo" charset="-128"/>
              </a:rPr>
              <a:t>リアルタイム集計・分析</a:t>
            </a:r>
          </a:p>
        </p:txBody>
      </p:sp>
      <p:sp>
        <p:nvSpPr>
          <p:cNvPr id="119" name="Text Placeholder 10">
            <a:extLst>
              <a:ext uri="{FF2B5EF4-FFF2-40B4-BE49-F238E27FC236}">
                <a16:creationId xmlns:a16="http://schemas.microsoft.com/office/drawing/2014/main" id="{7D15F41E-9F72-A140-99BF-1B105786FEAB}"/>
              </a:ext>
            </a:extLst>
          </p:cNvPr>
          <p:cNvSpPr txBox="1">
            <a:spLocks/>
          </p:cNvSpPr>
          <p:nvPr/>
        </p:nvSpPr>
        <p:spPr bwMode="auto">
          <a:xfrm>
            <a:off x="285572" y="929594"/>
            <a:ext cx="6226572" cy="1384634"/>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l" rtl="0" eaLnBrk="1" fontAlgn="base" hangingPunct="1">
              <a:spcBef>
                <a:spcPts val="1000"/>
              </a:spcBef>
              <a:spcAft>
                <a:spcPts val="400"/>
              </a:spcAft>
              <a:buClr>
                <a:srgbClr val="7F7F7F"/>
              </a:buClr>
              <a:buSzPct val="100000"/>
              <a:buFont typeface="Arial" charset="0"/>
              <a:buChar char="​"/>
              <a:defRPr kumimoji="1" lang="en-US" sz="2399" b="0" i="0" kern="1200" spc="0">
                <a:solidFill>
                  <a:schemeClr val="accent2">
                    <a:lumMod val="75000"/>
                  </a:schemeClr>
                </a:solidFill>
                <a:latin typeface="Meiryo" charset="-128"/>
                <a:ea typeface="Meiryo" charset="-128"/>
                <a:cs typeface="Meiryo" charset="-128"/>
              </a:defRPr>
            </a:lvl1pPr>
            <a:lvl2pPr marL="182508" indent="-182508" algn="l" rtl="0" eaLnBrk="1" fontAlgn="base" hangingPunct="1">
              <a:spcBef>
                <a:spcPts val="200"/>
              </a:spcBef>
              <a:spcAft>
                <a:spcPts val="600"/>
              </a:spcAft>
              <a:buClr>
                <a:schemeClr val="accent2"/>
              </a:buClr>
              <a:buSzPct val="100000"/>
              <a:buFont typeface="Arial" charset="0"/>
              <a:buChar char="•"/>
              <a:defRPr kumimoji="1" lang="en-US" kern="1200" dirty="0">
                <a:solidFill>
                  <a:schemeClr val="accent2"/>
                </a:solidFill>
                <a:latin typeface="Salesforce Sans"/>
                <a:ea typeface="ＭＳ Ｐゴシック" charset="0"/>
                <a:cs typeface="+mn-cs"/>
              </a:defRPr>
            </a:lvl2pPr>
            <a:lvl3pPr marL="365015" indent="-182508" algn="l" rtl="0" eaLnBrk="1" fontAlgn="base" hangingPunct="1">
              <a:spcBef>
                <a:spcPct val="0"/>
              </a:spcBef>
              <a:spcAft>
                <a:spcPts val="600"/>
              </a:spcAft>
              <a:buClr>
                <a:schemeClr val="accent2"/>
              </a:buClr>
              <a:buSzPct val="100000"/>
              <a:buFont typeface="Arial" charset="0"/>
              <a:buChar char="•"/>
              <a:defRPr kumimoji="1" lang="en-US" sz="1600" kern="1200" dirty="0">
                <a:solidFill>
                  <a:schemeClr val="accent2"/>
                </a:solidFill>
                <a:latin typeface="Salesforce Sans"/>
                <a:ea typeface="ＭＳ Ｐゴシック" charset="0"/>
                <a:cs typeface="+mn-cs"/>
              </a:defRPr>
            </a:lvl3pPr>
            <a:lvl4pPr marL="547524" indent="-182508" algn="l" rtl="0" eaLnBrk="1" fontAlgn="base" hangingPunct="1">
              <a:spcBef>
                <a:spcPct val="0"/>
              </a:spcBef>
              <a:spcAft>
                <a:spcPts val="600"/>
              </a:spcAft>
              <a:buClr>
                <a:schemeClr val="accent2"/>
              </a:buClr>
              <a:buSzPct val="100000"/>
              <a:buFont typeface="Arial" charset="0"/>
              <a:buChar char="•"/>
              <a:defRPr kumimoji="1" lang="en-US" sz="1400" b="1" kern="1200" dirty="0">
                <a:solidFill>
                  <a:schemeClr val="accent2"/>
                </a:solidFill>
                <a:latin typeface="Salesforce Sans"/>
                <a:ea typeface="ＭＳ Ｐゴシック" charset="0"/>
                <a:cs typeface="+mn-cs"/>
              </a:defRPr>
            </a:lvl4pPr>
            <a:lvl5pPr algn="l" rtl="0" eaLnBrk="1" fontAlgn="base" hangingPunct="1">
              <a:spcBef>
                <a:spcPts val="200"/>
              </a:spcBef>
              <a:spcAft>
                <a:spcPts val="600"/>
              </a:spcAft>
              <a:buClr>
                <a:srgbClr val="7F7F7F"/>
              </a:buClr>
              <a:buSzPct val="100000"/>
              <a:buFont typeface="Arial" charset="0"/>
              <a:defRPr kumimoji="1" lang="en-US" sz="1999" kern="1200" dirty="0">
                <a:solidFill>
                  <a:schemeClr val="accent2"/>
                </a:solidFill>
                <a:latin typeface="Salesforce Sans"/>
                <a:ea typeface="ＭＳ Ｐゴシック" charset="0"/>
                <a:cs typeface="+mn-cs"/>
              </a:defRPr>
            </a:lvl5pPr>
            <a:lvl6pPr marL="2513846" indent="-228531" algn="l" defTabSz="914126" rtl="0" eaLnBrk="1" latinLnBrk="0" hangingPunct="1">
              <a:spcBef>
                <a:spcPct val="20000"/>
              </a:spcBef>
              <a:buFont typeface="Arial" panose="020B0604020202020204" pitchFamily="34" charset="0"/>
              <a:buChar char="•"/>
              <a:defRPr kumimoji="1" sz="1999" kern="1200">
                <a:solidFill>
                  <a:schemeClr val="tx1"/>
                </a:solidFill>
                <a:latin typeface="+mn-lt"/>
                <a:ea typeface="+mn-ea"/>
                <a:cs typeface="+mn-cs"/>
              </a:defRPr>
            </a:lvl6pPr>
            <a:lvl7pPr marL="2970908" indent="-228531" algn="l" defTabSz="914126" rtl="0" eaLnBrk="1" latinLnBrk="0" hangingPunct="1">
              <a:spcBef>
                <a:spcPct val="20000"/>
              </a:spcBef>
              <a:buFont typeface="Arial" panose="020B0604020202020204" pitchFamily="34" charset="0"/>
              <a:buChar char="•"/>
              <a:defRPr kumimoji="1" sz="1999" kern="1200">
                <a:solidFill>
                  <a:schemeClr val="tx1"/>
                </a:solidFill>
                <a:latin typeface="+mn-lt"/>
                <a:ea typeface="+mn-ea"/>
                <a:cs typeface="+mn-cs"/>
              </a:defRPr>
            </a:lvl7pPr>
            <a:lvl8pPr marL="3427971" indent="-228531" algn="l" defTabSz="914126" rtl="0" eaLnBrk="1" latinLnBrk="0" hangingPunct="1">
              <a:spcBef>
                <a:spcPct val="20000"/>
              </a:spcBef>
              <a:buFont typeface="Arial" panose="020B0604020202020204" pitchFamily="34" charset="0"/>
              <a:buChar char="•"/>
              <a:defRPr kumimoji="1" sz="1999" kern="1200">
                <a:solidFill>
                  <a:schemeClr val="tx1"/>
                </a:solidFill>
                <a:latin typeface="+mn-lt"/>
                <a:ea typeface="+mn-ea"/>
                <a:cs typeface="+mn-cs"/>
              </a:defRPr>
            </a:lvl8pPr>
            <a:lvl9pPr marL="3885034" indent="-228531" algn="l" defTabSz="914126" rtl="0" eaLnBrk="1" latinLnBrk="0" hangingPunct="1">
              <a:spcBef>
                <a:spcPct val="20000"/>
              </a:spcBef>
              <a:buFont typeface="Arial" panose="020B0604020202020204" pitchFamily="34" charset="0"/>
              <a:buChar char="•"/>
              <a:defRPr kumimoji="1" sz="1999" kern="1200">
                <a:solidFill>
                  <a:schemeClr val="tx1"/>
                </a:solidFill>
                <a:latin typeface="+mn-lt"/>
                <a:ea typeface="+mn-ea"/>
                <a:cs typeface="+mn-cs"/>
              </a:defRPr>
            </a:lvl9pPr>
          </a:lstStyle>
          <a:p>
            <a:pPr marL="0" marR="0" lvl="0" indent="0" algn="l" defTabSz="914126" rtl="0" eaLnBrk="1" fontAlgn="base" latinLnBrk="0" hangingPunct="1">
              <a:lnSpc>
                <a:spcPct val="100000"/>
              </a:lnSpc>
              <a:spcBef>
                <a:spcPts val="1000"/>
              </a:spcBef>
              <a:spcAft>
                <a:spcPts val="400"/>
              </a:spcAft>
              <a:buClr>
                <a:srgbClr val="7F7F7F"/>
              </a:buClr>
              <a:buSzPct val="100000"/>
              <a:buFont typeface="Arial" charset="0"/>
              <a:buNone/>
              <a:tabLst/>
              <a:defRPr/>
            </a:pPr>
            <a:r>
              <a:rPr lang="en-US" altLang="ja-JP" sz="1799" dirty="0">
                <a:solidFill>
                  <a:srgbClr val="1C1C1C">
                    <a:lumMod val="90000"/>
                    <a:lumOff val="10000"/>
                  </a:srgbClr>
                </a:solidFill>
              </a:rPr>
              <a:t>SaaS/</a:t>
            </a:r>
            <a:r>
              <a:rPr lang="en-US" altLang="ja-JP" sz="1799" dirty="0" err="1">
                <a:solidFill>
                  <a:srgbClr val="1C1C1C">
                    <a:lumMod val="90000"/>
                    <a:lumOff val="10000"/>
                  </a:srgbClr>
                </a:solidFill>
              </a:rPr>
              <a:t>HpaPaaS</a:t>
            </a:r>
            <a:r>
              <a:rPr lang="en-US" altLang="ja-JP" sz="1799" dirty="0">
                <a:solidFill>
                  <a:srgbClr val="1C1C1C">
                    <a:lumMod val="90000"/>
                    <a:lumOff val="10000"/>
                  </a:srgbClr>
                </a:solidFill>
              </a:rPr>
              <a:t>/PaaS</a:t>
            </a:r>
            <a:r>
              <a:rPr kumimoji="1" lang="ja-JP" altLang="en-US" sz="1799" b="0" i="0" u="none" strike="noStrike" kern="1200" cap="none" spc="0" normalizeH="0" baseline="0" noProof="0">
                <a:ln>
                  <a:noFill/>
                </a:ln>
                <a:solidFill>
                  <a:srgbClr val="1C1C1C">
                    <a:lumMod val="90000"/>
                    <a:lumOff val="10000"/>
                  </a:srgbClr>
                </a:solidFill>
                <a:effectLst/>
                <a:uLnTx/>
                <a:uFillTx/>
                <a:latin typeface="Meiryo" charset="-128"/>
                <a:ea typeface="Meiryo" charset="-128"/>
              </a:rPr>
              <a:t>は、様々な関係者・業務遂行ための柔軟性・拡張性のあるプラットフォームをご提供します。</a:t>
            </a:r>
            <a:r>
              <a:rPr kumimoji="1" lang="ja-JP" altLang="en-US" sz="1799" b="1" i="0" u="sng" strike="noStrike" kern="1200" cap="none" spc="0" normalizeH="0" baseline="0" noProof="0">
                <a:ln>
                  <a:noFill/>
                </a:ln>
                <a:solidFill>
                  <a:srgbClr val="3EA1E0"/>
                </a:solidFill>
                <a:effectLst/>
                <a:uLnTx/>
                <a:uFillTx/>
                <a:latin typeface="Meiryo" charset="-128"/>
                <a:ea typeface="Meiryo" charset="-128"/>
              </a:rPr>
              <a:t>ユーザー課金で提供するリソースの中で、業務アプリケーションを搭載すれば、搭載するほどコストメットが発生する仕組み</a:t>
            </a:r>
            <a:r>
              <a:rPr kumimoji="1" lang="ja-JP" altLang="en-US" sz="1799" b="0" i="0" u="none" strike="noStrike" kern="1200" cap="none" spc="0" normalizeH="0" baseline="0" noProof="0">
                <a:ln>
                  <a:noFill/>
                </a:ln>
                <a:solidFill>
                  <a:srgbClr val="1C1C1C">
                    <a:lumMod val="90000"/>
                    <a:lumOff val="10000"/>
                  </a:srgbClr>
                </a:solidFill>
                <a:effectLst/>
                <a:uLnTx/>
                <a:uFillTx/>
                <a:latin typeface="Meiryo" charset="-128"/>
                <a:ea typeface="Meiryo" charset="-128"/>
              </a:rPr>
              <a:t>となっております。以下は一例となります。</a:t>
            </a:r>
            <a:endParaRPr kumimoji="1" lang="en-US" altLang="ja-JP" sz="1799" b="0" i="0" u="none" strike="noStrike" kern="1200" cap="none" spc="0" normalizeH="0" baseline="0" noProof="0" dirty="0">
              <a:ln>
                <a:noFill/>
              </a:ln>
              <a:solidFill>
                <a:srgbClr val="1C1C1C">
                  <a:lumMod val="90000"/>
                  <a:lumOff val="10000"/>
                </a:srgbClr>
              </a:solidFill>
              <a:effectLst/>
              <a:uLnTx/>
              <a:uFillTx/>
              <a:latin typeface="Meiryo" charset="-128"/>
              <a:ea typeface="Meiryo" charset="-128"/>
            </a:endParaRPr>
          </a:p>
        </p:txBody>
      </p:sp>
      <p:sp>
        <p:nvSpPr>
          <p:cNvPr id="86" name="タイトル 2">
            <a:extLst>
              <a:ext uri="{FF2B5EF4-FFF2-40B4-BE49-F238E27FC236}">
                <a16:creationId xmlns:a16="http://schemas.microsoft.com/office/drawing/2014/main" id="{F3CD47F4-1B34-0D4D-BDAD-E8B0489C5A7A}"/>
              </a:ext>
            </a:extLst>
          </p:cNvPr>
          <p:cNvSpPr>
            <a:spLocks noGrp="1"/>
          </p:cNvSpPr>
          <p:nvPr>
            <p:ph type="title"/>
          </p:nvPr>
        </p:nvSpPr>
        <p:spPr>
          <a:xfrm>
            <a:off x="285587" y="234820"/>
            <a:ext cx="11043075" cy="450451"/>
          </a:xfrm>
        </p:spPr>
        <p:txBody>
          <a:bodyPr vert="horz" wrap="square" lIns="71981" tIns="0" rIns="0" bIns="0" numCol="1" rtlCol="0" anchor="t" anchorCtr="0" compatLnSpc="1">
            <a:prstTxWarp prst="textNoShape">
              <a:avLst/>
            </a:prstTxWarp>
            <a:noAutofit/>
          </a:bodyPr>
          <a:lstStyle/>
          <a:p>
            <a:r>
              <a:rPr kumimoji="1" lang="ja-JP" altLang="en-US" sz="2800" b="1">
                <a:solidFill>
                  <a:schemeClr val="tx1"/>
                </a:solidFill>
                <a:latin typeface="Meiryo" panose="020B0604030504040204" pitchFamily="34" charset="-128"/>
                <a:ea typeface="Meiryo" panose="020B0604030504040204" pitchFamily="34" charset="-128"/>
              </a:rPr>
              <a:t>ご参考資料：クラウドサービス資源の有効活用</a:t>
            </a:r>
            <a:endParaRPr kumimoji="1" lang="ja-JP" altLang="en-US" sz="2800" b="1" dirty="0">
              <a:solidFill>
                <a:schemeClr val="tx1"/>
              </a:solidFill>
              <a:latin typeface="Meiryo" panose="020B0604030504040204" pitchFamily="34" charset="-128"/>
              <a:ea typeface="Meiryo" panose="020B0604030504040204" pitchFamily="34" charset="-128"/>
            </a:endParaRPr>
          </a:p>
        </p:txBody>
      </p:sp>
      <p:sp>
        <p:nvSpPr>
          <p:cNvPr id="142" name="角丸四角形 141">
            <a:extLst>
              <a:ext uri="{FF2B5EF4-FFF2-40B4-BE49-F238E27FC236}">
                <a16:creationId xmlns:a16="http://schemas.microsoft.com/office/drawing/2014/main" id="{113B110D-0AD0-3F41-99DF-FB951213B634}"/>
              </a:ext>
            </a:extLst>
          </p:cNvPr>
          <p:cNvSpPr/>
          <p:nvPr/>
        </p:nvSpPr>
        <p:spPr bwMode="auto">
          <a:xfrm>
            <a:off x="6688224" y="1299465"/>
            <a:ext cx="3097993" cy="1059672"/>
          </a:xfrm>
          <a:prstGeom prst="roundRect">
            <a:avLst>
              <a:gd name="adj" fmla="val 0"/>
            </a:avLst>
          </a:prstGeom>
          <a:ln>
            <a:headEnd/>
            <a:tailEnd/>
          </a:ln>
        </p:spPr>
        <p:style>
          <a:lnRef idx="1">
            <a:schemeClr val="accent6"/>
          </a:lnRef>
          <a:fillRef idx="2">
            <a:schemeClr val="accent6"/>
          </a:fillRef>
          <a:effectRef idx="1">
            <a:schemeClr val="accent6"/>
          </a:effectRef>
          <a:fontRef idx="minor">
            <a:schemeClr val="dk1"/>
          </a:fontRef>
        </p:style>
        <p:txBody>
          <a:bodyPr lIns="89977" tIns="0" rIns="89977" bIns="46788" rtlCol="0" anchor="t"/>
          <a:lstStyle/>
          <a:p>
            <a:pPr marL="180921" marR="0" lvl="0" indent="-180921" algn="ctr" defTabSz="914126" rtl="0" eaLnBrk="0" fontAlgn="auto" latinLnBrk="0" hangingPunct="0">
              <a:lnSpc>
                <a:spcPct val="100000"/>
              </a:lnSpc>
              <a:spcBef>
                <a:spcPct val="0"/>
              </a:spcBef>
              <a:spcAft>
                <a:spcPts val="0"/>
              </a:spcAft>
              <a:buClrTx/>
              <a:buSzTx/>
              <a:buFontTx/>
              <a:buNone/>
              <a:tabLst/>
              <a:defRPr/>
            </a:pPr>
            <a:endParaRPr kumimoji="0" lang="en-US" altLang="ja-JP" sz="500" b="1" i="0" u="none" strike="noStrike" kern="1200" cap="none" spc="0" normalizeH="0" baseline="0" noProof="0" dirty="0">
              <a:ln>
                <a:noFill/>
              </a:ln>
              <a:solidFill>
                <a:srgbClr val="000000"/>
              </a:solidFill>
              <a:effectLst/>
              <a:uLnTx/>
              <a:uFillTx/>
              <a:latin typeface="Meiryo" charset="-128"/>
              <a:ea typeface="Meiryo" charset="-128"/>
              <a:cs typeface="Meiryo" charset="-128"/>
            </a:endParaRPr>
          </a:p>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000" b="1" i="0" u="none" strike="noStrike" kern="1200" cap="none" spc="0" normalizeH="0" baseline="0" noProof="0">
                <a:ln>
                  <a:noFill/>
                </a:ln>
                <a:solidFill>
                  <a:srgbClr val="000000"/>
                </a:solidFill>
                <a:effectLst/>
                <a:uLnTx/>
                <a:uFillTx/>
                <a:latin typeface="Meiryo" charset="-128"/>
                <a:ea typeface="Meiryo" charset="-128"/>
                <a:cs typeface="Meiryo" charset="-128"/>
              </a:rPr>
              <a:t>移行</a:t>
            </a:r>
            <a:r>
              <a:rPr kumimoji="0" lang="ja-JP" altLang="en-US" sz="1000" b="1" i="0" u="none" strike="noStrike" kern="1200" cap="none" spc="0" normalizeH="0" baseline="0" noProof="0" dirty="0">
                <a:ln>
                  <a:noFill/>
                </a:ln>
                <a:solidFill>
                  <a:srgbClr val="000000"/>
                </a:solidFill>
                <a:effectLst/>
                <a:uLnTx/>
                <a:uFillTx/>
                <a:latin typeface="Meiryo" charset="-128"/>
                <a:ea typeface="Meiryo" charset="-128"/>
                <a:cs typeface="Meiryo" charset="-128"/>
              </a:rPr>
              <a:t>が可能なシステム分類</a:t>
            </a:r>
          </a:p>
        </p:txBody>
      </p:sp>
      <p:sp>
        <p:nvSpPr>
          <p:cNvPr id="143" name="角丸四角形 142">
            <a:extLst>
              <a:ext uri="{FF2B5EF4-FFF2-40B4-BE49-F238E27FC236}">
                <a16:creationId xmlns:a16="http://schemas.microsoft.com/office/drawing/2014/main" id="{9AB7B2E2-9A2E-D941-956B-437D2B181B94}"/>
              </a:ext>
            </a:extLst>
          </p:cNvPr>
          <p:cNvSpPr/>
          <p:nvPr/>
        </p:nvSpPr>
        <p:spPr bwMode="auto">
          <a:xfrm>
            <a:off x="9906455" y="1294076"/>
            <a:ext cx="2159602" cy="1065061"/>
          </a:xfrm>
          <a:prstGeom prst="roundRect">
            <a:avLst>
              <a:gd name="adj" fmla="val 0"/>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lIns="89977" tIns="0" rIns="89977" bIns="46788" rtlCol="0" anchor="t"/>
          <a:lstStyle/>
          <a:p>
            <a:pPr marL="180921" marR="0" lvl="0" indent="-180921" algn="ctr" defTabSz="914126" rtl="0" eaLnBrk="0" fontAlgn="auto" latinLnBrk="0" hangingPunct="0">
              <a:lnSpc>
                <a:spcPct val="100000"/>
              </a:lnSpc>
              <a:spcBef>
                <a:spcPct val="0"/>
              </a:spcBef>
              <a:spcAft>
                <a:spcPts val="0"/>
              </a:spcAft>
              <a:buClrTx/>
              <a:buSzTx/>
              <a:buFontTx/>
              <a:buNone/>
              <a:tabLst/>
              <a:defRPr/>
            </a:pPr>
            <a:endParaRPr kumimoji="0" lang="en-US" altLang="ja-JP" sz="500" b="1" i="0" u="none" strike="noStrike" kern="1200" cap="none" spc="0" normalizeH="0" baseline="0" noProof="0" dirty="0">
              <a:ln>
                <a:noFill/>
              </a:ln>
              <a:solidFill>
                <a:srgbClr val="000000"/>
              </a:solidFill>
              <a:effectLst/>
              <a:uLnTx/>
              <a:uFillTx/>
              <a:latin typeface="Meiryo" charset="-128"/>
              <a:ea typeface="Meiryo" charset="-128"/>
              <a:cs typeface="Meiryo" charset="-128"/>
            </a:endParaRPr>
          </a:p>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000" b="1" i="0" u="none" strike="noStrike" kern="1200" cap="none" spc="0" normalizeH="0" baseline="0" noProof="0">
                <a:ln>
                  <a:noFill/>
                </a:ln>
                <a:solidFill>
                  <a:srgbClr val="000000"/>
                </a:solidFill>
                <a:effectLst/>
                <a:uLnTx/>
                <a:uFillTx/>
                <a:latin typeface="Meiryo" charset="-128"/>
                <a:ea typeface="Meiryo" charset="-128"/>
                <a:cs typeface="Meiryo" charset="-128"/>
              </a:rPr>
              <a:t>移行</a:t>
            </a:r>
            <a:r>
              <a:rPr kumimoji="0" lang="ja-JP" altLang="en-US" sz="1000" b="1" i="0" u="none" strike="noStrike" kern="1200" cap="none" spc="0" normalizeH="0" baseline="0" noProof="0" dirty="0">
                <a:ln>
                  <a:noFill/>
                </a:ln>
                <a:solidFill>
                  <a:srgbClr val="000000"/>
                </a:solidFill>
                <a:effectLst/>
                <a:uLnTx/>
                <a:uFillTx/>
                <a:latin typeface="Meiryo" charset="-128"/>
                <a:ea typeface="Meiryo" charset="-128"/>
                <a:cs typeface="Meiryo" charset="-128"/>
              </a:rPr>
              <a:t>に</a:t>
            </a:r>
            <a:endParaRPr kumimoji="0" lang="en-US" altLang="ja-JP" sz="1000" b="1" i="0" u="none" strike="noStrike" kern="1200" cap="none" spc="0" normalizeH="0" baseline="0" noProof="0" dirty="0">
              <a:ln>
                <a:noFill/>
              </a:ln>
              <a:solidFill>
                <a:srgbClr val="000000"/>
              </a:solidFill>
              <a:effectLst/>
              <a:uLnTx/>
              <a:uFillTx/>
              <a:latin typeface="Meiryo" charset="-128"/>
              <a:ea typeface="Meiryo" charset="-128"/>
              <a:cs typeface="Meiryo" charset="-128"/>
            </a:endParaRPr>
          </a:p>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000" b="1" i="0" u="none" strike="noStrike" kern="1200" cap="none" spc="0" normalizeH="0" baseline="0" noProof="0" dirty="0">
                <a:ln>
                  <a:noFill/>
                </a:ln>
                <a:solidFill>
                  <a:srgbClr val="000000"/>
                </a:solidFill>
                <a:effectLst/>
                <a:uLnTx/>
                <a:uFillTx/>
                <a:latin typeface="Meiryo" charset="-128"/>
                <a:ea typeface="Meiryo" charset="-128"/>
                <a:cs typeface="Meiryo" charset="-128"/>
              </a:rPr>
              <a:t>十分な検討が必要なシステム分類</a:t>
            </a:r>
          </a:p>
        </p:txBody>
      </p:sp>
      <p:sp>
        <p:nvSpPr>
          <p:cNvPr id="144" name="正方形/長方形 143">
            <a:extLst>
              <a:ext uri="{FF2B5EF4-FFF2-40B4-BE49-F238E27FC236}">
                <a16:creationId xmlns:a16="http://schemas.microsoft.com/office/drawing/2014/main" id="{37437D3F-FD9B-BB49-8899-82804A735732}"/>
              </a:ext>
            </a:extLst>
          </p:cNvPr>
          <p:cNvSpPr/>
          <p:nvPr/>
        </p:nvSpPr>
        <p:spPr bwMode="auto">
          <a:xfrm>
            <a:off x="7295777" y="1550227"/>
            <a:ext cx="1919213" cy="22549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lIns="89977" tIns="46788" rIns="89977" bIns="46788" rtlCol="0" anchor="ctr"/>
          <a:lstStyle/>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200" b="1" i="0" u="none" strike="noStrike" kern="1200" cap="none" spc="0" normalizeH="0" baseline="0" noProof="0" dirty="0">
                <a:ln>
                  <a:noFill/>
                </a:ln>
                <a:solidFill>
                  <a:srgbClr val="000000"/>
                </a:solidFill>
                <a:effectLst/>
                <a:uLnTx/>
                <a:uFillTx/>
                <a:latin typeface="Meiryo" charset="-128"/>
                <a:ea typeface="Meiryo" charset="-128"/>
                <a:cs typeface="Meiryo" charset="-128"/>
              </a:rPr>
              <a:t>小・中規模システム</a:t>
            </a:r>
          </a:p>
        </p:txBody>
      </p:sp>
      <p:sp>
        <p:nvSpPr>
          <p:cNvPr id="145" name="正方形/長方形 144">
            <a:extLst>
              <a:ext uri="{FF2B5EF4-FFF2-40B4-BE49-F238E27FC236}">
                <a16:creationId xmlns:a16="http://schemas.microsoft.com/office/drawing/2014/main" id="{BB126108-E9F6-DC4A-A461-C5D1D581A59B}"/>
              </a:ext>
            </a:extLst>
          </p:cNvPr>
          <p:cNvSpPr/>
          <p:nvPr/>
        </p:nvSpPr>
        <p:spPr bwMode="auto">
          <a:xfrm>
            <a:off x="7293919" y="1824756"/>
            <a:ext cx="1919213" cy="22549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lIns="89977" tIns="46788" rIns="89977" bIns="46788" rtlCol="0" anchor="ctr"/>
          <a:lstStyle/>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200" b="1" i="0" u="none" strike="noStrike" kern="1200" cap="none" spc="0" normalizeH="0" baseline="0" noProof="0" dirty="0">
                <a:ln>
                  <a:noFill/>
                </a:ln>
                <a:solidFill>
                  <a:srgbClr val="000000"/>
                </a:solidFill>
                <a:effectLst/>
                <a:uLnTx/>
                <a:uFillTx/>
                <a:latin typeface="Meiryo" charset="-128"/>
                <a:ea typeface="Meiryo" charset="-128"/>
                <a:cs typeface="Meiryo" charset="-128"/>
              </a:rPr>
              <a:t>住民フロント系システム</a:t>
            </a:r>
          </a:p>
        </p:txBody>
      </p:sp>
      <p:sp>
        <p:nvSpPr>
          <p:cNvPr id="146" name="正方形/長方形 145">
            <a:extLst>
              <a:ext uri="{FF2B5EF4-FFF2-40B4-BE49-F238E27FC236}">
                <a16:creationId xmlns:a16="http://schemas.microsoft.com/office/drawing/2014/main" id="{F8D52A4D-E9AE-3D47-9450-3D223B5300CF}"/>
              </a:ext>
            </a:extLst>
          </p:cNvPr>
          <p:cNvSpPr/>
          <p:nvPr/>
        </p:nvSpPr>
        <p:spPr bwMode="auto">
          <a:xfrm>
            <a:off x="7301210" y="2094036"/>
            <a:ext cx="1919213" cy="22549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lIns="89977" tIns="46788" rIns="89977" bIns="46788" rtlCol="0" anchor="ctr"/>
          <a:lstStyle/>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200" b="1" i="0" u="none" strike="noStrike" kern="1200" cap="none" spc="0" normalizeH="0" baseline="0" noProof="0" dirty="0">
                <a:ln>
                  <a:noFill/>
                </a:ln>
                <a:solidFill>
                  <a:srgbClr val="000000"/>
                </a:solidFill>
                <a:effectLst/>
                <a:uLnTx/>
                <a:uFillTx/>
                <a:latin typeface="Meiryo" charset="-128"/>
                <a:ea typeface="Meiryo" charset="-128"/>
                <a:cs typeface="Meiryo" charset="-128"/>
              </a:rPr>
              <a:t>情報系システム</a:t>
            </a:r>
          </a:p>
        </p:txBody>
      </p:sp>
      <p:sp>
        <p:nvSpPr>
          <p:cNvPr id="147" name="正方形/長方形 146">
            <a:extLst>
              <a:ext uri="{FF2B5EF4-FFF2-40B4-BE49-F238E27FC236}">
                <a16:creationId xmlns:a16="http://schemas.microsoft.com/office/drawing/2014/main" id="{D9F7BDC8-C12D-A64B-8490-81F6B6FE7784}"/>
              </a:ext>
            </a:extLst>
          </p:cNvPr>
          <p:cNvSpPr/>
          <p:nvPr/>
        </p:nvSpPr>
        <p:spPr bwMode="auto">
          <a:xfrm>
            <a:off x="10023622" y="1712898"/>
            <a:ext cx="1919213" cy="269679"/>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lIns="89977" tIns="46788" rIns="89977" bIns="46788" rtlCol="0" anchor="ctr"/>
          <a:lstStyle/>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100" b="1" i="0" u="none" strike="noStrike" kern="1200" cap="none" spc="0" normalizeH="0" baseline="0" noProof="0" dirty="0">
                <a:ln>
                  <a:noFill/>
                </a:ln>
                <a:solidFill>
                  <a:srgbClr val="000000"/>
                </a:solidFill>
                <a:effectLst/>
                <a:uLnTx/>
                <a:uFillTx/>
                <a:latin typeface="Meiryo" charset="-128"/>
                <a:ea typeface="Meiryo" charset="-128"/>
                <a:cs typeface="Meiryo" charset="-128"/>
              </a:rPr>
              <a:t>バックオフィス系システム</a:t>
            </a:r>
          </a:p>
        </p:txBody>
      </p:sp>
      <p:sp>
        <p:nvSpPr>
          <p:cNvPr id="148" name="正方形/長方形 147">
            <a:extLst>
              <a:ext uri="{FF2B5EF4-FFF2-40B4-BE49-F238E27FC236}">
                <a16:creationId xmlns:a16="http://schemas.microsoft.com/office/drawing/2014/main" id="{4B15C7A7-51F6-C944-9116-D0A3A85A038D}"/>
              </a:ext>
            </a:extLst>
          </p:cNvPr>
          <p:cNvSpPr/>
          <p:nvPr/>
        </p:nvSpPr>
        <p:spPr bwMode="auto">
          <a:xfrm>
            <a:off x="10020572" y="2032343"/>
            <a:ext cx="1919213" cy="269679"/>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lIns="89977" tIns="46788" rIns="89977" bIns="46788" rtlCol="0" anchor="ctr"/>
          <a:lstStyle/>
          <a:p>
            <a:pPr marL="180921" marR="0" lvl="0" indent="-180921" algn="ctr" defTabSz="914126" rtl="0" eaLnBrk="0" fontAlgn="auto" latinLnBrk="0" hangingPunct="0">
              <a:lnSpc>
                <a:spcPct val="100000"/>
              </a:lnSpc>
              <a:spcBef>
                <a:spcPct val="0"/>
              </a:spcBef>
              <a:spcAft>
                <a:spcPts val="0"/>
              </a:spcAft>
              <a:buClrTx/>
              <a:buSzTx/>
              <a:buFontTx/>
              <a:buNone/>
              <a:tabLst/>
              <a:defRPr/>
            </a:pPr>
            <a:r>
              <a:rPr kumimoji="0" lang="ja-JP" altLang="en-US" sz="1100" b="1" i="0" u="none" strike="noStrike" kern="1200" cap="none" spc="0" normalizeH="0" baseline="0" noProof="0" dirty="0">
                <a:ln>
                  <a:noFill/>
                </a:ln>
                <a:solidFill>
                  <a:srgbClr val="000000"/>
                </a:solidFill>
                <a:effectLst/>
                <a:uLnTx/>
                <a:uFillTx/>
                <a:latin typeface="Meiryo" charset="-128"/>
                <a:ea typeface="Meiryo" charset="-128"/>
                <a:cs typeface="Meiryo" charset="-128"/>
              </a:rPr>
              <a:t>基幹業務系システム</a:t>
            </a:r>
          </a:p>
        </p:txBody>
      </p:sp>
      <p:sp>
        <p:nvSpPr>
          <p:cNvPr id="149" name="テキスト ボックス 148">
            <a:extLst>
              <a:ext uri="{FF2B5EF4-FFF2-40B4-BE49-F238E27FC236}">
                <a16:creationId xmlns:a16="http://schemas.microsoft.com/office/drawing/2014/main" id="{CD83DCE5-303B-D848-941C-E662DE4770FA}"/>
              </a:ext>
            </a:extLst>
          </p:cNvPr>
          <p:cNvSpPr txBox="1"/>
          <p:nvPr/>
        </p:nvSpPr>
        <p:spPr>
          <a:xfrm>
            <a:off x="6688224" y="942362"/>
            <a:ext cx="5478087" cy="338466"/>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ja-JP" altLang="en-US" sz="1600" b="1" i="0" u="sng" strike="noStrike" kern="1200" cap="none" spc="0" normalizeH="0" baseline="0" noProof="0">
                <a:ln>
                  <a:noFill/>
                </a:ln>
                <a:solidFill>
                  <a:srgbClr val="205CA0"/>
                </a:solidFill>
                <a:effectLst/>
                <a:uLnTx/>
                <a:uFillTx/>
                <a:latin typeface="Meiryo" charset="-128"/>
                <a:ea typeface="Meiryo" charset="-128"/>
                <a:cs typeface="Meiryo" charset="-128"/>
              </a:rPr>
              <a:t>省庁業務</a:t>
            </a:r>
            <a:r>
              <a:rPr kumimoji="0" lang="ja-JP" altLang="en-US" sz="1600" b="1" i="0" u="sng" strike="noStrike" kern="1200" cap="none" spc="0" normalizeH="0" baseline="0" noProof="0" dirty="0">
                <a:ln>
                  <a:noFill/>
                </a:ln>
                <a:solidFill>
                  <a:srgbClr val="205CA0"/>
                </a:solidFill>
                <a:effectLst/>
                <a:uLnTx/>
                <a:uFillTx/>
                <a:latin typeface="Meiryo" charset="-128"/>
                <a:ea typeface="Meiryo" charset="-128"/>
                <a:cs typeface="Meiryo" charset="-128"/>
              </a:rPr>
              <a:t>で利用している数々の情報システム</a:t>
            </a:r>
            <a:endParaRPr kumimoji="1" lang="ja-JP" altLang="en-US" sz="1600" b="0" i="0" u="none" strike="noStrike" kern="1200" cap="none" spc="0" normalizeH="0" baseline="0" noProof="0" dirty="0">
              <a:ln>
                <a:noFill/>
              </a:ln>
              <a:solidFill>
                <a:srgbClr val="205CA0"/>
              </a:solidFill>
              <a:effectLst/>
              <a:uLnTx/>
              <a:uFillTx/>
              <a:latin typeface="Meiryo" charset="-128"/>
              <a:ea typeface="Meiryo" charset="-128"/>
              <a:cs typeface="Meiryo" charset="-128"/>
            </a:endParaRPr>
          </a:p>
        </p:txBody>
      </p:sp>
      <p:cxnSp>
        <p:nvCxnSpPr>
          <p:cNvPr id="133" name="直線矢印コネクタ 132">
            <a:extLst>
              <a:ext uri="{FF2B5EF4-FFF2-40B4-BE49-F238E27FC236}">
                <a16:creationId xmlns:a16="http://schemas.microsoft.com/office/drawing/2014/main" id="{3583FEBE-3BA3-E14B-9949-C7FE8A0B1DF1}"/>
              </a:ext>
            </a:extLst>
          </p:cNvPr>
          <p:cNvCxnSpPr>
            <a:cxnSpLocks/>
            <a:stCxn id="144" idx="1"/>
            <a:endCxn id="18" idx="0"/>
          </p:cNvCxnSpPr>
          <p:nvPr/>
        </p:nvCxnSpPr>
        <p:spPr>
          <a:xfrm flipH="1">
            <a:off x="6033523" y="1662972"/>
            <a:ext cx="1262254" cy="1480235"/>
          </a:xfrm>
          <a:prstGeom prst="straightConnector1">
            <a:avLst/>
          </a:prstGeom>
          <a:ln w="254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314DEA8E-FBA3-AF4F-B670-A7463663044F}"/>
              </a:ext>
            </a:extLst>
          </p:cNvPr>
          <p:cNvCxnSpPr>
            <a:cxnSpLocks/>
            <a:endCxn id="17" idx="0"/>
          </p:cNvCxnSpPr>
          <p:nvPr/>
        </p:nvCxnSpPr>
        <p:spPr>
          <a:xfrm flipH="1">
            <a:off x="6578384" y="1982577"/>
            <a:ext cx="715535" cy="1160630"/>
          </a:xfrm>
          <a:prstGeom prst="straightConnector1">
            <a:avLst/>
          </a:prstGeom>
          <a:ln w="254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3E95EA24-B891-5649-9924-8ED8EE9501A1}"/>
              </a:ext>
            </a:extLst>
          </p:cNvPr>
          <p:cNvCxnSpPr>
            <a:cxnSpLocks/>
            <a:stCxn id="146" idx="1"/>
            <a:endCxn id="15" idx="0"/>
          </p:cNvCxnSpPr>
          <p:nvPr/>
        </p:nvCxnSpPr>
        <p:spPr>
          <a:xfrm flipH="1">
            <a:off x="7123245" y="2206781"/>
            <a:ext cx="177965" cy="936426"/>
          </a:xfrm>
          <a:prstGeom prst="straightConnector1">
            <a:avLst/>
          </a:prstGeom>
          <a:ln w="254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B822B8BE-815D-BE4D-BD2D-70E491F40F2E}"/>
              </a:ext>
            </a:extLst>
          </p:cNvPr>
          <p:cNvSpPr/>
          <p:nvPr/>
        </p:nvSpPr>
        <p:spPr bwMode="auto">
          <a:xfrm>
            <a:off x="9117262" y="2556214"/>
            <a:ext cx="1386176" cy="470026"/>
          </a:xfrm>
          <a:prstGeom prst="rect">
            <a:avLst/>
          </a:prstGeom>
          <a:solidFill>
            <a:schemeClr val="accent3">
              <a:lumMod val="20000"/>
              <a:lumOff val="80000"/>
            </a:schemeClr>
          </a:solidFill>
          <a:ln w="19050">
            <a:solidFill>
              <a:schemeClr val="accent3">
                <a:lumMod val="60000"/>
                <a:lumOff val="40000"/>
              </a:schemeClr>
            </a:solidFill>
            <a:prstDash val="sysDash"/>
            <a:headEnd/>
            <a:tailEnd/>
          </a:ln>
        </p:spPr>
        <p:style>
          <a:lnRef idx="1">
            <a:schemeClr val="accent5"/>
          </a:lnRef>
          <a:fillRef idx="2">
            <a:schemeClr val="accent5"/>
          </a:fillRef>
          <a:effectRef idx="1">
            <a:schemeClr val="accent5"/>
          </a:effectRef>
          <a:fontRef idx="minor">
            <a:schemeClr val="dk1"/>
          </a:fontRef>
        </p:style>
        <p:txBody>
          <a:bodyPr lIns="89977" tIns="46788" rIns="89977" bIns="46788" rtlCol="0" anchor="ctr"/>
          <a:lstStyle/>
          <a:p>
            <a:pPr marL="0" marR="0" lvl="0" indent="0" algn="l" defTabSz="914126" rtl="0" eaLnBrk="0" fontAlgn="auto" latinLnBrk="0" hangingPunct="0">
              <a:lnSpc>
                <a:spcPct val="100000"/>
              </a:lnSpc>
              <a:spcBef>
                <a:spcPct val="0"/>
              </a:spcBef>
              <a:spcAft>
                <a:spcPts val="0"/>
              </a:spcAft>
              <a:buClrTx/>
              <a:buSzTx/>
              <a:buFontTx/>
              <a:buNone/>
              <a:tabLst/>
              <a:defRPr/>
            </a:pPr>
            <a:r>
              <a:rPr kumimoji="0" lang="ja-JP" altLang="en-US" sz="900" b="1" i="0" u="none" strike="noStrike" kern="1200" cap="none" spc="0" normalizeH="0" baseline="0" noProof="0" dirty="0">
                <a:ln>
                  <a:noFill/>
                </a:ln>
                <a:solidFill>
                  <a:srgbClr val="000000"/>
                </a:solidFill>
                <a:effectLst/>
                <a:uLnTx/>
                <a:uFillTx/>
                <a:latin typeface="Meiryo" charset="-128"/>
                <a:ea typeface="Meiryo" charset="-128"/>
                <a:cs typeface="Meiryo" charset="-128"/>
              </a:rPr>
              <a:t>ハイブリッドクラウド</a:t>
            </a:r>
            <a:endParaRPr kumimoji="0" lang="en-US" altLang="ja-JP" sz="900" b="1" i="0" u="none" strike="noStrike" kern="1200" cap="none" spc="0" normalizeH="0" baseline="0" noProof="0" dirty="0">
              <a:ln>
                <a:noFill/>
              </a:ln>
              <a:solidFill>
                <a:srgbClr val="000000"/>
              </a:solidFill>
              <a:effectLst/>
              <a:uLnTx/>
              <a:uFillTx/>
              <a:latin typeface="Meiryo" charset="-128"/>
              <a:ea typeface="Meiryo" charset="-128"/>
              <a:cs typeface="Meiryo" charset="-128"/>
            </a:endParaRPr>
          </a:p>
          <a:p>
            <a:pPr marL="0" marR="0" lvl="0" indent="0" algn="l" defTabSz="914126" rtl="0" eaLnBrk="0" fontAlgn="auto" latinLnBrk="0" hangingPunct="0">
              <a:lnSpc>
                <a:spcPct val="100000"/>
              </a:lnSpc>
              <a:spcBef>
                <a:spcPct val="0"/>
              </a:spcBef>
              <a:spcAft>
                <a:spcPts val="0"/>
              </a:spcAft>
              <a:buClrTx/>
              <a:buSzTx/>
              <a:buFontTx/>
              <a:buNone/>
              <a:tabLst/>
              <a:defRPr/>
            </a:pPr>
            <a:r>
              <a:rPr kumimoji="0" lang="ja-JP" altLang="en-US" sz="900" b="1" i="0" u="none" strike="noStrike" kern="1200" cap="none" spc="0" normalizeH="0" baseline="0" noProof="0" dirty="0">
                <a:ln>
                  <a:noFill/>
                </a:ln>
                <a:solidFill>
                  <a:srgbClr val="000000"/>
                </a:solidFill>
                <a:effectLst/>
                <a:uLnTx/>
                <a:uFillTx/>
                <a:latin typeface="Meiryo" charset="-128"/>
                <a:ea typeface="Meiryo" charset="-128"/>
                <a:cs typeface="Meiryo" charset="-128"/>
              </a:rPr>
              <a:t>の実現</a:t>
            </a:r>
          </a:p>
        </p:txBody>
      </p:sp>
      <p:sp>
        <p:nvSpPr>
          <p:cNvPr id="151" name="正方形/長方形 150">
            <a:extLst>
              <a:ext uri="{FF2B5EF4-FFF2-40B4-BE49-F238E27FC236}">
                <a16:creationId xmlns:a16="http://schemas.microsoft.com/office/drawing/2014/main" id="{1EA4F907-7384-A441-A5AE-3D9AFE13D5A4}"/>
              </a:ext>
            </a:extLst>
          </p:cNvPr>
          <p:cNvSpPr/>
          <p:nvPr/>
        </p:nvSpPr>
        <p:spPr bwMode="auto">
          <a:xfrm>
            <a:off x="10706914" y="2556219"/>
            <a:ext cx="1386176" cy="460503"/>
          </a:xfrm>
          <a:prstGeom prst="rect">
            <a:avLst/>
          </a:prstGeom>
          <a:ln w="19050">
            <a:prstDash val="sysDash"/>
            <a:headEnd/>
            <a:tailEnd/>
          </a:ln>
        </p:spPr>
        <p:style>
          <a:lnRef idx="2">
            <a:schemeClr val="dk1"/>
          </a:lnRef>
          <a:fillRef idx="1">
            <a:schemeClr val="lt1"/>
          </a:fillRef>
          <a:effectRef idx="0">
            <a:schemeClr val="dk1"/>
          </a:effectRef>
          <a:fontRef idx="minor">
            <a:schemeClr val="dk1"/>
          </a:fontRef>
        </p:style>
        <p:txBody>
          <a:bodyPr lIns="35991" tIns="46788" rIns="35991" bIns="46788" rtlCol="0" anchor="ctr"/>
          <a:lstStyle/>
          <a:p>
            <a:pPr marL="0" marR="0" lvl="0" indent="0" algn="l" defTabSz="914126" rtl="0" eaLnBrk="0" fontAlgn="auto" latinLnBrk="0" hangingPunct="0">
              <a:lnSpc>
                <a:spcPct val="100000"/>
              </a:lnSpc>
              <a:spcBef>
                <a:spcPct val="0"/>
              </a:spcBef>
              <a:spcAft>
                <a:spcPts val="0"/>
              </a:spcAft>
              <a:buClrTx/>
              <a:buSzTx/>
              <a:buFontTx/>
              <a:buNone/>
              <a:tabLst/>
              <a:defRPr/>
            </a:pPr>
            <a:r>
              <a:rPr kumimoji="0" lang="ja-JP" altLang="en-US" sz="900" b="1" i="0" u="none" strike="noStrike" kern="1200" cap="none" spc="0" normalizeH="0" baseline="0" noProof="0">
                <a:ln>
                  <a:noFill/>
                </a:ln>
                <a:solidFill>
                  <a:srgbClr val="000000"/>
                </a:solidFill>
                <a:effectLst/>
                <a:uLnTx/>
                <a:uFillTx/>
                <a:latin typeface="Meiryo" charset="-128"/>
                <a:ea typeface="Meiryo" charset="-128"/>
                <a:cs typeface="Meiryo" charset="-128"/>
              </a:rPr>
              <a:t>オンプレミス／プライベートクラウドの実現</a:t>
            </a:r>
            <a:endParaRPr kumimoji="0" lang="ja-JP" altLang="en-US" sz="900" b="1" i="0" u="none" strike="noStrike" kern="1200" cap="none" spc="0" normalizeH="0" baseline="0" noProof="0" dirty="0">
              <a:ln>
                <a:noFill/>
              </a:ln>
              <a:solidFill>
                <a:srgbClr val="000000"/>
              </a:solidFill>
              <a:effectLst/>
              <a:uLnTx/>
              <a:uFillTx/>
              <a:latin typeface="Meiryo" charset="-128"/>
              <a:ea typeface="Meiryo" charset="-128"/>
              <a:cs typeface="Meiryo" charset="-128"/>
            </a:endParaRPr>
          </a:p>
        </p:txBody>
      </p:sp>
      <p:cxnSp>
        <p:nvCxnSpPr>
          <p:cNvPr id="130" name="直線矢印コネクタ 129">
            <a:extLst>
              <a:ext uri="{FF2B5EF4-FFF2-40B4-BE49-F238E27FC236}">
                <a16:creationId xmlns:a16="http://schemas.microsoft.com/office/drawing/2014/main" id="{EBCF642B-36B8-6848-8B9B-AD6A6AEECBD8}"/>
              </a:ext>
            </a:extLst>
          </p:cNvPr>
          <p:cNvCxnSpPr>
            <a:cxnSpLocks/>
            <a:endCxn id="14" idx="0"/>
          </p:cNvCxnSpPr>
          <p:nvPr/>
        </p:nvCxnSpPr>
        <p:spPr>
          <a:xfrm flipH="1">
            <a:off x="7668106" y="2302022"/>
            <a:ext cx="2367389" cy="841185"/>
          </a:xfrm>
          <a:prstGeom prst="straightConnector1">
            <a:avLst/>
          </a:prstGeom>
          <a:ln w="254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544A9B5-84F6-A44E-9A92-981EA31B9F09}"/>
              </a:ext>
            </a:extLst>
          </p:cNvPr>
          <p:cNvCxnSpPr>
            <a:cxnSpLocks/>
            <a:endCxn id="81" idx="0"/>
          </p:cNvCxnSpPr>
          <p:nvPr/>
        </p:nvCxnSpPr>
        <p:spPr>
          <a:xfrm>
            <a:off x="10035495" y="2302022"/>
            <a:ext cx="1269341" cy="2698377"/>
          </a:xfrm>
          <a:prstGeom prst="straightConnector1">
            <a:avLst/>
          </a:prstGeom>
          <a:ln w="254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BD2F8990-A41F-5D4A-98BC-A70D082F31C1}"/>
              </a:ext>
            </a:extLst>
          </p:cNvPr>
          <p:cNvCxnSpPr>
            <a:cxnSpLocks/>
            <a:stCxn id="148" idx="2"/>
            <a:endCxn id="81" idx="0"/>
          </p:cNvCxnSpPr>
          <p:nvPr/>
        </p:nvCxnSpPr>
        <p:spPr>
          <a:xfrm>
            <a:off x="10980179" y="2302022"/>
            <a:ext cx="324657" cy="2698377"/>
          </a:xfrm>
          <a:prstGeom prst="straightConnector1">
            <a:avLst/>
          </a:prstGeom>
          <a:ln w="254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391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5F54B-D053-104B-8456-033D36ABB752}"/>
              </a:ext>
            </a:extLst>
          </p:cNvPr>
          <p:cNvSpPr>
            <a:spLocks noGrp="1"/>
          </p:cNvSpPr>
          <p:nvPr>
            <p:ph type="title"/>
          </p:nvPr>
        </p:nvSpPr>
        <p:spPr>
          <a:xfrm>
            <a:off x="393370" y="-328365"/>
            <a:ext cx="11045952" cy="990119"/>
          </a:xfrm>
        </p:spPr>
        <p:txBody>
          <a:bodyPr/>
          <a:lstStyle/>
          <a:p>
            <a:r>
              <a:rPr kumimoji="1" lang="ja-JP" altLang="en-US" sz="2800"/>
              <a:t>新しい取り組みについて：現行の調達制度の中でのクラウドサービス調達</a:t>
            </a:r>
          </a:p>
        </p:txBody>
      </p:sp>
      <p:sp>
        <p:nvSpPr>
          <p:cNvPr id="10" name="テキスト ボックス 9">
            <a:extLst>
              <a:ext uri="{FF2B5EF4-FFF2-40B4-BE49-F238E27FC236}">
                <a16:creationId xmlns:a16="http://schemas.microsoft.com/office/drawing/2014/main" id="{65D1550B-90B4-134C-ABAF-632273505DCA}"/>
              </a:ext>
            </a:extLst>
          </p:cNvPr>
          <p:cNvSpPr txBox="1"/>
          <p:nvPr/>
        </p:nvSpPr>
        <p:spPr>
          <a:xfrm>
            <a:off x="724394" y="756111"/>
            <a:ext cx="10925299" cy="923330"/>
          </a:xfrm>
          <a:prstGeom prst="rect">
            <a:avLst/>
          </a:prstGeom>
          <a:noFill/>
        </p:spPr>
        <p:txBody>
          <a:bodyPr wrap="square" rtlCol="0">
            <a:spAutoFit/>
          </a:bodyPr>
          <a:lstStyle/>
          <a:p>
            <a:pPr>
              <a:spcBef>
                <a:spcPts val="300"/>
              </a:spcBef>
              <a:spcAft>
                <a:spcPts val="600"/>
              </a:spcAft>
            </a:pPr>
            <a:r>
              <a:rPr kumimoji="1" lang="ja-JP" altLang="en-US">
                <a:solidFill>
                  <a:schemeClr val="accent2">
                    <a:lumMod val="75000"/>
                  </a:schemeClr>
                </a:solidFill>
                <a:latin typeface="Meiryo UI" panose="020B0604030504040204" pitchFamily="34" charset="-128"/>
                <a:ea typeface="Meiryo UI" panose="020B0604030504040204" pitchFamily="34" charset="-128"/>
                <a:cs typeface="Salesforce Sans"/>
              </a:rPr>
              <a:t>資源の有効活用を考えて</a:t>
            </a: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SaaS/</a:t>
            </a:r>
            <a:r>
              <a:rPr kumimoji="1" lang="en-US" altLang="ja-JP" dirty="0" err="1">
                <a:solidFill>
                  <a:schemeClr val="accent2">
                    <a:lumMod val="75000"/>
                  </a:schemeClr>
                </a:solidFill>
                <a:latin typeface="Meiryo UI" panose="020B0604030504040204" pitchFamily="34" charset="-128"/>
                <a:ea typeface="Meiryo UI" panose="020B0604030504040204" pitchFamily="34" charset="-128"/>
                <a:cs typeface="Salesforce Sans"/>
              </a:rPr>
              <a:t>HpaPaaS</a:t>
            </a:r>
            <a:r>
              <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rPr>
              <a:t>/PaaS</a:t>
            </a:r>
            <a:r>
              <a:rPr kumimoji="1" lang="ja-JP" altLang="en-US">
                <a:solidFill>
                  <a:schemeClr val="accent2">
                    <a:lumMod val="75000"/>
                  </a:schemeClr>
                </a:solidFill>
                <a:latin typeface="Meiryo UI" panose="020B0604030504040204" pitchFamily="34" charset="-128"/>
                <a:ea typeface="Meiryo UI" panose="020B0604030504040204" pitchFamily="34" charset="-128"/>
                <a:cs typeface="Salesforce Sans"/>
              </a:rPr>
              <a:t>のプラットフォーム化を推進する動きがでてきています。ステップ１で職員の大多数が利用する仕組みを調達し、ステップ２ではステップ１で選ばれたクラウドサービスを分離調達を行い、省庁がライセンスを保有し資源の有効活用を目指す考え方です。</a:t>
            </a:r>
            <a:endParaRPr kumimoji="1" lang="en-US" altLang="ja-JP"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cxnSp>
        <p:nvCxnSpPr>
          <p:cNvPr id="17" name="直線コネクタ 16">
            <a:extLst>
              <a:ext uri="{FF2B5EF4-FFF2-40B4-BE49-F238E27FC236}">
                <a16:creationId xmlns:a16="http://schemas.microsoft.com/office/drawing/2014/main" id="{C0649521-83EE-F747-8FB8-3FD88E0C2D80}"/>
              </a:ext>
            </a:extLst>
          </p:cNvPr>
          <p:cNvCxnSpPr>
            <a:cxnSpLocks/>
          </p:cNvCxnSpPr>
          <p:nvPr/>
        </p:nvCxnSpPr>
        <p:spPr>
          <a:xfrm>
            <a:off x="473580" y="4124319"/>
            <a:ext cx="6755895" cy="0"/>
          </a:xfrm>
          <a:prstGeom prst="line">
            <a:avLst/>
          </a:prstGeom>
          <a:ln w="9525"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角丸四角形 18">
            <a:extLst>
              <a:ext uri="{FF2B5EF4-FFF2-40B4-BE49-F238E27FC236}">
                <a16:creationId xmlns:a16="http://schemas.microsoft.com/office/drawing/2014/main" id="{1977379A-1FB6-3645-A5C0-324470D57CC9}"/>
              </a:ext>
            </a:extLst>
          </p:cNvPr>
          <p:cNvSpPr/>
          <p:nvPr/>
        </p:nvSpPr>
        <p:spPr>
          <a:xfrm>
            <a:off x="2513416" y="2736113"/>
            <a:ext cx="1922191" cy="2535975"/>
          </a:xfrm>
          <a:prstGeom prst="roundRect">
            <a:avLst>
              <a:gd name="adj" fmla="val 30528"/>
            </a:avLst>
          </a:prstGeom>
          <a:noFill/>
          <a:ln>
            <a:solidFill>
              <a:schemeClr val="accent3"/>
            </a:solid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endParaRPr kumimoji="1" lang="ja-JP" altLang="en-US" dirty="0">
              <a:latin typeface="Salesforce Sans"/>
              <a:cs typeface="Salesforce Sans"/>
            </a:endParaRPr>
          </a:p>
        </p:txBody>
      </p:sp>
      <p:sp>
        <p:nvSpPr>
          <p:cNvPr id="22" name="テキスト ボックス 21">
            <a:extLst>
              <a:ext uri="{FF2B5EF4-FFF2-40B4-BE49-F238E27FC236}">
                <a16:creationId xmlns:a16="http://schemas.microsoft.com/office/drawing/2014/main" id="{B0750E0C-AB30-3A47-82D2-20171DBFA6DD}"/>
              </a:ext>
            </a:extLst>
          </p:cNvPr>
          <p:cNvSpPr txBox="1"/>
          <p:nvPr/>
        </p:nvSpPr>
        <p:spPr>
          <a:xfrm>
            <a:off x="2227673" y="2022303"/>
            <a:ext cx="2403245" cy="700192"/>
          </a:xfrm>
          <a:prstGeom prst="rect">
            <a:avLst/>
          </a:prstGeom>
          <a:noFill/>
        </p:spPr>
        <p:txBody>
          <a:bodyPr wrap="square" rtlCol="0">
            <a:spAutoFit/>
          </a:bodyPr>
          <a:lstStyle/>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ステップ</a:t>
            </a:r>
            <a:r>
              <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rPr>
              <a:t>①</a:t>
            </a:r>
          </a:p>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システム一括調達</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23" name="テキスト ボックス 22">
            <a:extLst>
              <a:ext uri="{FF2B5EF4-FFF2-40B4-BE49-F238E27FC236}">
                <a16:creationId xmlns:a16="http://schemas.microsoft.com/office/drawing/2014/main" id="{E6D8E525-C77E-314B-A00B-D1E7BF2F51DD}"/>
              </a:ext>
            </a:extLst>
          </p:cNvPr>
          <p:cNvSpPr txBox="1"/>
          <p:nvPr/>
        </p:nvSpPr>
        <p:spPr>
          <a:xfrm>
            <a:off x="28576" y="4300652"/>
            <a:ext cx="2458192" cy="761747"/>
          </a:xfrm>
          <a:prstGeom prst="rect">
            <a:avLst/>
          </a:prstGeom>
          <a:noFill/>
        </p:spPr>
        <p:txBody>
          <a:bodyPr wrap="square" rtlCol="0">
            <a:spAutoFit/>
          </a:bodyPr>
          <a:lstStyle/>
          <a:p>
            <a:pPr algn="ctr">
              <a:spcBef>
                <a:spcPts val="300"/>
              </a:spcBef>
              <a:spcAft>
                <a:spcPts val="600"/>
              </a:spcAft>
            </a:pPr>
            <a:r>
              <a:rPr kumimoji="1" lang="ja-JP" altLang="en-US" sz="1200">
                <a:solidFill>
                  <a:schemeClr val="accent2">
                    <a:lumMod val="75000"/>
                  </a:schemeClr>
                </a:solidFill>
                <a:latin typeface="Salesforce Sans"/>
                <a:cs typeface="Salesforce Sans"/>
              </a:rPr>
              <a:t>（インフラ面）</a:t>
            </a:r>
            <a:endParaRPr kumimoji="1" lang="en-US" altLang="ja-JP" sz="1200" dirty="0">
              <a:solidFill>
                <a:schemeClr val="accent2">
                  <a:lumMod val="75000"/>
                </a:schemeClr>
              </a:solidFill>
              <a:latin typeface="Salesforce Sans"/>
              <a:cs typeface="Salesforce Sans"/>
            </a:endParaRPr>
          </a:p>
          <a:p>
            <a:pPr algn="ctr">
              <a:spcBef>
                <a:spcPts val="300"/>
              </a:spcBef>
              <a:spcAft>
                <a:spcPts val="600"/>
              </a:spcAft>
            </a:pPr>
            <a:r>
              <a:rPr kumimoji="1" lang="ja-JP" altLang="en-US" sz="1200">
                <a:solidFill>
                  <a:schemeClr val="accent2">
                    <a:lumMod val="75000"/>
                  </a:schemeClr>
                </a:solidFill>
                <a:latin typeface="Salesforce Sans"/>
                <a:cs typeface="Salesforce Sans"/>
              </a:rPr>
              <a:t>クラウドプラットフォーム</a:t>
            </a:r>
            <a:r>
              <a:rPr kumimoji="1" lang="en-US" altLang="ja-JP" sz="1200" dirty="0">
                <a:solidFill>
                  <a:schemeClr val="accent2">
                    <a:lumMod val="75000"/>
                  </a:schemeClr>
                </a:solidFill>
                <a:latin typeface="Salesforce Sans"/>
                <a:cs typeface="Salesforce Sans"/>
              </a:rPr>
              <a:t>(SaaS/</a:t>
            </a:r>
            <a:r>
              <a:rPr kumimoji="1" lang="en-US" altLang="ja-JP" sz="1200" dirty="0" err="1">
                <a:solidFill>
                  <a:schemeClr val="accent2">
                    <a:lumMod val="75000"/>
                  </a:schemeClr>
                </a:solidFill>
                <a:latin typeface="Salesforce Sans"/>
                <a:cs typeface="Salesforce Sans"/>
              </a:rPr>
              <a:t>HpaPaaS</a:t>
            </a:r>
            <a:r>
              <a:rPr kumimoji="1" lang="en-US" altLang="ja-JP" sz="1200" dirty="0">
                <a:solidFill>
                  <a:schemeClr val="accent2">
                    <a:lumMod val="75000"/>
                  </a:schemeClr>
                </a:solidFill>
                <a:latin typeface="Salesforce Sans"/>
                <a:cs typeface="Salesforce Sans"/>
              </a:rPr>
              <a:t>)</a:t>
            </a:r>
            <a:endParaRPr kumimoji="1" lang="ja-JP" altLang="en-US" sz="1200" dirty="0">
              <a:solidFill>
                <a:schemeClr val="accent2">
                  <a:lumMod val="75000"/>
                </a:schemeClr>
              </a:solidFill>
              <a:latin typeface="Salesforce Sans"/>
              <a:cs typeface="Salesforce Sans"/>
            </a:endParaRPr>
          </a:p>
        </p:txBody>
      </p:sp>
      <p:sp>
        <p:nvSpPr>
          <p:cNvPr id="24" name="テキスト ボックス 23">
            <a:extLst>
              <a:ext uri="{FF2B5EF4-FFF2-40B4-BE49-F238E27FC236}">
                <a16:creationId xmlns:a16="http://schemas.microsoft.com/office/drawing/2014/main" id="{1C3090BC-9191-404E-BCFA-C3BA016C04BB}"/>
              </a:ext>
            </a:extLst>
          </p:cNvPr>
          <p:cNvSpPr txBox="1"/>
          <p:nvPr/>
        </p:nvSpPr>
        <p:spPr>
          <a:xfrm>
            <a:off x="39182" y="3160757"/>
            <a:ext cx="2458192" cy="877163"/>
          </a:xfrm>
          <a:prstGeom prst="rect">
            <a:avLst/>
          </a:prstGeom>
          <a:noFill/>
        </p:spPr>
        <p:txBody>
          <a:bodyPr wrap="square" rtlCol="0">
            <a:spAutoFit/>
          </a:bodyPr>
          <a:lstStyle/>
          <a:p>
            <a:pPr algn="ctr">
              <a:spcBef>
                <a:spcPts val="300"/>
              </a:spcBef>
              <a:spcAft>
                <a:spcPts val="600"/>
              </a:spcAft>
            </a:pPr>
            <a:r>
              <a:rPr kumimoji="1" lang="ja-JP" altLang="en-US" sz="1200">
                <a:solidFill>
                  <a:schemeClr val="accent2">
                    <a:lumMod val="75000"/>
                  </a:schemeClr>
                </a:solidFill>
                <a:latin typeface="Salesforce Sans"/>
                <a:cs typeface="Salesforce Sans"/>
              </a:rPr>
              <a:t>（アプリ面）</a:t>
            </a:r>
            <a:endParaRPr kumimoji="1" lang="en-US" altLang="ja-JP" sz="1200" dirty="0">
              <a:solidFill>
                <a:schemeClr val="accent2">
                  <a:lumMod val="75000"/>
                </a:schemeClr>
              </a:solidFill>
              <a:latin typeface="Salesforce Sans"/>
              <a:cs typeface="Salesforce Sans"/>
            </a:endParaRPr>
          </a:p>
          <a:p>
            <a:pPr algn="ctr">
              <a:spcBef>
                <a:spcPts val="300"/>
              </a:spcBef>
              <a:spcAft>
                <a:spcPts val="600"/>
              </a:spcAft>
            </a:pPr>
            <a:r>
              <a:rPr kumimoji="1" lang="ja-JP" altLang="en-US" sz="1200">
                <a:solidFill>
                  <a:schemeClr val="accent2">
                    <a:lumMod val="75000"/>
                  </a:schemeClr>
                </a:solidFill>
                <a:latin typeface="Salesforce Sans"/>
                <a:cs typeface="Salesforce Sans"/>
              </a:rPr>
              <a:t>アプリケーション構築</a:t>
            </a:r>
            <a:endParaRPr kumimoji="1" lang="en-US" altLang="ja-JP" sz="1200" dirty="0">
              <a:solidFill>
                <a:schemeClr val="accent2">
                  <a:lumMod val="75000"/>
                </a:schemeClr>
              </a:solidFill>
              <a:latin typeface="Salesforce Sans"/>
              <a:cs typeface="Salesforce Sans"/>
            </a:endParaRPr>
          </a:p>
          <a:p>
            <a:pPr algn="ctr">
              <a:spcBef>
                <a:spcPts val="300"/>
              </a:spcBef>
              <a:spcAft>
                <a:spcPts val="600"/>
              </a:spcAft>
            </a:pPr>
            <a:r>
              <a:rPr kumimoji="1" lang="ja-JP" altLang="en-US" sz="1200">
                <a:solidFill>
                  <a:schemeClr val="accent2">
                    <a:lumMod val="75000"/>
                  </a:schemeClr>
                </a:solidFill>
                <a:latin typeface="Salesforce Sans"/>
                <a:cs typeface="Salesforce Sans"/>
              </a:rPr>
              <a:t>（</a:t>
            </a:r>
            <a:r>
              <a:rPr kumimoji="1" lang="en-US" altLang="ja-JP" sz="1200" dirty="0">
                <a:solidFill>
                  <a:schemeClr val="accent2">
                    <a:lumMod val="75000"/>
                  </a:schemeClr>
                </a:solidFill>
                <a:latin typeface="Salesforce Sans"/>
                <a:cs typeface="Salesforce Sans"/>
              </a:rPr>
              <a:t>SI</a:t>
            </a:r>
            <a:r>
              <a:rPr kumimoji="1" lang="ja-JP" altLang="en-US" sz="1200">
                <a:solidFill>
                  <a:schemeClr val="accent2">
                    <a:lumMod val="75000"/>
                  </a:schemeClr>
                </a:solidFill>
                <a:latin typeface="Salesforce Sans"/>
                <a:cs typeface="Salesforce Sans"/>
              </a:rPr>
              <a:t>および設定）</a:t>
            </a:r>
            <a:endParaRPr kumimoji="1" lang="en-US" altLang="ja-JP" sz="1200" dirty="0">
              <a:solidFill>
                <a:schemeClr val="accent2">
                  <a:lumMod val="75000"/>
                </a:schemeClr>
              </a:solidFill>
              <a:latin typeface="Salesforce Sans"/>
              <a:cs typeface="Salesforce Sans"/>
            </a:endParaRPr>
          </a:p>
        </p:txBody>
      </p:sp>
      <p:sp>
        <p:nvSpPr>
          <p:cNvPr id="25" name="角丸四角形 24">
            <a:extLst>
              <a:ext uri="{FF2B5EF4-FFF2-40B4-BE49-F238E27FC236}">
                <a16:creationId xmlns:a16="http://schemas.microsoft.com/office/drawing/2014/main" id="{EC68E4D2-AC4D-DC42-AD74-C2AC18EB6633}"/>
              </a:ext>
            </a:extLst>
          </p:cNvPr>
          <p:cNvSpPr/>
          <p:nvPr/>
        </p:nvSpPr>
        <p:spPr>
          <a:xfrm>
            <a:off x="2690666" y="4216124"/>
            <a:ext cx="1564180" cy="964160"/>
          </a:xfrm>
          <a:prstGeom prst="roundRect">
            <a:avLst>
              <a:gd name="adj" fmla="val 30528"/>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5720" rIns="91440" bIns="45720" numCol="1" spcCol="0" rtlCol="0" fromWordArt="0" anchor="ctr" anchorCtr="1" forceAA="0" compatLnSpc="1">
            <a:prstTxWarp prst="textNoShape">
              <a:avLst/>
            </a:prstTxWarp>
            <a:noAutofit/>
          </a:bodyPr>
          <a:lstStyle/>
          <a:p>
            <a:pPr algn="ctr"/>
            <a:r>
              <a:rPr kumimoji="1" lang="ja-JP" altLang="en-US">
                <a:latin typeface="Salesforce Sans"/>
                <a:cs typeface="Salesforce Sans"/>
              </a:rPr>
              <a:t>クラウド</a:t>
            </a:r>
            <a:endParaRPr kumimoji="1" lang="en-US" altLang="ja-JP" dirty="0">
              <a:latin typeface="Salesforce Sans"/>
              <a:cs typeface="Salesforce Sans"/>
            </a:endParaRPr>
          </a:p>
          <a:p>
            <a:pPr algn="ctr"/>
            <a:r>
              <a:rPr kumimoji="1" lang="ja-JP" altLang="en-US" sz="1200">
                <a:latin typeface="Salesforce Sans"/>
                <a:cs typeface="Salesforce Sans"/>
              </a:rPr>
              <a:t>多数の職員利用</a:t>
            </a:r>
            <a:endParaRPr kumimoji="1" lang="ja-JP" altLang="en-US" sz="1200" dirty="0">
              <a:latin typeface="Salesforce Sans"/>
              <a:cs typeface="Salesforce Sans"/>
            </a:endParaRPr>
          </a:p>
        </p:txBody>
      </p:sp>
      <p:sp>
        <p:nvSpPr>
          <p:cNvPr id="26" name="角丸四角形 25">
            <a:extLst>
              <a:ext uri="{FF2B5EF4-FFF2-40B4-BE49-F238E27FC236}">
                <a16:creationId xmlns:a16="http://schemas.microsoft.com/office/drawing/2014/main" id="{D99935C0-B5FC-174B-89A8-687129E23634}"/>
              </a:ext>
            </a:extLst>
          </p:cNvPr>
          <p:cNvSpPr/>
          <p:nvPr/>
        </p:nvSpPr>
        <p:spPr>
          <a:xfrm>
            <a:off x="2684533" y="3056204"/>
            <a:ext cx="1579955" cy="992603"/>
          </a:xfrm>
          <a:prstGeom prst="roundRect">
            <a:avLst>
              <a:gd name="adj" fmla="val 30528"/>
            </a:avLst>
          </a:prstGeom>
          <a:solidFill>
            <a:srgbClr val="FF5050"/>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kumimoji="1" lang="en-US" altLang="ja-JP" dirty="0">
                <a:latin typeface="Salesforce Sans"/>
                <a:cs typeface="Salesforce Sans"/>
              </a:rPr>
              <a:t>SI   </a:t>
            </a:r>
            <a:endParaRPr kumimoji="1" lang="ja-JP" altLang="en-US" dirty="0">
              <a:latin typeface="Salesforce Sans"/>
              <a:cs typeface="Salesforce Sans"/>
            </a:endParaRPr>
          </a:p>
        </p:txBody>
      </p:sp>
      <p:sp>
        <p:nvSpPr>
          <p:cNvPr id="27" name="テキスト ボックス 26">
            <a:extLst>
              <a:ext uri="{FF2B5EF4-FFF2-40B4-BE49-F238E27FC236}">
                <a16:creationId xmlns:a16="http://schemas.microsoft.com/office/drawing/2014/main" id="{EA4C32E0-E938-C04C-A098-2BA72291A641}"/>
              </a:ext>
            </a:extLst>
          </p:cNvPr>
          <p:cNvSpPr txBox="1"/>
          <p:nvPr/>
        </p:nvSpPr>
        <p:spPr>
          <a:xfrm>
            <a:off x="4752602" y="1967894"/>
            <a:ext cx="2560408" cy="700192"/>
          </a:xfrm>
          <a:prstGeom prst="rect">
            <a:avLst/>
          </a:prstGeom>
          <a:noFill/>
        </p:spPr>
        <p:txBody>
          <a:bodyPr wrap="square" rtlCol="0">
            <a:spAutoFit/>
          </a:bodyPr>
          <a:lstStyle/>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ステップ②</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a:p>
            <a:pPr algn="ct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クラウドサービス調達</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29" name="角丸四角形 28">
            <a:extLst>
              <a:ext uri="{FF2B5EF4-FFF2-40B4-BE49-F238E27FC236}">
                <a16:creationId xmlns:a16="http://schemas.microsoft.com/office/drawing/2014/main" id="{834C4D69-D648-744A-BCF1-31AB1E2E8367}"/>
              </a:ext>
            </a:extLst>
          </p:cNvPr>
          <p:cNvSpPr/>
          <p:nvPr/>
        </p:nvSpPr>
        <p:spPr>
          <a:xfrm>
            <a:off x="4850426" y="4201054"/>
            <a:ext cx="2393337" cy="964160"/>
          </a:xfrm>
          <a:prstGeom prst="roundRect">
            <a:avLst>
              <a:gd name="adj" fmla="val 30528"/>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5720" rIns="91440" bIns="45720" numCol="1" spcCol="0" rtlCol="0" fromWordArt="0" anchor="ctr" anchorCtr="1" forceAA="0" compatLnSpc="1">
            <a:prstTxWarp prst="textNoShape">
              <a:avLst/>
            </a:prstTxWarp>
            <a:noAutofit/>
          </a:bodyPr>
          <a:lstStyle/>
          <a:p>
            <a:pPr algn="ctr"/>
            <a:r>
              <a:rPr kumimoji="1" lang="ja-JP" altLang="en-US">
                <a:latin typeface="Salesforce Sans"/>
                <a:cs typeface="Salesforce Sans"/>
              </a:rPr>
              <a:t>クラウドのみ調達</a:t>
            </a:r>
            <a:endParaRPr kumimoji="1" lang="en-US" altLang="ja-JP" dirty="0">
              <a:latin typeface="Salesforce Sans"/>
              <a:cs typeface="Salesforce Sans"/>
            </a:endParaRPr>
          </a:p>
          <a:p>
            <a:pPr algn="ctr"/>
            <a:r>
              <a:rPr kumimoji="1" lang="ja-JP" altLang="en-US" sz="1600">
                <a:latin typeface="Salesforce Sans"/>
                <a:cs typeface="Salesforce Sans"/>
              </a:rPr>
              <a:t>多数の職員利用</a:t>
            </a:r>
            <a:endParaRPr kumimoji="1" lang="ja-JP" altLang="en-US" sz="1600" dirty="0">
              <a:latin typeface="Salesforce Sans"/>
              <a:cs typeface="Salesforce Sans"/>
            </a:endParaRPr>
          </a:p>
        </p:txBody>
      </p:sp>
      <p:sp>
        <p:nvSpPr>
          <p:cNvPr id="3" name="正方形/長方形 2">
            <a:extLst>
              <a:ext uri="{FF2B5EF4-FFF2-40B4-BE49-F238E27FC236}">
                <a16:creationId xmlns:a16="http://schemas.microsoft.com/office/drawing/2014/main" id="{D4DBA579-1F7A-0543-8582-70BA26BBC075}"/>
              </a:ext>
            </a:extLst>
          </p:cNvPr>
          <p:cNvSpPr/>
          <p:nvPr/>
        </p:nvSpPr>
        <p:spPr>
          <a:xfrm>
            <a:off x="393370" y="5592179"/>
            <a:ext cx="1834303" cy="523220"/>
          </a:xfrm>
          <a:prstGeom prst="rect">
            <a:avLst/>
          </a:prstGeom>
        </p:spPr>
        <p:txBody>
          <a:bodyPr wrap="square">
            <a:spAutoFit/>
          </a:bodyPr>
          <a:lstStyle/>
          <a:p>
            <a:pPr algn="ctr"/>
            <a:r>
              <a:rPr kumimoji="1" lang="ja-JP" altLang="en-US" sz="1400">
                <a:solidFill>
                  <a:schemeClr val="accent2">
                    <a:lumMod val="75000"/>
                  </a:schemeClr>
                </a:solidFill>
                <a:cs typeface="Salesforce Sans"/>
              </a:rPr>
              <a:t>クラウドサービス</a:t>
            </a:r>
            <a:endParaRPr kumimoji="1" lang="en-US" altLang="ja-JP" sz="1400" dirty="0">
              <a:solidFill>
                <a:schemeClr val="accent2">
                  <a:lumMod val="75000"/>
                </a:schemeClr>
              </a:solidFill>
              <a:cs typeface="Salesforce Sans"/>
            </a:endParaRPr>
          </a:p>
          <a:p>
            <a:pPr algn="ctr"/>
            <a:r>
              <a:rPr kumimoji="1" lang="ja-JP" altLang="en-US" sz="1400">
                <a:solidFill>
                  <a:schemeClr val="accent2">
                    <a:lumMod val="75000"/>
                  </a:schemeClr>
                </a:solidFill>
                <a:cs typeface="Salesforce Sans"/>
              </a:rPr>
              <a:t>契約者（可能性）</a:t>
            </a:r>
            <a:endParaRPr kumimoji="1" lang="en-US" altLang="ja-JP" sz="1400" dirty="0">
              <a:solidFill>
                <a:schemeClr val="accent2">
                  <a:lumMod val="75000"/>
                </a:schemeClr>
              </a:solidFill>
              <a:cs typeface="Salesforce Sans"/>
            </a:endParaRPr>
          </a:p>
        </p:txBody>
      </p:sp>
      <p:sp>
        <p:nvSpPr>
          <p:cNvPr id="4" name="右矢印 3">
            <a:extLst>
              <a:ext uri="{FF2B5EF4-FFF2-40B4-BE49-F238E27FC236}">
                <a16:creationId xmlns:a16="http://schemas.microsoft.com/office/drawing/2014/main" id="{5317F551-0382-FC43-BC0C-E5358E4D54C5}"/>
              </a:ext>
            </a:extLst>
          </p:cNvPr>
          <p:cNvSpPr/>
          <p:nvPr/>
        </p:nvSpPr>
        <p:spPr>
          <a:xfrm>
            <a:off x="4448151" y="4490770"/>
            <a:ext cx="390623" cy="414868"/>
          </a:xfrm>
          <a:prstGeom prst="rightArrow">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a:latin typeface="Salesforce Sans"/>
              <a:cs typeface="Salesforce Sans"/>
            </a:endParaRPr>
          </a:p>
        </p:txBody>
      </p:sp>
      <p:sp>
        <p:nvSpPr>
          <p:cNvPr id="6" name="テキスト ボックス 5">
            <a:extLst>
              <a:ext uri="{FF2B5EF4-FFF2-40B4-BE49-F238E27FC236}">
                <a16:creationId xmlns:a16="http://schemas.microsoft.com/office/drawing/2014/main" id="{5D2E1EC5-C0A7-E744-B51D-50E3B709485E}"/>
              </a:ext>
            </a:extLst>
          </p:cNvPr>
          <p:cNvSpPr txBox="1"/>
          <p:nvPr/>
        </p:nvSpPr>
        <p:spPr>
          <a:xfrm>
            <a:off x="7434694" y="2486710"/>
            <a:ext cx="4414839" cy="3031599"/>
          </a:xfrm>
          <a:prstGeom prst="rect">
            <a:avLst/>
          </a:prstGeom>
          <a:noFill/>
        </p:spPr>
        <p:txBody>
          <a:bodyPr wrap="square" rtlCol="0">
            <a:spAutoFit/>
          </a:bodyPr>
          <a:lstStyle/>
          <a:p>
            <a:pP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現状は、以前の頁で記載した契約上のリスクを誰が負うのかを考えた場合、ステップ</a:t>
            </a:r>
            <a:r>
              <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rPr>
              <a:t>①</a:t>
            </a: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で落札した会社がリセールをして政府機関へクラウドサービスを提供するか、当該クラウドサービスを提供できるリセラーからの提供に進むと考えられます。（リセラー間の競争原理）</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a:p>
            <a:pPr>
              <a:spcBef>
                <a:spcPts val="300"/>
              </a:spcBef>
              <a:spcAft>
                <a:spcPts val="600"/>
              </a:spcAft>
            </a:pP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a:p>
            <a:pPr>
              <a:spcBef>
                <a:spcPts val="300"/>
              </a:spcBef>
              <a:spcAft>
                <a:spcPts val="600"/>
              </a:spcAft>
            </a:pP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また、このような構造場合、</a:t>
            </a:r>
            <a:r>
              <a:rPr kumimoji="1" lang="en-US" altLang="ja-JP" sz="1600" dirty="0" err="1">
                <a:solidFill>
                  <a:schemeClr val="accent2">
                    <a:lumMod val="75000"/>
                  </a:schemeClr>
                </a:solidFill>
                <a:latin typeface="Meiryo UI" panose="020B0604030504040204" pitchFamily="34" charset="-128"/>
                <a:ea typeface="Meiryo UI" panose="020B0604030504040204" pitchFamily="34" charset="-128"/>
                <a:cs typeface="Salesforce Sans"/>
              </a:rPr>
              <a:t>SIer</a:t>
            </a:r>
            <a:r>
              <a:rPr kumimoji="1" lang="ja-JP" altLang="en-US" sz="1600">
                <a:solidFill>
                  <a:schemeClr val="accent2">
                    <a:lumMod val="75000"/>
                  </a:schemeClr>
                </a:solidFill>
                <a:latin typeface="Meiryo UI" panose="020B0604030504040204" pitchFamily="34" charset="-128"/>
                <a:ea typeface="Meiryo UI" panose="020B0604030504040204" pitchFamily="34" charset="-128"/>
                <a:cs typeface="Salesforce Sans"/>
              </a:rPr>
              <a:t>にリセール権がないが、良いクラウドサービスを提供するクラウドベンダなどは排除されてしまうリスクがあると考えます。また、良いサービスを利用できないために政府機関の不利益となる可能性があります。</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cs typeface="Salesforce Sans"/>
            </a:endParaRPr>
          </a:p>
        </p:txBody>
      </p:sp>
      <p:sp>
        <p:nvSpPr>
          <p:cNvPr id="31" name="正方形/長方形 30">
            <a:extLst>
              <a:ext uri="{FF2B5EF4-FFF2-40B4-BE49-F238E27FC236}">
                <a16:creationId xmlns:a16="http://schemas.microsoft.com/office/drawing/2014/main" id="{C7AE9C07-53EC-9040-8589-362543778F95}"/>
              </a:ext>
            </a:extLst>
          </p:cNvPr>
          <p:cNvSpPr/>
          <p:nvPr/>
        </p:nvSpPr>
        <p:spPr>
          <a:xfrm>
            <a:off x="2486768" y="5580553"/>
            <a:ext cx="1834303" cy="738664"/>
          </a:xfrm>
          <a:prstGeom prst="rect">
            <a:avLst/>
          </a:prstGeom>
        </p:spPr>
        <p:txBody>
          <a:bodyPr wrap="square">
            <a:spAutoFit/>
          </a:bodyPr>
          <a:lstStyle/>
          <a:p>
            <a:pPr algn="ctr"/>
            <a:r>
              <a:rPr kumimoji="1" lang="ja-JP" altLang="en-US" sz="1400">
                <a:solidFill>
                  <a:schemeClr val="accent2">
                    <a:lumMod val="75000"/>
                  </a:schemeClr>
                </a:solidFill>
                <a:cs typeface="Salesforce Sans"/>
              </a:rPr>
              <a:t>クラウドサービスを</a:t>
            </a:r>
            <a:endParaRPr kumimoji="1" lang="en-US" altLang="ja-JP" sz="1400" dirty="0">
              <a:solidFill>
                <a:schemeClr val="accent2">
                  <a:lumMod val="75000"/>
                </a:schemeClr>
              </a:solidFill>
              <a:cs typeface="Salesforce Sans"/>
            </a:endParaRPr>
          </a:p>
          <a:p>
            <a:pPr algn="ctr"/>
            <a:r>
              <a:rPr kumimoji="1" lang="ja-JP" altLang="en-US" sz="1400">
                <a:solidFill>
                  <a:schemeClr val="accent2">
                    <a:lumMod val="75000"/>
                  </a:schemeClr>
                </a:solidFill>
                <a:cs typeface="Salesforce Sans"/>
              </a:rPr>
              <a:t>リセールも、</a:t>
            </a:r>
            <a:r>
              <a:rPr kumimoji="1" lang="en-US" altLang="ja-JP" sz="1400" dirty="0">
                <a:solidFill>
                  <a:schemeClr val="accent2">
                    <a:lumMod val="75000"/>
                  </a:schemeClr>
                </a:solidFill>
                <a:cs typeface="Salesforce Sans"/>
              </a:rPr>
              <a:t>SI</a:t>
            </a:r>
            <a:r>
              <a:rPr kumimoji="1" lang="ja-JP" altLang="en-US" sz="1400">
                <a:solidFill>
                  <a:schemeClr val="accent2">
                    <a:lumMod val="75000"/>
                  </a:schemeClr>
                </a:solidFill>
                <a:cs typeface="Salesforce Sans"/>
              </a:rPr>
              <a:t>もできる</a:t>
            </a:r>
            <a:r>
              <a:rPr kumimoji="1" lang="en-US" altLang="ja-JP" sz="1400" dirty="0" err="1">
                <a:solidFill>
                  <a:schemeClr val="accent2">
                    <a:lumMod val="75000"/>
                  </a:schemeClr>
                </a:solidFill>
                <a:cs typeface="Salesforce Sans"/>
              </a:rPr>
              <a:t>SIer</a:t>
            </a:r>
            <a:endParaRPr kumimoji="1" lang="en-US" altLang="ja-JP" sz="1400" dirty="0">
              <a:solidFill>
                <a:schemeClr val="accent2">
                  <a:lumMod val="75000"/>
                </a:schemeClr>
              </a:solidFill>
              <a:cs typeface="Salesforce Sans"/>
            </a:endParaRPr>
          </a:p>
        </p:txBody>
      </p:sp>
      <p:sp>
        <p:nvSpPr>
          <p:cNvPr id="32" name="正方形/長方形 31">
            <a:extLst>
              <a:ext uri="{FF2B5EF4-FFF2-40B4-BE49-F238E27FC236}">
                <a16:creationId xmlns:a16="http://schemas.microsoft.com/office/drawing/2014/main" id="{DEABF026-A7BA-FC41-8080-D12FDEC74075}"/>
              </a:ext>
            </a:extLst>
          </p:cNvPr>
          <p:cNvSpPr/>
          <p:nvPr/>
        </p:nvSpPr>
        <p:spPr>
          <a:xfrm>
            <a:off x="4734630" y="5554720"/>
            <a:ext cx="2723440" cy="523220"/>
          </a:xfrm>
          <a:prstGeom prst="rect">
            <a:avLst/>
          </a:prstGeom>
        </p:spPr>
        <p:txBody>
          <a:bodyPr wrap="square">
            <a:spAutoFit/>
          </a:bodyPr>
          <a:lstStyle/>
          <a:p>
            <a:pPr algn="ctr"/>
            <a:r>
              <a:rPr kumimoji="1" lang="en-US" altLang="ja-JP" sz="1400" dirty="0">
                <a:solidFill>
                  <a:schemeClr val="accent2">
                    <a:lumMod val="75000"/>
                  </a:schemeClr>
                </a:solidFill>
                <a:cs typeface="Salesforce Sans"/>
              </a:rPr>
              <a:t>Step1</a:t>
            </a:r>
            <a:r>
              <a:rPr kumimoji="1" lang="ja-JP" altLang="en-US" sz="1400">
                <a:solidFill>
                  <a:schemeClr val="accent2">
                    <a:lumMod val="75000"/>
                  </a:schemeClr>
                </a:solidFill>
                <a:cs typeface="Salesforce Sans"/>
              </a:rPr>
              <a:t>の落札者や他の　　</a:t>
            </a:r>
            <a:endParaRPr kumimoji="1" lang="en-US" altLang="ja-JP" sz="1400" dirty="0">
              <a:solidFill>
                <a:schemeClr val="accent2">
                  <a:lumMod val="75000"/>
                </a:schemeClr>
              </a:solidFill>
              <a:cs typeface="Salesforce Sans"/>
            </a:endParaRPr>
          </a:p>
          <a:p>
            <a:pPr algn="ctr"/>
            <a:r>
              <a:rPr kumimoji="1" lang="ja-JP" altLang="en-US" sz="1400">
                <a:solidFill>
                  <a:schemeClr val="accent2">
                    <a:lumMod val="75000"/>
                  </a:schemeClr>
                </a:solidFill>
                <a:cs typeface="Salesforce Sans"/>
              </a:rPr>
              <a:t>クラウドサービスリセラー会社</a:t>
            </a:r>
            <a:endParaRPr kumimoji="1" lang="en-US" altLang="ja-JP" sz="1400" dirty="0">
              <a:solidFill>
                <a:schemeClr val="accent2">
                  <a:lumMod val="75000"/>
                </a:schemeClr>
              </a:solidFill>
              <a:cs typeface="Salesforce Sans"/>
            </a:endParaRPr>
          </a:p>
        </p:txBody>
      </p:sp>
    </p:spTree>
    <p:extLst>
      <p:ext uri="{BB962C8B-B14F-4D97-AF65-F5344CB8AC3E}">
        <p14:creationId xmlns:p14="http://schemas.microsoft.com/office/powerpoint/2010/main" val="1798691388"/>
      </p:ext>
    </p:extLst>
  </p:cSld>
  <p:clrMapOvr>
    <a:masterClrMapping/>
  </p:clrMapOvr>
  <p:transition spd="med">
    <p:fade/>
  </p:transition>
</p:sld>
</file>

<file path=ppt/theme/theme1.xml><?xml version="1.0" encoding="utf-8"?>
<a:theme xmlns:a="http://schemas.openxmlformats.org/drawingml/2006/main" name="1_Salesforce PPT Template - 2018 ">
  <a:themeElements>
    <a:clrScheme name="Corporate Colors - November 2017">
      <a:dk1>
        <a:srgbClr val="205CA0"/>
      </a:dk1>
      <a:lt1>
        <a:srgbClr val="FFFFFF"/>
      </a:lt1>
      <a:dk2>
        <a:srgbClr val="3EA1E0"/>
      </a:dk2>
      <a:lt2>
        <a:srgbClr val="8D837B"/>
      </a:lt2>
      <a:accent1>
        <a:srgbClr val="032E61"/>
      </a:accent1>
      <a:accent2>
        <a:srgbClr val="59575C"/>
      </a:accent2>
      <a:accent3>
        <a:srgbClr val="7F2443"/>
      </a:accent3>
      <a:accent4>
        <a:srgbClr val="4B2248"/>
      </a:accent4>
      <a:accent5>
        <a:srgbClr val="3D867D"/>
      </a:accent5>
      <a:accent6>
        <a:srgbClr val="ED7633"/>
      </a:accent6>
      <a:hlink>
        <a:srgbClr val="3E6E84"/>
      </a:hlink>
      <a:folHlink>
        <a:srgbClr val="537E77"/>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bg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smtClean="0">
            <a:solidFill>
              <a:schemeClr val="accent2"/>
            </a:solidFill>
            <a:latin typeface="Salesforce Sans"/>
            <a:cs typeface="Salesforce Sans"/>
          </a:defRPr>
        </a:defPPr>
      </a:lstStyle>
    </a:txDef>
  </a:objectDefaults>
  <a:extraClrSchemeLst/>
</a:theme>
</file>

<file path=ppt/theme/theme2.xml><?xml version="1.0" encoding="utf-8"?>
<a:theme xmlns:a="http://schemas.openxmlformats.org/drawingml/2006/main" name="2_Salesforce 2015 16x9">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a:majorFont>
        <a:latin typeface="Salesforce Sans"/>
        <a:ea typeface=""/>
        <a:cs typeface=""/>
      </a:majorFont>
      <a:minorFont>
        <a:latin typeface="Salesforce San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lumMod val="75000"/>
              </a:schemeClr>
            </a:solidFill>
            <a:latin typeface="Salesforce Sans"/>
            <a:cs typeface="Salesforce Sans"/>
          </a:defRPr>
        </a:defPPr>
      </a:lstStyle>
    </a:txDef>
  </a:objectDefaults>
  <a:extraClrSchemeLst/>
</a:theme>
</file>

<file path=ppt/theme/theme3.xml><?xml version="1.0" encoding="utf-8"?>
<a:theme xmlns:a="http://schemas.openxmlformats.org/drawingml/2006/main" name="Salesforce Google Slides Template - September 2018 ">
  <a:themeElements>
    <a:clrScheme name="Corporate Colors - November 2017">
      <a:dk1>
        <a:srgbClr val="205CA0"/>
      </a:dk1>
      <a:lt1>
        <a:srgbClr val="FFFFFF"/>
      </a:lt1>
      <a:dk2>
        <a:srgbClr val="3EA1E0"/>
      </a:dk2>
      <a:lt2>
        <a:srgbClr val="8D837B"/>
      </a:lt2>
      <a:accent1>
        <a:srgbClr val="032E61"/>
      </a:accent1>
      <a:accent2>
        <a:srgbClr val="59575C"/>
      </a:accent2>
      <a:accent3>
        <a:srgbClr val="7F2443"/>
      </a:accent3>
      <a:accent4>
        <a:srgbClr val="4B2248"/>
      </a:accent4>
      <a:accent5>
        <a:srgbClr val="3D867D"/>
      </a:accent5>
      <a:accent6>
        <a:srgbClr val="ED7633"/>
      </a:accent6>
      <a:hlink>
        <a:srgbClr val="3E6E84"/>
      </a:hlink>
      <a:folHlink>
        <a:srgbClr val="537E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175805</TotalTime>
  <Words>776</Words>
  <Application>Microsoft Macintosh PowerPoint</Application>
  <PresentationFormat>ユーザー設定</PresentationFormat>
  <Paragraphs>86</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3</vt:i4>
      </vt:variant>
    </vt:vector>
  </HeadingPairs>
  <TitlesOfParts>
    <vt:vector size="11" baseType="lpstr">
      <vt:lpstr>Meiryo UI</vt:lpstr>
      <vt:lpstr>ＭＳ Ｐゴシック</vt:lpstr>
      <vt:lpstr>Meiryo</vt:lpstr>
      <vt:lpstr>Arial</vt:lpstr>
      <vt:lpstr>Salesforce Sans</vt:lpstr>
      <vt:lpstr>1_Salesforce PPT Template - 2018 </vt:lpstr>
      <vt:lpstr>2_Salesforce 2015 16x9</vt:lpstr>
      <vt:lpstr>Salesforce Google Slides Template - September 2018 </vt:lpstr>
      <vt:lpstr>SaaS / hpaPaaSプラットフォーム有効活用と現状の調達について(想定)  </vt:lpstr>
      <vt:lpstr>ご参考資料：クラウドサービス資源の有効活用</vt:lpstr>
      <vt:lpstr>新しい取り組みについて：現行の調達制度の中でのクラウドサービス調達</vt:lpstr>
    </vt:vector>
  </TitlesOfParts>
  <Manager>Aaron Rabideau</Manager>
  <Company>Salesforce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 Corporate Presentation Template</dc:title>
  <dc:subject/>
  <dc:creator>Salesforce</dc:creator>
  <cp:keywords/>
  <dc:description/>
  <cp:lastModifiedBy>Microsoft Office ユーザー</cp:lastModifiedBy>
  <cp:revision>5848</cp:revision>
  <cp:lastPrinted>2019-07-30T00:19:59Z</cp:lastPrinted>
  <dcterms:created xsi:type="dcterms:W3CDTF">2014-09-29T18:28:17Z</dcterms:created>
  <dcterms:modified xsi:type="dcterms:W3CDTF">2019-09-30T01:34:34Z</dcterms:modified>
  <cp:category/>
</cp:coreProperties>
</file>