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0" r:id="rId5"/>
    <p:sldId id="257" r:id="rId6"/>
    <p:sldId id="25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1" autoAdjust="0"/>
    <p:restoredTop sz="94660"/>
  </p:normalViewPr>
  <p:slideViewPr>
    <p:cSldViewPr snapToGrid="0">
      <p:cViewPr varScale="1">
        <p:scale>
          <a:sx n="68" d="100"/>
          <a:sy n="68" d="100"/>
        </p:scale>
        <p:origin x="9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04C51-C305-3A31-59B1-7FB7DD87CB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13E0BE-5142-5CE2-9CF3-A403AEE95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7614CF-8167-06CA-CCE3-EF845178DAA1}"/>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47C4BCDB-AF5A-A925-8C84-FF932BC340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27EBE-F826-736D-2E9A-22D90A52AAC5}"/>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86328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CCEC5-54F6-485B-4473-7775DBF497D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9AF1E9-AB23-78D1-0370-7CF7F9A10A9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74A516-868D-741B-3720-B9A2F522618D}"/>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30858A54-558E-8797-22D6-BB3C85E64D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2383D3-7700-4778-8D5E-4E9A098203EC}"/>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38460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10FF233-2ADF-074A-4D54-4FF76B72EB4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696CFD-9323-12EC-1CAD-0F49C6E46C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F0D598-E239-5ED2-D30F-BDEC2769ED11}"/>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A549A4B9-5731-8C60-FD66-6765792499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1685A2-8332-9E70-F199-843F74F4E8D1}"/>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225090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B4CF4-AE5A-5E41-A3DB-BFDF0027C2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26EE74-7ADA-D0C5-EE6A-4190095BC38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4C40EB-3CC5-AE72-DF5E-FEDA0E95E934}"/>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BDFE9011-D8CD-CC66-BAC4-BB3C6B256C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9FE7F2-7F0E-518E-1CA1-3E8508A7372C}"/>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218714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A169A-CD8A-6280-6E49-4EF550F17A6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6B060B-6DCF-224D-D6B2-5B202FB4F2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D08802-4CCD-63D1-E61E-DACA1F67E04F}"/>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A21D23AB-E21F-43A0-AC17-026F827BDD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54627B-895B-6E9B-8FF1-42C5A33E4E95}"/>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190678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06C1E-218A-E81A-180A-B5FFE77305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38BAE8-7320-9D18-7F88-94AB787189C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BCFB3A-3235-9C20-4764-D3A185803B1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AB0DF-1425-561B-77CF-7A3A43190349}"/>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711739EE-DF0C-1B9D-F534-6D1F39D766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6180FD-D100-DF04-8FB7-28170202887B}"/>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79905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0A6CF-E963-A09D-DFE6-F9BA64A8703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A28323-1BB6-7D34-85B6-43896C553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12347E-8906-929B-F74C-55B46EFD5BB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9E8EC15-B6D4-5A1C-6BB9-BBD880706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476A38-4218-6374-F3DF-46447A8D65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653E-9252-6A49-8ABE-A7491EC8C98D}"/>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8" name="フッター プレースホルダー 7">
            <a:extLst>
              <a:ext uri="{FF2B5EF4-FFF2-40B4-BE49-F238E27FC236}">
                <a16:creationId xmlns:a16="http://schemas.microsoft.com/office/drawing/2014/main" id="{2E0CFED1-0806-1F92-8060-98D9ECC0331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5B3C6E-FC85-617B-E4A0-CCDAEBD15B64}"/>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397885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6BD-4DDA-8345-77D6-6BED4A0FA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8AC2FB5-58AA-C60B-C311-A59828B8EF4E}"/>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4" name="フッター プレースホルダー 3">
            <a:extLst>
              <a:ext uri="{FF2B5EF4-FFF2-40B4-BE49-F238E27FC236}">
                <a16:creationId xmlns:a16="http://schemas.microsoft.com/office/drawing/2014/main" id="{A93001EF-39B1-2675-3485-6C291F54266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91D3D8-8653-3918-B79F-664F411CAFCC}"/>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129033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7D4B7C-94F8-F402-1B68-4611BD659021}"/>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3" name="フッター プレースホルダー 2">
            <a:extLst>
              <a:ext uri="{FF2B5EF4-FFF2-40B4-BE49-F238E27FC236}">
                <a16:creationId xmlns:a16="http://schemas.microsoft.com/office/drawing/2014/main" id="{F22F6114-E63F-2F95-C67B-861F019C992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93DB0E0-C3CD-EB90-1365-53DA581EB925}"/>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10521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0CB3D8-DEB8-D208-36D9-53EC8E230B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358B47-7285-8EA5-0138-27F7FCFF7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F5C90B-3568-1AC1-9337-4278593A8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712A35-362D-A4AD-6BAF-E9C6B81E5DF3}"/>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026FFB5D-164F-1837-3AAC-4DBA6EAC7E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21238D-CCE4-4F56-5A01-F5775916EF5A}"/>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205778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C981B-4D87-C215-2949-86FB23984F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FAE04BA-90F9-F89D-11A8-4E1F04DE2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2377C5B-DAD2-2499-8224-F7098D63B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8BD107-7869-D38E-37B3-D230F0C3FB90}"/>
              </a:ext>
            </a:extLst>
          </p:cNvPr>
          <p:cNvSpPr>
            <a:spLocks noGrp="1"/>
          </p:cNvSpPr>
          <p:nvPr>
            <p:ph type="dt" sz="half" idx="10"/>
          </p:nvPr>
        </p:nvSpPr>
        <p:spPr/>
        <p:txBody>
          <a:bodyPr/>
          <a:lstStyle/>
          <a:p>
            <a:fld id="{644C58AB-475D-4D82-A8CC-D4F9F326A5A1}"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40C21F90-348C-67A9-C8EA-B1A0401762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E39FB1D-3C56-8B07-5E38-C68482AE6B03}"/>
              </a:ext>
            </a:extLst>
          </p:cNvPr>
          <p:cNvSpPr>
            <a:spLocks noGrp="1"/>
          </p:cNvSpPr>
          <p:nvPr>
            <p:ph type="sldNum" sz="quarter" idx="12"/>
          </p:nvPr>
        </p:nvSpPr>
        <p:spPr/>
        <p:txBody>
          <a:body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209650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16169D-C695-A6C6-7E2E-8E5A5E1F9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181108-F31F-1592-2069-27AAE61D9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8C36BE-8B65-6184-1DF8-83BA42DA9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58AB-475D-4D82-A8CC-D4F9F326A5A1}"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F40FDF0F-77EC-4053-609C-0EA01BD78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E940327-F7AE-3E05-B143-5CC41817E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F18CB-5C5D-43A1-9685-7E96DA2F6ECD}" type="slidenum">
              <a:rPr kumimoji="1" lang="ja-JP" altLang="en-US" smtClean="0"/>
              <a:t>‹#›</a:t>
            </a:fld>
            <a:endParaRPr kumimoji="1" lang="ja-JP" altLang="en-US"/>
          </a:p>
        </p:txBody>
      </p:sp>
    </p:spTree>
    <p:extLst>
      <p:ext uri="{BB962C8B-B14F-4D97-AF65-F5344CB8AC3E}">
        <p14:creationId xmlns:p14="http://schemas.microsoft.com/office/powerpoint/2010/main" val="90454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 37">
            <a:extLst>
              <a:ext uri="{FF2B5EF4-FFF2-40B4-BE49-F238E27FC236}">
                <a16:creationId xmlns:a16="http://schemas.microsoft.com/office/drawing/2014/main" id="{2DC9203F-6084-226D-64E0-B2D66DBFFA07}"/>
              </a:ext>
            </a:extLst>
          </p:cNvPr>
          <p:cNvGraphicFramePr>
            <a:graphicFrameLocks noGrp="1"/>
          </p:cNvGraphicFramePr>
          <p:nvPr>
            <p:extLst>
              <p:ext uri="{D42A27DB-BD31-4B8C-83A1-F6EECF244321}">
                <p14:modId xmlns:p14="http://schemas.microsoft.com/office/powerpoint/2010/main" val="2357052530"/>
              </p:ext>
            </p:extLst>
          </p:nvPr>
        </p:nvGraphicFramePr>
        <p:xfrm>
          <a:off x="-1" y="16556"/>
          <a:ext cx="11747863" cy="6841440"/>
        </p:xfrm>
        <a:graphic>
          <a:graphicData uri="http://schemas.openxmlformats.org/drawingml/2006/table">
            <a:tbl>
              <a:tblPr firstRow="1" bandRow="1">
                <a:tableStyleId>{5C22544A-7EE6-4342-B048-85BDC9FD1C3A}</a:tableStyleId>
              </a:tblPr>
              <a:tblGrid>
                <a:gridCol w="11747863">
                  <a:extLst>
                    <a:ext uri="{9D8B030D-6E8A-4147-A177-3AD203B41FA5}">
                      <a16:colId xmlns:a16="http://schemas.microsoft.com/office/drawing/2014/main" val="3611955087"/>
                    </a:ext>
                  </a:extLst>
                </a:gridCol>
              </a:tblGrid>
              <a:tr h="427590">
                <a:tc>
                  <a:txBody>
                    <a:bodyPr/>
                    <a:lstStyle/>
                    <a:p>
                      <a:r>
                        <a:rPr kumimoji="1" lang="en-US" altLang="ja-JP" b="0" dirty="0">
                          <a:solidFill>
                            <a:schemeClr val="tx1"/>
                          </a:solidFill>
                        </a:rPr>
                        <a:t>0</a:t>
                      </a:r>
                      <a:endParaRPr kumimoji="1" lang="ja-JP" altLang="en-US" b="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1675079943"/>
                  </a:ext>
                </a:extLst>
              </a:tr>
              <a:tr h="427590">
                <a:tc>
                  <a:txBody>
                    <a:bodyPr/>
                    <a:lstStyle/>
                    <a:p>
                      <a:r>
                        <a:rPr kumimoji="1" lang="en-US" altLang="ja-JP" dirty="0"/>
                        <a:t>1</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1842275103"/>
                  </a:ext>
                </a:extLst>
              </a:tr>
              <a:tr h="427590">
                <a:tc>
                  <a:txBody>
                    <a:bodyPr/>
                    <a:lstStyle/>
                    <a:p>
                      <a:r>
                        <a:rPr kumimoji="1" lang="en-US" altLang="ja-JP" dirty="0"/>
                        <a:t>2</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175776359"/>
                  </a:ext>
                </a:extLst>
              </a:tr>
              <a:tr h="427590">
                <a:tc>
                  <a:txBody>
                    <a:bodyPr/>
                    <a:lstStyle/>
                    <a:p>
                      <a:r>
                        <a:rPr kumimoji="1" lang="en-US" altLang="ja-JP" dirty="0"/>
                        <a:t>3</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4108624171"/>
                  </a:ext>
                </a:extLst>
              </a:tr>
              <a:tr h="427590">
                <a:tc>
                  <a:txBody>
                    <a:bodyPr/>
                    <a:lstStyle/>
                    <a:p>
                      <a:r>
                        <a:rPr kumimoji="1" lang="en-US" altLang="ja-JP" dirty="0"/>
                        <a:t>4</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2717891287"/>
                  </a:ext>
                </a:extLst>
              </a:tr>
              <a:tr h="427590">
                <a:tc>
                  <a:txBody>
                    <a:bodyPr/>
                    <a:lstStyle/>
                    <a:p>
                      <a:r>
                        <a:rPr kumimoji="1" lang="en-US" altLang="ja-JP" dirty="0"/>
                        <a:t>5</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2565142236"/>
                  </a:ext>
                </a:extLst>
              </a:tr>
              <a:tr h="427590">
                <a:tc>
                  <a:txBody>
                    <a:bodyPr/>
                    <a:lstStyle/>
                    <a:p>
                      <a:r>
                        <a:rPr kumimoji="1" lang="en-US" altLang="ja-JP" dirty="0"/>
                        <a:t>6</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1823942154"/>
                  </a:ext>
                </a:extLst>
              </a:tr>
              <a:tr h="427590">
                <a:tc>
                  <a:txBody>
                    <a:bodyPr/>
                    <a:lstStyle/>
                    <a:p>
                      <a:r>
                        <a:rPr kumimoji="1" lang="en-US" altLang="ja-JP" dirty="0"/>
                        <a:t>7</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367626975"/>
                  </a:ext>
                </a:extLst>
              </a:tr>
              <a:tr h="427590">
                <a:tc>
                  <a:txBody>
                    <a:bodyPr/>
                    <a:lstStyle/>
                    <a:p>
                      <a:r>
                        <a:rPr kumimoji="1" lang="en-US" altLang="ja-JP" dirty="0"/>
                        <a:t>8</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299784880"/>
                  </a:ext>
                </a:extLst>
              </a:tr>
              <a:tr h="427590">
                <a:tc>
                  <a:txBody>
                    <a:bodyPr/>
                    <a:lstStyle/>
                    <a:p>
                      <a:r>
                        <a:rPr kumimoji="1" lang="en-US" altLang="ja-JP" dirty="0"/>
                        <a:t>9</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4211943965"/>
                  </a:ext>
                </a:extLst>
              </a:tr>
              <a:tr h="427590">
                <a:tc>
                  <a:txBody>
                    <a:bodyPr/>
                    <a:lstStyle/>
                    <a:p>
                      <a:r>
                        <a:rPr kumimoji="1" lang="en-US" altLang="ja-JP" dirty="0"/>
                        <a:t>10</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2556552940"/>
                  </a:ext>
                </a:extLst>
              </a:tr>
              <a:tr h="427590">
                <a:tc>
                  <a:txBody>
                    <a:bodyPr/>
                    <a:lstStyle/>
                    <a:p>
                      <a:r>
                        <a:rPr kumimoji="1" lang="en-US" altLang="ja-JP" dirty="0"/>
                        <a:t>11</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697035153"/>
                  </a:ext>
                </a:extLst>
              </a:tr>
              <a:tr h="427590">
                <a:tc>
                  <a:txBody>
                    <a:bodyPr/>
                    <a:lstStyle/>
                    <a:p>
                      <a:r>
                        <a:rPr kumimoji="1" lang="en-US" altLang="ja-JP" dirty="0"/>
                        <a:t>12</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364041063"/>
                  </a:ext>
                </a:extLst>
              </a:tr>
              <a:tr h="427590">
                <a:tc>
                  <a:txBody>
                    <a:bodyPr/>
                    <a:lstStyle/>
                    <a:p>
                      <a:r>
                        <a:rPr kumimoji="1" lang="en-US" altLang="ja-JP" dirty="0"/>
                        <a:t>13</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1445064744"/>
                  </a:ext>
                </a:extLst>
              </a:tr>
              <a:tr h="427590">
                <a:tc>
                  <a:txBody>
                    <a:bodyPr/>
                    <a:lstStyle/>
                    <a:p>
                      <a:r>
                        <a:rPr kumimoji="1" lang="en-US" altLang="ja-JP" dirty="0"/>
                        <a:t>14</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483017136"/>
                  </a:ext>
                </a:extLst>
              </a:tr>
              <a:tr h="427590">
                <a:tc>
                  <a:txBody>
                    <a:bodyPr/>
                    <a:lstStyle/>
                    <a:p>
                      <a:r>
                        <a:rPr kumimoji="1" lang="en-US" altLang="ja-JP" dirty="0"/>
                        <a:t>15</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430601765"/>
                  </a:ext>
                </a:extLst>
              </a:tr>
            </a:tbl>
          </a:graphicData>
        </a:graphic>
      </p:graphicFrame>
      <p:sp>
        <p:nvSpPr>
          <p:cNvPr id="4" name="正方形/長方形 3">
            <a:extLst>
              <a:ext uri="{FF2B5EF4-FFF2-40B4-BE49-F238E27FC236}">
                <a16:creationId xmlns:a16="http://schemas.microsoft.com/office/drawing/2014/main" id="{F8A16A2B-8CE1-12BD-925A-6269ADD77D06}"/>
              </a:ext>
            </a:extLst>
          </p:cNvPr>
          <p:cNvSpPr/>
          <p:nvPr/>
        </p:nvSpPr>
        <p:spPr>
          <a:xfrm>
            <a:off x="703210" y="1385312"/>
            <a:ext cx="2333897"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SleepScore</a:t>
            </a:r>
            <a:endParaRPr kumimoji="1" lang="ja-JP" altLang="en-US" dirty="0"/>
          </a:p>
        </p:txBody>
      </p:sp>
      <p:sp>
        <p:nvSpPr>
          <p:cNvPr id="5" name="正方形/長方形 4">
            <a:extLst>
              <a:ext uri="{FF2B5EF4-FFF2-40B4-BE49-F238E27FC236}">
                <a16:creationId xmlns:a16="http://schemas.microsoft.com/office/drawing/2014/main" id="{47A5B454-CA2F-6534-2C3D-A5FB6C1E390F}"/>
              </a:ext>
            </a:extLst>
          </p:cNvPr>
          <p:cNvSpPr/>
          <p:nvPr/>
        </p:nvSpPr>
        <p:spPr>
          <a:xfrm>
            <a:off x="729335" y="1816458"/>
            <a:ext cx="2333897"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スマホの終了時間</a:t>
            </a:r>
          </a:p>
        </p:txBody>
      </p:sp>
      <p:sp>
        <p:nvSpPr>
          <p:cNvPr id="6" name="正方形/長方形 5">
            <a:extLst>
              <a:ext uri="{FF2B5EF4-FFF2-40B4-BE49-F238E27FC236}">
                <a16:creationId xmlns:a16="http://schemas.microsoft.com/office/drawing/2014/main" id="{A9D1DD47-9839-0423-4DDE-EE61D65E93F9}"/>
              </a:ext>
            </a:extLst>
          </p:cNvPr>
          <p:cNvSpPr/>
          <p:nvPr/>
        </p:nvSpPr>
        <p:spPr>
          <a:xfrm>
            <a:off x="729335" y="2254536"/>
            <a:ext cx="2333897"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運動の開始時間</a:t>
            </a:r>
          </a:p>
        </p:txBody>
      </p:sp>
      <p:sp>
        <p:nvSpPr>
          <p:cNvPr id="7" name="正方形/長方形 6">
            <a:extLst>
              <a:ext uri="{FF2B5EF4-FFF2-40B4-BE49-F238E27FC236}">
                <a16:creationId xmlns:a16="http://schemas.microsoft.com/office/drawing/2014/main" id="{1EBAA201-5F4C-F5DE-60E4-3939006C36B1}"/>
              </a:ext>
            </a:extLst>
          </p:cNvPr>
          <p:cNvSpPr/>
          <p:nvPr/>
        </p:nvSpPr>
        <p:spPr>
          <a:xfrm>
            <a:off x="703210" y="2714537"/>
            <a:ext cx="2333897"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dirty="0">
                <a:solidFill>
                  <a:schemeClr val="bg1"/>
                </a:solidFill>
                <a:effectLst/>
                <a:latin typeface="Consolas" panose="020B0609020204030204" pitchFamily="49" charset="0"/>
              </a:rPr>
              <a:t>布団に入った時間</a:t>
            </a:r>
          </a:p>
        </p:txBody>
      </p:sp>
      <p:sp>
        <p:nvSpPr>
          <p:cNvPr id="9" name="テキスト ボックス 8">
            <a:extLst>
              <a:ext uri="{FF2B5EF4-FFF2-40B4-BE49-F238E27FC236}">
                <a16:creationId xmlns:a16="http://schemas.microsoft.com/office/drawing/2014/main" id="{90DADE5F-93E2-7A4A-A521-3699672E2D2F}"/>
              </a:ext>
            </a:extLst>
          </p:cNvPr>
          <p:cNvSpPr txBox="1"/>
          <p:nvPr/>
        </p:nvSpPr>
        <p:spPr>
          <a:xfrm>
            <a:off x="4223656" y="1742036"/>
            <a:ext cx="3857897" cy="369332"/>
          </a:xfrm>
          <a:prstGeom prst="rect">
            <a:avLst/>
          </a:prstGeom>
          <a:noFill/>
        </p:spPr>
        <p:txBody>
          <a:bodyPr wrap="square" rtlCol="0">
            <a:spAutoFit/>
          </a:bodyPr>
          <a:lstStyle/>
          <a:p>
            <a:r>
              <a:rPr kumimoji="1" lang="ja-JP" altLang="en-US" b="1" dirty="0"/>
              <a:t>達成回数</a:t>
            </a:r>
          </a:p>
        </p:txBody>
      </p:sp>
      <p:graphicFrame>
        <p:nvGraphicFramePr>
          <p:cNvPr id="10" name="表 10">
            <a:extLst>
              <a:ext uri="{FF2B5EF4-FFF2-40B4-BE49-F238E27FC236}">
                <a16:creationId xmlns:a16="http://schemas.microsoft.com/office/drawing/2014/main" id="{A779EFF2-343C-8E12-2120-05826864F4D9}"/>
              </a:ext>
            </a:extLst>
          </p:cNvPr>
          <p:cNvGraphicFramePr>
            <a:graphicFrameLocks noGrp="1"/>
          </p:cNvGraphicFramePr>
          <p:nvPr>
            <p:extLst>
              <p:ext uri="{D42A27DB-BD31-4B8C-83A1-F6EECF244321}">
                <p14:modId xmlns:p14="http://schemas.microsoft.com/office/powerpoint/2010/main" val="2927757111"/>
              </p:ext>
            </p:extLst>
          </p:nvPr>
        </p:nvGraphicFramePr>
        <p:xfrm>
          <a:off x="4223656" y="2218584"/>
          <a:ext cx="3130728" cy="1180416"/>
        </p:xfrm>
        <a:graphic>
          <a:graphicData uri="http://schemas.openxmlformats.org/drawingml/2006/table">
            <a:tbl>
              <a:tblPr firstRow="1" bandRow="1">
                <a:tableStyleId>{5C22544A-7EE6-4342-B048-85BDC9FD1C3A}</a:tableStyleId>
              </a:tblPr>
              <a:tblGrid>
                <a:gridCol w="782682">
                  <a:extLst>
                    <a:ext uri="{9D8B030D-6E8A-4147-A177-3AD203B41FA5}">
                      <a16:colId xmlns:a16="http://schemas.microsoft.com/office/drawing/2014/main" val="2862460852"/>
                    </a:ext>
                  </a:extLst>
                </a:gridCol>
                <a:gridCol w="782682">
                  <a:extLst>
                    <a:ext uri="{9D8B030D-6E8A-4147-A177-3AD203B41FA5}">
                      <a16:colId xmlns:a16="http://schemas.microsoft.com/office/drawing/2014/main" val="3594681102"/>
                    </a:ext>
                  </a:extLst>
                </a:gridCol>
                <a:gridCol w="782682">
                  <a:extLst>
                    <a:ext uri="{9D8B030D-6E8A-4147-A177-3AD203B41FA5}">
                      <a16:colId xmlns:a16="http://schemas.microsoft.com/office/drawing/2014/main" val="1522988149"/>
                    </a:ext>
                  </a:extLst>
                </a:gridCol>
                <a:gridCol w="782682">
                  <a:extLst>
                    <a:ext uri="{9D8B030D-6E8A-4147-A177-3AD203B41FA5}">
                      <a16:colId xmlns:a16="http://schemas.microsoft.com/office/drawing/2014/main" val="3665424182"/>
                    </a:ext>
                  </a:extLst>
                </a:gridCol>
              </a:tblGrid>
              <a:tr h="393472">
                <a:tc>
                  <a:txBody>
                    <a:bodyPr/>
                    <a:lstStyle/>
                    <a:p>
                      <a:endParaRPr kumimoji="1" lang="ja-JP" altLang="en-US" dirty="0"/>
                    </a:p>
                  </a:txBody>
                  <a:tcPr/>
                </a:tc>
                <a:tc>
                  <a:txBody>
                    <a:bodyPr/>
                    <a:lstStyle/>
                    <a:p>
                      <a:r>
                        <a:rPr kumimoji="1" lang="ja-JP" altLang="en-US" dirty="0"/>
                        <a:t>す</a:t>
                      </a:r>
                    </a:p>
                  </a:txBody>
                  <a:tcPr/>
                </a:tc>
                <a:tc>
                  <a:txBody>
                    <a:bodyPr/>
                    <a:lstStyle/>
                    <a:p>
                      <a:r>
                        <a:rPr kumimoji="1" lang="ja-JP" altLang="en-US" dirty="0"/>
                        <a:t>う</a:t>
                      </a:r>
                    </a:p>
                  </a:txBody>
                  <a:tcPr/>
                </a:tc>
                <a:tc>
                  <a:txBody>
                    <a:bodyPr/>
                    <a:lstStyle/>
                    <a:p>
                      <a:r>
                        <a:rPr kumimoji="1" lang="ja-JP" altLang="en-US" dirty="0"/>
                        <a:t>ふ</a:t>
                      </a:r>
                    </a:p>
                  </a:txBody>
                  <a:tcPr/>
                </a:tc>
                <a:extLst>
                  <a:ext uri="{0D108BD9-81ED-4DB2-BD59-A6C34878D82A}">
                    <a16:rowId xmlns:a16="http://schemas.microsoft.com/office/drawing/2014/main" val="1129902674"/>
                  </a:ext>
                </a:extLst>
              </a:tr>
              <a:tr h="393472">
                <a:tc>
                  <a:txBody>
                    <a:bodyPr/>
                    <a:lstStyle/>
                    <a:p>
                      <a:r>
                        <a:rPr kumimoji="1" lang="ja-JP" altLang="en-US" sz="1400" dirty="0"/>
                        <a:t>今月</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73737741"/>
                  </a:ext>
                </a:extLst>
              </a:tr>
              <a:tr h="393472">
                <a:tc>
                  <a:txBody>
                    <a:bodyPr/>
                    <a:lstStyle/>
                    <a:p>
                      <a:r>
                        <a:rPr kumimoji="1" lang="ja-JP" altLang="en-US" sz="1400" dirty="0"/>
                        <a:t>今まで</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338973097"/>
                  </a:ext>
                </a:extLst>
              </a:tr>
            </a:tbl>
          </a:graphicData>
        </a:graphic>
      </p:graphicFrame>
      <p:sp>
        <p:nvSpPr>
          <p:cNvPr id="13" name="テキスト ボックス 12">
            <a:extLst>
              <a:ext uri="{FF2B5EF4-FFF2-40B4-BE49-F238E27FC236}">
                <a16:creationId xmlns:a16="http://schemas.microsoft.com/office/drawing/2014/main" id="{CF99066F-AC8D-2E6F-30FC-8561D28042D2}"/>
              </a:ext>
            </a:extLst>
          </p:cNvPr>
          <p:cNvSpPr txBox="1"/>
          <p:nvPr/>
        </p:nvSpPr>
        <p:spPr>
          <a:xfrm>
            <a:off x="677083" y="3873957"/>
            <a:ext cx="2386149" cy="369332"/>
          </a:xfrm>
          <a:prstGeom prst="rect">
            <a:avLst/>
          </a:prstGeom>
          <a:noFill/>
        </p:spPr>
        <p:txBody>
          <a:bodyPr wrap="square" rtlCol="0">
            <a:spAutoFit/>
          </a:bodyPr>
          <a:lstStyle/>
          <a:p>
            <a:r>
              <a:rPr kumimoji="1" lang="ja-JP" altLang="en-US" dirty="0"/>
              <a:t>入力エラー表示</a:t>
            </a:r>
          </a:p>
        </p:txBody>
      </p:sp>
      <p:sp>
        <p:nvSpPr>
          <p:cNvPr id="3" name="四角形: 角を丸くする 2">
            <a:extLst>
              <a:ext uri="{FF2B5EF4-FFF2-40B4-BE49-F238E27FC236}">
                <a16:creationId xmlns:a16="http://schemas.microsoft.com/office/drawing/2014/main" id="{C97EEBF1-D861-5993-ED79-866FE424C29E}"/>
              </a:ext>
            </a:extLst>
          </p:cNvPr>
          <p:cNvSpPr/>
          <p:nvPr/>
        </p:nvSpPr>
        <p:spPr>
          <a:xfrm>
            <a:off x="3937353" y="6069985"/>
            <a:ext cx="3587931" cy="381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戦闘開始ボタン</a:t>
            </a:r>
          </a:p>
        </p:txBody>
      </p:sp>
      <p:graphicFrame>
        <p:nvGraphicFramePr>
          <p:cNvPr id="28" name="表 10">
            <a:extLst>
              <a:ext uri="{FF2B5EF4-FFF2-40B4-BE49-F238E27FC236}">
                <a16:creationId xmlns:a16="http://schemas.microsoft.com/office/drawing/2014/main" id="{867C49CE-23CE-8D4C-B7F1-164289396E1A}"/>
              </a:ext>
            </a:extLst>
          </p:cNvPr>
          <p:cNvGraphicFramePr>
            <a:graphicFrameLocks noGrp="1"/>
          </p:cNvGraphicFramePr>
          <p:nvPr>
            <p:extLst>
              <p:ext uri="{D42A27DB-BD31-4B8C-83A1-F6EECF244321}">
                <p14:modId xmlns:p14="http://schemas.microsoft.com/office/powerpoint/2010/main" val="1524972603"/>
              </p:ext>
            </p:extLst>
          </p:nvPr>
        </p:nvGraphicFramePr>
        <p:xfrm>
          <a:off x="609600" y="4825695"/>
          <a:ext cx="3130728" cy="1097280"/>
        </p:xfrm>
        <a:graphic>
          <a:graphicData uri="http://schemas.openxmlformats.org/drawingml/2006/table">
            <a:tbl>
              <a:tblPr firstRow="1" bandRow="1">
                <a:tableStyleId>{5C22544A-7EE6-4342-B048-85BDC9FD1C3A}</a:tableStyleId>
              </a:tblPr>
              <a:tblGrid>
                <a:gridCol w="521788">
                  <a:extLst>
                    <a:ext uri="{9D8B030D-6E8A-4147-A177-3AD203B41FA5}">
                      <a16:colId xmlns:a16="http://schemas.microsoft.com/office/drawing/2014/main" val="2615072885"/>
                    </a:ext>
                  </a:extLst>
                </a:gridCol>
                <a:gridCol w="521788">
                  <a:extLst>
                    <a:ext uri="{9D8B030D-6E8A-4147-A177-3AD203B41FA5}">
                      <a16:colId xmlns:a16="http://schemas.microsoft.com/office/drawing/2014/main" val="537054174"/>
                    </a:ext>
                  </a:extLst>
                </a:gridCol>
                <a:gridCol w="521788">
                  <a:extLst>
                    <a:ext uri="{9D8B030D-6E8A-4147-A177-3AD203B41FA5}">
                      <a16:colId xmlns:a16="http://schemas.microsoft.com/office/drawing/2014/main" val="1479566493"/>
                    </a:ext>
                  </a:extLst>
                </a:gridCol>
                <a:gridCol w="521788">
                  <a:extLst>
                    <a:ext uri="{9D8B030D-6E8A-4147-A177-3AD203B41FA5}">
                      <a16:colId xmlns:a16="http://schemas.microsoft.com/office/drawing/2014/main" val="3594681102"/>
                    </a:ext>
                  </a:extLst>
                </a:gridCol>
                <a:gridCol w="521788">
                  <a:extLst>
                    <a:ext uri="{9D8B030D-6E8A-4147-A177-3AD203B41FA5}">
                      <a16:colId xmlns:a16="http://schemas.microsoft.com/office/drawing/2014/main" val="1522988149"/>
                    </a:ext>
                  </a:extLst>
                </a:gridCol>
                <a:gridCol w="521788">
                  <a:extLst>
                    <a:ext uri="{9D8B030D-6E8A-4147-A177-3AD203B41FA5}">
                      <a16:colId xmlns:a16="http://schemas.microsoft.com/office/drawing/2014/main" val="3665424182"/>
                    </a:ext>
                  </a:extLst>
                </a:gridCol>
              </a:tblGrid>
              <a:tr h="312461">
                <a:tc>
                  <a:txBody>
                    <a:bodyPr/>
                    <a:lstStyle/>
                    <a:p>
                      <a:pPr algn="ctr"/>
                      <a:endParaRPr kumimoji="1" lang="ja-JP" altLang="en-US" sz="1000" dirty="0"/>
                    </a:p>
                  </a:txBody>
                  <a:tcPr anchor="ctr"/>
                </a:tc>
                <a:tc>
                  <a:txBody>
                    <a:bodyPr/>
                    <a:lstStyle/>
                    <a:p>
                      <a:pPr algn="ctr"/>
                      <a:r>
                        <a:rPr kumimoji="1" lang="ja-JP" altLang="en-US" sz="1000" dirty="0"/>
                        <a:t>日数</a:t>
                      </a:r>
                    </a:p>
                  </a:txBody>
                  <a:tcPr anchor="ctr"/>
                </a:tc>
                <a:tc>
                  <a:txBody>
                    <a:bodyPr/>
                    <a:lstStyle/>
                    <a:p>
                      <a:r>
                        <a:rPr kumimoji="1" lang="en-US" altLang="ja-JP" dirty="0"/>
                        <a:t>ss</a:t>
                      </a:r>
                      <a:endParaRPr kumimoji="1" lang="ja-JP" altLang="en-US" dirty="0"/>
                    </a:p>
                  </a:txBody>
                  <a:tcPr/>
                </a:tc>
                <a:tc>
                  <a:txBody>
                    <a:bodyPr/>
                    <a:lstStyle/>
                    <a:p>
                      <a:r>
                        <a:rPr kumimoji="1" lang="ja-JP" altLang="en-US" dirty="0"/>
                        <a:t>す</a:t>
                      </a:r>
                    </a:p>
                  </a:txBody>
                  <a:tcPr/>
                </a:tc>
                <a:tc>
                  <a:txBody>
                    <a:bodyPr/>
                    <a:lstStyle/>
                    <a:p>
                      <a:r>
                        <a:rPr kumimoji="1" lang="ja-JP" altLang="en-US" dirty="0"/>
                        <a:t>う</a:t>
                      </a:r>
                    </a:p>
                  </a:txBody>
                  <a:tcPr/>
                </a:tc>
                <a:tc>
                  <a:txBody>
                    <a:bodyPr/>
                    <a:lstStyle/>
                    <a:p>
                      <a:r>
                        <a:rPr kumimoji="1" lang="ja-JP" altLang="en-US" dirty="0"/>
                        <a:t>ふ</a:t>
                      </a:r>
                    </a:p>
                  </a:txBody>
                  <a:tcPr/>
                </a:tc>
                <a:extLst>
                  <a:ext uri="{0D108BD9-81ED-4DB2-BD59-A6C34878D82A}">
                    <a16:rowId xmlns:a16="http://schemas.microsoft.com/office/drawing/2014/main" val="1129902674"/>
                  </a:ext>
                </a:extLst>
              </a:tr>
              <a:tr h="312461">
                <a:tc>
                  <a:txBody>
                    <a:bodyPr/>
                    <a:lstStyle/>
                    <a:p>
                      <a:r>
                        <a:rPr kumimoji="1" lang="ja-JP" altLang="en-US" sz="1200" dirty="0"/>
                        <a:t>今日</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73737741"/>
                  </a:ext>
                </a:extLst>
              </a:tr>
              <a:tr h="312461">
                <a:tc>
                  <a:txBody>
                    <a:bodyPr/>
                    <a:lstStyle/>
                    <a:p>
                      <a:r>
                        <a:rPr kumimoji="1" lang="ja-JP" altLang="en-US" sz="1200" dirty="0"/>
                        <a:t>明日</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436827888"/>
                  </a:ext>
                </a:extLst>
              </a:tr>
            </a:tbl>
          </a:graphicData>
        </a:graphic>
      </p:graphicFrame>
      <p:sp>
        <p:nvSpPr>
          <p:cNvPr id="16" name="正方形/長方形 15">
            <a:extLst>
              <a:ext uri="{FF2B5EF4-FFF2-40B4-BE49-F238E27FC236}">
                <a16:creationId xmlns:a16="http://schemas.microsoft.com/office/drawing/2014/main" id="{9556C4F5-88E7-A2F7-4FB5-B1690CDC2E46}"/>
              </a:ext>
            </a:extLst>
          </p:cNvPr>
          <p:cNvSpPr/>
          <p:nvPr/>
        </p:nvSpPr>
        <p:spPr>
          <a:xfrm>
            <a:off x="7688576" y="2638823"/>
            <a:ext cx="3910147" cy="746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明日の敵はボスかどうか</a:t>
            </a:r>
            <a:endParaRPr kumimoji="1" lang="en-US" altLang="ja-JP" dirty="0"/>
          </a:p>
          <a:p>
            <a:pPr algn="ctr"/>
            <a:r>
              <a:rPr lang="ja-JP" altLang="en-US" dirty="0"/>
              <a:t>弱点</a:t>
            </a:r>
            <a:endParaRPr kumimoji="1" lang="ja-JP" altLang="en-US" dirty="0"/>
          </a:p>
        </p:txBody>
      </p:sp>
      <p:sp>
        <p:nvSpPr>
          <p:cNvPr id="31" name="正方形/長方形 30">
            <a:extLst>
              <a:ext uri="{FF2B5EF4-FFF2-40B4-BE49-F238E27FC236}">
                <a16:creationId xmlns:a16="http://schemas.microsoft.com/office/drawing/2014/main" id="{DD6EF44E-2459-5862-FBC3-273B7C36B628}"/>
              </a:ext>
            </a:extLst>
          </p:cNvPr>
          <p:cNvSpPr/>
          <p:nvPr/>
        </p:nvSpPr>
        <p:spPr>
          <a:xfrm>
            <a:off x="7688575" y="3472738"/>
            <a:ext cx="3910147" cy="105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プレイヤーステータス</a:t>
            </a:r>
            <a:endParaRPr kumimoji="1" lang="ja-JP" altLang="en-US" dirty="0"/>
          </a:p>
        </p:txBody>
      </p:sp>
      <p:graphicFrame>
        <p:nvGraphicFramePr>
          <p:cNvPr id="34" name="表 10">
            <a:extLst>
              <a:ext uri="{FF2B5EF4-FFF2-40B4-BE49-F238E27FC236}">
                <a16:creationId xmlns:a16="http://schemas.microsoft.com/office/drawing/2014/main" id="{D82CBD63-1C84-4492-E388-A674063D9DB5}"/>
              </a:ext>
            </a:extLst>
          </p:cNvPr>
          <p:cNvGraphicFramePr>
            <a:graphicFrameLocks noGrp="1"/>
          </p:cNvGraphicFramePr>
          <p:nvPr>
            <p:extLst>
              <p:ext uri="{D42A27DB-BD31-4B8C-83A1-F6EECF244321}">
                <p14:modId xmlns:p14="http://schemas.microsoft.com/office/powerpoint/2010/main" val="2056672612"/>
              </p:ext>
            </p:extLst>
          </p:nvPr>
        </p:nvGraphicFramePr>
        <p:xfrm>
          <a:off x="4305834" y="968058"/>
          <a:ext cx="2286000" cy="731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594681102"/>
                    </a:ext>
                  </a:extLst>
                </a:gridCol>
                <a:gridCol w="762000">
                  <a:extLst>
                    <a:ext uri="{9D8B030D-6E8A-4147-A177-3AD203B41FA5}">
                      <a16:colId xmlns:a16="http://schemas.microsoft.com/office/drawing/2014/main" val="1522988149"/>
                    </a:ext>
                  </a:extLst>
                </a:gridCol>
                <a:gridCol w="762000">
                  <a:extLst>
                    <a:ext uri="{9D8B030D-6E8A-4147-A177-3AD203B41FA5}">
                      <a16:colId xmlns:a16="http://schemas.microsoft.com/office/drawing/2014/main" val="3665424182"/>
                    </a:ext>
                  </a:extLst>
                </a:gridCol>
              </a:tblGrid>
              <a:tr h="145370">
                <a:tc>
                  <a:txBody>
                    <a:bodyPr/>
                    <a:lstStyle/>
                    <a:p>
                      <a:r>
                        <a:rPr kumimoji="1" lang="ja-JP" altLang="en-US" dirty="0"/>
                        <a:t>す</a:t>
                      </a:r>
                    </a:p>
                  </a:txBody>
                  <a:tcPr/>
                </a:tc>
                <a:tc>
                  <a:txBody>
                    <a:bodyPr/>
                    <a:lstStyle/>
                    <a:p>
                      <a:r>
                        <a:rPr kumimoji="1" lang="ja-JP" altLang="en-US" dirty="0"/>
                        <a:t>う</a:t>
                      </a:r>
                    </a:p>
                  </a:txBody>
                  <a:tcPr/>
                </a:tc>
                <a:tc>
                  <a:txBody>
                    <a:bodyPr/>
                    <a:lstStyle/>
                    <a:p>
                      <a:r>
                        <a:rPr kumimoji="1" lang="ja-JP" altLang="en-US" dirty="0"/>
                        <a:t>ふ</a:t>
                      </a:r>
                    </a:p>
                  </a:txBody>
                  <a:tcPr/>
                </a:tc>
                <a:extLst>
                  <a:ext uri="{0D108BD9-81ED-4DB2-BD59-A6C34878D82A}">
                    <a16:rowId xmlns:a16="http://schemas.microsoft.com/office/drawing/2014/main" val="1129902674"/>
                  </a:ext>
                </a:extLst>
              </a:tr>
              <a:tr h="14537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73737741"/>
                  </a:ext>
                </a:extLst>
              </a:tr>
            </a:tbl>
          </a:graphicData>
        </a:graphic>
      </p:graphicFrame>
      <p:graphicFrame>
        <p:nvGraphicFramePr>
          <p:cNvPr id="17" name="表 17">
            <a:extLst>
              <a:ext uri="{FF2B5EF4-FFF2-40B4-BE49-F238E27FC236}">
                <a16:creationId xmlns:a16="http://schemas.microsoft.com/office/drawing/2014/main" id="{8ECEE753-742A-A50A-3103-EB018D25E009}"/>
              </a:ext>
            </a:extLst>
          </p:cNvPr>
          <p:cNvGraphicFramePr>
            <a:graphicFrameLocks noGrp="1"/>
          </p:cNvGraphicFramePr>
          <p:nvPr>
            <p:extLst>
              <p:ext uri="{D42A27DB-BD31-4B8C-83A1-F6EECF244321}">
                <p14:modId xmlns:p14="http://schemas.microsoft.com/office/powerpoint/2010/main" val="3676377162"/>
              </p:ext>
            </p:extLst>
          </p:nvPr>
        </p:nvGraphicFramePr>
        <p:xfrm>
          <a:off x="7688575" y="1766856"/>
          <a:ext cx="3910148" cy="731520"/>
        </p:xfrm>
        <a:graphic>
          <a:graphicData uri="http://schemas.openxmlformats.org/drawingml/2006/table">
            <a:tbl>
              <a:tblPr firstRow="1" bandRow="1">
                <a:tableStyleId>{5C22544A-7EE6-4342-B048-85BDC9FD1C3A}</a:tableStyleId>
              </a:tblPr>
              <a:tblGrid>
                <a:gridCol w="1955074">
                  <a:extLst>
                    <a:ext uri="{9D8B030D-6E8A-4147-A177-3AD203B41FA5}">
                      <a16:colId xmlns:a16="http://schemas.microsoft.com/office/drawing/2014/main" val="2272461822"/>
                    </a:ext>
                  </a:extLst>
                </a:gridCol>
                <a:gridCol w="1955074">
                  <a:extLst>
                    <a:ext uri="{9D8B030D-6E8A-4147-A177-3AD203B41FA5}">
                      <a16:colId xmlns:a16="http://schemas.microsoft.com/office/drawing/2014/main" val="2895932077"/>
                    </a:ext>
                  </a:extLst>
                </a:gridCol>
              </a:tblGrid>
              <a:tr h="248823">
                <a:tc>
                  <a:txBody>
                    <a:bodyPr/>
                    <a:lstStyle/>
                    <a:p>
                      <a:r>
                        <a:rPr kumimoji="1" lang="ja-JP" altLang="en-US" dirty="0"/>
                        <a:t>今まで倒した敵</a:t>
                      </a:r>
                    </a:p>
                  </a:txBody>
                  <a:tcPr/>
                </a:tc>
                <a:tc>
                  <a:txBody>
                    <a:bodyPr/>
                    <a:lstStyle/>
                    <a:p>
                      <a:r>
                        <a:rPr kumimoji="1" lang="ja-JP" altLang="en-US" dirty="0"/>
                        <a:t>今月倒した敵</a:t>
                      </a:r>
                    </a:p>
                  </a:txBody>
                  <a:tcPr/>
                </a:tc>
                <a:extLst>
                  <a:ext uri="{0D108BD9-81ED-4DB2-BD59-A6C34878D82A}">
                    <a16:rowId xmlns:a16="http://schemas.microsoft.com/office/drawing/2014/main" val="1142023946"/>
                  </a:ext>
                </a:extLst>
              </a:tr>
              <a:tr h="36576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456259"/>
                  </a:ext>
                </a:extLst>
              </a:tr>
            </a:tbl>
          </a:graphicData>
        </a:graphic>
      </p:graphicFrame>
      <p:sp>
        <p:nvSpPr>
          <p:cNvPr id="35" name="テキスト ボックス 34">
            <a:extLst>
              <a:ext uri="{FF2B5EF4-FFF2-40B4-BE49-F238E27FC236}">
                <a16:creationId xmlns:a16="http://schemas.microsoft.com/office/drawing/2014/main" id="{2F4F6B2E-25A1-6935-11CD-EBB020DF1832}"/>
              </a:ext>
            </a:extLst>
          </p:cNvPr>
          <p:cNvSpPr txBox="1"/>
          <p:nvPr/>
        </p:nvSpPr>
        <p:spPr>
          <a:xfrm>
            <a:off x="609600" y="114563"/>
            <a:ext cx="1985554" cy="369332"/>
          </a:xfrm>
          <a:prstGeom prst="rect">
            <a:avLst/>
          </a:prstGeom>
          <a:noFill/>
        </p:spPr>
        <p:txBody>
          <a:bodyPr wrap="square" rtlCol="0">
            <a:spAutoFit/>
          </a:bodyPr>
          <a:lstStyle/>
          <a:p>
            <a:r>
              <a:rPr kumimoji="1" lang="en-US" altLang="ja-JP" dirty="0"/>
              <a:t>Home</a:t>
            </a:r>
            <a:r>
              <a:rPr kumimoji="1" lang="ja-JP" altLang="en-US" dirty="0"/>
              <a:t>ページ</a:t>
            </a:r>
          </a:p>
        </p:txBody>
      </p:sp>
      <p:sp>
        <p:nvSpPr>
          <p:cNvPr id="38" name="テキスト ボックス 37">
            <a:extLst>
              <a:ext uri="{FF2B5EF4-FFF2-40B4-BE49-F238E27FC236}">
                <a16:creationId xmlns:a16="http://schemas.microsoft.com/office/drawing/2014/main" id="{BAB68FEB-9793-894B-F786-E9FD8E4A7837}"/>
              </a:ext>
            </a:extLst>
          </p:cNvPr>
          <p:cNvSpPr txBox="1"/>
          <p:nvPr/>
        </p:nvSpPr>
        <p:spPr>
          <a:xfrm>
            <a:off x="677082" y="4332028"/>
            <a:ext cx="2386149" cy="369332"/>
          </a:xfrm>
          <a:prstGeom prst="rect">
            <a:avLst/>
          </a:prstGeom>
          <a:noFill/>
        </p:spPr>
        <p:txBody>
          <a:bodyPr wrap="square" rtlCol="0">
            <a:spAutoFit/>
          </a:bodyPr>
          <a:lstStyle/>
          <a:p>
            <a:r>
              <a:rPr kumimoji="1" lang="ja-JP" altLang="en-US" dirty="0"/>
              <a:t>入力エラー表示</a:t>
            </a:r>
          </a:p>
        </p:txBody>
      </p:sp>
      <p:sp>
        <p:nvSpPr>
          <p:cNvPr id="39" name="正方形/長方形 38">
            <a:extLst>
              <a:ext uri="{FF2B5EF4-FFF2-40B4-BE49-F238E27FC236}">
                <a16:creationId xmlns:a16="http://schemas.microsoft.com/office/drawing/2014/main" id="{07E639AF-5E01-4C46-DCDF-4862915A6A63}"/>
              </a:ext>
            </a:extLst>
          </p:cNvPr>
          <p:cNvSpPr/>
          <p:nvPr/>
        </p:nvSpPr>
        <p:spPr>
          <a:xfrm>
            <a:off x="1112509" y="3424080"/>
            <a:ext cx="1314995" cy="34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保存</a:t>
            </a:r>
          </a:p>
        </p:txBody>
      </p:sp>
      <p:sp>
        <p:nvSpPr>
          <p:cNvPr id="40" name="テキスト ボックス 39">
            <a:extLst>
              <a:ext uri="{FF2B5EF4-FFF2-40B4-BE49-F238E27FC236}">
                <a16:creationId xmlns:a16="http://schemas.microsoft.com/office/drawing/2014/main" id="{24630A45-4A08-76D2-E8D7-39C1AC0BDB94}"/>
              </a:ext>
            </a:extLst>
          </p:cNvPr>
          <p:cNvSpPr txBox="1"/>
          <p:nvPr/>
        </p:nvSpPr>
        <p:spPr>
          <a:xfrm>
            <a:off x="679270" y="542928"/>
            <a:ext cx="2386149" cy="369332"/>
          </a:xfrm>
          <a:prstGeom prst="rect">
            <a:avLst/>
          </a:prstGeom>
          <a:noFill/>
        </p:spPr>
        <p:txBody>
          <a:bodyPr wrap="square" rtlCol="0">
            <a:spAutoFit/>
          </a:bodyPr>
          <a:lstStyle/>
          <a:p>
            <a:r>
              <a:rPr kumimoji="1" lang="ja-JP" altLang="en-US" dirty="0"/>
              <a:t>記入例</a:t>
            </a:r>
          </a:p>
        </p:txBody>
      </p:sp>
      <p:sp>
        <p:nvSpPr>
          <p:cNvPr id="41" name="テキスト ボックス 40">
            <a:extLst>
              <a:ext uri="{FF2B5EF4-FFF2-40B4-BE49-F238E27FC236}">
                <a16:creationId xmlns:a16="http://schemas.microsoft.com/office/drawing/2014/main" id="{BE8289D8-4B5F-B2E0-2AD7-E44BED50D6CB}"/>
              </a:ext>
            </a:extLst>
          </p:cNvPr>
          <p:cNvSpPr txBox="1"/>
          <p:nvPr/>
        </p:nvSpPr>
        <p:spPr>
          <a:xfrm>
            <a:off x="690147" y="893283"/>
            <a:ext cx="2386149" cy="369332"/>
          </a:xfrm>
          <a:prstGeom prst="rect">
            <a:avLst/>
          </a:prstGeom>
          <a:noFill/>
        </p:spPr>
        <p:txBody>
          <a:bodyPr wrap="square" rtlCol="0">
            <a:spAutoFit/>
          </a:bodyPr>
          <a:lstStyle/>
          <a:p>
            <a:r>
              <a:rPr kumimoji="1" lang="ja-JP" altLang="en-US" dirty="0"/>
              <a:t>記入例</a:t>
            </a:r>
          </a:p>
        </p:txBody>
      </p:sp>
      <p:graphicFrame>
        <p:nvGraphicFramePr>
          <p:cNvPr id="42" name="表 42">
            <a:extLst>
              <a:ext uri="{FF2B5EF4-FFF2-40B4-BE49-F238E27FC236}">
                <a16:creationId xmlns:a16="http://schemas.microsoft.com/office/drawing/2014/main" id="{517BBE98-A7CD-FD57-4328-7E07B5B16E6B}"/>
              </a:ext>
            </a:extLst>
          </p:cNvPr>
          <p:cNvGraphicFramePr>
            <a:graphicFrameLocks noGrp="1"/>
          </p:cNvGraphicFramePr>
          <p:nvPr>
            <p:extLst>
              <p:ext uri="{D42A27DB-BD31-4B8C-83A1-F6EECF244321}">
                <p14:modId xmlns:p14="http://schemas.microsoft.com/office/powerpoint/2010/main" val="142553611"/>
              </p:ext>
            </p:extLst>
          </p:nvPr>
        </p:nvGraphicFramePr>
        <p:xfrm>
          <a:off x="7744090" y="547265"/>
          <a:ext cx="3862263" cy="762000"/>
        </p:xfrm>
        <a:graphic>
          <a:graphicData uri="http://schemas.openxmlformats.org/drawingml/2006/table">
            <a:tbl>
              <a:tblPr firstRow="1" bandRow="1">
                <a:tableStyleId>{5C22544A-7EE6-4342-B048-85BDC9FD1C3A}</a:tableStyleId>
              </a:tblPr>
              <a:tblGrid>
                <a:gridCol w="1287421">
                  <a:extLst>
                    <a:ext uri="{9D8B030D-6E8A-4147-A177-3AD203B41FA5}">
                      <a16:colId xmlns:a16="http://schemas.microsoft.com/office/drawing/2014/main" val="2596770637"/>
                    </a:ext>
                  </a:extLst>
                </a:gridCol>
                <a:gridCol w="1287421">
                  <a:extLst>
                    <a:ext uri="{9D8B030D-6E8A-4147-A177-3AD203B41FA5}">
                      <a16:colId xmlns:a16="http://schemas.microsoft.com/office/drawing/2014/main" val="2173385102"/>
                    </a:ext>
                  </a:extLst>
                </a:gridCol>
                <a:gridCol w="1287421">
                  <a:extLst>
                    <a:ext uri="{9D8B030D-6E8A-4147-A177-3AD203B41FA5}">
                      <a16:colId xmlns:a16="http://schemas.microsoft.com/office/drawing/2014/main" val="3368595913"/>
                    </a:ext>
                  </a:extLst>
                </a:gridCol>
              </a:tblGrid>
              <a:tr h="2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これまでのスコア合計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これまでのスコア平均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今月のスコア平均（％）</a:t>
                      </a:r>
                    </a:p>
                  </a:txBody>
                  <a:tcPr/>
                </a:tc>
                <a:extLst>
                  <a:ext uri="{0D108BD9-81ED-4DB2-BD59-A6C34878D82A}">
                    <a16:rowId xmlns:a16="http://schemas.microsoft.com/office/drawing/2014/main" val="2865210958"/>
                  </a:ext>
                </a:extLst>
              </a:tr>
              <a:tr h="235416">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968470551"/>
                  </a:ext>
                </a:extLst>
              </a:tr>
            </a:tbl>
          </a:graphicData>
        </a:graphic>
      </p:graphicFrame>
      <p:sp>
        <p:nvSpPr>
          <p:cNvPr id="43" name="正方形/長方形 42">
            <a:extLst>
              <a:ext uri="{FF2B5EF4-FFF2-40B4-BE49-F238E27FC236}">
                <a16:creationId xmlns:a16="http://schemas.microsoft.com/office/drawing/2014/main" id="{B226A093-D091-2D99-A64B-07854799A7E4}"/>
              </a:ext>
            </a:extLst>
          </p:cNvPr>
          <p:cNvSpPr/>
          <p:nvPr/>
        </p:nvSpPr>
        <p:spPr>
          <a:xfrm>
            <a:off x="1112509" y="3009708"/>
            <a:ext cx="1314995" cy="34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日付</a:t>
            </a:r>
          </a:p>
        </p:txBody>
      </p:sp>
      <p:sp>
        <p:nvSpPr>
          <p:cNvPr id="44" name="テキスト ボックス 43">
            <a:extLst>
              <a:ext uri="{FF2B5EF4-FFF2-40B4-BE49-F238E27FC236}">
                <a16:creationId xmlns:a16="http://schemas.microsoft.com/office/drawing/2014/main" id="{B0F1F6C7-3604-94B9-5795-D59FDD4C128D}"/>
              </a:ext>
            </a:extLst>
          </p:cNvPr>
          <p:cNvSpPr txBox="1"/>
          <p:nvPr/>
        </p:nvSpPr>
        <p:spPr>
          <a:xfrm>
            <a:off x="4223656" y="520178"/>
            <a:ext cx="4040777" cy="369332"/>
          </a:xfrm>
          <a:prstGeom prst="rect">
            <a:avLst/>
          </a:prstGeom>
          <a:noFill/>
        </p:spPr>
        <p:txBody>
          <a:bodyPr wrap="square" rtlCol="0">
            <a:spAutoFit/>
          </a:bodyPr>
          <a:lstStyle/>
          <a:p>
            <a:r>
              <a:rPr lang="ja-JP" altLang="en-US" dirty="0"/>
              <a:t>目標（運動は</a:t>
            </a:r>
            <a:r>
              <a:rPr lang="en-US" altLang="ja-JP" dirty="0"/>
              <a:t>±</a:t>
            </a:r>
            <a:r>
              <a:rPr lang="ja-JP" altLang="en-US" dirty="0"/>
              <a:t>１ｈ目標）</a:t>
            </a:r>
            <a:endParaRPr kumimoji="1" lang="ja-JP" altLang="en-US" dirty="0"/>
          </a:p>
        </p:txBody>
      </p:sp>
      <p:sp>
        <p:nvSpPr>
          <p:cNvPr id="2" name="正方形/長方形 1">
            <a:extLst>
              <a:ext uri="{FF2B5EF4-FFF2-40B4-BE49-F238E27FC236}">
                <a16:creationId xmlns:a16="http://schemas.microsoft.com/office/drawing/2014/main" id="{3EB77CA4-4094-EA36-FE17-568D08858140}"/>
              </a:ext>
            </a:extLst>
          </p:cNvPr>
          <p:cNvSpPr/>
          <p:nvPr/>
        </p:nvSpPr>
        <p:spPr>
          <a:xfrm>
            <a:off x="4223656" y="3598264"/>
            <a:ext cx="3130728" cy="232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メモ</a:t>
            </a:r>
            <a:endParaRPr kumimoji="1" lang="en-US" altLang="ja-JP" dirty="0"/>
          </a:p>
          <a:p>
            <a:pPr algn="ctr"/>
            <a:r>
              <a:rPr lang="ja-JP" altLang="en-US" dirty="0"/>
              <a:t>目標詳細</a:t>
            </a:r>
            <a:endParaRPr kumimoji="1" lang="ja-JP" altLang="en-US" dirty="0"/>
          </a:p>
        </p:txBody>
      </p:sp>
      <p:sp>
        <p:nvSpPr>
          <p:cNvPr id="26" name="テキスト ボックス 25">
            <a:extLst>
              <a:ext uri="{FF2B5EF4-FFF2-40B4-BE49-F238E27FC236}">
                <a16:creationId xmlns:a16="http://schemas.microsoft.com/office/drawing/2014/main" id="{05EE2F9A-5A4C-DA8B-5403-F54DC08FE63E}"/>
              </a:ext>
            </a:extLst>
          </p:cNvPr>
          <p:cNvSpPr txBox="1"/>
          <p:nvPr/>
        </p:nvSpPr>
        <p:spPr>
          <a:xfrm>
            <a:off x="7652645" y="1395250"/>
            <a:ext cx="4040777" cy="369332"/>
          </a:xfrm>
          <a:prstGeom prst="rect">
            <a:avLst/>
          </a:prstGeom>
          <a:noFill/>
        </p:spPr>
        <p:txBody>
          <a:bodyPr wrap="square" rtlCol="0">
            <a:spAutoFit/>
          </a:bodyPr>
          <a:lstStyle/>
          <a:p>
            <a:r>
              <a:rPr lang="ja-JP" altLang="en-US" dirty="0"/>
              <a:t>今までの戦闘回数</a:t>
            </a:r>
            <a:endParaRPr kumimoji="1" lang="ja-JP" altLang="en-US" dirty="0"/>
          </a:p>
        </p:txBody>
      </p:sp>
    </p:spTree>
    <p:extLst>
      <p:ext uri="{BB962C8B-B14F-4D97-AF65-F5344CB8AC3E}">
        <p14:creationId xmlns:p14="http://schemas.microsoft.com/office/powerpoint/2010/main" val="428954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C9D0809-89D6-D5C3-A2CD-9F580198AFFA}"/>
              </a:ext>
            </a:extLst>
          </p:cNvPr>
          <p:cNvSpPr/>
          <p:nvPr/>
        </p:nvSpPr>
        <p:spPr>
          <a:xfrm>
            <a:off x="1455174" y="2320413"/>
            <a:ext cx="3539613" cy="144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b="1" dirty="0"/>
              <a:t>自分画像</a:t>
            </a:r>
          </a:p>
        </p:txBody>
      </p:sp>
      <p:sp>
        <p:nvSpPr>
          <p:cNvPr id="5" name="正方形/長方形 4">
            <a:extLst>
              <a:ext uri="{FF2B5EF4-FFF2-40B4-BE49-F238E27FC236}">
                <a16:creationId xmlns:a16="http://schemas.microsoft.com/office/drawing/2014/main" id="{99F2A14B-9B2C-F2CA-0269-58CEAC6351BF}"/>
              </a:ext>
            </a:extLst>
          </p:cNvPr>
          <p:cNvSpPr/>
          <p:nvPr/>
        </p:nvSpPr>
        <p:spPr>
          <a:xfrm>
            <a:off x="7098890" y="2320412"/>
            <a:ext cx="3539613" cy="144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b="1" dirty="0"/>
              <a:t>敵画像</a:t>
            </a:r>
          </a:p>
        </p:txBody>
      </p:sp>
      <p:sp>
        <p:nvSpPr>
          <p:cNvPr id="6" name="正方形/長方形 5">
            <a:extLst>
              <a:ext uri="{FF2B5EF4-FFF2-40B4-BE49-F238E27FC236}">
                <a16:creationId xmlns:a16="http://schemas.microsoft.com/office/drawing/2014/main" id="{89AD555D-E861-433D-B1C6-EF476DBF2D06}"/>
              </a:ext>
            </a:extLst>
          </p:cNvPr>
          <p:cNvSpPr/>
          <p:nvPr/>
        </p:nvSpPr>
        <p:spPr>
          <a:xfrm>
            <a:off x="1455174" y="1691149"/>
            <a:ext cx="3539613" cy="37362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981AF82-65DE-7E28-04E9-FDFC47B86725}"/>
              </a:ext>
            </a:extLst>
          </p:cNvPr>
          <p:cNvSpPr/>
          <p:nvPr/>
        </p:nvSpPr>
        <p:spPr>
          <a:xfrm>
            <a:off x="1455174" y="1691150"/>
            <a:ext cx="2467898" cy="3736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HP</a:t>
            </a:r>
            <a:endParaRPr kumimoji="1" lang="ja-JP" altLang="en-US" dirty="0"/>
          </a:p>
        </p:txBody>
      </p:sp>
      <p:sp>
        <p:nvSpPr>
          <p:cNvPr id="8" name="正方形/長方形 7">
            <a:extLst>
              <a:ext uri="{FF2B5EF4-FFF2-40B4-BE49-F238E27FC236}">
                <a16:creationId xmlns:a16="http://schemas.microsoft.com/office/drawing/2014/main" id="{AA0F08D1-DE84-AE35-B16C-258FCA493E3E}"/>
              </a:ext>
            </a:extLst>
          </p:cNvPr>
          <p:cNvSpPr/>
          <p:nvPr/>
        </p:nvSpPr>
        <p:spPr>
          <a:xfrm>
            <a:off x="7098890" y="1691148"/>
            <a:ext cx="3539613" cy="37362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FC735A9-3E7E-AEAD-2971-D96A2A166CBF}"/>
              </a:ext>
            </a:extLst>
          </p:cNvPr>
          <p:cNvSpPr/>
          <p:nvPr/>
        </p:nvSpPr>
        <p:spPr>
          <a:xfrm>
            <a:off x="7098890" y="1691149"/>
            <a:ext cx="3028336" cy="3736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HP</a:t>
            </a:r>
            <a:endParaRPr kumimoji="1" lang="ja-JP" altLang="en-US" dirty="0"/>
          </a:p>
        </p:txBody>
      </p:sp>
      <p:sp>
        <p:nvSpPr>
          <p:cNvPr id="10" name="テキスト ボックス 9">
            <a:extLst>
              <a:ext uri="{FF2B5EF4-FFF2-40B4-BE49-F238E27FC236}">
                <a16:creationId xmlns:a16="http://schemas.microsoft.com/office/drawing/2014/main" id="{8137521A-AA25-16A2-DBBA-BA0F8F1AAA04}"/>
              </a:ext>
            </a:extLst>
          </p:cNvPr>
          <p:cNvSpPr txBox="1"/>
          <p:nvPr/>
        </p:nvSpPr>
        <p:spPr>
          <a:xfrm>
            <a:off x="1887792" y="3836727"/>
            <a:ext cx="2945465" cy="369332"/>
          </a:xfrm>
          <a:prstGeom prst="rect">
            <a:avLst/>
          </a:prstGeom>
          <a:noFill/>
        </p:spPr>
        <p:txBody>
          <a:bodyPr wrap="square" rtlCol="0">
            <a:spAutoFit/>
          </a:bodyPr>
          <a:lstStyle/>
          <a:p>
            <a:r>
              <a:rPr lang="en-US" altLang="ja-JP" dirty="0"/>
              <a:t>Level5</a:t>
            </a:r>
            <a:r>
              <a:rPr lang="ja-JP" altLang="en-US" dirty="0"/>
              <a:t>　攻撃</a:t>
            </a:r>
            <a:r>
              <a:rPr lang="en-US" altLang="ja-JP" dirty="0"/>
              <a:t>10</a:t>
            </a:r>
            <a:r>
              <a:rPr lang="ja-JP" altLang="en-US" dirty="0"/>
              <a:t>　</a:t>
            </a:r>
            <a:r>
              <a:rPr lang="en-US" altLang="ja-JP" dirty="0"/>
              <a:t>HP20</a:t>
            </a:r>
          </a:p>
        </p:txBody>
      </p:sp>
      <p:sp>
        <p:nvSpPr>
          <p:cNvPr id="13" name="正方形/長方形 12">
            <a:extLst>
              <a:ext uri="{FF2B5EF4-FFF2-40B4-BE49-F238E27FC236}">
                <a16:creationId xmlns:a16="http://schemas.microsoft.com/office/drawing/2014/main" id="{03B2EBA2-971B-ED04-5AB4-E299DDA3CD01}"/>
              </a:ext>
            </a:extLst>
          </p:cNvPr>
          <p:cNvSpPr/>
          <p:nvPr/>
        </p:nvSpPr>
        <p:spPr>
          <a:xfrm>
            <a:off x="0" y="5589639"/>
            <a:ext cx="12192000" cy="12683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テキスト</a:t>
            </a:r>
          </a:p>
        </p:txBody>
      </p:sp>
      <p:sp>
        <p:nvSpPr>
          <p:cNvPr id="14" name="テキスト ボックス 13">
            <a:extLst>
              <a:ext uri="{FF2B5EF4-FFF2-40B4-BE49-F238E27FC236}">
                <a16:creationId xmlns:a16="http://schemas.microsoft.com/office/drawing/2014/main" id="{7B6832AF-F18D-1097-F043-2FDE56B88C68}"/>
              </a:ext>
            </a:extLst>
          </p:cNvPr>
          <p:cNvSpPr txBox="1"/>
          <p:nvPr/>
        </p:nvSpPr>
        <p:spPr>
          <a:xfrm>
            <a:off x="6888481" y="3811264"/>
            <a:ext cx="4167051" cy="369332"/>
          </a:xfrm>
          <a:prstGeom prst="rect">
            <a:avLst/>
          </a:prstGeom>
          <a:noFill/>
        </p:spPr>
        <p:txBody>
          <a:bodyPr wrap="square" rtlCol="0">
            <a:spAutoFit/>
          </a:bodyPr>
          <a:lstStyle/>
          <a:p>
            <a:r>
              <a:rPr lang="en-US" altLang="ja-JP" dirty="0"/>
              <a:t>Level5</a:t>
            </a:r>
            <a:r>
              <a:rPr lang="ja-JP" altLang="en-US" dirty="0"/>
              <a:t>　攻撃</a:t>
            </a:r>
            <a:r>
              <a:rPr lang="en-US" altLang="ja-JP" dirty="0"/>
              <a:t>10</a:t>
            </a:r>
            <a:r>
              <a:rPr lang="ja-JP" altLang="en-US" dirty="0"/>
              <a:t>　</a:t>
            </a:r>
            <a:r>
              <a:rPr lang="en-US" altLang="ja-JP" dirty="0"/>
              <a:t>HP20</a:t>
            </a:r>
            <a:r>
              <a:rPr lang="ja-JP" altLang="en-US" dirty="0"/>
              <a:t>　弱点：運動</a:t>
            </a:r>
            <a:endParaRPr lang="en-US" altLang="ja-JP" dirty="0"/>
          </a:p>
        </p:txBody>
      </p:sp>
      <p:sp>
        <p:nvSpPr>
          <p:cNvPr id="2" name="正方形/長方形 1">
            <a:extLst>
              <a:ext uri="{FF2B5EF4-FFF2-40B4-BE49-F238E27FC236}">
                <a16:creationId xmlns:a16="http://schemas.microsoft.com/office/drawing/2014/main" id="{444373CD-67CC-7C15-83FF-04FFD0C187EF}"/>
              </a:ext>
            </a:extLst>
          </p:cNvPr>
          <p:cNvSpPr/>
          <p:nvPr/>
        </p:nvSpPr>
        <p:spPr>
          <a:xfrm>
            <a:off x="10389326" y="140320"/>
            <a:ext cx="14804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リザルトへ</a:t>
            </a:r>
          </a:p>
        </p:txBody>
      </p:sp>
      <p:sp>
        <p:nvSpPr>
          <p:cNvPr id="16" name="タイトル 1">
            <a:extLst>
              <a:ext uri="{FF2B5EF4-FFF2-40B4-BE49-F238E27FC236}">
                <a16:creationId xmlns:a16="http://schemas.microsoft.com/office/drawing/2014/main" id="{4804AA4D-8AE1-0F14-E931-E8278252B067}"/>
              </a:ext>
            </a:extLst>
          </p:cNvPr>
          <p:cNvSpPr>
            <a:spLocks noGrp="1"/>
          </p:cNvSpPr>
          <p:nvPr>
            <p:ph type="title"/>
          </p:nvPr>
        </p:nvSpPr>
        <p:spPr>
          <a:xfrm>
            <a:off x="455024" y="140320"/>
            <a:ext cx="2993571" cy="540566"/>
          </a:xfrm>
        </p:spPr>
        <p:txBody>
          <a:bodyPr>
            <a:normAutofit/>
          </a:bodyPr>
          <a:lstStyle/>
          <a:p>
            <a:r>
              <a:rPr kumimoji="1" lang="ja-JP" altLang="en-US" sz="1600" b="1" dirty="0"/>
              <a:t>戦闘ページ</a:t>
            </a:r>
          </a:p>
        </p:txBody>
      </p:sp>
      <p:sp>
        <p:nvSpPr>
          <p:cNvPr id="15" name="正方形/長方形 14">
            <a:extLst>
              <a:ext uri="{FF2B5EF4-FFF2-40B4-BE49-F238E27FC236}">
                <a16:creationId xmlns:a16="http://schemas.microsoft.com/office/drawing/2014/main" id="{5656E9F3-AF6A-9EC2-25C8-9C41CF4A63EE}"/>
              </a:ext>
            </a:extLst>
          </p:cNvPr>
          <p:cNvSpPr/>
          <p:nvPr/>
        </p:nvSpPr>
        <p:spPr>
          <a:xfrm>
            <a:off x="300446" y="4841912"/>
            <a:ext cx="14804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戦闘開始</a:t>
            </a:r>
          </a:p>
        </p:txBody>
      </p:sp>
    </p:spTree>
    <p:extLst>
      <p:ext uri="{BB962C8B-B14F-4D97-AF65-F5344CB8AC3E}">
        <p14:creationId xmlns:p14="http://schemas.microsoft.com/office/powerpoint/2010/main" val="270419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B46462-DA16-32B5-4297-68F34AFF6803}"/>
              </a:ext>
            </a:extLst>
          </p:cNvPr>
          <p:cNvSpPr>
            <a:spLocks noGrp="1"/>
          </p:cNvSpPr>
          <p:nvPr>
            <p:ph type="title"/>
          </p:nvPr>
        </p:nvSpPr>
        <p:spPr>
          <a:xfrm>
            <a:off x="463732" y="234497"/>
            <a:ext cx="1739537" cy="446540"/>
          </a:xfrm>
        </p:spPr>
        <p:txBody>
          <a:bodyPr>
            <a:normAutofit fontScale="90000"/>
          </a:bodyPr>
          <a:lstStyle/>
          <a:p>
            <a:r>
              <a:rPr kumimoji="1" lang="ja-JP" altLang="en-US" sz="1800" b="1" dirty="0"/>
              <a:t>リザルトページ</a:t>
            </a:r>
          </a:p>
        </p:txBody>
      </p:sp>
      <p:sp>
        <p:nvSpPr>
          <p:cNvPr id="6" name="正方形/長方形 5">
            <a:extLst>
              <a:ext uri="{FF2B5EF4-FFF2-40B4-BE49-F238E27FC236}">
                <a16:creationId xmlns:a16="http://schemas.microsoft.com/office/drawing/2014/main" id="{093CD643-7E17-CC58-3436-4A5F0E418A94}"/>
              </a:ext>
            </a:extLst>
          </p:cNvPr>
          <p:cNvSpPr/>
          <p:nvPr/>
        </p:nvSpPr>
        <p:spPr>
          <a:xfrm>
            <a:off x="10389326" y="140320"/>
            <a:ext cx="14804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Home</a:t>
            </a:r>
            <a:r>
              <a:rPr kumimoji="1" lang="ja-JP" altLang="en-US" dirty="0"/>
              <a:t>へ</a:t>
            </a:r>
          </a:p>
        </p:txBody>
      </p:sp>
      <p:sp>
        <p:nvSpPr>
          <p:cNvPr id="8" name="テキスト ボックス 7">
            <a:extLst>
              <a:ext uri="{FF2B5EF4-FFF2-40B4-BE49-F238E27FC236}">
                <a16:creationId xmlns:a16="http://schemas.microsoft.com/office/drawing/2014/main" id="{6F371BC5-799D-F5E9-1AD7-7488FFD4F876}"/>
              </a:ext>
            </a:extLst>
          </p:cNvPr>
          <p:cNvSpPr txBox="1"/>
          <p:nvPr/>
        </p:nvSpPr>
        <p:spPr>
          <a:xfrm>
            <a:off x="1175657" y="4630508"/>
            <a:ext cx="8403771" cy="923330"/>
          </a:xfrm>
          <a:prstGeom prst="rect">
            <a:avLst/>
          </a:prstGeom>
          <a:noFill/>
        </p:spPr>
        <p:txBody>
          <a:bodyPr wrap="square">
            <a:spAutoFit/>
          </a:bodyPr>
          <a:lstStyle/>
          <a:p>
            <a:r>
              <a:rPr lang="ja-JP" altLang="en-US" sz="1800" dirty="0"/>
              <a:t>優先順位上の方から足りてない部分をアドバイス</a:t>
            </a:r>
            <a:endParaRPr lang="en-US" altLang="ja-JP" sz="1800" dirty="0"/>
          </a:p>
          <a:p>
            <a:r>
              <a:rPr lang="ja-JP" altLang="en-US" sz="1800" dirty="0"/>
              <a:t>・</a:t>
            </a:r>
            <a:r>
              <a:rPr lang="en-US" altLang="ja-JP" sz="1800" dirty="0"/>
              <a:t>if then</a:t>
            </a:r>
            <a:r>
              <a:rPr lang="ja-JP" altLang="en-US" sz="1800" dirty="0"/>
              <a:t>　や </a:t>
            </a:r>
            <a:r>
              <a:rPr lang="en-US" altLang="ja-JP" sz="1800" dirty="0" err="1"/>
              <a:t>woop</a:t>
            </a:r>
            <a:r>
              <a:rPr lang="en-US" altLang="ja-JP" sz="1800" dirty="0"/>
              <a:t> </a:t>
            </a:r>
            <a:r>
              <a:rPr lang="ja-JP" altLang="en-US" sz="1800" dirty="0"/>
              <a:t>でアドバイス</a:t>
            </a:r>
            <a:endParaRPr lang="en-US" altLang="ja-JP" sz="1800" dirty="0"/>
          </a:p>
          <a:p>
            <a:r>
              <a:rPr lang="ja-JP" altLang="en-US" sz="1800" dirty="0"/>
              <a:t>・</a:t>
            </a:r>
            <a:r>
              <a:rPr lang="en-US" altLang="ja-JP" sz="1800" dirty="0"/>
              <a:t>if then </a:t>
            </a:r>
            <a:r>
              <a:rPr lang="ja-JP" altLang="en-US" sz="1800" dirty="0"/>
              <a:t>では場所と時間</a:t>
            </a:r>
            <a:r>
              <a:rPr lang="ja-JP" altLang="en-US" dirty="0"/>
              <a:t>のアドバイスも</a:t>
            </a:r>
            <a:endParaRPr lang="en-US" altLang="ja-JP" sz="1800" dirty="0"/>
          </a:p>
        </p:txBody>
      </p:sp>
      <p:sp>
        <p:nvSpPr>
          <p:cNvPr id="9" name="テキスト ボックス 8">
            <a:extLst>
              <a:ext uri="{FF2B5EF4-FFF2-40B4-BE49-F238E27FC236}">
                <a16:creationId xmlns:a16="http://schemas.microsoft.com/office/drawing/2014/main" id="{CE69E51C-AB08-5372-D1A9-F745AC4E9592}"/>
              </a:ext>
            </a:extLst>
          </p:cNvPr>
          <p:cNvSpPr txBox="1"/>
          <p:nvPr/>
        </p:nvSpPr>
        <p:spPr>
          <a:xfrm>
            <a:off x="4593771" y="622846"/>
            <a:ext cx="3004458" cy="646331"/>
          </a:xfrm>
          <a:prstGeom prst="rect">
            <a:avLst/>
          </a:prstGeom>
          <a:noFill/>
        </p:spPr>
        <p:txBody>
          <a:bodyPr wrap="square" rtlCol="0">
            <a:spAutoFit/>
          </a:bodyPr>
          <a:lstStyle/>
          <a:p>
            <a:r>
              <a:rPr kumimoji="1" lang="en-US" altLang="ja-JP" sz="3600" dirty="0"/>
              <a:t>WIN</a:t>
            </a:r>
            <a:r>
              <a:rPr lang="ja-JP" altLang="en-US" sz="3600" dirty="0"/>
              <a:t> </a:t>
            </a:r>
            <a:r>
              <a:rPr lang="en-US" altLang="ja-JP" sz="3600" dirty="0"/>
              <a:t>or</a:t>
            </a:r>
            <a:r>
              <a:rPr lang="ja-JP" altLang="en-US" sz="3600" dirty="0"/>
              <a:t> </a:t>
            </a:r>
            <a:r>
              <a:rPr lang="en-US" altLang="ja-JP" sz="3600" dirty="0"/>
              <a:t>LOSE</a:t>
            </a:r>
            <a:endParaRPr kumimoji="1" lang="ja-JP" altLang="en-US" sz="3600" dirty="0"/>
          </a:p>
        </p:txBody>
      </p:sp>
      <p:sp>
        <p:nvSpPr>
          <p:cNvPr id="10" name="テキスト ボックス 9">
            <a:extLst>
              <a:ext uri="{FF2B5EF4-FFF2-40B4-BE49-F238E27FC236}">
                <a16:creationId xmlns:a16="http://schemas.microsoft.com/office/drawing/2014/main" id="{878884DA-5658-899B-FD61-325E1B96D127}"/>
              </a:ext>
            </a:extLst>
          </p:cNvPr>
          <p:cNvSpPr txBox="1"/>
          <p:nvPr/>
        </p:nvSpPr>
        <p:spPr>
          <a:xfrm>
            <a:off x="1175657" y="1924594"/>
            <a:ext cx="2037805" cy="369332"/>
          </a:xfrm>
          <a:prstGeom prst="rect">
            <a:avLst/>
          </a:prstGeom>
          <a:noFill/>
        </p:spPr>
        <p:txBody>
          <a:bodyPr wrap="square" rtlCol="0">
            <a:spAutoFit/>
          </a:bodyPr>
          <a:lstStyle/>
          <a:p>
            <a:r>
              <a:rPr lang="ja-JP" altLang="en-US" dirty="0"/>
              <a:t>獲得</a:t>
            </a:r>
            <a:r>
              <a:rPr lang="en-US" altLang="ja-JP" dirty="0"/>
              <a:t>EXP</a:t>
            </a:r>
            <a:r>
              <a:rPr lang="ja-JP" altLang="en-US" dirty="0"/>
              <a:t>：○○</a:t>
            </a:r>
            <a:endParaRPr kumimoji="1" lang="ja-JP" altLang="en-US" dirty="0"/>
          </a:p>
        </p:txBody>
      </p:sp>
      <p:sp>
        <p:nvSpPr>
          <p:cNvPr id="11" name="テキスト ボックス 10">
            <a:extLst>
              <a:ext uri="{FF2B5EF4-FFF2-40B4-BE49-F238E27FC236}">
                <a16:creationId xmlns:a16="http://schemas.microsoft.com/office/drawing/2014/main" id="{774BD657-C587-2B40-E7F3-3FBCA1BBB973}"/>
              </a:ext>
            </a:extLst>
          </p:cNvPr>
          <p:cNvSpPr txBox="1"/>
          <p:nvPr/>
        </p:nvSpPr>
        <p:spPr>
          <a:xfrm>
            <a:off x="3213462" y="1912330"/>
            <a:ext cx="2037805" cy="369332"/>
          </a:xfrm>
          <a:prstGeom prst="rect">
            <a:avLst/>
          </a:prstGeom>
          <a:noFill/>
        </p:spPr>
        <p:txBody>
          <a:bodyPr wrap="square" rtlCol="0">
            <a:spAutoFit/>
          </a:bodyPr>
          <a:lstStyle/>
          <a:p>
            <a:r>
              <a:rPr kumimoji="1" lang="ja-JP" altLang="en-US" dirty="0"/>
              <a:t>レベル</a:t>
            </a:r>
            <a:r>
              <a:rPr kumimoji="1" lang="en-US" altLang="ja-JP" dirty="0"/>
              <a:t>UP</a:t>
            </a:r>
            <a:r>
              <a:rPr kumimoji="1" lang="ja-JP" altLang="en-US" dirty="0"/>
              <a:t>↑</a:t>
            </a:r>
          </a:p>
        </p:txBody>
      </p:sp>
      <p:sp>
        <p:nvSpPr>
          <p:cNvPr id="3" name="テキスト ボックス 2">
            <a:extLst>
              <a:ext uri="{FF2B5EF4-FFF2-40B4-BE49-F238E27FC236}">
                <a16:creationId xmlns:a16="http://schemas.microsoft.com/office/drawing/2014/main" id="{4008A04D-17F8-0ABD-D05E-8DF97D8BFCD9}"/>
              </a:ext>
            </a:extLst>
          </p:cNvPr>
          <p:cNvSpPr txBox="1"/>
          <p:nvPr/>
        </p:nvSpPr>
        <p:spPr>
          <a:xfrm>
            <a:off x="1175657" y="2393071"/>
            <a:ext cx="1540329" cy="369332"/>
          </a:xfrm>
          <a:prstGeom prst="rect">
            <a:avLst/>
          </a:prstGeom>
          <a:noFill/>
        </p:spPr>
        <p:txBody>
          <a:bodyPr wrap="square" rtlCol="0">
            <a:spAutoFit/>
          </a:bodyPr>
          <a:lstStyle/>
          <a:p>
            <a:r>
              <a:rPr kumimoji="1" lang="ja-JP" altLang="en-US" dirty="0"/>
              <a:t>目標</a:t>
            </a:r>
            <a:endParaRPr kumimoji="1" lang="en-US" altLang="ja-JP" dirty="0"/>
          </a:p>
        </p:txBody>
      </p:sp>
      <p:sp>
        <p:nvSpPr>
          <p:cNvPr id="12" name="テキスト ボックス 11">
            <a:extLst>
              <a:ext uri="{FF2B5EF4-FFF2-40B4-BE49-F238E27FC236}">
                <a16:creationId xmlns:a16="http://schemas.microsoft.com/office/drawing/2014/main" id="{A963F743-D9CC-56EF-F8D1-8CC2A8411F04}"/>
              </a:ext>
            </a:extLst>
          </p:cNvPr>
          <p:cNvSpPr txBox="1"/>
          <p:nvPr/>
        </p:nvSpPr>
        <p:spPr>
          <a:xfrm>
            <a:off x="1175657" y="2762403"/>
            <a:ext cx="1850572" cy="369332"/>
          </a:xfrm>
          <a:prstGeom prst="rect">
            <a:avLst/>
          </a:prstGeom>
          <a:noFill/>
        </p:spPr>
        <p:txBody>
          <a:bodyPr wrap="square" rtlCol="0">
            <a:spAutoFit/>
          </a:bodyPr>
          <a:lstStyle/>
          <a:p>
            <a:r>
              <a:rPr kumimoji="1" lang="ja-JP" altLang="en-US" dirty="0"/>
              <a:t>スマホ終了時間</a:t>
            </a:r>
            <a:endParaRPr kumimoji="1" lang="en-US" altLang="ja-JP" dirty="0"/>
          </a:p>
        </p:txBody>
      </p:sp>
      <p:sp>
        <p:nvSpPr>
          <p:cNvPr id="13" name="テキスト ボックス 12">
            <a:extLst>
              <a:ext uri="{FF2B5EF4-FFF2-40B4-BE49-F238E27FC236}">
                <a16:creationId xmlns:a16="http://schemas.microsoft.com/office/drawing/2014/main" id="{5B7B0B6D-3909-C019-4DDA-13FF81A57278}"/>
              </a:ext>
            </a:extLst>
          </p:cNvPr>
          <p:cNvSpPr txBox="1"/>
          <p:nvPr/>
        </p:nvSpPr>
        <p:spPr>
          <a:xfrm>
            <a:off x="1135923" y="3230880"/>
            <a:ext cx="1619795" cy="369332"/>
          </a:xfrm>
          <a:prstGeom prst="rect">
            <a:avLst/>
          </a:prstGeom>
          <a:noFill/>
        </p:spPr>
        <p:txBody>
          <a:bodyPr wrap="square" rtlCol="0">
            <a:spAutoFit/>
          </a:bodyPr>
          <a:lstStyle/>
          <a:p>
            <a:r>
              <a:rPr kumimoji="1" lang="ja-JP" altLang="en-US" dirty="0"/>
              <a:t>運動開始時間</a:t>
            </a:r>
            <a:endParaRPr kumimoji="1" lang="en-US" altLang="ja-JP" dirty="0"/>
          </a:p>
        </p:txBody>
      </p:sp>
      <p:sp>
        <p:nvSpPr>
          <p:cNvPr id="14" name="テキスト ボックス 13">
            <a:extLst>
              <a:ext uri="{FF2B5EF4-FFF2-40B4-BE49-F238E27FC236}">
                <a16:creationId xmlns:a16="http://schemas.microsoft.com/office/drawing/2014/main" id="{7F365F5B-E13C-0CF3-7897-770E258F1E2C}"/>
              </a:ext>
            </a:extLst>
          </p:cNvPr>
          <p:cNvSpPr txBox="1"/>
          <p:nvPr/>
        </p:nvSpPr>
        <p:spPr>
          <a:xfrm>
            <a:off x="1135923" y="3699357"/>
            <a:ext cx="1850571" cy="369332"/>
          </a:xfrm>
          <a:prstGeom prst="rect">
            <a:avLst/>
          </a:prstGeom>
          <a:noFill/>
        </p:spPr>
        <p:txBody>
          <a:bodyPr wrap="square" rtlCol="0">
            <a:spAutoFit/>
          </a:bodyPr>
          <a:lstStyle/>
          <a:p>
            <a:r>
              <a:rPr kumimoji="1" lang="ja-JP" altLang="en-US" dirty="0"/>
              <a:t>ベッド開始時間</a:t>
            </a:r>
            <a:endParaRPr kumimoji="1" lang="en-US" altLang="ja-JP" dirty="0"/>
          </a:p>
        </p:txBody>
      </p:sp>
      <p:sp>
        <p:nvSpPr>
          <p:cNvPr id="4" name="正方形/長方形 3">
            <a:extLst>
              <a:ext uri="{FF2B5EF4-FFF2-40B4-BE49-F238E27FC236}">
                <a16:creationId xmlns:a16="http://schemas.microsoft.com/office/drawing/2014/main" id="{0B9DACF6-2416-EC24-B553-702866175C9D}"/>
              </a:ext>
            </a:extLst>
          </p:cNvPr>
          <p:cNvSpPr/>
          <p:nvPr/>
        </p:nvSpPr>
        <p:spPr>
          <a:xfrm>
            <a:off x="1249135" y="2241776"/>
            <a:ext cx="1607276"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19D815C-4020-D023-D8EE-0CBFF9B91070}"/>
              </a:ext>
            </a:extLst>
          </p:cNvPr>
          <p:cNvSpPr/>
          <p:nvPr/>
        </p:nvSpPr>
        <p:spPr>
          <a:xfrm>
            <a:off x="1249135" y="2241776"/>
            <a:ext cx="1201783" cy="5077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CA39437-6ACA-3D7E-BFC3-76C9C8AE6E07}"/>
              </a:ext>
            </a:extLst>
          </p:cNvPr>
          <p:cNvSpPr/>
          <p:nvPr/>
        </p:nvSpPr>
        <p:spPr>
          <a:xfrm>
            <a:off x="8097339" y="2096996"/>
            <a:ext cx="2264773" cy="12994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宝箱</a:t>
            </a:r>
          </a:p>
        </p:txBody>
      </p:sp>
      <p:sp>
        <p:nvSpPr>
          <p:cNvPr id="15" name="テキスト ボックス 14">
            <a:extLst>
              <a:ext uri="{FF2B5EF4-FFF2-40B4-BE49-F238E27FC236}">
                <a16:creationId xmlns:a16="http://schemas.microsoft.com/office/drawing/2014/main" id="{1B97AC22-F624-57BB-9605-BA0B50CEA7EC}"/>
              </a:ext>
            </a:extLst>
          </p:cNvPr>
          <p:cNvSpPr txBox="1"/>
          <p:nvPr/>
        </p:nvSpPr>
        <p:spPr>
          <a:xfrm>
            <a:off x="8064137" y="3666646"/>
            <a:ext cx="2325189" cy="369332"/>
          </a:xfrm>
          <a:prstGeom prst="rect">
            <a:avLst/>
          </a:prstGeom>
          <a:noFill/>
        </p:spPr>
        <p:txBody>
          <a:bodyPr wrap="square" rtlCol="0">
            <a:spAutoFit/>
          </a:bodyPr>
          <a:lstStyle/>
          <a:p>
            <a:r>
              <a:rPr kumimoji="1" lang="en-US" altLang="ja-JP" dirty="0"/>
              <a:t>EXP</a:t>
            </a:r>
            <a:r>
              <a:rPr kumimoji="1" lang="ja-JP" altLang="en-US" dirty="0"/>
              <a:t>獲得！（）</a:t>
            </a:r>
          </a:p>
        </p:txBody>
      </p:sp>
      <p:sp>
        <p:nvSpPr>
          <p:cNvPr id="16" name="テキスト ボックス 15">
            <a:extLst>
              <a:ext uri="{FF2B5EF4-FFF2-40B4-BE49-F238E27FC236}">
                <a16:creationId xmlns:a16="http://schemas.microsoft.com/office/drawing/2014/main" id="{299AF944-8B08-CC2A-AEC3-B0E77DFAF301}"/>
              </a:ext>
            </a:extLst>
          </p:cNvPr>
          <p:cNvSpPr txBox="1"/>
          <p:nvPr/>
        </p:nvSpPr>
        <p:spPr>
          <a:xfrm>
            <a:off x="3169376" y="2762403"/>
            <a:ext cx="1850572" cy="369332"/>
          </a:xfrm>
          <a:prstGeom prst="rect">
            <a:avLst/>
          </a:prstGeom>
          <a:noFill/>
        </p:spPr>
        <p:txBody>
          <a:bodyPr wrap="square" rtlCol="0">
            <a:spAutoFit/>
          </a:bodyPr>
          <a:lstStyle/>
          <a:p>
            <a:r>
              <a:rPr kumimoji="1" lang="ja-JP" altLang="en-US" dirty="0"/>
              <a:t>目標達成</a:t>
            </a:r>
            <a:endParaRPr kumimoji="1" lang="en-US" altLang="ja-JP" dirty="0"/>
          </a:p>
        </p:txBody>
      </p:sp>
      <p:sp>
        <p:nvSpPr>
          <p:cNvPr id="17" name="テキスト ボックス 16">
            <a:extLst>
              <a:ext uri="{FF2B5EF4-FFF2-40B4-BE49-F238E27FC236}">
                <a16:creationId xmlns:a16="http://schemas.microsoft.com/office/drawing/2014/main" id="{1BA65149-E31C-DD73-2F88-2E860A869B46}"/>
              </a:ext>
            </a:extLst>
          </p:cNvPr>
          <p:cNvSpPr txBox="1"/>
          <p:nvPr/>
        </p:nvSpPr>
        <p:spPr>
          <a:xfrm>
            <a:off x="3169376" y="3244334"/>
            <a:ext cx="1850572" cy="369332"/>
          </a:xfrm>
          <a:prstGeom prst="rect">
            <a:avLst/>
          </a:prstGeom>
          <a:noFill/>
        </p:spPr>
        <p:txBody>
          <a:bodyPr wrap="square" rtlCol="0">
            <a:spAutoFit/>
          </a:bodyPr>
          <a:lstStyle/>
          <a:p>
            <a:r>
              <a:rPr kumimoji="1" lang="ja-JP" altLang="en-US" dirty="0"/>
              <a:t>目標達成</a:t>
            </a:r>
            <a:endParaRPr kumimoji="1" lang="en-US" altLang="ja-JP" dirty="0"/>
          </a:p>
        </p:txBody>
      </p:sp>
      <p:sp>
        <p:nvSpPr>
          <p:cNvPr id="18" name="テキスト ボックス 17">
            <a:extLst>
              <a:ext uri="{FF2B5EF4-FFF2-40B4-BE49-F238E27FC236}">
                <a16:creationId xmlns:a16="http://schemas.microsoft.com/office/drawing/2014/main" id="{F38F9FDD-49B2-678F-268B-42E84CA57DD7}"/>
              </a:ext>
            </a:extLst>
          </p:cNvPr>
          <p:cNvSpPr txBox="1"/>
          <p:nvPr/>
        </p:nvSpPr>
        <p:spPr>
          <a:xfrm>
            <a:off x="3166926" y="3726265"/>
            <a:ext cx="1850572" cy="369332"/>
          </a:xfrm>
          <a:prstGeom prst="rect">
            <a:avLst/>
          </a:prstGeom>
          <a:noFill/>
        </p:spPr>
        <p:txBody>
          <a:bodyPr wrap="square" rtlCol="0">
            <a:spAutoFit/>
          </a:bodyPr>
          <a:lstStyle/>
          <a:p>
            <a:r>
              <a:rPr kumimoji="1" lang="ja-JP" altLang="en-US" dirty="0"/>
              <a:t>目標未達成</a:t>
            </a:r>
            <a:endParaRPr kumimoji="1" lang="en-US" altLang="ja-JP" dirty="0"/>
          </a:p>
        </p:txBody>
      </p:sp>
      <p:sp>
        <p:nvSpPr>
          <p:cNvPr id="19" name="テキスト ボックス 18">
            <a:extLst>
              <a:ext uri="{FF2B5EF4-FFF2-40B4-BE49-F238E27FC236}">
                <a16:creationId xmlns:a16="http://schemas.microsoft.com/office/drawing/2014/main" id="{9E5A87AF-7059-F31C-7821-08C3CCB2B7E8}"/>
              </a:ext>
            </a:extLst>
          </p:cNvPr>
          <p:cNvSpPr txBox="1"/>
          <p:nvPr/>
        </p:nvSpPr>
        <p:spPr>
          <a:xfrm>
            <a:off x="1175657" y="5603824"/>
            <a:ext cx="8403771" cy="646331"/>
          </a:xfrm>
          <a:prstGeom prst="rect">
            <a:avLst/>
          </a:prstGeom>
          <a:noFill/>
        </p:spPr>
        <p:txBody>
          <a:bodyPr wrap="square">
            <a:spAutoFit/>
          </a:bodyPr>
          <a:lstStyle/>
          <a:p>
            <a:r>
              <a:rPr lang="ja-JP" altLang="en-US" sz="1800" dirty="0"/>
              <a:t>すべて達成しているならほめる</a:t>
            </a:r>
            <a:endParaRPr lang="en-US" altLang="ja-JP" sz="1800" dirty="0"/>
          </a:p>
          <a:p>
            <a:endParaRPr lang="en-US" altLang="ja-JP" sz="1800" dirty="0"/>
          </a:p>
        </p:txBody>
      </p:sp>
    </p:spTree>
    <p:extLst>
      <p:ext uri="{BB962C8B-B14F-4D97-AF65-F5344CB8AC3E}">
        <p14:creationId xmlns:p14="http://schemas.microsoft.com/office/powerpoint/2010/main" val="30667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331F85-89BB-0D79-8C10-E774B4CD6E2E}"/>
              </a:ext>
            </a:extLst>
          </p:cNvPr>
          <p:cNvSpPr txBox="1"/>
          <p:nvPr/>
        </p:nvSpPr>
        <p:spPr>
          <a:xfrm>
            <a:off x="7480663" y="1521835"/>
            <a:ext cx="3457302" cy="954107"/>
          </a:xfrm>
          <a:prstGeom prst="rect">
            <a:avLst/>
          </a:prstGeom>
          <a:noFill/>
        </p:spPr>
        <p:txBody>
          <a:bodyPr wrap="square" rtlCol="0">
            <a:spAutoFit/>
          </a:bodyPr>
          <a:lstStyle/>
          <a:p>
            <a:r>
              <a:rPr kumimoji="1" lang="ja-JP" altLang="en-US" sz="1400" b="1" dirty="0"/>
              <a:t>画像</a:t>
            </a:r>
            <a:endParaRPr kumimoji="1" lang="en-US" altLang="ja-JP" sz="1400" b="1" dirty="0"/>
          </a:p>
          <a:p>
            <a:r>
              <a:rPr lang="ja-JP" altLang="en-US" sz="1400" dirty="0"/>
              <a:t>・画像はレベルによって変える</a:t>
            </a:r>
            <a:endParaRPr lang="en-US" altLang="ja-JP" sz="1400" dirty="0"/>
          </a:p>
          <a:p>
            <a:r>
              <a:rPr lang="ja-JP" altLang="en-US" sz="1400" dirty="0"/>
              <a:t>・宝箱からのアイテムでも画像変えれる</a:t>
            </a:r>
            <a:endParaRPr lang="en-US" altLang="ja-JP" sz="1400" dirty="0"/>
          </a:p>
          <a:p>
            <a:endParaRPr lang="en-US" altLang="ja-JP" sz="1400" dirty="0"/>
          </a:p>
        </p:txBody>
      </p:sp>
      <p:sp>
        <p:nvSpPr>
          <p:cNvPr id="3" name="テキスト ボックス 2">
            <a:extLst>
              <a:ext uri="{FF2B5EF4-FFF2-40B4-BE49-F238E27FC236}">
                <a16:creationId xmlns:a16="http://schemas.microsoft.com/office/drawing/2014/main" id="{CF983A03-EBB6-A056-C25C-03C24368FE6A}"/>
              </a:ext>
            </a:extLst>
          </p:cNvPr>
          <p:cNvSpPr txBox="1"/>
          <p:nvPr/>
        </p:nvSpPr>
        <p:spPr>
          <a:xfrm>
            <a:off x="7376160" y="461904"/>
            <a:ext cx="5085805" cy="954107"/>
          </a:xfrm>
          <a:prstGeom prst="rect">
            <a:avLst/>
          </a:prstGeom>
          <a:noFill/>
        </p:spPr>
        <p:txBody>
          <a:bodyPr wrap="square" rtlCol="0">
            <a:spAutoFit/>
          </a:bodyPr>
          <a:lstStyle/>
          <a:p>
            <a:r>
              <a:rPr kumimoji="1" lang="ja-JP" altLang="en-US" sz="1400" b="1" dirty="0"/>
              <a:t>戦闘</a:t>
            </a:r>
            <a:endParaRPr kumimoji="1" lang="en-US" altLang="ja-JP" sz="1400" b="1" dirty="0"/>
          </a:p>
          <a:p>
            <a:r>
              <a:rPr lang="ja-JP" altLang="en-US" sz="1400" dirty="0"/>
              <a:t>・戦闘は当日しかできない</a:t>
            </a:r>
            <a:endParaRPr lang="en-US" altLang="ja-JP" sz="1400" dirty="0"/>
          </a:p>
          <a:p>
            <a:r>
              <a:rPr lang="ja-JP" altLang="en-US" sz="1400" dirty="0"/>
              <a:t>・戦闘処理は目標データ＊弱点＊ステータス＝攻撃</a:t>
            </a:r>
            <a:endParaRPr lang="en-US" altLang="ja-JP" sz="1400" dirty="0"/>
          </a:p>
          <a:p>
            <a:r>
              <a:rPr lang="ja-JP" altLang="en-US" sz="1400" dirty="0"/>
              <a:t>・１日１戦？</a:t>
            </a:r>
            <a:endParaRPr lang="en-US" altLang="ja-JP" sz="1400" dirty="0"/>
          </a:p>
        </p:txBody>
      </p:sp>
      <p:sp>
        <p:nvSpPr>
          <p:cNvPr id="5" name="テキスト ボックス 4">
            <a:extLst>
              <a:ext uri="{FF2B5EF4-FFF2-40B4-BE49-F238E27FC236}">
                <a16:creationId xmlns:a16="http://schemas.microsoft.com/office/drawing/2014/main" id="{4E6AA30F-5F66-9ECC-A029-79ABA8AF638D}"/>
              </a:ext>
            </a:extLst>
          </p:cNvPr>
          <p:cNvSpPr txBox="1"/>
          <p:nvPr/>
        </p:nvSpPr>
        <p:spPr>
          <a:xfrm>
            <a:off x="94456" y="3798535"/>
            <a:ext cx="5704114" cy="1600438"/>
          </a:xfrm>
          <a:prstGeom prst="rect">
            <a:avLst/>
          </a:prstGeom>
          <a:noFill/>
        </p:spPr>
        <p:txBody>
          <a:bodyPr wrap="square" rtlCol="0">
            <a:spAutoFit/>
          </a:bodyPr>
          <a:lstStyle/>
          <a:p>
            <a:r>
              <a:rPr kumimoji="1" lang="ja-JP" altLang="en-US" sz="1400" b="1" dirty="0"/>
              <a:t>敵</a:t>
            </a:r>
            <a:endParaRPr kumimoji="1" lang="en-US" altLang="ja-JP" sz="1400" b="1" dirty="0"/>
          </a:p>
          <a:p>
            <a:r>
              <a:rPr lang="ja-JP" altLang="en-US" sz="1400" dirty="0"/>
              <a:t>・敵は「通常の敵３１体」「中ボス５体」「大ボス１体」</a:t>
            </a:r>
            <a:r>
              <a:rPr lang="en-US" altLang="ja-JP" sz="1400" dirty="0"/>
              <a:t>CSV</a:t>
            </a:r>
            <a:r>
              <a:rPr lang="ja-JP" altLang="en-US" sz="1400" dirty="0"/>
              <a:t>で制作</a:t>
            </a:r>
            <a:endParaRPr lang="en-US" altLang="ja-JP" sz="1400" dirty="0"/>
          </a:p>
          <a:p>
            <a:r>
              <a:rPr lang="ja-JP" altLang="en-US" sz="1400" dirty="0"/>
              <a:t>・７日ごとに中ボス</a:t>
            </a:r>
            <a:endParaRPr lang="en-US" altLang="ja-JP" sz="1400" dirty="0"/>
          </a:p>
          <a:p>
            <a:r>
              <a:rPr lang="ja-JP" altLang="en-US" sz="1400" dirty="0"/>
              <a:t>・敵の弱点は前日に知らされる</a:t>
            </a:r>
            <a:endParaRPr lang="en-US" altLang="ja-JP" sz="1400" dirty="0"/>
          </a:p>
          <a:p>
            <a:r>
              <a:rPr kumimoji="1" lang="ja-JP" altLang="en-US" sz="1400" dirty="0"/>
              <a:t>・敵のステータス「</a:t>
            </a:r>
            <a:r>
              <a:rPr lang="en-US" altLang="ja-JP" sz="1400" dirty="0" err="1"/>
              <a:t>Level,HP,Attack,Weaknesses,images</a:t>
            </a:r>
            <a:r>
              <a:rPr kumimoji="1" lang="ja-JP" altLang="en-US" sz="1400" dirty="0"/>
              <a:t>」</a:t>
            </a:r>
            <a:endParaRPr kumimoji="1" lang="en-US" altLang="ja-JP" sz="1400" dirty="0"/>
          </a:p>
          <a:p>
            <a:r>
              <a:rPr lang="ja-JP" altLang="en-US" sz="1400" dirty="0"/>
              <a:t>・弱点とは目標行動の３種類のうちダメージが高くなる行動のこと</a:t>
            </a:r>
            <a:endParaRPr lang="en-US" altLang="ja-JP" sz="1400" dirty="0"/>
          </a:p>
          <a:p>
            <a:endParaRPr lang="en-US" altLang="ja-JP" sz="1400" dirty="0"/>
          </a:p>
        </p:txBody>
      </p:sp>
      <p:sp>
        <p:nvSpPr>
          <p:cNvPr id="6" name="テキスト ボックス 5">
            <a:extLst>
              <a:ext uri="{FF2B5EF4-FFF2-40B4-BE49-F238E27FC236}">
                <a16:creationId xmlns:a16="http://schemas.microsoft.com/office/drawing/2014/main" id="{0C48A7A4-63E6-5A5D-90F5-07FAB9C4B8E4}"/>
              </a:ext>
            </a:extLst>
          </p:cNvPr>
          <p:cNvSpPr txBox="1"/>
          <p:nvPr/>
        </p:nvSpPr>
        <p:spPr>
          <a:xfrm>
            <a:off x="121921" y="74965"/>
            <a:ext cx="9736182" cy="2031325"/>
          </a:xfrm>
          <a:prstGeom prst="rect">
            <a:avLst/>
          </a:prstGeom>
          <a:noFill/>
        </p:spPr>
        <p:txBody>
          <a:bodyPr wrap="square" rtlCol="0">
            <a:spAutoFit/>
          </a:bodyPr>
          <a:lstStyle/>
          <a:p>
            <a:r>
              <a:rPr kumimoji="1" lang="ja-JP" altLang="en-US" sz="1400" b="1" dirty="0"/>
              <a:t>リザルト</a:t>
            </a:r>
            <a:endParaRPr kumimoji="1" lang="en-US" altLang="ja-JP" sz="1400" b="1" dirty="0"/>
          </a:p>
          <a:p>
            <a:r>
              <a:rPr lang="ja-JP" altLang="en-US" sz="1400" dirty="0"/>
              <a:t>・リザルト画面では目標達成したかどうか、足りてない部分をアドバイス</a:t>
            </a:r>
            <a:endParaRPr lang="en-US" altLang="ja-JP" sz="1400" dirty="0"/>
          </a:p>
          <a:p>
            <a:r>
              <a:rPr lang="ja-JP" altLang="en-US" sz="1400" dirty="0"/>
              <a:t>・リザルト画面で宝箱、獲得判定</a:t>
            </a:r>
            <a:endParaRPr lang="en-US" altLang="ja-JP" sz="1400" dirty="0"/>
          </a:p>
          <a:p>
            <a:r>
              <a:rPr lang="ja-JP" altLang="en-US" sz="1400" dirty="0"/>
              <a:t>・宝箱演出はヴァンパイアサバイバー</a:t>
            </a:r>
            <a:endParaRPr lang="en-US" altLang="ja-JP" sz="1400" dirty="0"/>
          </a:p>
          <a:p>
            <a:r>
              <a:rPr lang="ja-JP" altLang="en-US" sz="1400" dirty="0"/>
              <a:t>・宝箱の救済処置は経験値</a:t>
            </a:r>
            <a:endParaRPr lang="en-US" altLang="ja-JP" sz="1400" dirty="0"/>
          </a:p>
          <a:p>
            <a:r>
              <a:rPr lang="ja-JP" altLang="en-US" sz="1400" dirty="0"/>
              <a:t>・</a:t>
            </a:r>
            <a:r>
              <a:rPr lang="en-US" altLang="ja-JP" sz="1400" dirty="0"/>
              <a:t>if then</a:t>
            </a:r>
            <a:r>
              <a:rPr lang="ja-JP" altLang="en-US" sz="1400" dirty="0"/>
              <a:t>　や </a:t>
            </a:r>
            <a:r>
              <a:rPr lang="en-US" altLang="ja-JP" sz="1400" dirty="0" err="1"/>
              <a:t>woop</a:t>
            </a:r>
            <a:r>
              <a:rPr lang="en-US" altLang="ja-JP" sz="1400" dirty="0"/>
              <a:t> </a:t>
            </a:r>
            <a:r>
              <a:rPr lang="ja-JP" altLang="en-US" sz="1400" dirty="0"/>
              <a:t>でアドバイス</a:t>
            </a:r>
            <a:endParaRPr lang="en-US" altLang="ja-JP" sz="1400" dirty="0"/>
          </a:p>
          <a:p>
            <a:r>
              <a:rPr lang="ja-JP" altLang="en-US" sz="1400" dirty="0"/>
              <a:t>・場所と時間も指定してあげる</a:t>
            </a:r>
            <a:endParaRPr lang="en-US" altLang="ja-JP" sz="1400" dirty="0"/>
          </a:p>
          <a:p>
            <a:r>
              <a:rPr lang="ja-JP" altLang="en-US" sz="1400" dirty="0"/>
              <a:t>・目標達成でほめてくれる</a:t>
            </a:r>
            <a:endParaRPr lang="en-US" altLang="ja-JP" sz="1400" dirty="0"/>
          </a:p>
          <a:p>
            <a:r>
              <a:rPr lang="ja-JP" altLang="en-US" sz="1400" dirty="0"/>
              <a:t>・ドロップアイテムにコメント、背景画像を追加</a:t>
            </a:r>
            <a:endParaRPr lang="en-US" altLang="ja-JP" sz="1400" dirty="0"/>
          </a:p>
        </p:txBody>
      </p:sp>
      <p:sp>
        <p:nvSpPr>
          <p:cNvPr id="7" name="テキスト ボックス 6">
            <a:extLst>
              <a:ext uri="{FF2B5EF4-FFF2-40B4-BE49-F238E27FC236}">
                <a16:creationId xmlns:a16="http://schemas.microsoft.com/office/drawing/2014/main" id="{23E0EBE5-B4CF-9F21-8799-9F0E911055A9}"/>
              </a:ext>
            </a:extLst>
          </p:cNvPr>
          <p:cNvSpPr txBox="1"/>
          <p:nvPr/>
        </p:nvSpPr>
        <p:spPr>
          <a:xfrm>
            <a:off x="121921" y="1952402"/>
            <a:ext cx="9736182" cy="1815882"/>
          </a:xfrm>
          <a:prstGeom prst="rect">
            <a:avLst/>
          </a:prstGeom>
          <a:noFill/>
        </p:spPr>
        <p:txBody>
          <a:bodyPr wrap="square" rtlCol="0">
            <a:spAutoFit/>
          </a:bodyPr>
          <a:lstStyle/>
          <a:p>
            <a:r>
              <a:rPr kumimoji="1" lang="ja-JP" altLang="en-US" sz="1400" b="1" dirty="0"/>
              <a:t>メインルール</a:t>
            </a:r>
            <a:endParaRPr kumimoji="1" lang="en-US" altLang="ja-JP" sz="1400" b="1" dirty="0"/>
          </a:p>
          <a:p>
            <a:r>
              <a:rPr kumimoji="1" lang="ja-JP" altLang="en-US" sz="1400" dirty="0"/>
              <a:t>・レベルは月リセット、月の最後のボス戦目標</a:t>
            </a:r>
            <a:endParaRPr kumimoji="1" lang="en-US" altLang="ja-JP" sz="1400" dirty="0"/>
          </a:p>
          <a:p>
            <a:r>
              <a:rPr kumimoji="1" lang="ja-JP" altLang="en-US" sz="1400" dirty="0"/>
              <a:t>・一か月ごとに分析しなおす？？？</a:t>
            </a:r>
            <a:endParaRPr kumimoji="1" lang="en-US" altLang="ja-JP" sz="1400" dirty="0"/>
          </a:p>
          <a:p>
            <a:r>
              <a:rPr kumimoji="1" lang="ja-JP" altLang="en-US" sz="1400" dirty="0"/>
              <a:t>・倒した数を</a:t>
            </a:r>
            <a:r>
              <a:rPr kumimoji="1" lang="en-US" altLang="ja-JP" sz="1400" dirty="0"/>
              <a:t>EXP</a:t>
            </a:r>
            <a:r>
              <a:rPr kumimoji="1" lang="ja-JP" altLang="en-US" sz="1400" dirty="0"/>
              <a:t>、レベルにする</a:t>
            </a:r>
            <a:endParaRPr kumimoji="1" lang="en-US" altLang="ja-JP" sz="1400" dirty="0"/>
          </a:p>
          <a:p>
            <a:r>
              <a:rPr lang="ja-JP" altLang="en-US" sz="1400" dirty="0"/>
              <a:t>・累計などから称号やバッチ獲得</a:t>
            </a:r>
            <a:endParaRPr lang="en-US" altLang="ja-JP" sz="1400" dirty="0"/>
          </a:p>
          <a:p>
            <a:r>
              <a:rPr kumimoji="1" lang="ja-JP" altLang="en-US" sz="1400" dirty="0"/>
              <a:t>・長期目標が月の初めに破綻した対応として宝箱から救済処置ランダムで</a:t>
            </a:r>
            <a:endParaRPr kumimoji="1" lang="en-US" altLang="ja-JP" sz="1400" dirty="0"/>
          </a:p>
          <a:p>
            <a:r>
              <a:rPr lang="ja-JP" altLang="en-US" sz="1400" dirty="0"/>
              <a:t>・応援コメントと背景</a:t>
            </a:r>
            <a:endParaRPr lang="en-US" altLang="ja-JP" sz="1400" dirty="0"/>
          </a:p>
          <a:p>
            <a:r>
              <a:rPr lang="ja-JP" altLang="en-US" sz="1400" dirty="0"/>
              <a:t>・連続記録はコメントでお知らせ？</a:t>
            </a:r>
            <a:endParaRPr lang="en-US" altLang="ja-JP" sz="1400" dirty="0"/>
          </a:p>
        </p:txBody>
      </p:sp>
      <p:sp>
        <p:nvSpPr>
          <p:cNvPr id="8" name="テキスト ボックス 7">
            <a:extLst>
              <a:ext uri="{FF2B5EF4-FFF2-40B4-BE49-F238E27FC236}">
                <a16:creationId xmlns:a16="http://schemas.microsoft.com/office/drawing/2014/main" id="{4055A931-C008-EA4F-29FA-3F9E3CD8DC6B}"/>
              </a:ext>
            </a:extLst>
          </p:cNvPr>
          <p:cNvSpPr txBox="1"/>
          <p:nvPr/>
        </p:nvSpPr>
        <p:spPr>
          <a:xfrm>
            <a:off x="121921" y="5226580"/>
            <a:ext cx="9736182" cy="1384995"/>
          </a:xfrm>
          <a:prstGeom prst="rect">
            <a:avLst/>
          </a:prstGeom>
          <a:noFill/>
        </p:spPr>
        <p:txBody>
          <a:bodyPr wrap="square" rtlCol="0">
            <a:spAutoFit/>
          </a:bodyPr>
          <a:lstStyle/>
          <a:p>
            <a:r>
              <a:rPr lang="ja-JP" altLang="en-US" sz="1400" b="1" dirty="0"/>
              <a:t>未定</a:t>
            </a:r>
            <a:endParaRPr lang="en-US" altLang="ja-JP" sz="1400" b="1" dirty="0"/>
          </a:p>
          <a:p>
            <a:r>
              <a:rPr kumimoji="1" lang="ja-JP" altLang="en-US" sz="1400" dirty="0"/>
              <a:t>・</a:t>
            </a:r>
            <a:r>
              <a:rPr kumimoji="1" lang="en-US" altLang="ja-JP" sz="1400" dirty="0" err="1"/>
              <a:t>rpg</a:t>
            </a:r>
            <a:r>
              <a:rPr kumimoji="1" lang="ja-JP" altLang="en-US" sz="1400" dirty="0"/>
              <a:t>みたくボスをつくって軽いストーリーもあるとおもろい？ストーリーは月ごとにつくる</a:t>
            </a:r>
            <a:endParaRPr kumimoji="1" lang="en-US" altLang="ja-JP" sz="1400" dirty="0"/>
          </a:p>
          <a:p>
            <a:r>
              <a:rPr lang="ja-JP" altLang="en-US" sz="1400" dirty="0"/>
              <a:t>・連続で目標達成できていないと画像が曇っていく、達成するとにっこり</a:t>
            </a:r>
            <a:endParaRPr lang="en-US" altLang="ja-JP" sz="1400" dirty="0"/>
          </a:p>
          <a:p>
            <a:r>
              <a:rPr kumimoji="1" lang="ja-JP" altLang="en-US" sz="1400" dirty="0"/>
              <a:t>・目標達成しても</a:t>
            </a:r>
            <a:r>
              <a:rPr kumimoji="1" lang="en-US" altLang="ja-JP" sz="1400" dirty="0" err="1"/>
              <a:t>SleepScore</a:t>
            </a:r>
            <a:r>
              <a:rPr kumimoji="1" lang="ja-JP" altLang="en-US" sz="1400" dirty="0"/>
              <a:t>が改善しないなら改善を促す</a:t>
            </a:r>
            <a:endParaRPr kumimoji="1" lang="en-US" altLang="ja-JP" sz="1400" dirty="0"/>
          </a:p>
          <a:p>
            <a:r>
              <a:rPr lang="ja-JP" altLang="en-US" sz="1400" dirty="0"/>
              <a:t>・画像はレベルによって変える</a:t>
            </a:r>
            <a:endParaRPr lang="en-US" altLang="ja-JP" sz="1400" dirty="0"/>
          </a:p>
          <a:p>
            <a:r>
              <a:rPr lang="ja-JP" altLang="en-US" sz="1400" dirty="0"/>
              <a:t>・日を追うごとに目標を高くしていく？</a:t>
            </a:r>
            <a:endParaRPr kumimoji="1" lang="en-US" altLang="ja-JP" sz="1400" dirty="0"/>
          </a:p>
        </p:txBody>
      </p:sp>
      <p:sp>
        <p:nvSpPr>
          <p:cNvPr id="9" name="テキスト ボックス 8">
            <a:extLst>
              <a:ext uri="{FF2B5EF4-FFF2-40B4-BE49-F238E27FC236}">
                <a16:creationId xmlns:a16="http://schemas.microsoft.com/office/drawing/2014/main" id="{F4DB5432-FBB7-F155-7016-587464705B53}"/>
              </a:ext>
            </a:extLst>
          </p:cNvPr>
          <p:cNvSpPr txBox="1"/>
          <p:nvPr/>
        </p:nvSpPr>
        <p:spPr>
          <a:xfrm>
            <a:off x="7501154" y="2292366"/>
            <a:ext cx="4493538" cy="954107"/>
          </a:xfrm>
          <a:prstGeom prst="rect">
            <a:avLst/>
          </a:prstGeom>
          <a:noFill/>
        </p:spPr>
        <p:txBody>
          <a:bodyPr wrap="none" rtlCol="0">
            <a:spAutoFit/>
          </a:bodyPr>
          <a:lstStyle/>
          <a:p>
            <a:r>
              <a:rPr kumimoji="1" lang="ja-JP" altLang="en-US" sz="1400" b="1" dirty="0"/>
              <a:t>目標</a:t>
            </a:r>
            <a:endParaRPr kumimoji="1" lang="en-US" altLang="ja-JP" sz="1400" b="1" dirty="0"/>
          </a:p>
          <a:p>
            <a:r>
              <a:rPr lang="ja-JP" altLang="en-US" sz="1400" dirty="0"/>
              <a:t>・週４回達成でボス倒せるようにする</a:t>
            </a:r>
            <a:endParaRPr lang="en-US" altLang="ja-JP" sz="1400" dirty="0"/>
          </a:p>
          <a:p>
            <a:r>
              <a:rPr kumimoji="1" lang="ja-JP" altLang="en-US" sz="1400" dirty="0"/>
              <a:t>・運動は目標との近さで確認</a:t>
            </a:r>
            <a:endParaRPr kumimoji="1" lang="en-US" altLang="ja-JP" sz="1400" dirty="0"/>
          </a:p>
          <a:p>
            <a:r>
              <a:rPr kumimoji="1" lang="ja-JP" altLang="en-US" sz="1400" dirty="0"/>
              <a:t>・少しづつ改善したいから先月比から目標設定したい</a:t>
            </a:r>
          </a:p>
        </p:txBody>
      </p:sp>
      <p:sp>
        <p:nvSpPr>
          <p:cNvPr id="10" name="テキスト ボックス 9">
            <a:extLst>
              <a:ext uri="{FF2B5EF4-FFF2-40B4-BE49-F238E27FC236}">
                <a16:creationId xmlns:a16="http://schemas.microsoft.com/office/drawing/2014/main" id="{DAE51D7D-B63F-1619-636A-D419B542E022}"/>
              </a:ext>
            </a:extLst>
          </p:cNvPr>
          <p:cNvSpPr txBox="1"/>
          <p:nvPr/>
        </p:nvSpPr>
        <p:spPr>
          <a:xfrm>
            <a:off x="7567748" y="3286178"/>
            <a:ext cx="3057247" cy="738664"/>
          </a:xfrm>
          <a:prstGeom prst="rect">
            <a:avLst/>
          </a:prstGeom>
          <a:noFill/>
        </p:spPr>
        <p:txBody>
          <a:bodyPr wrap="none" rtlCol="0">
            <a:spAutoFit/>
          </a:bodyPr>
          <a:lstStyle/>
          <a:p>
            <a:r>
              <a:rPr kumimoji="1" lang="en-US" altLang="ja-JP" sz="1400" b="1" dirty="0"/>
              <a:t>Home</a:t>
            </a:r>
          </a:p>
          <a:p>
            <a:r>
              <a:rPr lang="ja-JP" altLang="en-US" sz="1400" dirty="0"/>
              <a:t>・目標の詳細設定、メモれるように</a:t>
            </a:r>
            <a:endParaRPr lang="en-US" altLang="ja-JP" sz="1400" dirty="0"/>
          </a:p>
          <a:p>
            <a:endParaRPr kumimoji="1" lang="ja-JP" altLang="en-US" sz="1400" dirty="0"/>
          </a:p>
        </p:txBody>
      </p:sp>
    </p:spTree>
    <p:extLst>
      <p:ext uri="{BB962C8B-B14F-4D97-AF65-F5344CB8AC3E}">
        <p14:creationId xmlns:p14="http://schemas.microsoft.com/office/powerpoint/2010/main" val="231719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0B824FC-810D-FF73-1948-BFE51FFE4AA5}"/>
              </a:ext>
            </a:extLst>
          </p:cNvPr>
          <p:cNvSpPr txBox="1"/>
          <p:nvPr/>
        </p:nvSpPr>
        <p:spPr>
          <a:xfrm>
            <a:off x="95794" y="217714"/>
            <a:ext cx="11930743" cy="923330"/>
          </a:xfrm>
          <a:prstGeom prst="rect">
            <a:avLst/>
          </a:prstGeom>
          <a:noFill/>
        </p:spPr>
        <p:txBody>
          <a:bodyPr wrap="square" rtlCol="0">
            <a:spAutoFit/>
          </a:bodyPr>
          <a:lstStyle/>
          <a:p>
            <a:r>
              <a:rPr kumimoji="1" lang="ja-JP" altLang="en-US" dirty="0"/>
              <a:t>・睡眠を改善したい</a:t>
            </a:r>
            <a:endParaRPr kumimoji="1" lang="en-US" altLang="ja-JP" dirty="0"/>
          </a:p>
          <a:p>
            <a:r>
              <a:rPr lang="ja-JP" altLang="en-US" dirty="0"/>
              <a:t>・改善できる行動をピックアップ</a:t>
            </a:r>
            <a:endParaRPr lang="en-US" altLang="ja-JP" dirty="0"/>
          </a:p>
          <a:p>
            <a:r>
              <a:rPr kumimoji="1" lang="ja-JP" altLang="en-US" dirty="0"/>
              <a:t>・行動を続けるのをサポートするアプリの作成</a:t>
            </a:r>
            <a:endParaRPr kumimoji="1" lang="en-US" altLang="ja-JP" dirty="0"/>
          </a:p>
        </p:txBody>
      </p:sp>
      <p:sp>
        <p:nvSpPr>
          <p:cNvPr id="5" name="テキスト ボックス 4">
            <a:extLst>
              <a:ext uri="{FF2B5EF4-FFF2-40B4-BE49-F238E27FC236}">
                <a16:creationId xmlns:a16="http://schemas.microsoft.com/office/drawing/2014/main" id="{519887C6-8A2A-00FD-AC95-99F65372DA20}"/>
              </a:ext>
            </a:extLst>
          </p:cNvPr>
          <p:cNvSpPr txBox="1"/>
          <p:nvPr/>
        </p:nvSpPr>
        <p:spPr>
          <a:xfrm>
            <a:off x="95794" y="1141044"/>
            <a:ext cx="4913525" cy="2585323"/>
          </a:xfrm>
          <a:prstGeom prst="rect">
            <a:avLst/>
          </a:prstGeom>
          <a:noFill/>
        </p:spPr>
        <p:txBody>
          <a:bodyPr wrap="none" rtlCol="0">
            <a:spAutoFit/>
          </a:bodyPr>
          <a:lstStyle/>
          <a:p>
            <a:r>
              <a:rPr lang="ja-JP" altLang="en-US" b="1" dirty="0"/>
              <a:t>改善できる行動をピックアップ</a:t>
            </a:r>
            <a:endParaRPr kumimoji="1" lang="en-US" altLang="ja-JP" b="1" dirty="0"/>
          </a:p>
          <a:p>
            <a:r>
              <a:rPr kumimoji="1" lang="ja-JP" altLang="en-US" dirty="0"/>
              <a:t>・睡眠に関係する</a:t>
            </a:r>
            <a:r>
              <a:rPr kumimoji="1" lang="ja-JP" altLang="en-US" b="1" dirty="0"/>
              <a:t>行動</a:t>
            </a:r>
            <a:r>
              <a:rPr kumimoji="1" lang="ja-JP" altLang="en-US" dirty="0"/>
              <a:t>をピックアップ</a:t>
            </a:r>
            <a:endParaRPr kumimoji="1" lang="en-US" altLang="ja-JP" dirty="0"/>
          </a:p>
          <a:p>
            <a:r>
              <a:rPr kumimoji="1" lang="ja-JP" altLang="en-US" dirty="0"/>
              <a:t>・データを入手</a:t>
            </a:r>
            <a:endParaRPr kumimoji="1" lang="en-US" altLang="ja-JP" dirty="0"/>
          </a:p>
          <a:p>
            <a:r>
              <a:rPr lang="ja-JP" altLang="en-US" dirty="0"/>
              <a:t>・正規化</a:t>
            </a:r>
            <a:endParaRPr lang="en-US" altLang="ja-JP" dirty="0"/>
          </a:p>
          <a:p>
            <a:r>
              <a:rPr kumimoji="1" lang="ja-JP" altLang="en-US" dirty="0"/>
              <a:t>・</a:t>
            </a:r>
            <a:r>
              <a:rPr kumimoji="1" lang="en-US" altLang="ja-JP" dirty="0"/>
              <a:t>Sleep Score</a:t>
            </a:r>
            <a:r>
              <a:rPr kumimoji="1" lang="ja-JP" altLang="en-US" dirty="0"/>
              <a:t>との相関係数からカラムを絞る</a:t>
            </a:r>
            <a:endParaRPr kumimoji="1" lang="en-US" altLang="ja-JP" dirty="0"/>
          </a:p>
          <a:p>
            <a:r>
              <a:rPr lang="ja-JP" altLang="en-US" dirty="0"/>
              <a:t>・因子分析から改善する代表要素を選ぶ</a:t>
            </a:r>
            <a:endParaRPr lang="en-US" altLang="ja-JP" dirty="0"/>
          </a:p>
          <a:p>
            <a:r>
              <a:rPr kumimoji="1" lang="ja-JP" altLang="en-US" dirty="0"/>
              <a:t>・以上で３つの行動を選ぶ</a:t>
            </a:r>
            <a:endParaRPr kumimoji="1" lang="en-US" altLang="ja-JP" dirty="0"/>
          </a:p>
          <a:p>
            <a:r>
              <a:rPr kumimoji="1" lang="ja-JP" altLang="en-US" dirty="0"/>
              <a:t>・代表行動に優先順位をつける</a:t>
            </a:r>
          </a:p>
          <a:p>
            <a:endParaRPr kumimoji="1" lang="ja-JP" altLang="en-US" dirty="0"/>
          </a:p>
        </p:txBody>
      </p:sp>
      <p:sp>
        <p:nvSpPr>
          <p:cNvPr id="6" name="テキスト ボックス 5">
            <a:extLst>
              <a:ext uri="{FF2B5EF4-FFF2-40B4-BE49-F238E27FC236}">
                <a16:creationId xmlns:a16="http://schemas.microsoft.com/office/drawing/2014/main" id="{B747BEFA-2A57-753A-5445-4E74CD540BC3}"/>
              </a:ext>
            </a:extLst>
          </p:cNvPr>
          <p:cNvSpPr txBox="1"/>
          <p:nvPr/>
        </p:nvSpPr>
        <p:spPr>
          <a:xfrm>
            <a:off x="95794" y="3500846"/>
            <a:ext cx="5643154" cy="2031325"/>
          </a:xfrm>
          <a:prstGeom prst="rect">
            <a:avLst/>
          </a:prstGeom>
          <a:noFill/>
        </p:spPr>
        <p:txBody>
          <a:bodyPr wrap="square" rtlCol="0">
            <a:spAutoFit/>
          </a:bodyPr>
          <a:lstStyle/>
          <a:p>
            <a:r>
              <a:rPr kumimoji="1" lang="ja-JP" altLang="en-US" b="1" dirty="0"/>
              <a:t>サポートするアプリ</a:t>
            </a:r>
            <a:endParaRPr kumimoji="1" lang="en-US" altLang="ja-JP" b="1" dirty="0"/>
          </a:p>
          <a:p>
            <a:r>
              <a:rPr kumimoji="1" lang="ja-JP" altLang="en-US" dirty="0"/>
              <a:t>・毎日、代表行動の３つと日付、</a:t>
            </a:r>
            <a:r>
              <a:rPr kumimoji="1" lang="en-US" altLang="ja-JP" dirty="0"/>
              <a:t>Sleep Score</a:t>
            </a:r>
            <a:r>
              <a:rPr kumimoji="1" lang="ja-JP" altLang="en-US" dirty="0"/>
              <a:t>を記録</a:t>
            </a:r>
            <a:endParaRPr kumimoji="1" lang="en-US" altLang="ja-JP" dirty="0"/>
          </a:p>
          <a:p>
            <a:r>
              <a:rPr lang="ja-JP" altLang="en-US" dirty="0"/>
              <a:t>・直近７日のデータをぱっと見でわかるようにする</a:t>
            </a:r>
            <a:endParaRPr lang="en-US" altLang="ja-JP" dirty="0"/>
          </a:p>
          <a:p>
            <a:r>
              <a:rPr kumimoji="1" lang="ja-JP" altLang="en-US" dirty="0"/>
              <a:t>・先週比を表示</a:t>
            </a:r>
            <a:endParaRPr kumimoji="1" lang="en-US" altLang="ja-JP" dirty="0"/>
          </a:p>
          <a:p>
            <a:r>
              <a:rPr lang="ja-JP" altLang="en-US" dirty="0"/>
              <a:t>・目標達成の累積</a:t>
            </a:r>
            <a:endParaRPr lang="en-US" altLang="ja-JP" dirty="0"/>
          </a:p>
          <a:p>
            <a:r>
              <a:rPr lang="ja-JP" altLang="en-US" dirty="0"/>
              <a:t>・代表行動の目標が達成していない場合、</a:t>
            </a:r>
            <a:endParaRPr lang="en-US" altLang="ja-JP" dirty="0"/>
          </a:p>
          <a:p>
            <a:r>
              <a:rPr lang="ja-JP" altLang="en-US" dirty="0"/>
              <a:t>優先順位順にアドバイスを１つずつ提示</a:t>
            </a:r>
            <a:endParaRPr lang="en-US" altLang="ja-JP" dirty="0"/>
          </a:p>
        </p:txBody>
      </p:sp>
    </p:spTree>
    <p:extLst>
      <p:ext uri="{BB962C8B-B14F-4D97-AF65-F5344CB8AC3E}">
        <p14:creationId xmlns:p14="http://schemas.microsoft.com/office/powerpoint/2010/main" val="198648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10AD54-5D8F-F5F6-A42B-CD9BB829CBF0}"/>
              </a:ext>
            </a:extLst>
          </p:cNvPr>
          <p:cNvSpPr txBox="1"/>
          <p:nvPr/>
        </p:nvSpPr>
        <p:spPr>
          <a:xfrm>
            <a:off x="175124" y="100256"/>
            <a:ext cx="9109166" cy="369332"/>
          </a:xfrm>
          <a:prstGeom prst="rect">
            <a:avLst/>
          </a:prstGeom>
          <a:noFill/>
        </p:spPr>
        <p:txBody>
          <a:bodyPr wrap="square" rtlCol="0">
            <a:spAutoFit/>
          </a:bodyPr>
          <a:lstStyle/>
          <a:p>
            <a:r>
              <a:rPr kumimoji="1" lang="ja-JP" altLang="en-US" b="1" dirty="0"/>
              <a:t>サポートするアプリ</a:t>
            </a:r>
            <a:endParaRPr kumimoji="1" lang="en-US" altLang="ja-JP" b="1" dirty="0"/>
          </a:p>
        </p:txBody>
      </p:sp>
      <p:sp>
        <p:nvSpPr>
          <p:cNvPr id="5" name="テキスト ボックス 4">
            <a:extLst>
              <a:ext uri="{FF2B5EF4-FFF2-40B4-BE49-F238E27FC236}">
                <a16:creationId xmlns:a16="http://schemas.microsoft.com/office/drawing/2014/main" id="{CEF246EB-D102-EA1C-C14D-18BD265D6E3E}"/>
              </a:ext>
            </a:extLst>
          </p:cNvPr>
          <p:cNvSpPr txBox="1"/>
          <p:nvPr/>
        </p:nvSpPr>
        <p:spPr>
          <a:xfrm>
            <a:off x="175124" y="554843"/>
            <a:ext cx="11069139" cy="1754326"/>
          </a:xfrm>
          <a:prstGeom prst="rect">
            <a:avLst/>
          </a:prstGeom>
          <a:noFill/>
        </p:spPr>
        <p:txBody>
          <a:bodyPr wrap="square" rtlCol="0">
            <a:spAutoFit/>
          </a:bodyPr>
          <a:lstStyle/>
          <a:p>
            <a:r>
              <a:rPr kumimoji="1" lang="ja-JP" altLang="en-US" b="1" dirty="0"/>
              <a:t>毎日、代表行動の３つと日付、</a:t>
            </a:r>
            <a:r>
              <a:rPr kumimoji="1" lang="en-US" altLang="ja-JP" b="1" dirty="0"/>
              <a:t>Sleep Score</a:t>
            </a:r>
            <a:r>
              <a:rPr kumimoji="1" lang="ja-JP" altLang="en-US" b="1" dirty="0"/>
              <a:t>を記録</a:t>
            </a:r>
            <a:endParaRPr kumimoji="1" lang="en-US" altLang="ja-JP" b="1" dirty="0"/>
          </a:p>
          <a:p>
            <a:r>
              <a:rPr kumimoji="1" lang="ja-JP" altLang="en-US" dirty="0"/>
              <a:t>・入力時、空白の場合、前回のデータを削除か保持を選べるように</a:t>
            </a:r>
            <a:endParaRPr kumimoji="1" lang="en-US" altLang="ja-JP" dirty="0"/>
          </a:p>
          <a:p>
            <a:r>
              <a:rPr lang="ja-JP" altLang="en-US" dirty="0"/>
              <a:t>・データは</a:t>
            </a:r>
            <a:r>
              <a:rPr lang="en-US" altLang="ja-JP" dirty="0"/>
              <a:t>csv</a:t>
            </a:r>
            <a:r>
              <a:rPr lang="ja-JP" altLang="en-US" dirty="0"/>
              <a:t>ファイルに記録</a:t>
            </a:r>
            <a:endParaRPr lang="en-US" altLang="ja-JP" dirty="0"/>
          </a:p>
          <a:p>
            <a:r>
              <a:rPr kumimoji="1" lang="ja-JP" altLang="en-US" dirty="0"/>
              <a:t>・時間は４桁半角数字で入力</a:t>
            </a:r>
            <a:r>
              <a:rPr kumimoji="1" lang="en-US" altLang="ja-JP" dirty="0"/>
              <a:t>00:10</a:t>
            </a:r>
            <a:r>
              <a:rPr kumimoji="1" lang="ja-JP" altLang="en-US" dirty="0"/>
              <a:t>を</a:t>
            </a:r>
            <a:r>
              <a:rPr kumimoji="1" lang="en-US" altLang="ja-JP" dirty="0"/>
              <a:t>2410</a:t>
            </a:r>
          </a:p>
          <a:p>
            <a:r>
              <a:rPr lang="ja-JP" altLang="en-US" dirty="0"/>
              <a:t>・明日以降の日付には記録できないようにする</a:t>
            </a:r>
            <a:endParaRPr lang="en-US" altLang="ja-JP" dirty="0"/>
          </a:p>
          <a:p>
            <a:r>
              <a:rPr lang="ja-JP" altLang="en-US" dirty="0"/>
              <a:t>・削除できるようにする</a:t>
            </a:r>
            <a:endParaRPr lang="en-US" altLang="ja-JP" dirty="0"/>
          </a:p>
        </p:txBody>
      </p:sp>
      <p:sp>
        <p:nvSpPr>
          <p:cNvPr id="10" name="テキスト ボックス 9">
            <a:extLst>
              <a:ext uri="{FF2B5EF4-FFF2-40B4-BE49-F238E27FC236}">
                <a16:creationId xmlns:a16="http://schemas.microsoft.com/office/drawing/2014/main" id="{84178B66-D474-3C5C-7BC4-44079731B568}"/>
              </a:ext>
            </a:extLst>
          </p:cNvPr>
          <p:cNvSpPr txBox="1"/>
          <p:nvPr/>
        </p:nvSpPr>
        <p:spPr>
          <a:xfrm>
            <a:off x="175124" y="2470243"/>
            <a:ext cx="6093618" cy="1200329"/>
          </a:xfrm>
          <a:prstGeom prst="rect">
            <a:avLst/>
          </a:prstGeom>
          <a:noFill/>
        </p:spPr>
        <p:txBody>
          <a:bodyPr wrap="square">
            <a:spAutoFit/>
          </a:bodyPr>
          <a:lstStyle/>
          <a:p>
            <a:r>
              <a:rPr lang="ja-JP" altLang="en-US" b="1" dirty="0"/>
              <a:t>直近７日のデータをぱっと見でわかるようにする</a:t>
            </a:r>
            <a:endParaRPr lang="en-US" altLang="ja-JP" b="1" dirty="0"/>
          </a:p>
          <a:p>
            <a:r>
              <a:rPr lang="ja-JP" altLang="en-US" dirty="0"/>
              <a:t>・表で表示、目標達成しているセルは強調</a:t>
            </a:r>
            <a:endParaRPr lang="en-US" altLang="ja-JP" dirty="0"/>
          </a:p>
          <a:p>
            <a:r>
              <a:rPr lang="ja-JP" altLang="en-US" dirty="0"/>
              <a:t>・日付でソートする</a:t>
            </a:r>
            <a:endParaRPr lang="en-US" altLang="ja-JP" dirty="0"/>
          </a:p>
          <a:p>
            <a:r>
              <a:rPr lang="ja-JP" altLang="en-US" dirty="0"/>
              <a:t>（・グラフ）</a:t>
            </a:r>
            <a:endParaRPr lang="en-US" altLang="ja-JP" dirty="0"/>
          </a:p>
        </p:txBody>
      </p:sp>
      <p:sp>
        <p:nvSpPr>
          <p:cNvPr id="12" name="テキスト ボックス 11">
            <a:extLst>
              <a:ext uri="{FF2B5EF4-FFF2-40B4-BE49-F238E27FC236}">
                <a16:creationId xmlns:a16="http://schemas.microsoft.com/office/drawing/2014/main" id="{FA8CEDEF-781D-1C77-88AE-A43E344E6656}"/>
              </a:ext>
            </a:extLst>
          </p:cNvPr>
          <p:cNvSpPr txBox="1"/>
          <p:nvPr/>
        </p:nvSpPr>
        <p:spPr>
          <a:xfrm>
            <a:off x="175124" y="3703090"/>
            <a:ext cx="6093618" cy="646331"/>
          </a:xfrm>
          <a:prstGeom prst="rect">
            <a:avLst/>
          </a:prstGeom>
          <a:noFill/>
        </p:spPr>
        <p:txBody>
          <a:bodyPr wrap="square">
            <a:spAutoFit/>
          </a:bodyPr>
          <a:lstStyle/>
          <a:p>
            <a:r>
              <a:rPr kumimoji="1" lang="ja-JP" altLang="en-US" b="1" dirty="0"/>
              <a:t>先週比を表示</a:t>
            </a:r>
            <a:endParaRPr kumimoji="1" lang="en-US" altLang="ja-JP" b="1" dirty="0"/>
          </a:p>
          <a:p>
            <a:r>
              <a:rPr lang="ja-JP" altLang="en-US" dirty="0"/>
              <a:t>・スコアを比較</a:t>
            </a:r>
            <a:endParaRPr lang="en-US" altLang="ja-JP" dirty="0"/>
          </a:p>
        </p:txBody>
      </p:sp>
      <p:sp>
        <p:nvSpPr>
          <p:cNvPr id="14" name="テキスト ボックス 13">
            <a:extLst>
              <a:ext uri="{FF2B5EF4-FFF2-40B4-BE49-F238E27FC236}">
                <a16:creationId xmlns:a16="http://schemas.microsoft.com/office/drawing/2014/main" id="{BDF75C13-EB2A-4CC1-2A56-E0FCE191C082}"/>
              </a:ext>
            </a:extLst>
          </p:cNvPr>
          <p:cNvSpPr txBox="1"/>
          <p:nvPr/>
        </p:nvSpPr>
        <p:spPr>
          <a:xfrm>
            <a:off x="175124" y="4336200"/>
            <a:ext cx="6093618" cy="646331"/>
          </a:xfrm>
          <a:prstGeom prst="rect">
            <a:avLst/>
          </a:prstGeom>
          <a:noFill/>
        </p:spPr>
        <p:txBody>
          <a:bodyPr wrap="square">
            <a:spAutoFit/>
          </a:bodyPr>
          <a:lstStyle/>
          <a:p>
            <a:r>
              <a:rPr lang="ja-JP" altLang="en-US" b="1" dirty="0"/>
              <a:t>目標達成の累積</a:t>
            </a:r>
            <a:endParaRPr lang="en-US" altLang="ja-JP" b="1" dirty="0"/>
          </a:p>
          <a:p>
            <a:r>
              <a:rPr lang="ja-JP" altLang="en-US" dirty="0"/>
              <a:t>・目標の設定</a:t>
            </a:r>
          </a:p>
        </p:txBody>
      </p:sp>
      <p:sp>
        <p:nvSpPr>
          <p:cNvPr id="16" name="テキスト ボックス 15">
            <a:extLst>
              <a:ext uri="{FF2B5EF4-FFF2-40B4-BE49-F238E27FC236}">
                <a16:creationId xmlns:a16="http://schemas.microsoft.com/office/drawing/2014/main" id="{CD09DC74-72FD-37E8-B2AA-807D8389D208}"/>
              </a:ext>
            </a:extLst>
          </p:cNvPr>
          <p:cNvSpPr txBox="1"/>
          <p:nvPr/>
        </p:nvSpPr>
        <p:spPr>
          <a:xfrm>
            <a:off x="175124" y="5015049"/>
            <a:ext cx="9883377" cy="923330"/>
          </a:xfrm>
          <a:prstGeom prst="rect">
            <a:avLst/>
          </a:prstGeom>
          <a:noFill/>
        </p:spPr>
        <p:txBody>
          <a:bodyPr wrap="square">
            <a:spAutoFit/>
          </a:bodyPr>
          <a:lstStyle/>
          <a:p>
            <a:r>
              <a:rPr lang="ja-JP" altLang="en-US" b="1" dirty="0"/>
              <a:t>代表行動の目標が達成していない場合、優先順位順にアドバイスを１つずつ提示</a:t>
            </a:r>
            <a:endParaRPr lang="en-US" altLang="ja-JP" b="1" dirty="0"/>
          </a:p>
          <a:p>
            <a:r>
              <a:rPr lang="ja-JP" altLang="en-US" dirty="0"/>
              <a:t>・優先順位の決定</a:t>
            </a:r>
            <a:endParaRPr lang="en-US" altLang="ja-JP" dirty="0"/>
          </a:p>
          <a:p>
            <a:r>
              <a:rPr lang="ja-JP" altLang="en-US" dirty="0"/>
              <a:t>・通知で送れるようにしたい</a:t>
            </a:r>
            <a:endParaRPr lang="en-US" altLang="ja-JP" dirty="0"/>
          </a:p>
        </p:txBody>
      </p:sp>
      <p:sp>
        <p:nvSpPr>
          <p:cNvPr id="17" name="テキスト ボックス 16">
            <a:extLst>
              <a:ext uri="{FF2B5EF4-FFF2-40B4-BE49-F238E27FC236}">
                <a16:creationId xmlns:a16="http://schemas.microsoft.com/office/drawing/2014/main" id="{7BEFF7B8-364F-3C5A-AE41-44C931A54549}"/>
              </a:ext>
            </a:extLst>
          </p:cNvPr>
          <p:cNvSpPr txBox="1"/>
          <p:nvPr/>
        </p:nvSpPr>
        <p:spPr>
          <a:xfrm>
            <a:off x="175124" y="6003842"/>
            <a:ext cx="9883377" cy="646331"/>
          </a:xfrm>
          <a:prstGeom prst="rect">
            <a:avLst/>
          </a:prstGeom>
          <a:noFill/>
        </p:spPr>
        <p:txBody>
          <a:bodyPr wrap="square">
            <a:spAutoFit/>
          </a:bodyPr>
          <a:lstStyle/>
          <a:p>
            <a:r>
              <a:rPr lang="ja-JP" altLang="en-US" b="1" dirty="0"/>
              <a:t>通知</a:t>
            </a:r>
            <a:endParaRPr lang="en-US" altLang="ja-JP" b="1" dirty="0"/>
          </a:p>
          <a:p>
            <a:r>
              <a:rPr lang="ja-JP" altLang="en-US" dirty="0"/>
              <a:t>・とりあえず</a:t>
            </a:r>
            <a:r>
              <a:rPr lang="en-US" altLang="ja-JP" dirty="0"/>
              <a:t>PC</a:t>
            </a:r>
            <a:r>
              <a:rPr lang="ja-JP" altLang="en-US" dirty="0"/>
              <a:t>のみに</a:t>
            </a:r>
            <a:endParaRPr lang="en-US" altLang="ja-JP" dirty="0"/>
          </a:p>
        </p:txBody>
      </p:sp>
    </p:spTree>
    <p:extLst>
      <p:ext uri="{BB962C8B-B14F-4D97-AF65-F5344CB8AC3E}">
        <p14:creationId xmlns:p14="http://schemas.microsoft.com/office/powerpoint/2010/main" val="11831703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TotalTime>
  <Words>851</Words>
  <Application>Microsoft Office PowerPoint</Application>
  <PresentationFormat>ワイド画面</PresentationFormat>
  <Paragraphs>164</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Consolas</vt:lpstr>
      <vt:lpstr>Office テーマ</vt:lpstr>
      <vt:lpstr>PowerPoint プレゼンテーション</vt:lpstr>
      <vt:lpstr>戦闘ページ</vt:lpstr>
      <vt:lpstr>リザルトページ</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名城大学 学生</dc:creator>
  <cp:lastModifiedBy>名城大学 学生</cp:lastModifiedBy>
  <cp:revision>29</cp:revision>
  <dcterms:created xsi:type="dcterms:W3CDTF">2022-06-27T08:51:32Z</dcterms:created>
  <dcterms:modified xsi:type="dcterms:W3CDTF">2022-07-11T12:39:30Z</dcterms:modified>
</cp:coreProperties>
</file>