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9" r:id="rId3"/>
    <p:sldId id="258" r:id="rId4"/>
    <p:sldId id="259" r:id="rId5"/>
    <p:sldId id="257" r:id="rId6"/>
    <p:sldId id="260" r:id="rId7"/>
    <p:sldId id="264" r:id="rId8"/>
    <p:sldId id="262" r:id="rId9"/>
    <p:sldId id="281" r:id="rId10"/>
    <p:sldId id="263" r:id="rId11"/>
    <p:sldId id="265" r:id="rId12"/>
    <p:sldId id="267" r:id="rId13"/>
    <p:sldId id="268" r:id="rId14"/>
    <p:sldId id="282" r:id="rId15"/>
    <p:sldId id="284" r:id="rId16"/>
    <p:sldId id="269" r:id="rId17"/>
    <p:sldId id="271" r:id="rId18"/>
    <p:sldId id="261" r:id="rId19"/>
    <p:sldId id="278" r:id="rId20"/>
    <p:sldId id="273" r:id="rId21"/>
    <p:sldId id="286" r:id="rId22"/>
    <p:sldId id="274" r:id="rId23"/>
    <p:sldId id="276" r:id="rId24"/>
    <p:sldId id="277" r:id="rId25"/>
    <p:sldId id="285"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12" autoAdjust="0"/>
  </p:normalViewPr>
  <p:slideViewPr>
    <p:cSldViewPr snapToGrid="0">
      <p:cViewPr varScale="1">
        <p:scale>
          <a:sx n="83" d="100"/>
          <a:sy n="83"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pwr8\Downloads\Graph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pwr8\Downloads\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FOX and MSNBC classified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7.2517349673920234E-2"/>
          <c:y val="0.13767948814965625"/>
          <c:w val="0.90269292035706694"/>
          <c:h val="0.7295339538879102"/>
        </c:manualLayout>
      </c:layout>
      <c:lineChart>
        <c:grouping val="standard"/>
        <c:varyColors val="0"/>
        <c:ser>
          <c:idx val="0"/>
          <c:order val="2"/>
          <c:tx>
            <c:v>FOX</c:v>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[Graphs.xlsx]Sheet1!$D$2:$D$6</c:f>
              <c:numCache>
                <c:formatCode>General</c:formatCode>
                <c:ptCount val="5"/>
                <c:pt idx="0">
                  <c:v>42</c:v>
                </c:pt>
                <c:pt idx="1">
                  <c:v>47</c:v>
                </c:pt>
                <c:pt idx="2">
                  <c:v>55</c:v>
                </c:pt>
                <c:pt idx="3">
                  <c:v>73</c:v>
                </c:pt>
                <c:pt idx="4">
                  <c:v>80</c:v>
                </c:pt>
              </c:numCache>
            </c:numRef>
          </c:val>
          <c:smooth val="0"/>
          <c:extLst xmlns:c16r2="http://schemas.microsoft.com/office/drawing/2015/06/chart">
            <c:ext xmlns:c16="http://schemas.microsoft.com/office/drawing/2014/chart" uri="{C3380CC4-5D6E-409C-BE32-E72D297353CC}">
              <c16:uniqueId val="{00000000-9EE9-4CAF-9E6C-7F656DF29EE9}"/>
            </c:ext>
          </c:extLst>
        </c:ser>
        <c:ser>
          <c:idx val="1"/>
          <c:order val="3"/>
          <c:tx>
            <c:v>MSNBC </c:v>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[Graphs.xlsx]Sheet1!$F$2:$F$6</c:f>
              <c:numCache>
                <c:formatCode>General</c:formatCode>
                <c:ptCount val="5"/>
                <c:pt idx="0">
                  <c:v>37</c:v>
                </c:pt>
                <c:pt idx="1">
                  <c:v>42</c:v>
                </c:pt>
                <c:pt idx="2">
                  <c:v>47</c:v>
                </c:pt>
                <c:pt idx="3">
                  <c:v>50</c:v>
                </c:pt>
                <c:pt idx="4">
                  <c:v>52</c:v>
                </c:pt>
              </c:numCache>
            </c:numRef>
          </c:val>
          <c:smooth val="0"/>
          <c:extLst xmlns:c16r2="http://schemas.microsoft.com/office/drawing/2015/06/chart">
            <c:ext xmlns:c16="http://schemas.microsoft.com/office/drawing/2014/chart" uri="{C3380CC4-5D6E-409C-BE32-E72D297353CC}">
              <c16:uniqueId val="{00000001-9EE9-4CAF-9E6C-7F656DF29EE9}"/>
            </c:ext>
          </c:extLst>
        </c:ser>
        <c:dLbls>
          <c:dLblPos val="ctr"/>
          <c:showLegendKey val="0"/>
          <c:showVal val="1"/>
          <c:showCatName val="0"/>
          <c:showSerName val="0"/>
          <c:showPercent val="0"/>
          <c:showBubbleSize val="0"/>
        </c:dLbls>
        <c:upDownBars>
          <c:gapWidth val="150"/>
          <c:upBars>
            <c:spPr>
              <a:solidFill>
                <a:schemeClr val="lt1"/>
              </a:solidFill>
              <a:ln w="9525">
                <a:solidFill>
                  <a:schemeClr val="dk1">
                    <a:lumMod val="65000"/>
                    <a:lumOff val="35000"/>
                  </a:schemeClr>
                </a:solidFill>
              </a:ln>
              <a:effectLst/>
            </c:spPr>
          </c:upBars>
          <c:downBars>
            <c:spPr>
              <a:solidFill>
                <a:schemeClr val="dk1">
                  <a:lumMod val="50000"/>
                  <a:lumOff val="50000"/>
                </a:schemeClr>
              </a:solidFill>
              <a:ln w="9525">
                <a:solidFill>
                  <a:schemeClr val="dk1">
                    <a:lumMod val="65000"/>
                    <a:lumOff val="35000"/>
                  </a:schemeClr>
                </a:solidFill>
              </a:ln>
              <a:effectLst/>
            </c:spPr>
          </c:downBars>
        </c:upDownBars>
        <c:marker val="1"/>
        <c:smooth val="0"/>
        <c:axId val="254916056"/>
        <c:axId val="254916448"/>
        <c:extLst xmlns:c16r2="http://schemas.microsoft.com/office/drawing/2015/06/chart">
          <c:ext xmlns:c15="http://schemas.microsoft.com/office/drawing/2012/chart" uri="{02D57815-91ED-43cb-92C2-25804820EDAC}">
            <c15:filteredLineSeries>
              <c15:ser>
                <c:idx val="2"/>
                <c:order val="0"/>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uri="{CE6537A1-D6FC-4f65-9D91-7224C49458BB}">
                      <c15:showLeaderLines val="1"/>
                      <c15:leaderLines>
                        <c:spPr>
                          <a:ln w="9525">
                            <a:solidFill>
                              <a:schemeClr val="dk1">
                                <a:lumMod val="50000"/>
                                <a:lumOff val="50000"/>
                              </a:schemeClr>
                            </a:solidFill>
                          </a:ln>
                          <a:effectLst/>
                        </c:spPr>
                      </c15:leaderLines>
                    </c:ext>
                  </c:extLst>
                </c:dLbls>
                <c:val>
                  <c:numRef>
                    <c:extLst xmlns:c16r2="http://schemas.microsoft.com/office/drawing/2015/06/chart">
                      <c:ext uri="{02D57815-91ED-43cb-92C2-25804820EDAC}">
                        <c15:formulaRef>
                          <c15:sqref>[Graphs.xlsx]Sheet1!$D$2:$D$6</c15:sqref>
                        </c15:formulaRef>
                      </c:ext>
                    </c:extLst>
                    <c:numCache>
                      <c:formatCode>General</c:formatCode>
                      <c:ptCount val="5"/>
                      <c:pt idx="0">
                        <c:v>42</c:v>
                      </c:pt>
                      <c:pt idx="1">
                        <c:v>47</c:v>
                      </c:pt>
                      <c:pt idx="2">
                        <c:v>55</c:v>
                      </c:pt>
                      <c:pt idx="3">
                        <c:v>73</c:v>
                      </c:pt>
                      <c:pt idx="4">
                        <c:v>80</c:v>
                      </c:pt>
                    </c:numCache>
                  </c:numRef>
                </c:val>
                <c:smooth val="0"/>
                <c:extLst xmlns:c16r2="http://schemas.microsoft.com/office/drawing/2015/06/chart">
                  <c:ext xmlns:c16="http://schemas.microsoft.com/office/drawing/2014/chart" uri="{C3380CC4-5D6E-409C-BE32-E72D297353CC}">
                    <c16:uniqueId val="{00000002-9EE9-4CAF-9E6C-7F656DF29EE9}"/>
                  </c:ext>
                </c:extLst>
              </c15:ser>
            </c15:filteredLineSeries>
            <c15:filteredLineSeries>
              <c15:ser>
                <c:idx val="3"/>
                <c:order val="1"/>
                <c:spPr>
                  <a:ln w="31750" cap="rnd">
                    <a:solidFill>
                      <a:schemeClr val="accent4"/>
                    </a:solidFill>
                    <a:round/>
                  </a:ln>
                  <a:effectLst/>
                </c:spPr>
                <c:marker>
                  <c:symbol val="circle"/>
                  <c:size val="17"/>
                  <c:spPr>
                    <a:solidFill>
                      <a:schemeClr val="accent4"/>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extLst xmlns:c16r2="http://schemas.microsoft.com/office/drawing/2015/06/chart" xmlns:c15="http://schemas.microsoft.com/office/drawing/2012/chart">
                      <c:ext xmlns:c15="http://schemas.microsoft.com/office/drawing/2012/chart" uri="{02D57815-91ED-43cb-92C2-25804820EDAC}">
                        <c15:formulaRef>
                          <c15:sqref>[Graphs.xlsx]Sheet1!$F$2:$F$6</c15:sqref>
                        </c15:formulaRef>
                      </c:ext>
                    </c:extLst>
                    <c:numCache>
                      <c:formatCode>General</c:formatCode>
                      <c:ptCount val="5"/>
                      <c:pt idx="0">
                        <c:v>37</c:v>
                      </c:pt>
                      <c:pt idx="1">
                        <c:v>42</c:v>
                      </c:pt>
                      <c:pt idx="2">
                        <c:v>47</c:v>
                      </c:pt>
                      <c:pt idx="3">
                        <c:v>50</c:v>
                      </c:pt>
                      <c:pt idx="4">
                        <c:v>52</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3-9EE9-4CAF-9E6C-7F656DF29EE9}"/>
                  </c:ext>
                </c:extLst>
              </c15:ser>
            </c15:filteredLineSeries>
          </c:ext>
        </c:extLst>
      </c:lineChart>
      <c:catAx>
        <c:axId val="25491605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400"/>
                  <a:t>Corpora</a:t>
                </a:r>
                <a:r>
                  <a:rPr lang="en-US" sz="1400" baseline="0"/>
                  <a:t> Size</a:t>
                </a:r>
                <a:endParaRPr lang="en-US" sz="140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0"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ln>
                  <a:noFill/>
                </a:ln>
                <a:noFill/>
                <a:latin typeface="+mn-lt"/>
                <a:ea typeface="+mn-ea"/>
                <a:cs typeface="+mn-cs"/>
              </a:defRPr>
            </a:pPr>
            <a:endParaRPr lang="en-US"/>
          </a:p>
        </c:txPr>
        <c:crossAx val="254916448"/>
        <c:crosses val="autoZero"/>
        <c:auto val="0"/>
        <c:lblAlgn val="ctr"/>
        <c:lblOffset val="10"/>
        <c:tickLblSkip val="1"/>
        <c:tickMarkSkip val="2"/>
        <c:noMultiLvlLbl val="0"/>
      </c:catAx>
      <c:valAx>
        <c:axId val="25491644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sz="1600"/>
                  <a:t>Classification</a:t>
                </a:r>
                <a:r>
                  <a:rPr lang="en-US" sz="1600" baseline="0"/>
                  <a:t> </a:t>
                </a:r>
                <a:endParaRPr lang="en-US" sz="160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54916056"/>
        <c:crossesAt val="1"/>
        <c:crossBetween val="between"/>
      </c:valAx>
      <c:spPr>
        <a:noFill/>
        <a:ln>
          <a:noFill/>
        </a:ln>
        <a:effectLst/>
      </c:spPr>
    </c:plotArea>
    <c:legend>
      <c:legendPos val="t"/>
      <c:layout>
        <c:manualLayout>
          <c:xMode val="edge"/>
          <c:yMode val="edge"/>
          <c:x val="0.86243186754076939"/>
          <c:y val="1.8720746234751721E-2"/>
          <c:w val="0.1071944572443002"/>
          <c:h val="0.1147303029961363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Confidence estimate</a:t>
            </a:r>
            <a:r>
              <a:rPr lang="en-US" baseline="0"/>
              <a:t>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[Graphs.xlsx]Sheet1!$H$2:$H$6</c:f>
              <c:numCache>
                <c:formatCode>General</c:formatCode>
                <c:ptCount val="5"/>
                <c:pt idx="0">
                  <c:v>5</c:v>
                </c:pt>
                <c:pt idx="1">
                  <c:v>10</c:v>
                </c:pt>
                <c:pt idx="2">
                  <c:v>15</c:v>
                </c:pt>
                <c:pt idx="3">
                  <c:v>20</c:v>
                </c:pt>
                <c:pt idx="4">
                  <c:v>25</c:v>
                </c:pt>
              </c:numCache>
            </c:numRef>
          </c:cat>
          <c:val>
            <c:numRef>
              <c:f>[Graphs.xlsx]Sheet1!$G$2:$G$6</c:f>
              <c:numCache>
                <c:formatCode>General</c:formatCode>
                <c:ptCount val="5"/>
                <c:pt idx="0">
                  <c:v>5</c:v>
                </c:pt>
                <c:pt idx="1">
                  <c:v>5</c:v>
                </c:pt>
                <c:pt idx="2">
                  <c:v>8</c:v>
                </c:pt>
                <c:pt idx="3">
                  <c:v>23</c:v>
                </c:pt>
                <c:pt idx="4">
                  <c:v>28</c:v>
                </c:pt>
              </c:numCache>
            </c:numRef>
          </c:val>
          <c:smooth val="0"/>
          <c:extLst xmlns:c16r2="http://schemas.microsoft.com/office/drawing/2015/06/chart">
            <c:ext xmlns:c16="http://schemas.microsoft.com/office/drawing/2014/chart" uri="{C3380CC4-5D6E-409C-BE32-E72D297353CC}">
              <c16:uniqueId val="{00000000-C345-4986-AAF5-42EC86910181}"/>
            </c:ext>
          </c:extLst>
        </c:ser>
        <c:dLbls>
          <c:showLegendKey val="0"/>
          <c:showVal val="0"/>
          <c:showCatName val="0"/>
          <c:showSerName val="0"/>
          <c:showPercent val="0"/>
          <c:showBubbleSize val="0"/>
        </c:dLbls>
        <c:marker val="1"/>
        <c:smooth val="0"/>
        <c:axId val="254917232"/>
        <c:axId val="254917624"/>
      </c:lineChart>
      <c:catAx>
        <c:axId val="25491723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Corpora Size</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917624"/>
        <c:crosses val="autoZero"/>
        <c:auto val="1"/>
        <c:lblAlgn val="ctr"/>
        <c:lblOffset val="100"/>
        <c:noMultiLvlLbl val="0"/>
      </c:catAx>
      <c:valAx>
        <c:axId val="254917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Confidence</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917232"/>
        <c:crosses val="autoZero"/>
        <c:crossBetween val="between"/>
      </c:valAx>
      <c:spPr>
        <a:noFill/>
        <a:ln>
          <a:noFill/>
        </a:ln>
        <a:effectLst/>
      </c:spPr>
    </c:plotArea>
    <c:plotVisOnly val="1"/>
    <c:dispBlanksAs val="gap"/>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0.68836</cdr:x>
      <cdr:y>0.85675</cdr:y>
    </cdr:from>
    <cdr:to>
      <cdr:x>0.73838</cdr:x>
      <cdr:y>0.9039</cdr:y>
    </cdr:to>
    <cdr:sp macro="" textlink="">
      <cdr:nvSpPr>
        <cdr:cNvPr id="3" name="TextBox 2"/>
        <cdr:cNvSpPr txBox="1"/>
      </cdr:nvSpPr>
      <cdr:spPr>
        <a:xfrm xmlns:a="http://schemas.openxmlformats.org/drawingml/2006/main">
          <a:off x="8117080" y="5137088"/>
          <a:ext cx="589860" cy="282716"/>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a:solidFill>
                <a:schemeClr val="tx1"/>
              </a:solidFill>
            </a:rPr>
            <a:t>20</a:t>
          </a:r>
        </a:p>
      </cdr:txBody>
    </cdr:sp>
  </cdr:relSizeAnchor>
  <cdr:relSizeAnchor xmlns:cdr="http://schemas.openxmlformats.org/drawingml/2006/chartDrawing">
    <cdr:from>
      <cdr:x>0.88011</cdr:x>
      <cdr:y>0.856</cdr:y>
    </cdr:from>
    <cdr:to>
      <cdr:x>0.92748</cdr:x>
      <cdr:y>0.91053</cdr:y>
    </cdr:to>
    <cdr:sp macro="" textlink="">
      <cdr:nvSpPr>
        <cdr:cNvPr id="4" name="TextBox 2"/>
        <cdr:cNvSpPr txBox="1"/>
      </cdr:nvSpPr>
      <cdr:spPr>
        <a:xfrm xmlns:a="http://schemas.openxmlformats.org/drawingml/2006/main">
          <a:off x="10344686" y="5254866"/>
          <a:ext cx="556736" cy="334758"/>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a:t>25</a:t>
          </a:r>
        </a:p>
      </cdr:txBody>
    </cdr:sp>
  </cdr:relSizeAnchor>
  <cdr:relSizeAnchor xmlns:cdr="http://schemas.openxmlformats.org/drawingml/2006/chartDrawing">
    <cdr:from>
      <cdr:x>0.31603</cdr:x>
      <cdr:y>0.85701</cdr:y>
    </cdr:from>
    <cdr:to>
      <cdr:x>0.36605</cdr:x>
      <cdr:y>0.90416</cdr:y>
    </cdr:to>
    <cdr:sp macro="" textlink="">
      <cdr:nvSpPr>
        <cdr:cNvPr id="5" name="TextBox 1"/>
        <cdr:cNvSpPr txBox="1"/>
      </cdr:nvSpPr>
      <cdr:spPr>
        <a:xfrm xmlns:a="http://schemas.openxmlformats.org/drawingml/2006/main">
          <a:off x="3726619" y="5138637"/>
          <a:ext cx="589861" cy="282716"/>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a:solidFill>
                <a:schemeClr val="tx1"/>
              </a:solidFill>
            </a:rPr>
            <a:t>10</a:t>
          </a:r>
        </a:p>
      </cdr:txBody>
    </cdr:sp>
  </cdr:relSizeAnchor>
  <cdr:relSizeAnchor xmlns:cdr="http://schemas.openxmlformats.org/drawingml/2006/chartDrawing">
    <cdr:from>
      <cdr:x>0.50593</cdr:x>
      <cdr:y>0.85514</cdr:y>
    </cdr:from>
    <cdr:to>
      <cdr:x>0.55596</cdr:x>
      <cdr:y>0.90229</cdr:y>
    </cdr:to>
    <cdr:sp macro="" textlink="">
      <cdr:nvSpPr>
        <cdr:cNvPr id="6" name="TextBox 1"/>
        <cdr:cNvSpPr txBox="1"/>
      </cdr:nvSpPr>
      <cdr:spPr>
        <a:xfrm xmlns:a="http://schemas.openxmlformats.org/drawingml/2006/main">
          <a:off x="5946672" y="5249581"/>
          <a:ext cx="587956" cy="28945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a:solidFill>
                <a:schemeClr val="tx1"/>
              </a:solidFill>
            </a:rPr>
            <a:t>15</a:t>
          </a:r>
        </a:p>
      </cdr:txBody>
    </cdr:sp>
  </cdr:relSizeAnchor>
  <cdr:relSizeAnchor xmlns:cdr="http://schemas.openxmlformats.org/drawingml/2006/chartDrawing">
    <cdr:from>
      <cdr:x>0.13839</cdr:x>
      <cdr:y>0.85673</cdr:y>
    </cdr:from>
    <cdr:to>
      <cdr:x>0.18841</cdr:x>
      <cdr:y>0.90388</cdr:y>
    </cdr:to>
    <cdr:sp macro="" textlink="">
      <cdr:nvSpPr>
        <cdr:cNvPr id="7" name="TextBox 1"/>
        <cdr:cNvSpPr txBox="1"/>
      </cdr:nvSpPr>
      <cdr:spPr>
        <a:xfrm xmlns:a="http://schemas.openxmlformats.org/drawingml/2006/main">
          <a:off x="1626616" y="5259333"/>
          <a:ext cx="587955" cy="28945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a:solidFill>
                <a:schemeClr val="tx1"/>
              </a:solidFill>
            </a:rPr>
            <a:t>5</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F0707-EACE-4BC0-A74B-C9D00252877C}"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F5125-88F1-48BD-A65A-F095C3B6C9E4}" type="slidenum">
              <a:rPr lang="en-US" smtClean="0"/>
              <a:t>‹#›</a:t>
            </a:fld>
            <a:endParaRPr lang="en-US"/>
          </a:p>
        </p:txBody>
      </p:sp>
    </p:spTree>
    <p:extLst>
      <p:ext uri="{BB962C8B-B14F-4D97-AF65-F5344CB8AC3E}">
        <p14:creationId xmlns:p14="http://schemas.microsoft.com/office/powerpoint/2010/main" val="157663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even program in NLP using Wolfram|</a:t>
            </a:r>
            <a:r>
              <a:rPr lang="en-US" baseline="0" dirty="0" smtClean="0"/>
              <a:t> Alpha now.  </a:t>
            </a:r>
          </a:p>
          <a:p>
            <a:r>
              <a:rPr lang="en-US" baseline="0" dirty="0" smtClean="0"/>
              <a:t>Constructs and functional programs use structure and asserts outside of the rules defined in Object oriented programming, though none of that can ever take over Natural Languages.</a:t>
            </a:r>
          </a:p>
          <a:p>
            <a:r>
              <a:rPr lang="en-US" baseline="0" dirty="0" smtClean="0"/>
              <a:t>Use Insurance and mortgages to understand how we can make sense of it. Or something easier to understand is movies – rotten tomatoes – certified fresh or rotten And the movie ladybird where every user has certified it to be fresh. For a major movie – this is unheard of. So is the data skewed or is the movie actually that good ?</a:t>
            </a:r>
          </a:p>
          <a:p>
            <a:r>
              <a:rPr lang="en-US" dirty="0" smtClean="0"/>
              <a:t>The only reason to classify is because of our need to – Cite resources</a:t>
            </a:r>
            <a:r>
              <a:rPr lang="en-US" baseline="0" dirty="0" smtClean="0"/>
              <a:t> here - http://www.brooklyn.cuny.edu/bc/ahp/CLAS/CLAS.Intro.html</a:t>
            </a:r>
          </a:p>
          <a:p>
            <a:r>
              <a:rPr lang="en-US" baseline="0" dirty="0" smtClean="0"/>
              <a:t>The innate need to find order and </a:t>
            </a:r>
            <a:r>
              <a:rPr lang="en-US" sz="1200" b="0" i="0" kern="1200" dirty="0" smtClean="0">
                <a:solidFill>
                  <a:schemeClr val="tx1"/>
                </a:solidFill>
                <a:effectLst/>
                <a:latin typeface="+mn-lt"/>
                <a:ea typeface="+mn-ea"/>
                <a:cs typeface="+mn-cs"/>
              </a:rPr>
              <a:t> impose order on nature and find hidden relationships.</a:t>
            </a:r>
            <a:endParaRPr lang="en-US" baseline="0" dirty="0" smtClean="0"/>
          </a:p>
        </p:txBody>
      </p:sp>
      <p:sp>
        <p:nvSpPr>
          <p:cNvPr id="4" name="Slide Number Placeholder 3"/>
          <p:cNvSpPr>
            <a:spLocks noGrp="1"/>
          </p:cNvSpPr>
          <p:nvPr>
            <p:ph type="sldNum" sz="quarter" idx="10"/>
          </p:nvPr>
        </p:nvSpPr>
        <p:spPr/>
        <p:txBody>
          <a:bodyPr/>
          <a:lstStyle/>
          <a:p>
            <a:fld id="{CD2F5125-88F1-48BD-A65A-F095C3B6C9E4}" type="slidenum">
              <a:rPr lang="en-US" smtClean="0"/>
              <a:t>3</a:t>
            </a:fld>
            <a:endParaRPr lang="en-US"/>
          </a:p>
        </p:txBody>
      </p:sp>
    </p:spTree>
    <p:extLst>
      <p:ext uri="{BB962C8B-B14F-4D97-AF65-F5344CB8AC3E}">
        <p14:creationId xmlns:p14="http://schemas.microsoft.com/office/powerpoint/2010/main" val="55899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Saving the commentary as “.txt” files to ensure they could be read into UTF-8 encoded files</a:t>
            </a:r>
          </a:p>
          <a:p>
            <a:pPr lvl="0"/>
            <a:r>
              <a:rPr lang="en-US" sz="1200" kern="1200" dirty="0" smtClean="0">
                <a:solidFill>
                  <a:schemeClr val="tx1"/>
                </a:solidFill>
                <a:effectLst/>
                <a:latin typeface="+mn-lt"/>
                <a:ea typeface="+mn-ea"/>
                <a:cs typeface="+mn-cs"/>
              </a:rPr>
              <a:t>Removing carriage returns and newlines</a:t>
            </a:r>
          </a:p>
          <a:p>
            <a:pPr lvl="0"/>
            <a:r>
              <a:rPr lang="en-US" sz="1200" kern="1200" dirty="0" smtClean="0">
                <a:solidFill>
                  <a:schemeClr val="tx1"/>
                </a:solidFill>
                <a:effectLst/>
                <a:latin typeface="+mn-lt"/>
                <a:ea typeface="+mn-ea"/>
                <a:cs typeface="+mn-cs"/>
              </a:rPr>
              <a:t>Removing special characters – asterisk(*), single quotes (‘), double quotes (“) and ticks (`)</a:t>
            </a:r>
          </a:p>
        </p:txBody>
      </p:sp>
      <p:sp>
        <p:nvSpPr>
          <p:cNvPr id="4" name="Slide Number Placeholder 3"/>
          <p:cNvSpPr>
            <a:spLocks noGrp="1"/>
          </p:cNvSpPr>
          <p:nvPr>
            <p:ph type="sldNum" sz="quarter" idx="10"/>
          </p:nvPr>
        </p:nvSpPr>
        <p:spPr/>
        <p:txBody>
          <a:bodyPr/>
          <a:lstStyle/>
          <a:p>
            <a:fld id="{CD2F5125-88F1-48BD-A65A-F095C3B6C9E4}" type="slidenum">
              <a:rPr lang="en-US" smtClean="0"/>
              <a:t>18</a:t>
            </a:fld>
            <a:endParaRPr lang="en-US"/>
          </a:p>
        </p:txBody>
      </p:sp>
    </p:spTree>
    <p:extLst>
      <p:ext uri="{BB962C8B-B14F-4D97-AF65-F5344CB8AC3E}">
        <p14:creationId xmlns:p14="http://schemas.microsoft.com/office/powerpoint/2010/main" val="382272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the legends</a:t>
            </a:r>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20</a:t>
            </a:fld>
            <a:endParaRPr lang="en-US"/>
          </a:p>
        </p:txBody>
      </p:sp>
    </p:spTree>
    <p:extLst>
      <p:ext uri="{BB962C8B-B14F-4D97-AF65-F5344CB8AC3E}">
        <p14:creationId xmlns:p14="http://schemas.microsoft.com/office/powerpoint/2010/main" val="3473172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results from MSNBC corpora when compared with Maddow and Hannity did not seem to show similar amounts of similarity. The percentage increase when the corpus size increased too, did not seem to show increased likeness.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2F5125-88F1-48BD-A65A-F095C3B6C9E4}" type="slidenum">
              <a:rPr lang="en-US" smtClean="0"/>
              <a:t>22</a:t>
            </a:fld>
            <a:endParaRPr lang="en-US"/>
          </a:p>
        </p:txBody>
      </p:sp>
    </p:spTree>
    <p:extLst>
      <p:ext uri="{BB962C8B-B14F-4D97-AF65-F5344CB8AC3E}">
        <p14:creationId xmlns:p14="http://schemas.microsoft.com/office/powerpoint/2010/main" val="299772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Algorithms – decision trees(flowchart like structure), statistical models, probabilistic models, ML Models (word2Vec, LDA, LSI)</a:t>
            </a:r>
          </a:p>
        </p:txBody>
      </p:sp>
      <p:sp>
        <p:nvSpPr>
          <p:cNvPr id="4" name="Slide Number Placeholder 3"/>
          <p:cNvSpPr>
            <a:spLocks noGrp="1"/>
          </p:cNvSpPr>
          <p:nvPr>
            <p:ph type="sldNum" sz="quarter" idx="10"/>
          </p:nvPr>
        </p:nvSpPr>
        <p:spPr/>
        <p:txBody>
          <a:bodyPr/>
          <a:lstStyle/>
          <a:p>
            <a:fld id="{CD2F5125-88F1-48BD-A65A-F095C3B6C9E4}" type="slidenum">
              <a:rPr lang="en-US" smtClean="0"/>
              <a:t>4</a:t>
            </a:fld>
            <a:endParaRPr lang="en-US"/>
          </a:p>
        </p:txBody>
      </p:sp>
    </p:spTree>
    <p:extLst>
      <p:ext uri="{BB962C8B-B14F-4D97-AF65-F5344CB8AC3E}">
        <p14:creationId xmlns:p14="http://schemas.microsoft.com/office/powerpoint/2010/main" val="402976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5</a:t>
            </a:fld>
            <a:endParaRPr lang="en-US"/>
          </a:p>
        </p:txBody>
      </p:sp>
    </p:spTree>
    <p:extLst>
      <p:ext uri="{BB962C8B-B14F-4D97-AF65-F5344CB8AC3E}">
        <p14:creationId xmlns:p14="http://schemas.microsoft.com/office/powerpoint/2010/main" val="1254251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7</a:t>
            </a:fld>
            <a:endParaRPr lang="en-US"/>
          </a:p>
        </p:txBody>
      </p:sp>
    </p:spTree>
    <p:extLst>
      <p:ext uri="{BB962C8B-B14F-4D97-AF65-F5344CB8AC3E}">
        <p14:creationId xmlns:p14="http://schemas.microsoft.com/office/powerpoint/2010/main" val="368652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Tfidf</a:t>
            </a:r>
            <a:r>
              <a:rPr lang="en-US" dirty="0" smtClean="0"/>
              <a:t> is often used as a weighting factor in searches of information retrieval, text mining, and user modeling. The </a:t>
            </a:r>
            <a:r>
              <a:rPr lang="en-US" dirty="0" err="1" smtClean="0"/>
              <a:t>tf-idf</a:t>
            </a:r>
            <a:r>
              <a:rPr lang="en-US" dirty="0" smtClean="0"/>
              <a:t> value increases proportionally to the number of times a word appears in the document, but is often offset by the frequency of the word in the corpus, which helps to adjust for the fact that some words appear more frequently in general. Nowadays, </a:t>
            </a:r>
            <a:r>
              <a:rPr lang="en-US" dirty="0" err="1" smtClean="0"/>
              <a:t>tf-idf</a:t>
            </a:r>
            <a:r>
              <a:rPr lang="en-US" dirty="0" smtClean="0"/>
              <a:t> is one of the most popular term-weighting schemes; 83% of text-based recommender systems in the domain of digital libraries use </a:t>
            </a:r>
            <a:r>
              <a:rPr lang="en-US" dirty="0" err="1" smtClean="0"/>
              <a:t>tf-idf</a:t>
            </a:r>
            <a:r>
              <a:rPr lang="en-US" dirty="0" smtClean="0"/>
              <a:t>.</a:t>
            </a:r>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8</a:t>
            </a:fld>
            <a:endParaRPr lang="en-US"/>
          </a:p>
        </p:txBody>
      </p:sp>
    </p:spTree>
    <p:extLst>
      <p:ext uri="{BB962C8B-B14F-4D97-AF65-F5344CB8AC3E}">
        <p14:creationId xmlns:p14="http://schemas.microsoft.com/office/powerpoint/2010/main" val="396244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83% of text-based recommender systems in the domain of digital libraries use </a:t>
            </a:r>
            <a:r>
              <a:rPr lang="en-US" sz="1200" b="0" i="0" kern="1200" dirty="0" err="1" smtClean="0">
                <a:solidFill>
                  <a:schemeClr val="tx1"/>
                </a:solidFill>
                <a:effectLst/>
                <a:latin typeface="+mn-lt"/>
                <a:ea typeface="+mn-ea"/>
                <a:cs typeface="+mn-cs"/>
              </a:rPr>
              <a:t>tf-idf</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
            </a:r>
            <a:r>
              <a:rPr lang="en-US" sz="1200" b="0" i="0" kern="1200" dirty="0" err="1" smtClean="0">
                <a:solidFill>
                  <a:schemeClr val="tx1"/>
                </a:solidFill>
                <a:effectLst/>
                <a:latin typeface="+mn-lt"/>
                <a:ea typeface="+mn-ea"/>
                <a:cs typeface="+mn-cs"/>
              </a:rPr>
              <a:t>tf-idf</a:t>
            </a:r>
            <a:r>
              <a:rPr lang="en-US" sz="1200" b="0" i="0" kern="1200" baseline="0" dirty="0" smtClean="0">
                <a:solidFill>
                  <a:schemeClr val="tx1"/>
                </a:solidFill>
                <a:effectLst/>
                <a:latin typeface="+mn-lt"/>
                <a:ea typeface="+mn-ea"/>
                <a:cs typeface="+mn-cs"/>
              </a:rPr>
              <a:t> is used for classification</a:t>
            </a:r>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10</a:t>
            </a:fld>
            <a:endParaRPr lang="en-US"/>
          </a:p>
        </p:txBody>
      </p:sp>
    </p:spTree>
    <p:extLst>
      <p:ext uri="{BB962C8B-B14F-4D97-AF65-F5344CB8AC3E}">
        <p14:creationId xmlns:p14="http://schemas.microsoft.com/office/powerpoint/2010/main" val="325812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Atmosphere is a cloud-hosted environment specifically designed for use by research and doctoral students.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python library was ported to an x64-based processor and the hosted environment provided pre-defined images which could be started and suspended as needed.</a:t>
            </a:r>
          </a:p>
        </p:txBody>
      </p:sp>
      <p:sp>
        <p:nvSpPr>
          <p:cNvPr id="4" name="Slide Number Placeholder 3"/>
          <p:cNvSpPr>
            <a:spLocks noGrp="1"/>
          </p:cNvSpPr>
          <p:nvPr>
            <p:ph type="sldNum" sz="quarter" idx="10"/>
          </p:nvPr>
        </p:nvSpPr>
        <p:spPr/>
        <p:txBody>
          <a:bodyPr/>
          <a:lstStyle/>
          <a:p>
            <a:fld id="{CD2F5125-88F1-48BD-A65A-F095C3B6C9E4}" type="slidenum">
              <a:rPr lang="en-US" smtClean="0"/>
              <a:t>11</a:t>
            </a:fld>
            <a:endParaRPr lang="en-US"/>
          </a:p>
        </p:txBody>
      </p:sp>
    </p:spTree>
    <p:extLst>
      <p:ext uri="{BB962C8B-B14F-4D97-AF65-F5344CB8AC3E}">
        <p14:creationId xmlns:p14="http://schemas.microsoft.com/office/powerpoint/2010/main" val="236654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episode = 1</a:t>
            </a:r>
            <a:r>
              <a:rPr lang="en-US" baseline="0" dirty="0" smtClean="0"/>
              <a:t> document</a:t>
            </a:r>
          </a:p>
          <a:p>
            <a:r>
              <a:rPr lang="en-US" baseline="0" dirty="0" smtClean="0"/>
              <a:t>July 2 </a:t>
            </a:r>
            <a:r>
              <a:rPr lang="en-US" baseline="0" dirty="0" err="1" smtClean="0"/>
              <a:t>oct</a:t>
            </a:r>
            <a:r>
              <a:rPr lang="en-US" baseline="0" dirty="0" smtClean="0"/>
              <a:t> for randomness</a:t>
            </a:r>
          </a:p>
        </p:txBody>
      </p:sp>
      <p:sp>
        <p:nvSpPr>
          <p:cNvPr id="4" name="Slide Number Placeholder 3"/>
          <p:cNvSpPr>
            <a:spLocks noGrp="1"/>
          </p:cNvSpPr>
          <p:nvPr>
            <p:ph type="sldNum" sz="quarter" idx="10"/>
          </p:nvPr>
        </p:nvSpPr>
        <p:spPr/>
        <p:txBody>
          <a:bodyPr/>
          <a:lstStyle/>
          <a:p>
            <a:fld id="{CD2F5125-88F1-48BD-A65A-F095C3B6C9E4}" type="slidenum">
              <a:rPr lang="en-US" smtClean="0"/>
              <a:t>13</a:t>
            </a:fld>
            <a:endParaRPr lang="en-US"/>
          </a:p>
        </p:txBody>
      </p:sp>
    </p:spTree>
    <p:extLst>
      <p:ext uri="{BB962C8B-B14F-4D97-AF65-F5344CB8AC3E}">
        <p14:creationId xmlns:p14="http://schemas.microsoft.com/office/powerpoint/2010/main" val="219646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more here……..</a:t>
            </a:r>
            <a:endParaRPr lang="en-US" dirty="0"/>
          </a:p>
        </p:txBody>
      </p:sp>
      <p:sp>
        <p:nvSpPr>
          <p:cNvPr id="4" name="Slide Number Placeholder 3"/>
          <p:cNvSpPr>
            <a:spLocks noGrp="1"/>
          </p:cNvSpPr>
          <p:nvPr>
            <p:ph type="sldNum" sz="quarter" idx="10"/>
          </p:nvPr>
        </p:nvSpPr>
        <p:spPr/>
        <p:txBody>
          <a:bodyPr/>
          <a:lstStyle/>
          <a:p>
            <a:fld id="{CD2F5125-88F1-48BD-A65A-F095C3B6C9E4}" type="slidenum">
              <a:rPr lang="en-US" smtClean="0"/>
              <a:t>16</a:t>
            </a:fld>
            <a:endParaRPr lang="en-US"/>
          </a:p>
        </p:txBody>
      </p:sp>
    </p:spTree>
    <p:extLst>
      <p:ext uri="{BB962C8B-B14F-4D97-AF65-F5344CB8AC3E}">
        <p14:creationId xmlns:p14="http://schemas.microsoft.com/office/powerpoint/2010/main" val="330854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17FC7F-0E97-46CF-8436-37A03153830D}" type="datetime1">
              <a:rPr lang="en-US" smtClean="0"/>
              <a:t>12/6/2017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77F08E-D4B5-4247-A82B-5F5A9A0CCC6C}" type="datetime1">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163791-1655-4A40-8D1E-A887D893B1B0}" type="datetime1">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693A2F-F8F4-4F37-B855-88EE4C81705C}" type="datetime1">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53E81FE-C094-4CEE-B0B8-EA57D4E35306}" type="datetime1">
              <a:rPr lang="en-US" smtClean="0"/>
              <a:t>12/6/2017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C3D0C6-CF99-4BE8-B9EA-28B3889355D3}" type="datetime1">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B88191-922C-43FE-B24C-27A291A3A2BE}" type="datetime1">
              <a:rPr lang="en-US" smtClean="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87BF46-D78D-49C0-BB52-5108176702F8}" type="datetime1">
              <a:rPr lang="en-US" smtClean="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7E87B-0327-42A8-A56E-37162A8E9504}" type="datetime1">
              <a:rPr lang="en-US" smtClean="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DF23F0-4E23-4EE3-861F-9F72024ECBAD}" type="datetime1">
              <a:rPr lang="en-US" smtClean="0"/>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C210979-D7A8-42EB-9269-687BF80A6170}" type="datetime1">
              <a:rPr lang="en-US" smtClean="0"/>
              <a:t>12/6/2017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493194-9991-4BA9-9D0F-FE9FA126406E}" type="datetime1">
              <a:rPr lang="en-US" smtClean="0"/>
              <a:t>12/6/2017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APPLICATION OF TOPIC MODELING ON POLITICAL </a:t>
            </a:r>
            <a:r>
              <a:rPr lang="en-US" sz="6000" dirty="0" smtClean="0"/>
              <a:t>COMMENTARY</a:t>
            </a:r>
            <a:endParaRPr lang="en-US" sz="6000" dirty="0"/>
          </a:p>
        </p:txBody>
      </p:sp>
      <p:sp>
        <p:nvSpPr>
          <p:cNvPr id="3" name="Subtitle 2"/>
          <p:cNvSpPr>
            <a:spLocks noGrp="1"/>
          </p:cNvSpPr>
          <p:nvPr>
            <p:ph type="subTitle" idx="1"/>
          </p:nvPr>
        </p:nvSpPr>
        <p:spPr>
          <a:xfrm>
            <a:off x="2278854" y="3886680"/>
            <a:ext cx="6831673" cy="1658458"/>
          </a:xfrm>
        </p:spPr>
        <p:txBody>
          <a:bodyPr>
            <a:normAutofit fontScale="92500" lnSpcReduction="10000"/>
          </a:bodyPr>
          <a:lstStyle/>
          <a:p>
            <a:r>
              <a:rPr lang="en-US" sz="3500" dirty="0" smtClean="0"/>
              <a:t>MASTER’S PROJECT DEFENSE</a:t>
            </a:r>
          </a:p>
          <a:p>
            <a:endParaRPr lang="en-US" sz="2800" dirty="0"/>
          </a:p>
          <a:p>
            <a:r>
              <a:rPr lang="en-US" sz="2200" dirty="0" smtClean="0"/>
              <a:t>Aditya </a:t>
            </a:r>
            <a:r>
              <a:rPr lang="en-US" sz="2200" dirty="0" err="1" smtClean="0"/>
              <a:t>Parashar</a:t>
            </a:r>
            <a:endParaRPr lang="en-US" sz="2200" dirty="0" smtClean="0"/>
          </a:p>
          <a:p>
            <a:r>
              <a:rPr lang="en-US" sz="2200" dirty="0" smtClean="0"/>
              <a:t>University of Missouri</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971655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t>
            </a:r>
            <a:r>
              <a:rPr lang="en-US" dirty="0"/>
              <a:t>Tf-Idf </a:t>
            </a:r>
            <a:r>
              <a:rPr lang="en-US" dirty="0" smtClean="0"/>
              <a:t>with </a:t>
            </a:r>
            <a:r>
              <a:rPr lang="en-US" dirty="0" smtClean="0"/>
              <a:t>LDA</a:t>
            </a:r>
            <a:r>
              <a:rPr lang="en-US" dirty="0" smtClean="0"/>
              <a:t>, LSI</a:t>
            </a:r>
            <a:endParaRPr lang="en-US" dirty="0"/>
          </a:p>
        </p:txBody>
      </p:sp>
      <p:sp>
        <p:nvSpPr>
          <p:cNvPr id="3" name="Content Placeholder 2"/>
          <p:cNvSpPr>
            <a:spLocks noGrp="1"/>
          </p:cNvSpPr>
          <p:nvPr>
            <p:ph idx="1"/>
          </p:nvPr>
        </p:nvSpPr>
        <p:spPr>
          <a:xfrm>
            <a:off x="9376359" y="1689685"/>
            <a:ext cx="1830903" cy="3844842"/>
          </a:xfrm>
        </p:spPr>
        <p:txBody>
          <a:bodyPr/>
          <a:lstStyle/>
          <a:p>
            <a:r>
              <a:rPr lang="en-US" dirty="0" smtClean="0"/>
              <a:t># of Corpora :8</a:t>
            </a:r>
          </a:p>
          <a:p>
            <a:endParaRPr lang="en-US" dirty="0" smtClean="0"/>
          </a:p>
          <a:p>
            <a:r>
              <a:rPr lang="en-US" dirty="0" smtClean="0"/>
              <a:t># of Words : ~1600</a:t>
            </a:r>
          </a:p>
          <a:p>
            <a:endParaRPr lang="en-US" dirty="0" smtClean="0"/>
          </a:p>
          <a:p>
            <a:r>
              <a:rPr lang="en-US" dirty="0" smtClean="0"/>
              <a:t>Total # of words : 12800</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89685"/>
            <a:ext cx="7667876" cy="3844842"/>
          </a:xfrm>
          <a:prstGeom prst="rect">
            <a:avLst/>
          </a:prstGeom>
          <a:noFill/>
          <a:ln>
            <a:noFill/>
          </a:ln>
        </p:spPr>
      </p:pic>
      <p:sp>
        <p:nvSpPr>
          <p:cNvPr id="5" name="Slide Number Placeholder 4"/>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3271933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a:t>
            </a:r>
            <a:endParaRPr lang="en-US" dirty="0"/>
          </a:p>
        </p:txBody>
      </p:sp>
      <p:sp>
        <p:nvSpPr>
          <p:cNvPr id="3" name="Content Placeholder 2"/>
          <p:cNvSpPr>
            <a:spLocks noGrp="1"/>
          </p:cNvSpPr>
          <p:nvPr>
            <p:ph idx="1"/>
          </p:nvPr>
        </p:nvSpPr>
        <p:spPr>
          <a:xfrm>
            <a:off x="1047509" y="1707265"/>
            <a:ext cx="4878729" cy="4670385"/>
          </a:xfrm>
        </p:spPr>
        <p:txBody>
          <a:bodyPr/>
          <a:lstStyle/>
          <a:p>
            <a:r>
              <a:rPr lang="en-US" dirty="0" smtClean="0"/>
              <a:t>Atmosphere  </a:t>
            </a:r>
            <a:r>
              <a:rPr lang="en-US" dirty="0"/>
              <a:t>- </a:t>
            </a:r>
            <a:r>
              <a:rPr lang="en-US" dirty="0" err="1"/>
              <a:t>Cyverse</a:t>
            </a:r>
            <a:r>
              <a:rPr lang="en-US" dirty="0"/>
              <a:t> </a:t>
            </a:r>
            <a:r>
              <a:rPr lang="en-US" dirty="0" smtClean="0"/>
              <a:t>Resources</a:t>
            </a:r>
          </a:p>
          <a:p>
            <a:r>
              <a:rPr lang="en-US" dirty="0"/>
              <a:t>cloud-hosted environment specifically designed for use by research and doctoral </a:t>
            </a:r>
            <a:r>
              <a:rPr lang="en-US" dirty="0" smtClean="0"/>
              <a:t>students</a:t>
            </a:r>
          </a:p>
          <a:p>
            <a:r>
              <a:rPr lang="en-US" dirty="0" smtClean="0"/>
              <a:t>Heterogeneous environments with multiple </a:t>
            </a:r>
            <a:r>
              <a:rPr lang="en-US" dirty="0"/>
              <a:t>general and specialized machines</a:t>
            </a:r>
            <a:r>
              <a:rPr lang="en-US" dirty="0" smtClean="0"/>
              <a:t>.</a:t>
            </a:r>
          </a:p>
          <a:p>
            <a:r>
              <a:rPr lang="en-US" dirty="0" smtClean="0"/>
              <a:t>Initially started out on a Windows machine and moved to a </a:t>
            </a:r>
            <a:r>
              <a:rPr lang="en-US" dirty="0"/>
              <a:t>U</a:t>
            </a:r>
            <a:r>
              <a:rPr lang="en-US" dirty="0" smtClean="0"/>
              <a:t>nix box.</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244445006"/>
              </p:ext>
            </p:extLst>
          </p:nvPr>
        </p:nvGraphicFramePr>
        <p:xfrm>
          <a:off x="6172200" y="1643603"/>
          <a:ext cx="5564529" cy="4734047"/>
        </p:xfrm>
        <a:graphic>
          <a:graphicData uri="http://schemas.openxmlformats.org/drawingml/2006/table">
            <a:tbl>
              <a:tblPr firstRow="1" firstCol="1" bandRow="1">
                <a:tableStyleId>{5C22544A-7EE6-4342-B048-85BDC9FD1C3A}</a:tableStyleId>
              </a:tblPr>
              <a:tblGrid>
                <a:gridCol w="1854431">
                  <a:extLst>
                    <a:ext uri="{9D8B030D-6E8A-4147-A177-3AD203B41FA5}">
                      <a16:colId xmlns:a16="http://schemas.microsoft.com/office/drawing/2014/main" xmlns="" val="20000"/>
                    </a:ext>
                  </a:extLst>
                </a:gridCol>
                <a:gridCol w="1855049">
                  <a:extLst>
                    <a:ext uri="{9D8B030D-6E8A-4147-A177-3AD203B41FA5}">
                      <a16:colId xmlns:a16="http://schemas.microsoft.com/office/drawing/2014/main" xmlns="" val="20001"/>
                    </a:ext>
                  </a:extLst>
                </a:gridCol>
                <a:gridCol w="1855049">
                  <a:extLst>
                    <a:ext uri="{9D8B030D-6E8A-4147-A177-3AD203B41FA5}">
                      <a16:colId xmlns:a16="http://schemas.microsoft.com/office/drawing/2014/main" xmlns="" val="20002"/>
                    </a:ext>
                  </a:extLst>
                </a:gridCol>
              </a:tblGrid>
              <a:tr h="789008">
                <a:tc>
                  <a:txBody>
                    <a:bodyPr/>
                    <a:lstStyle/>
                    <a:p>
                      <a:pPr marL="0" marR="0">
                        <a:lnSpc>
                          <a:spcPct val="200000"/>
                        </a:lnSpc>
                        <a:spcBef>
                          <a:spcPts val="0"/>
                        </a:spcBef>
                        <a:spcAft>
                          <a:spcPts val="0"/>
                        </a:spcAft>
                      </a:pPr>
                      <a:r>
                        <a:rPr lang="en-US" sz="1000">
                          <a:effectLst/>
                        </a:rPr>
                        <a:t>Config / Parameter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Non-hosted Environments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Cyverse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extLst>
                  <a:ext uri="{0D108BD9-81ED-4DB2-BD59-A6C34878D82A}">
                    <a16:rowId xmlns:a16="http://schemas.microsoft.com/office/drawing/2014/main" xmlns="" val="10000"/>
                  </a:ext>
                </a:extLst>
              </a:tr>
              <a:tr h="789008">
                <a:tc>
                  <a:txBody>
                    <a:bodyPr/>
                    <a:lstStyle/>
                    <a:p>
                      <a:pPr marL="0" marR="0">
                        <a:lnSpc>
                          <a:spcPct val="200000"/>
                        </a:lnSpc>
                        <a:spcBef>
                          <a:spcPts val="0"/>
                        </a:spcBef>
                        <a:spcAft>
                          <a:spcPts val="0"/>
                        </a:spcAft>
                      </a:pPr>
                      <a:r>
                        <a:rPr lang="en-US" sz="1000">
                          <a:effectLst/>
                        </a:rPr>
                        <a:t>Memory Management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Fixed and built into hardware. x86-64, x86</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Managed by Atmosphere, uses a memory controller.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extLst>
                  <a:ext uri="{0D108BD9-81ED-4DB2-BD59-A6C34878D82A}">
                    <a16:rowId xmlns:a16="http://schemas.microsoft.com/office/drawing/2014/main" xmlns="" val="10001"/>
                  </a:ext>
                </a:extLst>
              </a:tr>
              <a:tr h="1578015">
                <a:tc>
                  <a:txBody>
                    <a:bodyPr/>
                    <a:lstStyle/>
                    <a:p>
                      <a:pPr marL="0" marR="0">
                        <a:lnSpc>
                          <a:spcPct val="200000"/>
                        </a:lnSpc>
                        <a:spcBef>
                          <a:spcPts val="0"/>
                        </a:spcBef>
                        <a:spcAft>
                          <a:spcPts val="0"/>
                        </a:spcAft>
                      </a:pPr>
                      <a:r>
                        <a:rPr lang="en-US" sz="1000">
                          <a:effectLst/>
                        </a:rPr>
                        <a:t>Virtual Memory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CPU specific.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Segmented by physical memory. %age wise is greater than fixed memory.</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extLst>
                  <a:ext uri="{0D108BD9-81ED-4DB2-BD59-A6C34878D82A}">
                    <a16:rowId xmlns:a16="http://schemas.microsoft.com/office/drawing/2014/main" xmlns="" val="10002"/>
                  </a:ext>
                </a:extLst>
              </a:tr>
              <a:tr h="789008">
                <a:tc>
                  <a:txBody>
                    <a:bodyPr/>
                    <a:lstStyle/>
                    <a:p>
                      <a:pPr marL="0" marR="0">
                        <a:lnSpc>
                          <a:spcPct val="200000"/>
                        </a:lnSpc>
                        <a:spcBef>
                          <a:spcPts val="0"/>
                        </a:spcBef>
                        <a:spcAft>
                          <a:spcPts val="0"/>
                        </a:spcAft>
                      </a:pPr>
                      <a:r>
                        <a:rPr lang="en-US" sz="1000">
                          <a:effectLst/>
                        </a:rPr>
                        <a:t>Processors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I5, i7 Octa Core processors.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Intel   i7 900 series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extLst>
                  <a:ext uri="{0D108BD9-81ED-4DB2-BD59-A6C34878D82A}">
                    <a16:rowId xmlns:a16="http://schemas.microsoft.com/office/drawing/2014/main" xmlns="" val="10003"/>
                  </a:ext>
                </a:extLst>
              </a:tr>
              <a:tr h="789008">
                <a:tc>
                  <a:txBody>
                    <a:bodyPr/>
                    <a:lstStyle/>
                    <a:p>
                      <a:pPr marL="0" marR="0">
                        <a:lnSpc>
                          <a:spcPct val="200000"/>
                        </a:lnSpc>
                        <a:spcBef>
                          <a:spcPts val="0"/>
                        </a:spcBef>
                        <a:spcAft>
                          <a:spcPts val="0"/>
                        </a:spcAft>
                      </a:pPr>
                      <a:r>
                        <a:rPr lang="en-US" sz="1000">
                          <a:effectLst/>
                        </a:rPr>
                        <a:t>Memory Page Interrupts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a:effectLst/>
                        </a:rPr>
                        <a:t>Might need reboots to map pages to processes</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tc>
                  <a:txBody>
                    <a:bodyPr/>
                    <a:lstStyle/>
                    <a:p>
                      <a:pPr marL="0" marR="0">
                        <a:lnSpc>
                          <a:spcPct val="200000"/>
                        </a:lnSpc>
                        <a:spcBef>
                          <a:spcPts val="0"/>
                        </a:spcBef>
                        <a:spcAft>
                          <a:spcPts val="0"/>
                        </a:spcAft>
                      </a:pPr>
                      <a:r>
                        <a:rPr lang="en-US" sz="1000" dirty="0">
                          <a:effectLst/>
                        </a:rPr>
                        <a:t>Managed by the host – atmosphere.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959" marR="55959" marT="0" marB="0"/>
                </a:tc>
                <a:extLst>
                  <a:ext uri="{0D108BD9-81ED-4DB2-BD59-A6C34878D82A}">
                    <a16:rowId xmlns:a16="http://schemas.microsoft.com/office/drawing/2014/main" xmlns="" val="10004"/>
                  </a:ext>
                </a:extLst>
              </a:tr>
            </a:tbl>
          </a:graphicData>
        </a:graphic>
      </p:graphicFrame>
      <p:sp>
        <p:nvSpPr>
          <p:cNvPr id="5" name="Slide Number Placeholder 4"/>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3931064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010891" cy="980954"/>
          </a:xfrm>
        </p:spPr>
        <p:txBody>
          <a:bodyPr/>
          <a:lstStyle/>
          <a:p>
            <a:r>
              <a:rPr lang="en-US" dirty="0" smtClean="0"/>
              <a:t>Setup on </a:t>
            </a:r>
            <a:r>
              <a:rPr lang="en-US" dirty="0" err="1" smtClean="0"/>
              <a:t>Cyverse</a:t>
            </a:r>
            <a:r>
              <a:rPr lang="en-US" dirty="0" smtClean="0"/>
              <a:t> - </a:t>
            </a:r>
            <a:r>
              <a:rPr lang="en-US" dirty="0" err="1" smtClean="0"/>
              <a:t>Gensim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7550798"/>
              </p:ext>
            </p:extLst>
          </p:nvPr>
        </p:nvGraphicFramePr>
        <p:xfrm>
          <a:off x="1655011" y="1983997"/>
          <a:ext cx="4734214" cy="3861217"/>
        </p:xfrm>
        <a:graphic>
          <a:graphicData uri="http://schemas.openxmlformats.org/drawingml/2006/table">
            <a:tbl>
              <a:tblPr firstRow="1" firstCol="1" bandRow="1">
                <a:tableStyleId>{5C22544A-7EE6-4342-B048-85BDC9FD1C3A}</a:tableStyleId>
              </a:tblPr>
              <a:tblGrid>
                <a:gridCol w="2367107">
                  <a:extLst>
                    <a:ext uri="{9D8B030D-6E8A-4147-A177-3AD203B41FA5}">
                      <a16:colId xmlns:a16="http://schemas.microsoft.com/office/drawing/2014/main" xmlns="" val="20000"/>
                    </a:ext>
                  </a:extLst>
                </a:gridCol>
                <a:gridCol w="2367107">
                  <a:extLst>
                    <a:ext uri="{9D8B030D-6E8A-4147-A177-3AD203B41FA5}">
                      <a16:colId xmlns:a16="http://schemas.microsoft.com/office/drawing/2014/main" xmlns="" val="20001"/>
                    </a:ext>
                  </a:extLst>
                </a:gridCol>
              </a:tblGrid>
              <a:tr h="639445">
                <a:tc>
                  <a:txBody>
                    <a:bodyPr/>
                    <a:lstStyle/>
                    <a:p>
                      <a:pPr marL="0" marR="0" algn="ctr">
                        <a:lnSpc>
                          <a:spcPct val="200000"/>
                        </a:lnSpc>
                        <a:spcBef>
                          <a:spcPts val="0"/>
                        </a:spcBef>
                        <a:spcAft>
                          <a:spcPts val="0"/>
                        </a:spcAft>
                      </a:pPr>
                      <a:r>
                        <a:rPr lang="en-US" sz="1200">
                          <a:effectLst/>
                        </a:rPr>
                        <a:t>Package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Version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39445">
                <a:tc>
                  <a:txBody>
                    <a:bodyPr/>
                    <a:lstStyle/>
                    <a:p>
                      <a:pPr marL="0" marR="0">
                        <a:lnSpc>
                          <a:spcPct val="200000"/>
                        </a:lnSpc>
                        <a:spcBef>
                          <a:spcPts val="0"/>
                        </a:spcBef>
                        <a:spcAft>
                          <a:spcPts val="0"/>
                        </a:spcAft>
                      </a:pPr>
                      <a:r>
                        <a:rPr lang="en-US" sz="1200">
                          <a:effectLst/>
                        </a:rPr>
                        <a:t>gfortran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7.2.0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63992">
                <a:tc>
                  <a:txBody>
                    <a:bodyPr/>
                    <a:lstStyle/>
                    <a:p>
                      <a:pPr marL="0" marR="0">
                        <a:lnSpc>
                          <a:spcPct val="200000"/>
                        </a:lnSpc>
                        <a:spcBef>
                          <a:spcPts val="0"/>
                        </a:spcBef>
                        <a:spcAft>
                          <a:spcPts val="0"/>
                        </a:spcAft>
                      </a:pPr>
                      <a:r>
                        <a:rPr lang="en-US" sz="1200">
                          <a:effectLst/>
                        </a:rPr>
                        <a:t>libopenblas-dev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0.2.19-3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39445">
                <a:tc>
                  <a:txBody>
                    <a:bodyPr/>
                    <a:lstStyle/>
                    <a:p>
                      <a:pPr marL="0" marR="0">
                        <a:lnSpc>
                          <a:spcPct val="200000"/>
                        </a:lnSpc>
                        <a:spcBef>
                          <a:spcPts val="0"/>
                        </a:spcBef>
                        <a:spcAft>
                          <a:spcPts val="0"/>
                        </a:spcAft>
                      </a:pPr>
                      <a:r>
                        <a:rPr lang="en-US" sz="1200">
                          <a:effectLst/>
                        </a:rPr>
                        <a:t>liblapack-dev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639445">
                <a:tc>
                  <a:txBody>
                    <a:bodyPr/>
                    <a:lstStyle/>
                    <a:p>
                      <a:pPr marL="0" marR="0">
                        <a:lnSpc>
                          <a:spcPct val="200000"/>
                        </a:lnSpc>
                        <a:spcBef>
                          <a:spcPts val="0"/>
                        </a:spcBef>
                        <a:spcAft>
                          <a:spcPts val="0"/>
                        </a:spcAft>
                      </a:pPr>
                      <a:r>
                        <a:rPr lang="en-US" sz="1200">
                          <a:effectLst/>
                        </a:rPr>
                        <a:t>scipy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639445">
                <a:tc>
                  <a:txBody>
                    <a:bodyPr/>
                    <a:lstStyle/>
                    <a:p>
                      <a:pPr marL="0" marR="0">
                        <a:lnSpc>
                          <a:spcPct val="200000"/>
                        </a:lnSpc>
                        <a:spcBef>
                          <a:spcPts val="0"/>
                        </a:spcBef>
                        <a:spcAft>
                          <a:spcPts val="0"/>
                        </a:spcAft>
                      </a:pPr>
                      <a:r>
                        <a:rPr lang="en-US" sz="1200">
                          <a:effectLst/>
                        </a:rPr>
                        <a:t>numpy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1.13.3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5" name="Content Placeholder 2"/>
          <p:cNvSpPr txBox="1">
            <a:spLocks/>
          </p:cNvSpPr>
          <p:nvPr/>
        </p:nvSpPr>
        <p:spPr>
          <a:xfrm>
            <a:off x="7268901" y="2123905"/>
            <a:ext cx="3646025" cy="3581400"/>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err="1"/>
              <a:t>Gensim</a:t>
            </a:r>
            <a:r>
              <a:rPr lang="en-US" dirty="0"/>
              <a:t> was used as the package since it is the most widely used topic modeling API. As a library, it has multiple deep learning models which can be used and implemented. </a:t>
            </a:r>
            <a:r>
              <a:rPr lang="en-US" dirty="0" err="1"/>
              <a:t>Gensim</a:t>
            </a:r>
            <a:r>
              <a:rPr lang="en-US" dirty="0"/>
              <a:t> and tensor flow as libraries are the most advanced and extensively used libraries. The wide adoption of the modeling API also provides support and maintenance of the implementation.</a:t>
            </a:r>
          </a:p>
          <a:p>
            <a:endParaRPr lang="en-US" dirty="0"/>
          </a:p>
        </p:txBody>
      </p:sp>
      <p:sp>
        <p:nvSpPr>
          <p:cNvPr id="3" name="Slide Number Placeholder 2"/>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02124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collected</a:t>
            </a:r>
            <a:endParaRPr lang="en-US" dirty="0"/>
          </a:p>
        </p:txBody>
      </p:sp>
      <p:sp>
        <p:nvSpPr>
          <p:cNvPr id="5" name="Content Placeholder 2"/>
          <p:cNvSpPr txBox="1">
            <a:spLocks/>
          </p:cNvSpPr>
          <p:nvPr/>
        </p:nvSpPr>
        <p:spPr>
          <a:xfrm>
            <a:off x="6125798" y="1951202"/>
            <a:ext cx="5468325" cy="409790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smtClean="0"/>
              <a:t>Hannity – 16 documents</a:t>
            </a:r>
          </a:p>
          <a:p>
            <a:pPr marL="0" indent="0">
              <a:buNone/>
            </a:pPr>
            <a:r>
              <a:rPr lang="en-US" dirty="0" smtClean="0"/>
              <a:t>Maddow – 16 documents</a:t>
            </a:r>
          </a:p>
          <a:p>
            <a:pPr marL="0" indent="0">
              <a:buNone/>
            </a:pPr>
            <a:r>
              <a:rPr lang="en-US" dirty="0" smtClean="0"/>
              <a:t>Lawrence O'Donnell – 12 documents</a:t>
            </a:r>
          </a:p>
          <a:p>
            <a:pPr marL="0" indent="0">
              <a:buNone/>
            </a:pPr>
            <a:r>
              <a:rPr lang="en-US" dirty="0" smtClean="0"/>
              <a:t>Brett Briar – 14 documents</a:t>
            </a:r>
          </a:p>
          <a:p>
            <a:pPr marL="0" indent="0">
              <a:buNone/>
            </a:pPr>
            <a:endParaRPr lang="en-US" dirty="0"/>
          </a:p>
          <a:p>
            <a:pPr marL="0" indent="0">
              <a:buNone/>
            </a:pPr>
            <a:r>
              <a:rPr lang="en-US" dirty="0"/>
              <a:t>July 2017 through until October </a:t>
            </a:r>
            <a:r>
              <a:rPr lang="en-US" dirty="0" smtClean="0"/>
              <a:t>2017</a:t>
            </a:r>
          </a:p>
          <a:p>
            <a:pPr marL="0" indent="0">
              <a:buNone/>
            </a:pPr>
            <a:r>
              <a:rPr lang="en-US" dirty="0" smtClean="0"/>
              <a:t>*one episode = one document</a:t>
            </a:r>
          </a:p>
          <a:p>
            <a:pPr marL="0" indent="0">
              <a:buNone/>
            </a:pPr>
            <a:endParaRPr lang="en-US" dirty="0"/>
          </a:p>
          <a:p>
            <a:endParaRPr lang="en-US" dirty="0"/>
          </a:p>
        </p:txBody>
      </p:sp>
      <p:sp>
        <p:nvSpPr>
          <p:cNvPr id="3" name="Slide Number Placeholder 2"/>
          <p:cNvSpPr>
            <a:spLocks noGrp="1"/>
          </p:cNvSpPr>
          <p:nvPr>
            <p:ph type="sldNum" sz="quarter" idx="12"/>
          </p:nvPr>
        </p:nvSpPr>
        <p:spPr/>
        <p:txBody>
          <a:bodyPr/>
          <a:lstStyle/>
          <a:p>
            <a:fld id="{69E57DC2-970A-4B3E-BB1C-7A09969E49DF}" type="slidenum">
              <a:rPr lang="en-US" smtClean="0"/>
              <a:t>13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65966646"/>
              </p:ext>
            </p:extLst>
          </p:nvPr>
        </p:nvGraphicFramePr>
        <p:xfrm>
          <a:off x="750277" y="1837591"/>
          <a:ext cx="5029200" cy="3203331"/>
        </p:xfrm>
        <a:graphic>
          <a:graphicData uri="http://schemas.openxmlformats.org/drawingml/2006/table">
            <a:tbl>
              <a:tblPr firstRow="1" firstCol="1" bandRow="1">
                <a:tableStyleId>{5C22544A-7EE6-4342-B048-85BDC9FD1C3A}</a:tableStyleId>
              </a:tblPr>
              <a:tblGrid>
                <a:gridCol w="2713597">
                  <a:extLst>
                    <a:ext uri="{9D8B030D-6E8A-4147-A177-3AD203B41FA5}">
                      <a16:colId xmlns:a16="http://schemas.microsoft.com/office/drawing/2014/main" xmlns="" val="250355851"/>
                    </a:ext>
                  </a:extLst>
                </a:gridCol>
                <a:gridCol w="2315603">
                  <a:extLst>
                    <a:ext uri="{9D8B030D-6E8A-4147-A177-3AD203B41FA5}">
                      <a16:colId xmlns:a16="http://schemas.microsoft.com/office/drawing/2014/main" xmlns="" val="1071670095"/>
                    </a:ext>
                  </a:extLst>
                </a:gridCol>
              </a:tblGrid>
              <a:tr h="720749">
                <a:tc>
                  <a:txBody>
                    <a:bodyPr/>
                    <a:lstStyle/>
                    <a:p>
                      <a:pPr algn="ctr" fontAlgn="ctr"/>
                      <a:r>
                        <a:rPr lang="en-US" sz="1400" u="none" strike="noStrike">
                          <a:effectLst/>
                        </a:rPr>
                        <a:t>Feature</a:t>
                      </a:r>
                      <a:endParaRPr lang="en-US" sz="1400" b="1" i="0" u="none" strike="noStrike">
                        <a:solidFill>
                          <a:srgbClr val="FFFFFF"/>
                        </a:solidFill>
                        <a:effectLst/>
                        <a:latin typeface="Franklin Gothic Book" panose="020B0503020102020204" pitchFamily="34" charset="0"/>
                      </a:endParaRPr>
                    </a:p>
                  </a:txBody>
                  <a:tcPr marL="9525" marR="9525" marT="9525" marB="0" anchor="ctr"/>
                </a:tc>
                <a:tc>
                  <a:txBody>
                    <a:bodyPr/>
                    <a:lstStyle/>
                    <a:p>
                      <a:pPr algn="ctr" rtl="0" fontAlgn="ctr"/>
                      <a:r>
                        <a:rPr lang="en-US" sz="1400" u="none" strike="noStrike">
                          <a:effectLst/>
                        </a:rPr>
                        <a:t>Statistic</a:t>
                      </a:r>
                      <a:endParaRPr lang="en-US" sz="1400" b="1" i="0" u="none" strike="noStrike">
                        <a:solidFill>
                          <a:srgbClr val="FFFFFF"/>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xmlns="" val="269473218"/>
                  </a:ext>
                </a:extLst>
              </a:tr>
              <a:tr h="640666">
                <a:tc>
                  <a:txBody>
                    <a:bodyPr/>
                    <a:lstStyle/>
                    <a:p>
                      <a:pPr algn="ctr" fontAlgn="ctr"/>
                      <a:r>
                        <a:rPr lang="en-US" sz="1200" u="none" strike="noStrike">
                          <a:effectLst/>
                        </a:rPr>
                        <a:t>Number of documents</a:t>
                      </a:r>
                      <a:endParaRPr lang="en-US" sz="1200" b="1" i="0" u="none" strike="noStrike">
                        <a:solidFill>
                          <a:srgbClr val="FFFFFF"/>
                        </a:solidFill>
                        <a:effectLst/>
                        <a:latin typeface="Franklin Gothic Book" panose="020B0503020102020204" pitchFamily="34" charset="0"/>
                      </a:endParaRPr>
                    </a:p>
                  </a:txBody>
                  <a:tcPr marL="9525" marR="9525" marT="9525" marB="0" anchor="ctr"/>
                </a:tc>
                <a:tc>
                  <a:txBody>
                    <a:bodyPr/>
                    <a:lstStyle/>
                    <a:p>
                      <a:pPr algn="ctr" rtl="0" fontAlgn="ctr"/>
                      <a:r>
                        <a:rPr lang="en-US" sz="1200" u="none" strike="noStrike">
                          <a:effectLst/>
                        </a:rPr>
                        <a:t>58</a:t>
                      </a:r>
                      <a:endParaRPr lang="en-US" sz="1200" b="0" i="0" u="none" strike="noStrike">
                        <a:solidFill>
                          <a:srgbClr val="000000"/>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xmlns="" val="2016465081"/>
                  </a:ext>
                </a:extLst>
              </a:tr>
              <a:tr h="613972">
                <a:tc>
                  <a:txBody>
                    <a:bodyPr/>
                    <a:lstStyle/>
                    <a:p>
                      <a:pPr algn="ctr" fontAlgn="ctr"/>
                      <a:r>
                        <a:rPr lang="en-US" sz="1200" u="none" strike="noStrike">
                          <a:effectLst/>
                        </a:rPr>
                        <a:t>Data Characteristics</a:t>
                      </a:r>
                      <a:endParaRPr lang="en-US" sz="1200" b="1" i="0" u="none" strike="noStrike">
                        <a:solidFill>
                          <a:srgbClr val="FFFFFF"/>
                        </a:solidFill>
                        <a:effectLst/>
                        <a:latin typeface="Franklin Gothic Book" panose="020B0503020102020204" pitchFamily="34" charset="0"/>
                      </a:endParaRPr>
                    </a:p>
                  </a:txBody>
                  <a:tcPr marL="9525" marR="9525" marT="9525" marB="0" anchor="ctr"/>
                </a:tc>
                <a:tc>
                  <a:txBody>
                    <a:bodyPr/>
                    <a:lstStyle/>
                    <a:p>
                      <a:pPr algn="ctr" rtl="0" fontAlgn="ctr"/>
                      <a:r>
                        <a:rPr lang="en-US" sz="1200" u="none" strike="noStrike">
                          <a:effectLst/>
                        </a:rPr>
                        <a:t>text</a:t>
                      </a:r>
                      <a:endParaRPr lang="en-US" sz="1200" b="0" i="0" u="none" strike="noStrike">
                        <a:solidFill>
                          <a:srgbClr val="000000"/>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xmlns="" val="271161041"/>
                  </a:ext>
                </a:extLst>
              </a:tr>
              <a:tr h="613972">
                <a:tc>
                  <a:txBody>
                    <a:bodyPr/>
                    <a:lstStyle/>
                    <a:p>
                      <a:pPr algn="ctr" fontAlgn="ctr"/>
                      <a:r>
                        <a:rPr lang="en-US" sz="1200" u="none" strike="noStrike">
                          <a:effectLst/>
                        </a:rPr>
                        <a:t>Avg. Number of words per document</a:t>
                      </a:r>
                      <a:endParaRPr lang="en-US" sz="1200" b="1" i="0" u="none" strike="noStrike">
                        <a:solidFill>
                          <a:srgbClr val="FFFFFF"/>
                        </a:solidFill>
                        <a:effectLst/>
                        <a:latin typeface="Franklin Gothic Book" panose="020B0503020102020204" pitchFamily="34" charset="0"/>
                      </a:endParaRPr>
                    </a:p>
                  </a:txBody>
                  <a:tcPr marL="9525" marR="9525" marT="9525" marB="0" anchor="ctr"/>
                </a:tc>
                <a:tc>
                  <a:txBody>
                    <a:bodyPr/>
                    <a:lstStyle/>
                    <a:p>
                      <a:pPr algn="ctr" rtl="0" fontAlgn="ctr"/>
                      <a:r>
                        <a:rPr lang="en-US" sz="1200" u="none" strike="noStrike">
                          <a:effectLst/>
                        </a:rPr>
                        <a:t>1600</a:t>
                      </a:r>
                      <a:endParaRPr lang="en-US" sz="1200" b="0" i="0" u="none" strike="noStrike">
                        <a:solidFill>
                          <a:srgbClr val="000000"/>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xmlns="" val="1552602163"/>
                  </a:ext>
                </a:extLst>
              </a:tr>
              <a:tr h="613972">
                <a:tc>
                  <a:txBody>
                    <a:bodyPr/>
                    <a:lstStyle/>
                    <a:p>
                      <a:pPr algn="ctr" fontAlgn="ctr"/>
                      <a:r>
                        <a:rPr lang="en-US" sz="1200" u="none" strike="noStrike">
                          <a:effectLst/>
                        </a:rPr>
                        <a:t>Total Number of words</a:t>
                      </a:r>
                      <a:endParaRPr lang="en-US" sz="1200" b="1" i="0" u="none" strike="noStrike">
                        <a:solidFill>
                          <a:srgbClr val="FFFFFF"/>
                        </a:solidFill>
                        <a:effectLst/>
                        <a:latin typeface="Franklin Gothic Book" panose="020B0503020102020204" pitchFamily="34" charset="0"/>
                      </a:endParaRPr>
                    </a:p>
                  </a:txBody>
                  <a:tcPr marL="9525" marR="9525" marT="9525" marB="0" anchor="ctr"/>
                </a:tc>
                <a:tc>
                  <a:txBody>
                    <a:bodyPr/>
                    <a:lstStyle/>
                    <a:p>
                      <a:pPr algn="ctr" rtl="0" fontAlgn="ctr"/>
                      <a:r>
                        <a:rPr lang="en-US" sz="1200" u="none" strike="noStrike" dirty="0">
                          <a:effectLst/>
                        </a:rPr>
                        <a:t>92726</a:t>
                      </a:r>
                      <a:endParaRPr lang="en-US" sz="1200" b="0" i="0" u="none" strike="noStrike" dirty="0">
                        <a:solidFill>
                          <a:srgbClr val="000000"/>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xmlns="" val="1114349896"/>
                  </a:ext>
                </a:extLst>
              </a:tr>
            </a:tbl>
          </a:graphicData>
        </a:graphic>
      </p:graphicFrame>
    </p:spTree>
    <p:extLst>
      <p:ext uri="{BB962C8B-B14F-4D97-AF65-F5344CB8AC3E}">
        <p14:creationId xmlns:p14="http://schemas.microsoft.com/office/powerpoint/2010/main" val="290327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4" y="89474"/>
            <a:ext cx="9648088" cy="736068"/>
          </a:xfrm>
          <a:ln>
            <a:noFill/>
          </a:ln>
        </p:spPr>
        <p:txBody>
          <a:bodyPr/>
          <a:lstStyle/>
          <a:p>
            <a:r>
              <a:rPr lang="en-US" dirty="0" smtClean="0"/>
              <a:t>Data collected – snippets..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14</a:t>
            </a:fld>
            <a:endParaRPr lang="en-US" dirty="0"/>
          </a:p>
        </p:txBody>
      </p:sp>
      <p:sp>
        <p:nvSpPr>
          <p:cNvPr id="5" name="Round Single Corner Rectangle 4"/>
          <p:cNvSpPr/>
          <p:nvPr/>
        </p:nvSpPr>
        <p:spPr>
          <a:xfrm>
            <a:off x="879234" y="1034094"/>
            <a:ext cx="5908431" cy="2930769"/>
          </a:xfrm>
          <a:prstGeom prst="round1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 name="TextBox 5"/>
          <p:cNvSpPr txBox="1"/>
          <p:nvPr/>
        </p:nvSpPr>
        <p:spPr>
          <a:xfrm>
            <a:off x="879234" y="1034094"/>
            <a:ext cx="5908430" cy="3139321"/>
          </a:xfrm>
          <a:prstGeom prst="rect">
            <a:avLst/>
          </a:prstGeom>
          <a:noFill/>
        </p:spPr>
        <p:txBody>
          <a:bodyPr wrap="square" rtlCol="0">
            <a:spAutoFit/>
          </a:bodyPr>
          <a:lstStyle/>
          <a:p>
            <a:pPr fontAlgn="base"/>
            <a:r>
              <a:rPr lang="en-US" i="1" dirty="0"/>
              <a:t>SEAN HANNITY, HOST: This is a "Fox News Alert." Welcome to "Hannity." Tonight, a major update in the "Hannity" investigation into the left's massive double standard on election interference. We have Newt Gingrich, Jay </a:t>
            </a:r>
            <a:r>
              <a:rPr lang="en-US" i="1" dirty="0" err="1"/>
              <a:t>Sekulow</a:t>
            </a:r>
            <a:r>
              <a:rPr lang="en-US" i="1" dirty="0"/>
              <a:t>, Monica Crowley will all be here with reaction.</a:t>
            </a:r>
          </a:p>
          <a:p>
            <a:pPr fontAlgn="base"/>
            <a:r>
              <a:rPr lang="en-US" i="1" dirty="0"/>
              <a:t>But first, finally, the political left, the destroy Trump media are waking up to what we have been telling you now for months. Now, we are forcing them to cover stories that they have been ignoring. Now, that is tonight's very important "Opening Monologue."</a:t>
            </a:r>
          </a:p>
          <a:p>
            <a:endParaRPr lang="en-US" dirty="0"/>
          </a:p>
        </p:txBody>
      </p:sp>
      <p:sp>
        <p:nvSpPr>
          <p:cNvPr id="7" name="Round Single Corner Rectangle 6"/>
          <p:cNvSpPr/>
          <p:nvPr/>
        </p:nvSpPr>
        <p:spPr>
          <a:xfrm>
            <a:off x="6131177" y="3927231"/>
            <a:ext cx="5908431" cy="2930769"/>
          </a:xfrm>
          <a:prstGeom prst="round1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8" name="TextBox 7"/>
          <p:cNvSpPr txBox="1"/>
          <p:nvPr/>
        </p:nvSpPr>
        <p:spPr>
          <a:xfrm>
            <a:off x="6131177" y="3964863"/>
            <a:ext cx="5908431" cy="2554545"/>
          </a:xfrm>
          <a:prstGeom prst="rect">
            <a:avLst/>
          </a:prstGeom>
          <a:noFill/>
        </p:spPr>
        <p:txBody>
          <a:bodyPr wrap="square" rtlCol="0">
            <a:spAutoFit/>
          </a:bodyPr>
          <a:lstStyle/>
          <a:p>
            <a:r>
              <a:rPr lang="en-US" sz="1600" i="1" dirty="0"/>
              <a:t>Transcript:</a:t>
            </a:r>
          </a:p>
          <a:p>
            <a:r>
              <a:rPr lang="en-US" sz="1600" i="1" dirty="0"/>
              <a:t>Show: THE RACHEL MADDOW SHOW</a:t>
            </a:r>
          </a:p>
          <a:p>
            <a:r>
              <a:rPr lang="en-US" sz="1600" i="1" dirty="0"/>
              <a:t>Date: July 25, 2017</a:t>
            </a:r>
          </a:p>
          <a:p>
            <a:r>
              <a:rPr lang="en-US" sz="1600" i="1" dirty="0"/>
              <a:t>Guest: Chris Murphy, Elizabeth Warren, Eric </a:t>
            </a:r>
            <a:r>
              <a:rPr lang="en-US" sz="1600" i="1" dirty="0" err="1"/>
              <a:t>Swalwell</a:t>
            </a:r>
            <a:endParaRPr lang="en-US" sz="1600" i="1" dirty="0"/>
          </a:p>
          <a:p>
            <a:endParaRPr lang="en-US" sz="1600" i="1" dirty="0"/>
          </a:p>
          <a:p>
            <a:r>
              <a:rPr lang="en-US" sz="1600" i="1" dirty="0"/>
              <a:t>CHARLIE SYKES, TALK RADIO PERSONALITY: – this goes on, it makes it harder </a:t>
            </a:r>
          </a:p>
          <a:p>
            <a:r>
              <a:rPr lang="en-US" sz="1600" i="1" dirty="0"/>
              <a:t>to pass, as you get more information about this legislation</a:t>
            </a:r>
            <a:r>
              <a:rPr lang="en-US" sz="1600" i="1" dirty="0" smtClean="0"/>
              <a:t>.</a:t>
            </a:r>
            <a:r>
              <a:rPr lang="en-US" sz="1600" i="1" dirty="0"/>
              <a:t> And if you </a:t>
            </a:r>
            <a:r>
              <a:rPr lang="en-US" sz="1600" i="1" dirty="0" smtClean="0"/>
              <a:t>get </a:t>
            </a:r>
            <a:r>
              <a:rPr lang="en-US" sz="1600" i="1" dirty="0"/>
              <a:t>to the skinny bill that they`re talking </a:t>
            </a:r>
            <a:r>
              <a:rPr lang="en-US" sz="1600" i="1" dirty="0" smtClean="0"/>
              <a:t>about </a:t>
            </a:r>
            <a:r>
              <a:rPr lang="en-US" sz="1600" i="1" dirty="0"/>
              <a:t>, I think that you`re </a:t>
            </a:r>
            <a:r>
              <a:rPr lang="en-US" sz="1600" i="1" dirty="0" smtClean="0"/>
              <a:t>going </a:t>
            </a:r>
            <a:r>
              <a:rPr lang="en-US" sz="1600" i="1" dirty="0"/>
              <a:t>to be looking at, and people are going to go</a:t>
            </a:r>
          </a:p>
        </p:txBody>
      </p:sp>
    </p:spTree>
    <p:extLst>
      <p:ext uri="{BB962C8B-B14F-4D97-AF65-F5344CB8AC3E}">
        <p14:creationId xmlns:p14="http://schemas.microsoft.com/office/powerpoint/2010/main" val="3924396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6" y="205656"/>
            <a:ext cx="9648088" cy="736068"/>
          </a:xfrm>
          <a:ln>
            <a:noFill/>
          </a:ln>
        </p:spPr>
        <p:txBody>
          <a:bodyPr/>
          <a:lstStyle/>
          <a:p>
            <a:r>
              <a:rPr lang="en-US" dirty="0" smtClean="0"/>
              <a:t>Data collected – snippets..</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15</a:t>
            </a:fld>
            <a:endParaRPr lang="en-US" dirty="0"/>
          </a:p>
        </p:txBody>
      </p:sp>
      <p:sp>
        <p:nvSpPr>
          <p:cNvPr id="5" name="Round Single Corner Rectangle 4"/>
          <p:cNvSpPr/>
          <p:nvPr/>
        </p:nvSpPr>
        <p:spPr>
          <a:xfrm>
            <a:off x="879234" y="1034094"/>
            <a:ext cx="5908431" cy="2930769"/>
          </a:xfrm>
          <a:prstGeom prst="round1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6" name="TextBox 5"/>
          <p:cNvSpPr txBox="1"/>
          <p:nvPr/>
        </p:nvSpPr>
        <p:spPr>
          <a:xfrm>
            <a:off x="879234" y="1034094"/>
            <a:ext cx="5908430" cy="2862322"/>
          </a:xfrm>
          <a:prstGeom prst="rect">
            <a:avLst/>
          </a:prstGeom>
          <a:noFill/>
        </p:spPr>
        <p:txBody>
          <a:bodyPr wrap="square" rtlCol="0">
            <a:spAutoFit/>
          </a:bodyPr>
          <a:lstStyle/>
          <a:p>
            <a:r>
              <a:rPr lang="en-US" i="1" dirty="0" smtClean="0"/>
              <a:t>(</a:t>
            </a:r>
            <a:r>
              <a:rPr lang="en-US" i="1" dirty="0"/>
              <a:t>BEGIN VIDEO CLIPS)</a:t>
            </a:r>
          </a:p>
          <a:p>
            <a:endParaRPr lang="en-US" i="1" dirty="0"/>
          </a:p>
          <a:p>
            <a:r>
              <a:rPr lang="en-US" i="1" dirty="0"/>
              <a:t>PRESIDENT DONALD TRUMP: I feel badly for General Flynn. I feel very badly. He's led a very strong life, and I feel very badly</a:t>
            </a:r>
            <a:r>
              <a:rPr lang="en-US" i="1" dirty="0" smtClean="0"/>
              <a:t>. Hillary </a:t>
            </a:r>
            <a:r>
              <a:rPr lang="en-US" i="1" dirty="0"/>
              <a:t>Clinton on the Fourth of July weekend went to the FBI, not under oath. It was the most incredible thing anyone has ever seen. She lied many times. Nothing happened to her. Flynn lied in it's like they ruined his life. It's very unfair.</a:t>
            </a:r>
          </a:p>
          <a:p>
            <a:endParaRPr lang="en-US" dirty="0"/>
          </a:p>
        </p:txBody>
      </p:sp>
      <p:sp>
        <p:nvSpPr>
          <p:cNvPr id="7" name="Round Single Corner Rectangle 6"/>
          <p:cNvSpPr/>
          <p:nvPr/>
        </p:nvSpPr>
        <p:spPr>
          <a:xfrm>
            <a:off x="6131177" y="3927231"/>
            <a:ext cx="5908431" cy="2930769"/>
          </a:xfrm>
          <a:prstGeom prst="round1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8" name="TextBox 7"/>
          <p:cNvSpPr txBox="1"/>
          <p:nvPr/>
        </p:nvSpPr>
        <p:spPr>
          <a:xfrm>
            <a:off x="6131177" y="3964863"/>
            <a:ext cx="5908431" cy="2800767"/>
          </a:xfrm>
          <a:prstGeom prst="rect">
            <a:avLst/>
          </a:prstGeom>
          <a:noFill/>
        </p:spPr>
        <p:txBody>
          <a:bodyPr wrap="square" rtlCol="0">
            <a:spAutoFit/>
          </a:bodyPr>
          <a:lstStyle/>
          <a:p>
            <a:r>
              <a:rPr lang="en-US" sz="1600" i="1" dirty="0"/>
              <a:t>Transcript:</a:t>
            </a:r>
          </a:p>
          <a:p>
            <a:r>
              <a:rPr lang="en-US" sz="1600" i="1" dirty="0"/>
              <a:t>Show: THE LAST WORD WITH LAWRENCE O`DONNELL</a:t>
            </a:r>
          </a:p>
          <a:p>
            <a:r>
              <a:rPr lang="en-US" sz="1600" i="1" dirty="0"/>
              <a:t>Date: July 31, 2017</a:t>
            </a:r>
          </a:p>
          <a:p>
            <a:r>
              <a:rPr lang="en-US" sz="1600" i="1" dirty="0"/>
              <a:t>Guest: Al Hunt; Betsy Woodruff; </a:t>
            </a:r>
            <a:r>
              <a:rPr lang="en-US" sz="1600" i="1" dirty="0" err="1"/>
              <a:t>Mieke</a:t>
            </a:r>
            <a:r>
              <a:rPr lang="en-US" sz="1600" i="1" dirty="0"/>
              <a:t> </a:t>
            </a:r>
            <a:r>
              <a:rPr lang="en-US" sz="1600" i="1" dirty="0" err="1"/>
              <a:t>Eoyang</a:t>
            </a:r>
            <a:r>
              <a:rPr lang="en-US" sz="1600" i="1" dirty="0"/>
              <a:t>; Vince Warren; David Jolly</a:t>
            </a:r>
          </a:p>
          <a:p>
            <a:endParaRPr lang="en-US" sz="1600" i="1" dirty="0"/>
          </a:p>
          <a:p>
            <a:r>
              <a:rPr lang="en-US" sz="1600" i="1" dirty="0"/>
              <a:t>LAWRENCE O`DONNELL, HOST, THE LAST WORD: The county police on Long Island </a:t>
            </a:r>
          </a:p>
          <a:p>
            <a:r>
              <a:rPr lang="en-US" sz="1600" i="1" dirty="0"/>
              <a:t>– going to bring it up. He </a:t>
            </a:r>
            <a:r>
              <a:rPr lang="en-US" sz="1600" i="1" dirty="0" err="1"/>
              <a:t>ain`t</a:t>
            </a:r>
            <a:r>
              <a:rPr lang="en-US" sz="1600" i="1" dirty="0"/>
              <a:t> going to bring it up, Joy.</a:t>
            </a:r>
          </a:p>
          <a:p>
            <a:endParaRPr lang="en-US" sz="1600" i="1" dirty="0"/>
          </a:p>
          <a:p>
            <a:r>
              <a:rPr lang="en-US" sz="1600" i="1" dirty="0"/>
              <a:t>JOY REID, MSNBC: He`s not going to bring it </a:t>
            </a:r>
            <a:r>
              <a:rPr lang="en-US" sz="1600" i="1" dirty="0" smtClean="0"/>
              <a:t>up</a:t>
            </a:r>
            <a:endParaRPr lang="en-US" sz="1600" i="1" dirty="0"/>
          </a:p>
        </p:txBody>
      </p:sp>
    </p:spTree>
    <p:extLst>
      <p:ext uri="{BB962C8B-B14F-4D97-AF65-F5344CB8AC3E}">
        <p14:creationId xmlns:p14="http://schemas.microsoft.com/office/powerpoint/2010/main" val="1565659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results</a:t>
            </a:r>
            <a:endParaRPr lang="en-US" dirty="0"/>
          </a:p>
        </p:txBody>
      </p:sp>
      <p:sp>
        <p:nvSpPr>
          <p:cNvPr id="3" name="Content Placeholder 2"/>
          <p:cNvSpPr>
            <a:spLocks noGrp="1"/>
          </p:cNvSpPr>
          <p:nvPr>
            <p:ph idx="1"/>
          </p:nvPr>
        </p:nvSpPr>
        <p:spPr/>
        <p:txBody>
          <a:bodyPr/>
          <a:lstStyle/>
          <a:p>
            <a:r>
              <a:rPr lang="en-US" b="1" dirty="0"/>
              <a:t>Training the Tf-Idf model</a:t>
            </a:r>
          </a:p>
          <a:p>
            <a:r>
              <a:rPr lang="en-US" b="1" dirty="0"/>
              <a:t>Evaluating similarity</a:t>
            </a:r>
          </a:p>
          <a:p>
            <a:r>
              <a:rPr lang="en-US" b="1" dirty="0"/>
              <a:t>Combining and </a:t>
            </a:r>
            <a:r>
              <a:rPr lang="en-US" b="1" dirty="0" smtClean="0"/>
              <a:t>collect results</a:t>
            </a:r>
          </a:p>
          <a:p>
            <a:r>
              <a:rPr lang="en-US" b="1" dirty="0" smtClean="0"/>
              <a:t>Classify and categorize</a:t>
            </a:r>
            <a:endParaRPr lang="en-US" b="1" dirty="0"/>
          </a:p>
          <a:p>
            <a:endParaRPr lang="en-US" dirty="0" smtClean="0"/>
          </a:p>
        </p:txBody>
      </p:sp>
      <p:sp>
        <p:nvSpPr>
          <p:cNvPr id="4" name="Slide Number Placeholder 3"/>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2366852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Evaluating similarity</a:t>
            </a:r>
            <a:endParaRPr lang="en-US" dirty="0"/>
          </a:p>
        </p:txBody>
      </p:sp>
      <p:sp>
        <p:nvSpPr>
          <p:cNvPr id="3" name="Content Placeholder 2"/>
          <p:cNvSpPr>
            <a:spLocks noGrp="1"/>
          </p:cNvSpPr>
          <p:nvPr>
            <p:ph idx="1"/>
          </p:nvPr>
        </p:nvSpPr>
        <p:spPr/>
        <p:txBody>
          <a:bodyPr/>
          <a:lstStyle/>
          <a:p>
            <a:r>
              <a:rPr lang="en-US" dirty="0" smtClean="0"/>
              <a:t>Files are </a:t>
            </a:r>
            <a:r>
              <a:rPr lang="en-US" dirty="0"/>
              <a:t>loaded in memory into </a:t>
            </a:r>
            <a:r>
              <a:rPr lang="en-US" dirty="0" smtClean="0"/>
              <a:t>a corpus attribute</a:t>
            </a:r>
          </a:p>
          <a:p>
            <a:r>
              <a:rPr lang="en-US" dirty="0" smtClean="0"/>
              <a:t>Corpus </a:t>
            </a:r>
            <a:r>
              <a:rPr lang="en-US" dirty="0" smtClean="0">
                <a:sym typeface="Wingdings" panose="05000000000000000000" pitchFamily="2" charset="2"/>
              </a:rPr>
              <a:t> </a:t>
            </a:r>
            <a:r>
              <a:rPr lang="en-US" dirty="0"/>
              <a:t>dictionary </a:t>
            </a:r>
            <a:r>
              <a:rPr lang="en-US" dirty="0" smtClean="0"/>
              <a:t>object </a:t>
            </a:r>
            <a:r>
              <a:rPr lang="en-US" dirty="0" smtClean="0">
                <a:sym typeface="Wingdings" panose="05000000000000000000" pitchFamily="2" charset="2"/>
              </a:rPr>
              <a:t> doc2bow  feature vectors</a:t>
            </a:r>
          </a:p>
          <a:p>
            <a:r>
              <a:rPr lang="en-US" dirty="0" smtClean="0"/>
              <a:t>Feature vectors are compared to find the similarity</a:t>
            </a:r>
          </a:p>
          <a:p>
            <a:r>
              <a:rPr lang="en-US" dirty="0" smtClean="0"/>
              <a:t>Similarity class – </a:t>
            </a:r>
            <a:r>
              <a:rPr lang="en-US" sz="3200" i="1" dirty="0" smtClean="0"/>
              <a:t>Sims </a:t>
            </a:r>
            <a:r>
              <a:rPr lang="en-US" dirty="0" smtClean="0"/>
              <a:t>is split into several sub-indexes called </a:t>
            </a:r>
            <a:r>
              <a:rPr lang="en-US" sz="3200" i="1" dirty="0" smtClean="0"/>
              <a:t>Shards</a:t>
            </a:r>
          </a:p>
          <a:p>
            <a:r>
              <a:rPr lang="en-US" dirty="0" smtClean="0"/>
              <a:t>Shards are what uses the virtual memory and the output is paired similarity.</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654254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810" y="415219"/>
            <a:ext cx="9601200" cy="966295"/>
          </a:xfrm>
        </p:spPr>
        <p:txBody>
          <a:bodyPr/>
          <a:lstStyle/>
          <a:p>
            <a:r>
              <a:rPr lang="en-US" dirty="0" smtClean="0"/>
              <a:t>Workflow</a:t>
            </a:r>
            <a:endParaRPr lang="en-US" dirty="0"/>
          </a:p>
        </p:txBody>
      </p:sp>
      <p:sp>
        <p:nvSpPr>
          <p:cNvPr id="3" name="Content Placeholder 2"/>
          <p:cNvSpPr>
            <a:spLocks noGrp="1"/>
          </p:cNvSpPr>
          <p:nvPr>
            <p:ph idx="1"/>
          </p:nvPr>
        </p:nvSpPr>
        <p:spPr>
          <a:xfrm>
            <a:off x="6847253" y="415219"/>
            <a:ext cx="4789055" cy="5994381"/>
          </a:xfrm>
        </p:spPr>
        <p:txBody>
          <a:bodyPr>
            <a:normAutofit/>
          </a:bodyPr>
          <a:lstStyle/>
          <a:p>
            <a:pPr marL="457200" indent="-457200">
              <a:buFont typeface="+mj-lt"/>
              <a:buAutoNum type="arabicPeriod"/>
            </a:pPr>
            <a:endParaRPr lang="en-US" sz="2800" dirty="0" smtClean="0"/>
          </a:p>
          <a:p>
            <a:pPr marL="457200" indent="-457200">
              <a:buFont typeface="+mj-lt"/>
              <a:buAutoNum type="arabicPeriod"/>
            </a:pPr>
            <a:r>
              <a:rPr lang="en-US" sz="2800" dirty="0" smtClean="0"/>
              <a:t>Transcripts scraped and downloaded as corpora</a:t>
            </a:r>
          </a:p>
          <a:p>
            <a:pPr marL="457200" indent="-457200">
              <a:buFont typeface="+mj-lt"/>
              <a:buAutoNum type="arabicPeriod"/>
            </a:pPr>
            <a:endParaRPr lang="en-US" sz="2800" dirty="0" smtClean="0"/>
          </a:p>
          <a:p>
            <a:pPr marL="514350" indent="-514350">
              <a:buFont typeface="+mj-lt"/>
              <a:buAutoNum type="arabicPeriod"/>
            </a:pPr>
            <a:r>
              <a:rPr lang="en-US" sz="2800" dirty="0" smtClean="0"/>
              <a:t>Remove special characters</a:t>
            </a:r>
          </a:p>
          <a:p>
            <a:pPr marL="514350" indent="-514350">
              <a:buFont typeface="+mj-lt"/>
              <a:buAutoNum type="arabicPeriod"/>
            </a:pPr>
            <a:endParaRPr lang="en-US" sz="2800" dirty="0" smtClean="0"/>
          </a:p>
          <a:p>
            <a:pPr marL="457200" indent="-457200">
              <a:buFont typeface="+mj-lt"/>
              <a:buAutoNum type="arabicPeriod"/>
            </a:pPr>
            <a:r>
              <a:rPr lang="en-US" sz="2800" dirty="0" smtClean="0"/>
              <a:t>Corpora saved as strings</a:t>
            </a:r>
          </a:p>
          <a:p>
            <a:pPr marL="457200" indent="-457200">
              <a:buFont typeface="+mj-lt"/>
              <a:buAutoNum type="arabicPeriod"/>
            </a:pPr>
            <a:endParaRPr lang="en-US" sz="2800" dirty="0"/>
          </a:p>
          <a:p>
            <a:pPr marL="457200" indent="-457200">
              <a:buFont typeface="+mj-lt"/>
              <a:buAutoNum type="arabicPeriod"/>
            </a:pPr>
            <a:r>
              <a:rPr lang="en-US" sz="2800" dirty="0" smtClean="0"/>
              <a:t>Train model</a:t>
            </a:r>
          </a:p>
          <a:p>
            <a:pPr marL="457200" indent="-457200">
              <a:buFont typeface="+mj-lt"/>
              <a:buAutoNum type="arabicPeriod"/>
            </a:pPr>
            <a:endParaRPr lang="en-US" sz="2800" dirty="0"/>
          </a:p>
          <a:p>
            <a:pPr marL="457200" indent="-457200">
              <a:buFont typeface="+mj-lt"/>
              <a:buAutoNum type="arabicPeriod"/>
            </a:pPr>
            <a:r>
              <a:rPr lang="en-US" sz="2800" dirty="0" smtClean="0"/>
              <a:t>Classification using </a:t>
            </a:r>
            <a:r>
              <a:rPr lang="en-US" sz="2800" dirty="0" smtClean="0"/>
              <a:t>Tf-Idf</a:t>
            </a:r>
            <a:endParaRPr lang="en-US" sz="2800" dirty="0" smtClean="0"/>
          </a:p>
          <a:p>
            <a:pPr marL="457200" indent="-457200">
              <a:buFont typeface="+mj-lt"/>
              <a:buAutoNum type="arabicPeriod"/>
            </a:pPr>
            <a:endParaRPr lang="en-US" sz="2800" dirty="0" smtClean="0"/>
          </a:p>
          <a:p>
            <a:pPr marL="457200" indent="-457200">
              <a:buFont typeface="+mj-lt"/>
              <a:buAutoNum type="arabicPeriod"/>
            </a:pPr>
            <a:endParaRPr lang="en-US" sz="2800" dirty="0" smtClean="0"/>
          </a:p>
        </p:txBody>
      </p:sp>
      <p:sp>
        <p:nvSpPr>
          <p:cNvPr id="4" name="Rounded Rectangle 240"/>
          <p:cNvSpPr>
            <a:spLocks noChangeArrowheads="1"/>
          </p:cNvSpPr>
          <p:nvPr/>
        </p:nvSpPr>
        <p:spPr bwMode="auto">
          <a:xfrm>
            <a:off x="1236372" y="3658696"/>
            <a:ext cx="1060142" cy="1035050"/>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 name="Rounded Rectangle 241"/>
          <p:cNvSpPr>
            <a:spLocks noChangeArrowheads="1"/>
          </p:cNvSpPr>
          <p:nvPr/>
        </p:nvSpPr>
        <p:spPr bwMode="auto">
          <a:xfrm>
            <a:off x="2760372" y="3658695"/>
            <a:ext cx="1031875" cy="1038225"/>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 name="Rounded Rectangle 242"/>
          <p:cNvSpPr>
            <a:spLocks noChangeArrowheads="1"/>
          </p:cNvSpPr>
          <p:nvPr/>
        </p:nvSpPr>
        <p:spPr bwMode="auto">
          <a:xfrm>
            <a:off x="4279610" y="3655520"/>
            <a:ext cx="1031875" cy="1038225"/>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 name="Rounded Rectangle 243"/>
          <p:cNvSpPr>
            <a:spLocks noChangeArrowheads="1"/>
          </p:cNvSpPr>
          <p:nvPr/>
        </p:nvSpPr>
        <p:spPr bwMode="auto">
          <a:xfrm>
            <a:off x="5792497" y="3590432"/>
            <a:ext cx="1132307" cy="1103313"/>
          </a:xfrm>
          <a:prstGeom prst="roundRect">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 name="Right Arrow 245"/>
          <p:cNvSpPr>
            <a:spLocks noChangeArrowheads="1"/>
          </p:cNvSpPr>
          <p:nvPr/>
        </p:nvSpPr>
        <p:spPr bwMode="auto">
          <a:xfrm>
            <a:off x="2414297" y="4109545"/>
            <a:ext cx="219075" cy="196850"/>
          </a:xfrm>
          <a:prstGeom prst="rightArrow">
            <a:avLst>
              <a:gd name="adj1" fmla="val 50000"/>
              <a:gd name="adj2" fmla="val 50081"/>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 name="Right Arrow 246"/>
          <p:cNvSpPr>
            <a:spLocks noChangeArrowheads="1"/>
          </p:cNvSpPr>
          <p:nvPr/>
        </p:nvSpPr>
        <p:spPr bwMode="auto">
          <a:xfrm>
            <a:off x="5449716" y="4098582"/>
            <a:ext cx="219075" cy="196850"/>
          </a:xfrm>
          <a:prstGeom prst="rightArrow">
            <a:avLst>
              <a:gd name="adj1" fmla="val 50000"/>
              <a:gd name="adj2" fmla="val 50081"/>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3" name="Folded Corner 250"/>
          <p:cNvSpPr>
            <a:spLocks noChangeArrowheads="1"/>
          </p:cNvSpPr>
          <p:nvPr/>
        </p:nvSpPr>
        <p:spPr bwMode="auto">
          <a:xfrm>
            <a:off x="1236372" y="5420820"/>
            <a:ext cx="989482" cy="517525"/>
          </a:xfrm>
          <a:prstGeom prst="foldedCorner">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4" name="Folded Corner 251"/>
          <p:cNvSpPr>
            <a:spLocks noChangeArrowheads="1"/>
          </p:cNvSpPr>
          <p:nvPr/>
        </p:nvSpPr>
        <p:spPr bwMode="auto">
          <a:xfrm>
            <a:off x="2814347" y="5419232"/>
            <a:ext cx="950913" cy="519113"/>
          </a:xfrm>
          <a:prstGeom prst="foldedCorner">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5" name="Folded Corner 252"/>
          <p:cNvSpPr>
            <a:spLocks noChangeArrowheads="1"/>
          </p:cNvSpPr>
          <p:nvPr/>
        </p:nvSpPr>
        <p:spPr bwMode="auto">
          <a:xfrm>
            <a:off x="4293897" y="5416057"/>
            <a:ext cx="1169988" cy="511175"/>
          </a:xfrm>
          <a:prstGeom prst="foldedCorner">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6" name="Folded Corner 253"/>
          <p:cNvSpPr>
            <a:spLocks noChangeArrowheads="1"/>
          </p:cNvSpPr>
          <p:nvPr/>
        </p:nvSpPr>
        <p:spPr bwMode="auto">
          <a:xfrm>
            <a:off x="5776622" y="5419232"/>
            <a:ext cx="950913" cy="519113"/>
          </a:xfrm>
          <a:prstGeom prst="foldedCorner">
            <a:avLst>
              <a:gd name="adj" fmla="val 16667"/>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9" name="Text Box 258"/>
          <p:cNvSpPr txBox="1">
            <a:spLocks noChangeArrowheads="1"/>
          </p:cNvSpPr>
          <p:nvPr/>
        </p:nvSpPr>
        <p:spPr bwMode="auto">
          <a:xfrm>
            <a:off x="5792497" y="5506545"/>
            <a:ext cx="903288" cy="31273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Notebooks</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20" name="Text Box 259"/>
          <p:cNvSpPr txBox="1">
            <a:spLocks noChangeArrowheads="1"/>
          </p:cNvSpPr>
          <p:nvPr/>
        </p:nvSpPr>
        <p:spPr bwMode="auto">
          <a:xfrm>
            <a:off x="1307810" y="3955557"/>
            <a:ext cx="673100" cy="47015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init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21" name="Text Box 260"/>
          <p:cNvSpPr txBox="1">
            <a:spLocks noChangeArrowheads="1"/>
          </p:cNvSpPr>
          <p:nvPr/>
        </p:nvSpPr>
        <p:spPr bwMode="auto">
          <a:xfrm>
            <a:off x="2830222" y="3939682"/>
            <a:ext cx="839788" cy="51840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prep</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22" name="Text Box 261"/>
          <p:cNvSpPr txBox="1">
            <a:spLocks noChangeArrowheads="1"/>
          </p:cNvSpPr>
          <p:nvPr/>
        </p:nvSpPr>
        <p:spPr bwMode="auto">
          <a:xfrm>
            <a:off x="4328822" y="3933332"/>
            <a:ext cx="867195" cy="52475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train</a:t>
            </a:r>
          </a:p>
        </p:txBody>
      </p:sp>
      <p:sp>
        <p:nvSpPr>
          <p:cNvPr id="23" name="Text Box 262"/>
          <p:cNvSpPr txBox="1">
            <a:spLocks noChangeArrowheads="1"/>
          </p:cNvSpPr>
          <p:nvPr/>
        </p:nvSpPr>
        <p:spPr bwMode="auto">
          <a:xfrm>
            <a:off x="5788509" y="3868932"/>
            <a:ext cx="1112182" cy="55678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classify</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26" name="Text Box 265"/>
          <p:cNvSpPr txBox="1">
            <a:spLocks noChangeArrowheads="1"/>
          </p:cNvSpPr>
          <p:nvPr/>
        </p:nvSpPr>
        <p:spPr bwMode="auto">
          <a:xfrm>
            <a:off x="1214147" y="1761632"/>
            <a:ext cx="4594225" cy="5778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TOPIC EXPLORER WORKFLOW</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24"/>
          <p:cNvSpPr>
            <a:spLocks noChangeArrowheads="1"/>
          </p:cNvSpPr>
          <p:nvPr/>
        </p:nvSpPr>
        <p:spPr bwMode="auto">
          <a:xfrm>
            <a:off x="1236372" y="11075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5"/>
          <p:cNvSpPr>
            <a:spLocks noChangeArrowheads="1"/>
          </p:cNvSpPr>
          <p:nvPr/>
        </p:nvSpPr>
        <p:spPr bwMode="auto">
          <a:xfrm>
            <a:off x="1236372" y="1564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Text Box 258"/>
          <p:cNvSpPr txBox="1">
            <a:spLocks noChangeArrowheads="1"/>
          </p:cNvSpPr>
          <p:nvPr/>
        </p:nvSpPr>
        <p:spPr bwMode="auto">
          <a:xfrm>
            <a:off x="4323585" y="5452712"/>
            <a:ext cx="1006610" cy="4206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Corpus-</a:t>
            </a:r>
            <a:r>
              <a:rPr kumimoji="0" lang="en-US" altLang="en-US" sz="12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model.npz</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30" name="Text Box 258"/>
          <p:cNvSpPr txBox="1">
            <a:spLocks noChangeArrowheads="1"/>
          </p:cNvSpPr>
          <p:nvPr/>
        </p:nvSpPr>
        <p:spPr bwMode="auto">
          <a:xfrm>
            <a:off x="2852916" y="5467651"/>
            <a:ext cx="868050" cy="3905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Corpus-</a:t>
            </a:r>
            <a:r>
              <a:rPr kumimoji="0" lang="en-US" altLang="en-US" sz="12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rev.npz</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31" name="Text Box 258"/>
          <p:cNvSpPr txBox="1">
            <a:spLocks noChangeArrowheads="1"/>
          </p:cNvSpPr>
          <p:nvPr/>
        </p:nvSpPr>
        <p:spPr bwMode="auto">
          <a:xfrm>
            <a:off x="1241759" y="5506568"/>
            <a:ext cx="984095" cy="31271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Corpus.npz</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p:txBody>
      </p:sp>
      <p:sp>
        <p:nvSpPr>
          <p:cNvPr id="32" name="Right Arrow 246"/>
          <p:cNvSpPr>
            <a:spLocks noChangeArrowheads="1"/>
          </p:cNvSpPr>
          <p:nvPr/>
        </p:nvSpPr>
        <p:spPr bwMode="auto">
          <a:xfrm>
            <a:off x="3935123" y="4098582"/>
            <a:ext cx="219075" cy="196850"/>
          </a:xfrm>
          <a:prstGeom prst="rightArrow">
            <a:avLst>
              <a:gd name="adj1" fmla="val 50000"/>
              <a:gd name="adj2" fmla="val 50081"/>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 name="Slide Number Placeholder 7"/>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966736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80954"/>
          </a:xfrm>
        </p:spPr>
        <p:txBody>
          <a:bodyPr/>
          <a:lstStyle/>
          <a:p>
            <a:r>
              <a:rPr lang="en-US" dirty="0" smtClean="0"/>
              <a:t>Classifier steps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46163"/>
            <a:ext cx="7399719" cy="4124626"/>
          </a:xfrm>
        </p:spPr>
      </p:pic>
      <p:sp>
        <p:nvSpPr>
          <p:cNvPr id="5" name="Content Placeholder 2"/>
          <p:cNvSpPr txBox="1">
            <a:spLocks/>
          </p:cNvSpPr>
          <p:nvPr/>
        </p:nvSpPr>
        <p:spPr>
          <a:xfrm>
            <a:off x="9201872" y="1846163"/>
            <a:ext cx="2395961" cy="412462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p:txBody>
      </p:sp>
      <p:sp>
        <p:nvSpPr>
          <p:cNvPr id="6" name="Content Placeholder 2"/>
          <p:cNvSpPr txBox="1">
            <a:spLocks/>
          </p:cNvSpPr>
          <p:nvPr/>
        </p:nvSpPr>
        <p:spPr>
          <a:xfrm>
            <a:off x="8866208" y="1823013"/>
            <a:ext cx="3426106" cy="47398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t>Obtain </a:t>
            </a:r>
            <a:r>
              <a:rPr lang="en-US" sz="2400" dirty="0" smtClean="0"/>
              <a:t>text</a:t>
            </a:r>
          </a:p>
          <a:p>
            <a:r>
              <a:rPr lang="en-US" sz="2400" dirty="0"/>
              <a:t>Preprocess </a:t>
            </a:r>
            <a:r>
              <a:rPr lang="en-US" sz="2400" dirty="0" smtClean="0"/>
              <a:t>text</a:t>
            </a:r>
          </a:p>
          <a:p>
            <a:r>
              <a:rPr lang="en-US" sz="2400" dirty="0"/>
              <a:t>Initialize the model </a:t>
            </a:r>
            <a:endParaRPr lang="en-US" sz="2400" dirty="0" smtClean="0"/>
          </a:p>
          <a:p>
            <a:r>
              <a:rPr lang="en-US" sz="2400" dirty="0"/>
              <a:t>U</a:t>
            </a:r>
            <a:r>
              <a:rPr lang="en-US" sz="2400" dirty="0" smtClean="0"/>
              <a:t>se the model </a:t>
            </a:r>
          </a:p>
          <a:p>
            <a:r>
              <a:rPr lang="en-US" sz="2400" dirty="0" smtClean="0"/>
              <a:t>Output the results</a:t>
            </a:r>
            <a:endParaRPr lang="en-US" sz="2400" dirty="0"/>
          </a:p>
        </p:txBody>
      </p:sp>
      <p:sp>
        <p:nvSpPr>
          <p:cNvPr id="3" name="Slide Number Placeholder 2"/>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157791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371600" y="1915610"/>
            <a:ext cx="9601200" cy="4242122"/>
          </a:xfrm>
        </p:spPr>
        <p:txBody>
          <a:bodyPr>
            <a:noAutofit/>
          </a:bodyPr>
          <a:lstStyle/>
          <a:p>
            <a:r>
              <a:rPr lang="en-US" sz="2800" dirty="0" smtClean="0"/>
              <a:t>INTRODUCTION</a:t>
            </a:r>
          </a:p>
          <a:p>
            <a:r>
              <a:rPr lang="en-US" sz="2800" dirty="0" smtClean="0"/>
              <a:t>PROJECT MOTIVATION</a:t>
            </a:r>
          </a:p>
          <a:p>
            <a:r>
              <a:rPr lang="en-US" sz="2800" dirty="0" smtClean="0"/>
              <a:t>ALGORITHMS</a:t>
            </a:r>
          </a:p>
          <a:p>
            <a:r>
              <a:rPr lang="en-US" sz="2800" dirty="0" smtClean="0"/>
              <a:t>INFRASTRUCTURE</a:t>
            </a:r>
          </a:p>
          <a:p>
            <a:r>
              <a:rPr lang="en-US" sz="2800" dirty="0" smtClean="0"/>
              <a:t>EXPERIMENTS</a:t>
            </a:r>
          </a:p>
          <a:p>
            <a:r>
              <a:rPr lang="en-US" sz="2800" dirty="0" smtClean="0"/>
              <a:t>RESULTS</a:t>
            </a:r>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373941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959" y="102575"/>
            <a:ext cx="9601200" cy="814754"/>
          </a:xfrm>
        </p:spPr>
        <p:txBody>
          <a:bodyPr/>
          <a:lstStyle/>
          <a:p>
            <a:r>
              <a:rPr lang="en-US" dirty="0" smtClean="0"/>
              <a:t>RESULTS</a:t>
            </a:r>
            <a:endParaRPr lang="en-US" dirty="0"/>
          </a:p>
        </p:txBody>
      </p:sp>
      <p:sp>
        <p:nvSpPr>
          <p:cNvPr id="3" name="Content Placeholder 2"/>
          <p:cNvSpPr>
            <a:spLocks noGrp="1"/>
          </p:cNvSpPr>
          <p:nvPr>
            <p:ph idx="1"/>
          </p:nvPr>
        </p:nvSpPr>
        <p:spPr>
          <a:xfrm>
            <a:off x="9261231" y="1500553"/>
            <a:ext cx="2822738" cy="5017477"/>
          </a:xfrm>
        </p:spPr>
        <p:txBody>
          <a:bodyPr>
            <a:normAutofit/>
          </a:bodyPr>
          <a:lstStyle/>
          <a:p>
            <a:r>
              <a:rPr lang="en-US" dirty="0"/>
              <a:t>“sims” index showing similarity scores when Hannity, Maddow were compared with FOX News </a:t>
            </a:r>
            <a:r>
              <a:rPr lang="en-US" dirty="0" smtClean="0"/>
              <a:t>Corpora.</a:t>
            </a:r>
          </a:p>
          <a:p>
            <a:r>
              <a:rPr lang="en-US" dirty="0"/>
              <a:t>The “sims” attribute returns results as a comparative score. </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20</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871477339"/>
              </p:ext>
            </p:extLst>
          </p:nvPr>
        </p:nvGraphicFramePr>
        <p:xfrm>
          <a:off x="694959" y="917329"/>
          <a:ext cx="8449041" cy="55360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24850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DUPLETS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1296100"/>
              </p:ext>
            </p:extLst>
          </p:nvPr>
        </p:nvGraphicFramePr>
        <p:xfrm>
          <a:off x="1546908" y="2447200"/>
          <a:ext cx="4240434" cy="2506764"/>
        </p:xfrm>
        <a:graphic>
          <a:graphicData uri="http://schemas.openxmlformats.org/drawingml/2006/table">
            <a:tbl>
              <a:tblPr/>
              <a:tblGrid>
                <a:gridCol w="1856254"/>
                <a:gridCol w="2384180"/>
              </a:tblGrid>
              <a:tr h="399629">
                <a:tc>
                  <a:txBody>
                    <a:bodyPr/>
                    <a:lstStyle/>
                    <a:p>
                      <a:pPr algn="ctr" rtl="0" fontAlgn="ctr"/>
                      <a:r>
                        <a:rPr lang="en-US" sz="1100" b="1" i="0" u="none" strike="noStrike">
                          <a:solidFill>
                            <a:srgbClr val="FFFFFF"/>
                          </a:solidFill>
                          <a:effectLst/>
                          <a:latin typeface="Franklin Gothic Book" panose="020B0503020102020204" pitchFamily="34" charset="0"/>
                        </a:rPr>
                        <a:t>Corpus Size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100" b="1" i="0" u="none" strike="noStrike">
                          <a:solidFill>
                            <a:srgbClr val="FFFFFF"/>
                          </a:solidFill>
                          <a:effectLst/>
                          <a:latin typeface="Franklin Gothic Book" panose="020B0503020102020204" pitchFamily="34" charset="0"/>
                        </a:rPr>
                        <a:t>MSNBC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8C8D86"/>
                    </a:solidFill>
                  </a:tcPr>
                </a:tc>
              </a:tr>
              <a:tr h="435959">
                <a:tc>
                  <a:txBody>
                    <a:bodyPr/>
                    <a:lstStyle/>
                    <a:p>
                      <a:pPr algn="ctr" rtl="0" fontAlgn="ctr"/>
                      <a:r>
                        <a:rPr lang="en-US" sz="1200" b="1" i="0" u="none" strike="noStrike">
                          <a:solidFill>
                            <a:srgbClr val="FFFFFF"/>
                          </a:solidFill>
                          <a:effectLst/>
                          <a:latin typeface="Franklin Gothic Book" panose="020B0503020102020204" pitchFamily="34" charset="0"/>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(37.482%, 7.881%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(42.025%, 8.367%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EEEED"/>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(47.993%, 10.008%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20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(50.0134%, 13.176%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EEEED"/>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dirty="0">
                          <a:solidFill>
                            <a:srgbClr val="000000"/>
                          </a:solidFill>
                          <a:effectLst/>
                          <a:latin typeface="Franklin Gothic Book" panose="020B0503020102020204" pitchFamily="34" charset="0"/>
                        </a:rPr>
                        <a:t>(52.739%, 17.556%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bl>
          </a:graphicData>
        </a:graphic>
      </p:graphicFrame>
      <p:sp>
        <p:nvSpPr>
          <p:cNvPr id="4" name="Slide Number Placeholder 3"/>
          <p:cNvSpPr>
            <a:spLocks noGrp="1"/>
          </p:cNvSpPr>
          <p:nvPr>
            <p:ph type="sldNum" sz="quarter" idx="12"/>
          </p:nvPr>
        </p:nvSpPr>
        <p:spPr/>
        <p:txBody>
          <a:bodyPr/>
          <a:lstStyle/>
          <a:p>
            <a:fld id="{69E57DC2-970A-4B3E-BB1C-7A09969E49DF}" type="slidenum">
              <a:rPr lang="en-US" smtClean="0"/>
              <a:t>21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34792985"/>
              </p:ext>
            </p:extLst>
          </p:nvPr>
        </p:nvGraphicFramePr>
        <p:xfrm>
          <a:off x="6084183" y="2447200"/>
          <a:ext cx="4298307" cy="2506764"/>
        </p:xfrm>
        <a:graphic>
          <a:graphicData uri="http://schemas.openxmlformats.org/drawingml/2006/table">
            <a:tbl>
              <a:tblPr/>
              <a:tblGrid>
                <a:gridCol w="1881588"/>
                <a:gridCol w="2416719"/>
              </a:tblGrid>
              <a:tr h="399629">
                <a:tc>
                  <a:txBody>
                    <a:bodyPr/>
                    <a:lstStyle/>
                    <a:p>
                      <a:pPr algn="ctr" rtl="0" fontAlgn="ctr"/>
                      <a:r>
                        <a:rPr lang="en-US" sz="1100" b="1" i="0" u="none" strike="noStrike">
                          <a:solidFill>
                            <a:srgbClr val="FFFFFF"/>
                          </a:solidFill>
                          <a:effectLst/>
                          <a:latin typeface="Franklin Gothic Book" panose="020B0503020102020204" pitchFamily="34" charset="0"/>
                        </a:rPr>
                        <a:t>Corpus Size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100" b="1" i="0" u="none" strike="noStrike">
                          <a:solidFill>
                            <a:srgbClr val="FFFFFF"/>
                          </a:solidFill>
                          <a:effectLst/>
                          <a:latin typeface="Franklin Gothic Book" panose="020B0503020102020204" pitchFamily="34" charset="0"/>
                        </a:rPr>
                        <a:t>FOX</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8C8D86"/>
                    </a:solidFill>
                  </a:tcPr>
                </a:tc>
              </a:tr>
              <a:tr h="435959">
                <a:tc>
                  <a:txBody>
                    <a:bodyPr/>
                    <a:lstStyle/>
                    <a:p>
                      <a:pPr algn="ctr" rtl="0" fontAlgn="ctr"/>
                      <a:r>
                        <a:rPr lang="en-US" sz="1200" b="1" i="0" u="none" strike="noStrike">
                          <a:solidFill>
                            <a:srgbClr val="FFFFFF"/>
                          </a:solidFill>
                          <a:effectLst/>
                          <a:latin typeface="Franklin Gothic Book" panose="020B0503020102020204" pitchFamily="34" charset="0"/>
                        </a:rPr>
                        <a:t>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(42.875%, 13.53%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(47.167%, 14.992%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EEEED"/>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15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(55.003%, 15.274%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20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a:solidFill>
                            <a:srgbClr val="000000"/>
                          </a:solidFill>
                          <a:effectLst/>
                          <a:latin typeface="Franklin Gothic Book" panose="020B0503020102020204" pitchFamily="34" charset="0"/>
                        </a:rPr>
                        <a:t>(73.0824%, 16.871%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EEEED"/>
                    </a:solidFill>
                  </a:tcPr>
                </a:tc>
              </a:tr>
              <a:tr h="417794">
                <a:tc>
                  <a:txBody>
                    <a:bodyPr/>
                    <a:lstStyle/>
                    <a:p>
                      <a:pPr algn="ctr" rtl="0" fontAlgn="ctr"/>
                      <a:r>
                        <a:rPr lang="en-US" sz="1200" b="1" i="0" u="none" strike="noStrike">
                          <a:solidFill>
                            <a:srgbClr val="FFFFFF"/>
                          </a:solidFill>
                          <a:effectLst/>
                          <a:latin typeface="Franklin Gothic Book" panose="020B0503020102020204" pitchFamily="34" charset="0"/>
                        </a:rPr>
                        <a:t>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C8D86"/>
                    </a:solidFill>
                  </a:tcPr>
                </a:tc>
                <a:tc>
                  <a:txBody>
                    <a:bodyPr/>
                    <a:lstStyle/>
                    <a:p>
                      <a:pPr algn="ctr" rtl="0" fontAlgn="ctr"/>
                      <a:r>
                        <a:rPr lang="en-US" sz="1200" b="0" i="0" u="none" strike="noStrike" dirty="0">
                          <a:solidFill>
                            <a:srgbClr val="000000"/>
                          </a:solidFill>
                          <a:effectLst/>
                          <a:latin typeface="Franklin Gothic Book" panose="020B0503020102020204" pitchFamily="34" charset="0"/>
                        </a:rPr>
                        <a:t>(79.359%, 17.897%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9"/>
                    </a:solidFill>
                  </a:tcPr>
                </a:tc>
              </a:tr>
            </a:tbl>
          </a:graphicData>
        </a:graphic>
      </p:graphicFrame>
    </p:spTree>
    <p:extLst>
      <p:ext uri="{BB962C8B-B14F-4D97-AF65-F5344CB8AC3E}">
        <p14:creationId xmlns:p14="http://schemas.microsoft.com/office/powerpoint/2010/main" val="251471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888" y="381000"/>
            <a:ext cx="9601200" cy="1485900"/>
          </a:xfrm>
        </p:spPr>
        <p:txBody>
          <a:bodyPr/>
          <a:lstStyle/>
          <a:p>
            <a:r>
              <a:rPr lang="en-US" dirty="0" smtClean="0"/>
              <a:t>RESULTS: Confidence Estimate</a:t>
            </a:r>
            <a:endParaRPr lang="en-US" dirty="0"/>
          </a:p>
        </p:txBody>
      </p:sp>
      <p:sp>
        <p:nvSpPr>
          <p:cNvPr id="5" name="Content Placeholder 2"/>
          <p:cNvSpPr txBox="1">
            <a:spLocks/>
          </p:cNvSpPr>
          <p:nvPr/>
        </p:nvSpPr>
        <p:spPr>
          <a:xfrm>
            <a:off x="8009921" y="1428750"/>
            <a:ext cx="4088293" cy="511272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dirty="0"/>
          </a:p>
          <a:p>
            <a:r>
              <a:rPr lang="en-US" dirty="0"/>
              <a:t>High values of are concentrated on the end of the graph, so basing query retrieval on the top words here will likely return relevant documents</a:t>
            </a:r>
            <a:r>
              <a:rPr lang="en-US" dirty="0" smtClean="0"/>
              <a:t>.</a:t>
            </a:r>
          </a:p>
          <a:p>
            <a:r>
              <a:rPr lang="en-US" dirty="0" smtClean="0"/>
              <a:t>Tf-Idf </a:t>
            </a:r>
            <a:r>
              <a:rPr lang="en-US" dirty="0"/>
              <a:t>model trained based on vector size. From the graph, the greater the vector size, the similarity score and the extraction is greater.</a:t>
            </a:r>
          </a:p>
          <a:p>
            <a:pPr marL="0" indent="0">
              <a:buNone/>
            </a:pPr>
            <a:endParaRPr lang="en-US" dirty="0"/>
          </a:p>
          <a:p>
            <a:pPr marL="0" indent="0">
              <a:buNone/>
            </a:pP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097160674"/>
              </p:ext>
            </p:extLst>
          </p:nvPr>
        </p:nvGraphicFramePr>
        <p:xfrm>
          <a:off x="959010" y="1428750"/>
          <a:ext cx="6965790" cy="5253404"/>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932848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A</a:t>
            </a:r>
            <a:r>
              <a:rPr lang="en-US" dirty="0" smtClean="0"/>
              <a:t>s </a:t>
            </a:r>
            <a:r>
              <a:rPr lang="en-US" dirty="0"/>
              <a:t>the model gets more data and more text the similarity goes </a:t>
            </a:r>
            <a:r>
              <a:rPr lang="en-US" dirty="0" smtClean="0"/>
              <a:t>up</a:t>
            </a:r>
          </a:p>
          <a:p>
            <a:r>
              <a:rPr lang="en-US" dirty="0"/>
              <a:t>D</a:t>
            </a:r>
            <a:r>
              <a:rPr lang="en-US" dirty="0" smtClean="0"/>
              <a:t>iscriminatory </a:t>
            </a:r>
            <a:r>
              <a:rPr lang="en-US" dirty="0"/>
              <a:t>power of TF-IDF allows </a:t>
            </a:r>
            <a:r>
              <a:rPr lang="en-US" dirty="0" smtClean="0"/>
              <a:t>retrieval find </a:t>
            </a:r>
            <a:r>
              <a:rPr lang="en-US" dirty="0"/>
              <a:t>relevant </a:t>
            </a:r>
            <a:r>
              <a:rPr lang="en-US" dirty="0" smtClean="0"/>
              <a:t>documents</a:t>
            </a:r>
          </a:p>
          <a:p>
            <a:r>
              <a:rPr lang="en-US" dirty="0" smtClean="0"/>
              <a:t>TF-IDF is data agnostic.</a:t>
            </a:r>
          </a:p>
          <a:p>
            <a:r>
              <a:rPr lang="en-US" dirty="0"/>
              <a:t>N</a:t>
            </a:r>
            <a:r>
              <a:rPr lang="en-US" dirty="0" smtClean="0"/>
              <a:t>o </a:t>
            </a:r>
            <a:r>
              <a:rPr lang="en-US" dirty="0"/>
              <a:t>background information that was fed to the model </a:t>
            </a:r>
            <a:r>
              <a:rPr lang="en-US" dirty="0" smtClean="0"/>
              <a:t>itself.</a:t>
            </a:r>
          </a:p>
          <a:p>
            <a:r>
              <a:rPr lang="en-US" dirty="0" smtClean="0"/>
              <a:t>Fox </a:t>
            </a:r>
            <a:r>
              <a:rPr lang="en-US" dirty="0"/>
              <a:t>news </a:t>
            </a:r>
            <a:r>
              <a:rPr lang="en-US" dirty="0" smtClean="0"/>
              <a:t>classification increased </a:t>
            </a:r>
            <a:r>
              <a:rPr lang="en-US" dirty="0"/>
              <a:t>as </a:t>
            </a:r>
            <a:r>
              <a:rPr lang="en-US" dirty="0" smtClean="0"/>
              <a:t>size </a:t>
            </a:r>
            <a:r>
              <a:rPr lang="en-US" dirty="0"/>
              <a:t>of corpus increased, </a:t>
            </a:r>
            <a:r>
              <a:rPr lang="en-US" dirty="0" smtClean="0"/>
              <a:t>not </a:t>
            </a:r>
            <a:r>
              <a:rPr lang="en-US" dirty="0"/>
              <a:t>the case with </a:t>
            </a:r>
            <a:r>
              <a:rPr lang="en-US" dirty="0" smtClean="0"/>
              <a:t>MSNBC.</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251796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a:t>
            </a:r>
            <a:endParaRPr lang="en-US" dirty="0"/>
          </a:p>
        </p:txBody>
      </p:sp>
      <p:sp>
        <p:nvSpPr>
          <p:cNvPr id="3" name="Content Placeholder 2"/>
          <p:cNvSpPr>
            <a:spLocks noGrp="1"/>
          </p:cNvSpPr>
          <p:nvPr>
            <p:ph idx="1"/>
          </p:nvPr>
        </p:nvSpPr>
        <p:spPr/>
        <p:txBody>
          <a:bodyPr/>
          <a:lstStyle/>
          <a:p>
            <a:r>
              <a:rPr lang="en-US" dirty="0"/>
              <a:t>Adaptive </a:t>
            </a:r>
            <a:r>
              <a:rPr lang="en-US" dirty="0" smtClean="0"/>
              <a:t>TF-IDF – Usage</a:t>
            </a:r>
          </a:p>
          <a:p>
            <a:r>
              <a:rPr lang="en-US" dirty="0"/>
              <a:t>B</a:t>
            </a:r>
            <a:r>
              <a:rPr lang="en-US" dirty="0" smtClean="0"/>
              <a:t>eat </a:t>
            </a:r>
            <a:r>
              <a:rPr lang="en-US" dirty="0"/>
              <a:t>TF-IDF </a:t>
            </a:r>
            <a:r>
              <a:rPr lang="en-US" dirty="0" smtClean="0"/>
              <a:t>schemes – better </a:t>
            </a:r>
            <a:r>
              <a:rPr lang="en-US" dirty="0" smtClean="0"/>
              <a:t>weighting.</a:t>
            </a:r>
            <a:endParaRPr lang="en-US" dirty="0" smtClean="0"/>
          </a:p>
          <a:p>
            <a:r>
              <a:rPr lang="en-US" dirty="0" smtClean="0"/>
              <a:t>Different languages</a:t>
            </a:r>
          </a:p>
          <a:p>
            <a:r>
              <a:rPr lang="en-US" dirty="0" smtClean="0"/>
              <a:t>IR </a:t>
            </a:r>
            <a:r>
              <a:rPr lang="en-US" dirty="0" smtClean="0"/>
              <a:t>which looks at </a:t>
            </a:r>
            <a:r>
              <a:rPr lang="en-US" dirty="0" smtClean="0"/>
              <a:t>common features present across document </a:t>
            </a:r>
            <a:r>
              <a:rPr lang="en-US" dirty="0" smtClean="0"/>
              <a:t>pairs.</a:t>
            </a:r>
            <a:endParaRPr lang="en-US" dirty="0" smtClean="0"/>
          </a:p>
          <a:p>
            <a:r>
              <a:rPr lang="en-US" dirty="0" smtClean="0"/>
              <a:t>Tailoring </a:t>
            </a:r>
            <a:r>
              <a:rPr lang="en-US" dirty="0" smtClean="0"/>
              <a:t>Tf-Idf </a:t>
            </a:r>
            <a:r>
              <a:rPr lang="en-US" dirty="0" smtClean="0"/>
              <a:t>for commentaries – semantic usage, quality of text, WM Models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906246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pPr marL="0" indent="0">
              <a:buNone/>
            </a:pPr>
            <a:r>
              <a:rPr lang="en-US" i="1" dirty="0" smtClean="0"/>
              <a:t>Dr. Jeff Uhlmann, Sean Goggins</a:t>
            </a:r>
          </a:p>
          <a:p>
            <a:pPr marL="0" indent="0">
              <a:buNone/>
            </a:pPr>
            <a:r>
              <a:rPr lang="en-US" i="1" dirty="0" smtClean="0"/>
              <a:t>Committee for the process</a:t>
            </a:r>
          </a:p>
          <a:p>
            <a:pPr marL="0" indent="0">
              <a:buNone/>
            </a:pPr>
            <a:r>
              <a:rPr lang="en-US" i="1" dirty="0" smtClean="0"/>
              <a:t>CS Department for the education</a:t>
            </a:r>
          </a:p>
          <a:p>
            <a:pPr marL="0" indent="0">
              <a:buNone/>
            </a:pPr>
            <a:r>
              <a:rPr lang="en-US" i="1" dirty="0" smtClean="0"/>
              <a:t>Friends and family</a:t>
            </a:r>
          </a:p>
          <a:p>
            <a:pPr marL="0" indent="0">
              <a:buNone/>
            </a:pPr>
            <a:r>
              <a:rPr lang="en-US" i="1" dirty="0" smtClean="0"/>
              <a:t>…</a:t>
            </a:r>
          </a:p>
          <a:p>
            <a:pPr marL="0" indent="0">
              <a:buNone/>
            </a:pPr>
            <a:r>
              <a:rPr lang="en-US" i="1" dirty="0" smtClean="0"/>
              <a:t>…</a:t>
            </a:r>
          </a:p>
          <a:p>
            <a:pPr marL="0" indent="0">
              <a:buNone/>
            </a:pPr>
            <a:r>
              <a:rPr lang="en-US" i="1" dirty="0" smtClean="0"/>
              <a:t>Fox and MSNBC for public transcripts..</a:t>
            </a:r>
          </a:p>
          <a:p>
            <a:pPr marL="0" indent="0">
              <a:buNone/>
            </a:pPr>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3730100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0" indent="0">
              <a:buNone/>
            </a:pPr>
            <a:r>
              <a:rPr lang="en-US" sz="11500" dirty="0" smtClean="0"/>
              <a:t>??</a:t>
            </a:r>
            <a:endParaRPr lang="en-US" sz="11500" dirty="0"/>
          </a:p>
        </p:txBody>
      </p:sp>
      <p:sp>
        <p:nvSpPr>
          <p:cNvPr id="4" name="Slide Number Placeholder 3"/>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4190459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sz="2800" dirty="0" smtClean="0"/>
              <a:t>How and what we make of the world we live in.</a:t>
            </a:r>
          </a:p>
          <a:p>
            <a:r>
              <a:rPr lang="en-US" sz="2800" dirty="0" smtClean="0"/>
              <a:t>NLP – Helps understand </a:t>
            </a:r>
            <a:r>
              <a:rPr lang="en-US" sz="2800" dirty="0"/>
              <a:t>the world around us. </a:t>
            </a:r>
            <a:endParaRPr lang="en-US" sz="2800" dirty="0" smtClean="0"/>
          </a:p>
          <a:p>
            <a:r>
              <a:rPr lang="en-US" sz="2800" dirty="0" smtClean="0"/>
              <a:t>Classifying and categorizing the information</a:t>
            </a:r>
          </a:p>
          <a:p>
            <a:r>
              <a:rPr lang="en-US" sz="2800" dirty="0" smtClean="0"/>
              <a:t>Important </a:t>
            </a:r>
            <a:r>
              <a:rPr lang="en-US" sz="2800" dirty="0"/>
              <a:t>to </a:t>
            </a:r>
            <a:r>
              <a:rPr lang="en-US" sz="2800" dirty="0" smtClean="0"/>
              <a:t>understand classification </a:t>
            </a:r>
            <a:r>
              <a:rPr lang="en-US" sz="2800" dirty="0"/>
              <a:t>categories – context, whole story, backstory and the follow-up</a:t>
            </a:r>
          </a:p>
          <a:p>
            <a:r>
              <a:rPr lang="en-US" sz="2800" dirty="0"/>
              <a:t>Making sense of the information that is present out there</a:t>
            </a:r>
          </a:p>
          <a:p>
            <a:endParaRPr lang="en-US" sz="2800" dirty="0"/>
          </a:p>
          <a:p>
            <a:endParaRPr lang="en-US" sz="2800" dirty="0"/>
          </a:p>
          <a:p>
            <a:endParaRPr lang="en-US" sz="2800" dirty="0"/>
          </a:p>
        </p:txBody>
      </p:sp>
      <p:sp>
        <p:nvSpPr>
          <p:cNvPr id="4" name="Slide Number Placeholder 3"/>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534927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55879"/>
          </a:xfrm>
        </p:spPr>
        <p:txBody>
          <a:bodyPr/>
          <a:lstStyle/>
          <a:p>
            <a:r>
              <a:rPr lang="en-US" dirty="0" smtClean="0"/>
              <a:t>STORY SO FAR ….</a:t>
            </a:r>
            <a:endParaRPr lang="en-US" dirty="0"/>
          </a:p>
        </p:txBody>
      </p:sp>
      <p:sp>
        <p:nvSpPr>
          <p:cNvPr id="3" name="Content Placeholder 2"/>
          <p:cNvSpPr>
            <a:spLocks noGrp="1"/>
          </p:cNvSpPr>
          <p:nvPr>
            <p:ph idx="1"/>
          </p:nvPr>
        </p:nvSpPr>
        <p:spPr>
          <a:xfrm>
            <a:off x="1371599" y="2286000"/>
            <a:ext cx="9729989" cy="4269346"/>
          </a:xfrm>
        </p:spPr>
        <p:txBody>
          <a:bodyPr/>
          <a:lstStyle/>
          <a:p>
            <a:r>
              <a:rPr lang="en-US" sz="2800" dirty="0" smtClean="0"/>
              <a:t>What are we using to find out information ? (what are the algorithms)</a:t>
            </a:r>
          </a:p>
          <a:p>
            <a:r>
              <a:rPr lang="en-US" sz="2800" dirty="0" smtClean="0"/>
              <a:t>Relying heavily on Machine Learning. (structured or unstructured data sets)</a:t>
            </a:r>
          </a:p>
          <a:p>
            <a:r>
              <a:rPr lang="en-US" sz="2800" dirty="0" smtClean="0"/>
              <a:t>Used across multiple domains – social networks, discussion groups, information retrieval, fake news,…</a:t>
            </a:r>
          </a:p>
          <a:p>
            <a:endParaRPr lang="en-US" sz="2800" dirty="0" smtClean="0"/>
          </a:p>
          <a:p>
            <a:endParaRPr lang="en-US" sz="2800" dirty="0" smtClean="0"/>
          </a:p>
          <a:p>
            <a:endParaRPr lang="en-US" sz="2800" dirty="0" smtClean="0"/>
          </a:p>
          <a:p>
            <a:endParaRPr lang="en-US" dirty="0" smtClean="0"/>
          </a:p>
        </p:txBody>
      </p:sp>
      <p:sp>
        <p:nvSpPr>
          <p:cNvPr id="4" name="Slide Number Placeholder 3"/>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217530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Motivation</a:t>
            </a:r>
            <a:endParaRPr lang="en-US" dirty="0"/>
          </a:p>
        </p:txBody>
      </p:sp>
      <p:sp>
        <p:nvSpPr>
          <p:cNvPr id="3" name="Content Placeholder 2"/>
          <p:cNvSpPr>
            <a:spLocks noGrp="1"/>
          </p:cNvSpPr>
          <p:nvPr>
            <p:ph idx="1"/>
          </p:nvPr>
        </p:nvSpPr>
        <p:spPr>
          <a:xfrm>
            <a:off x="1371600" y="1637818"/>
            <a:ext cx="9601200" cy="3581400"/>
          </a:xfrm>
        </p:spPr>
        <p:txBody>
          <a:bodyPr>
            <a:normAutofit lnSpcReduction="10000"/>
          </a:bodyPr>
          <a:lstStyle/>
          <a:p>
            <a:pPr marL="0" indent="0">
              <a:buNone/>
            </a:pPr>
            <a:endParaRPr lang="en-US" sz="2800" dirty="0"/>
          </a:p>
          <a:p>
            <a:r>
              <a:rPr lang="en-US" sz="2800" dirty="0" smtClean="0"/>
              <a:t>Classification and categorization of political commentary</a:t>
            </a:r>
          </a:p>
          <a:p>
            <a:r>
              <a:rPr lang="en-US" sz="2800" dirty="0"/>
              <a:t>Hannity vs Maddow and Fox vs MSNBC – baselines/ground truth today </a:t>
            </a:r>
            <a:endParaRPr lang="en-US" sz="2800" dirty="0" smtClean="0"/>
          </a:p>
          <a:p>
            <a:r>
              <a:rPr lang="en-US" sz="2800" dirty="0" smtClean="0"/>
              <a:t>How close or similar are the other programs</a:t>
            </a:r>
          </a:p>
          <a:p>
            <a:r>
              <a:rPr lang="en-US" sz="2800" dirty="0"/>
              <a:t>S</a:t>
            </a:r>
            <a:r>
              <a:rPr lang="en-US" sz="2800" dirty="0" smtClean="0"/>
              <a:t>imilarity </a:t>
            </a:r>
            <a:r>
              <a:rPr lang="en-US" sz="2800" dirty="0"/>
              <a:t>scores against ground </a:t>
            </a:r>
            <a:r>
              <a:rPr lang="en-US" sz="2800" dirty="0" smtClean="0"/>
              <a:t>truth from the topics</a:t>
            </a:r>
          </a:p>
          <a:p>
            <a:r>
              <a:rPr lang="en-US" sz="2800" dirty="0" smtClean="0"/>
              <a:t>If not similar, how dissimilar are they</a:t>
            </a:r>
            <a:endParaRPr lang="en-US" sz="2800" dirty="0"/>
          </a:p>
        </p:txBody>
      </p:sp>
      <p:sp>
        <p:nvSpPr>
          <p:cNvPr id="4" name="Slide Number Placeholder 3"/>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007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28"/>
          <p:cNvSpPr>
            <a:spLocks noChangeArrowheads="1"/>
          </p:cNvSpPr>
          <p:nvPr/>
        </p:nvSpPr>
        <p:spPr bwMode="auto">
          <a:xfrm>
            <a:off x="3199687" y="1886754"/>
            <a:ext cx="1543050" cy="1593850"/>
          </a:xfrm>
          <a:prstGeom prst="ellipse">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 name="Oval 229"/>
          <p:cNvSpPr>
            <a:spLocks noChangeArrowheads="1"/>
          </p:cNvSpPr>
          <p:nvPr/>
        </p:nvSpPr>
        <p:spPr bwMode="auto">
          <a:xfrm>
            <a:off x="4644312" y="2388404"/>
            <a:ext cx="1741488" cy="1565275"/>
          </a:xfrm>
          <a:prstGeom prst="ellipse">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 name="Oval 230"/>
          <p:cNvSpPr>
            <a:spLocks noChangeArrowheads="1"/>
          </p:cNvSpPr>
          <p:nvPr/>
        </p:nvSpPr>
        <p:spPr bwMode="auto">
          <a:xfrm>
            <a:off x="3993437" y="3774292"/>
            <a:ext cx="1739900" cy="1593850"/>
          </a:xfrm>
          <a:prstGeom prst="ellipse">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 name="Oval 231"/>
          <p:cNvSpPr>
            <a:spLocks noChangeArrowheads="1"/>
          </p:cNvSpPr>
          <p:nvPr/>
        </p:nvSpPr>
        <p:spPr bwMode="auto">
          <a:xfrm>
            <a:off x="2120187" y="3906054"/>
            <a:ext cx="1865313" cy="1557338"/>
          </a:xfrm>
          <a:prstGeom prst="ellipse">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Oval 232"/>
          <p:cNvSpPr>
            <a:spLocks noChangeArrowheads="1"/>
          </p:cNvSpPr>
          <p:nvPr/>
        </p:nvSpPr>
        <p:spPr bwMode="auto">
          <a:xfrm>
            <a:off x="1521699" y="2418567"/>
            <a:ext cx="1798638" cy="1666875"/>
          </a:xfrm>
          <a:prstGeom prst="ellipse">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 name="Oval 233"/>
          <p:cNvSpPr>
            <a:spLocks noChangeArrowheads="1"/>
          </p:cNvSpPr>
          <p:nvPr/>
        </p:nvSpPr>
        <p:spPr bwMode="auto">
          <a:xfrm>
            <a:off x="2899650" y="2953554"/>
            <a:ext cx="2157412" cy="1704975"/>
          </a:xfrm>
          <a:prstGeom prst="ellipse">
            <a:avLst/>
          </a:prstGeom>
          <a:solidFill>
            <a:srgbClr val="FFFFFF"/>
          </a:solidFill>
          <a:ln w="12700">
            <a:solidFill>
              <a:srgbClr val="FFC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0" name="Text Box 234"/>
          <p:cNvSpPr txBox="1">
            <a:spLocks noChangeArrowheads="1"/>
          </p:cNvSpPr>
          <p:nvPr/>
        </p:nvSpPr>
        <p:spPr bwMode="auto">
          <a:xfrm>
            <a:off x="3309737" y="3252004"/>
            <a:ext cx="1526608"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Target topic</a:t>
            </a:r>
            <a:endParaRPr kumimoji="0" lang="en-US" alt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BASKETBALL</a:t>
            </a:r>
            <a:endParaRPr kumimoji="0" lang="en-US" alt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smtClean="0">
                <a:latin typeface="Calibri Light" panose="020F0302020204030204" pitchFamily="34" charset="0"/>
                <a:ea typeface="Times New Roman" panose="02020603050405020304" pitchFamily="18" charset="0"/>
                <a:cs typeface="Aharoni" panose="02010803020104030203" pitchFamily="2" charset="-79"/>
              </a:rPr>
              <a:t>Gym</a:t>
            </a:r>
            <a:r>
              <a:rPr kumimoji="0" lang="en-US" altLang="en-US"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Aharoni" panose="02010803020104030203" pitchFamily="2" charset="-79"/>
              </a:rPr>
              <a:t> class</a:t>
            </a:r>
            <a:endParaRPr kumimoji="0" lang="en-US" altLang="en-US" sz="3200" b="1" i="0" u="none" strike="noStrike" cap="none" normalizeH="0" baseline="0" dirty="0" smtClean="0">
              <a:ln>
                <a:noFill/>
              </a:ln>
              <a:solidFill>
                <a:schemeClr val="tx1"/>
              </a:solidFill>
              <a:effectLst/>
              <a:latin typeface="Arial" panose="020B0604020202020204" pitchFamily="34" charset="0"/>
            </a:endParaRPr>
          </a:p>
        </p:txBody>
      </p:sp>
      <p:sp>
        <p:nvSpPr>
          <p:cNvPr id="11" name="Text Box 235"/>
          <p:cNvSpPr txBox="1">
            <a:spLocks noChangeArrowheads="1"/>
          </p:cNvSpPr>
          <p:nvPr/>
        </p:nvSpPr>
        <p:spPr bwMode="auto">
          <a:xfrm>
            <a:off x="1765852" y="2709079"/>
            <a:ext cx="1368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Similar topic</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JORDAN</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Legends</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2" name="Text Box 236"/>
          <p:cNvSpPr txBox="1">
            <a:spLocks noChangeArrowheads="1"/>
          </p:cNvSpPr>
          <p:nvPr/>
        </p:nvSpPr>
        <p:spPr bwMode="auto">
          <a:xfrm>
            <a:off x="2299574" y="4375954"/>
            <a:ext cx="164808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Similar topic</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DEFENSIVE BLOCK</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latin typeface="Calibri Light" panose="020F0302020204030204" pitchFamily="34" charset="0"/>
                <a:cs typeface="Times New Roman" panose="02020603050405020304" pitchFamily="18" charset="0"/>
              </a:rPr>
              <a:t>Sport</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3" name="Text Box 237"/>
          <p:cNvSpPr txBox="1">
            <a:spLocks noChangeArrowheads="1"/>
          </p:cNvSpPr>
          <p:nvPr/>
        </p:nvSpPr>
        <p:spPr bwMode="auto">
          <a:xfrm>
            <a:off x="4491650" y="4365222"/>
            <a:ext cx="1287462"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Similar topic</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OLYMPICS</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latin typeface="Calibri Light" panose="020F0302020204030204" pitchFamily="34" charset="0"/>
                <a:cs typeface="Times New Roman" panose="02020603050405020304" pitchFamily="18" charset="0"/>
              </a:rPr>
              <a:t>Sport</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4" name="Text Box 238"/>
          <p:cNvSpPr txBox="1">
            <a:spLocks noChangeArrowheads="1"/>
          </p:cNvSpPr>
          <p:nvPr/>
        </p:nvSpPr>
        <p:spPr bwMode="auto">
          <a:xfrm>
            <a:off x="5053887" y="2477304"/>
            <a:ext cx="1301750"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Similar topic</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MAGIC </a:t>
            </a:r>
            <a:r>
              <a:rPr lang="en-US" altLang="en-US" sz="1400" b="1" i="1" dirty="0" smtClean="0">
                <a:latin typeface="Calibri" panose="020F0502020204030204" pitchFamily="34" charset="0"/>
                <a:ea typeface="Times New Roman" panose="02020603050405020304" pitchFamily="18" charset="0"/>
                <a:cs typeface="Times New Roman" panose="02020603050405020304" pitchFamily="18" charset="0"/>
              </a:rPr>
              <a:t>JOHNSON</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smtClean="0">
                <a:latin typeface="Calibri Light" panose="020F0302020204030204" pitchFamily="34" charset="0"/>
                <a:cs typeface="Times New Roman" panose="02020603050405020304" pitchFamily="18" charset="0"/>
              </a:rPr>
              <a:t>Legends</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5" name="Text Box 239"/>
          <p:cNvSpPr txBox="1">
            <a:spLocks noChangeArrowheads="1"/>
          </p:cNvSpPr>
          <p:nvPr/>
        </p:nvSpPr>
        <p:spPr bwMode="auto">
          <a:xfrm>
            <a:off x="3398595" y="2088367"/>
            <a:ext cx="1359223"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Similar topic</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NBA</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Sport</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
        <p:nvSpPr>
          <p:cNvPr id="18" name="Title 1"/>
          <p:cNvSpPr>
            <a:spLocks noGrp="1"/>
          </p:cNvSpPr>
          <p:nvPr>
            <p:ph type="title"/>
          </p:nvPr>
        </p:nvSpPr>
        <p:spPr>
          <a:xfrm>
            <a:off x="1371600" y="685800"/>
            <a:ext cx="9601200" cy="1155879"/>
          </a:xfrm>
        </p:spPr>
        <p:txBody>
          <a:bodyPr/>
          <a:lstStyle/>
          <a:p>
            <a:r>
              <a:rPr lang="en-US" dirty="0" smtClean="0"/>
              <a:t>TOPIC SIMILARITY</a:t>
            </a:r>
            <a:endParaRPr lang="en-US" dirty="0"/>
          </a:p>
        </p:txBody>
      </p:sp>
      <p:sp>
        <p:nvSpPr>
          <p:cNvPr id="19" name="Content Placeholder 2"/>
          <p:cNvSpPr>
            <a:spLocks noGrp="1"/>
          </p:cNvSpPr>
          <p:nvPr>
            <p:ph idx="1"/>
          </p:nvPr>
        </p:nvSpPr>
        <p:spPr>
          <a:xfrm>
            <a:off x="6979054" y="1301548"/>
            <a:ext cx="4382886" cy="4983342"/>
          </a:xfrm>
        </p:spPr>
        <p:txBody>
          <a:bodyPr>
            <a:normAutofit/>
          </a:bodyPr>
          <a:lstStyle/>
          <a:p>
            <a:pPr marL="0" indent="0">
              <a:buNone/>
            </a:pPr>
            <a:r>
              <a:rPr lang="en-US" dirty="0"/>
              <a:t>When a target topic from the training data is identified, similarly weighted topics from </a:t>
            </a:r>
            <a:r>
              <a:rPr lang="en-US" dirty="0" smtClean="0"/>
              <a:t>test </a:t>
            </a:r>
            <a:r>
              <a:rPr lang="en-US" dirty="0"/>
              <a:t>data is used to find the importance of the topics and ascertain the similarity scores</a:t>
            </a:r>
            <a:r>
              <a:rPr lang="en-US" dirty="0" smtClean="0"/>
              <a:t>.</a:t>
            </a:r>
          </a:p>
          <a:p>
            <a:pPr marL="0" indent="0">
              <a:buNone/>
            </a:pPr>
            <a:endParaRPr lang="en-US" dirty="0"/>
          </a:p>
          <a:p>
            <a:pPr marL="0" indent="0">
              <a:buNone/>
            </a:pPr>
            <a:r>
              <a:rPr lang="en-US" dirty="0"/>
              <a:t>If the target topic that is identified is </a:t>
            </a:r>
            <a:r>
              <a:rPr lang="en-US" dirty="0" smtClean="0"/>
              <a:t>BASKETBALL, </a:t>
            </a:r>
            <a:r>
              <a:rPr lang="en-US" dirty="0"/>
              <a:t>similar topics that result from the model and the overlap and the importance of topics are </a:t>
            </a:r>
            <a:r>
              <a:rPr lang="en-US" dirty="0" smtClean="0"/>
              <a:t>NBA, OLYMPICS, JORDAN, BLOCK, and MAGIC JOHNSON</a:t>
            </a:r>
          </a:p>
        </p:txBody>
      </p:sp>
      <p:sp>
        <p:nvSpPr>
          <p:cNvPr id="2" name="Slide Number Placeholder 1"/>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122496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algorithms vs statistical algorithms</a:t>
            </a:r>
            <a:endParaRPr lang="en-US" dirty="0"/>
          </a:p>
        </p:txBody>
      </p:sp>
      <p:sp>
        <p:nvSpPr>
          <p:cNvPr id="3" name="Content Placeholder 2"/>
          <p:cNvSpPr>
            <a:spLocks noGrp="1"/>
          </p:cNvSpPr>
          <p:nvPr>
            <p:ph idx="1"/>
          </p:nvPr>
        </p:nvSpPr>
        <p:spPr/>
        <p:txBody>
          <a:bodyPr>
            <a:normAutofit/>
          </a:bodyPr>
          <a:lstStyle/>
          <a:p>
            <a:r>
              <a:rPr lang="en-US" sz="2400" dirty="0"/>
              <a:t>A generative algorithm models how the data was generated in order to categorize a signal. It asks the question: based on my generation assumptions, which category is most likely to generate this signal</a:t>
            </a:r>
            <a:r>
              <a:rPr lang="en-US" sz="2400" dirty="0" smtClean="0"/>
              <a:t>?</a:t>
            </a:r>
          </a:p>
          <a:p>
            <a:r>
              <a:rPr lang="en-US" sz="2400" dirty="0"/>
              <a:t>A </a:t>
            </a:r>
            <a:r>
              <a:rPr lang="en-US" sz="2400" dirty="0" smtClean="0"/>
              <a:t>statistical algorithm </a:t>
            </a:r>
            <a:r>
              <a:rPr lang="en-US" sz="2400" dirty="0"/>
              <a:t>does not care about how the data was generated, it simply categorizes a given signal.</a:t>
            </a:r>
          </a:p>
        </p:txBody>
      </p:sp>
      <p:sp>
        <p:nvSpPr>
          <p:cNvPr id="4" name="Slide Number Placeholder 3"/>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603244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 Inverse Document frequency algorithm (Tf-Idf)</a:t>
            </a:r>
            <a:endParaRPr lang="en-US" dirty="0"/>
          </a:p>
        </p:txBody>
      </p:sp>
      <p:sp>
        <p:nvSpPr>
          <p:cNvPr id="3" name="Content Placeholder 2"/>
          <p:cNvSpPr>
            <a:spLocks noGrp="1"/>
          </p:cNvSpPr>
          <p:nvPr>
            <p:ph idx="1"/>
          </p:nvPr>
        </p:nvSpPr>
        <p:spPr>
          <a:xfrm>
            <a:off x="1371600" y="2327425"/>
            <a:ext cx="9601200" cy="3581400"/>
          </a:xfrm>
        </p:spPr>
        <p:txBody>
          <a:bodyPr/>
          <a:lstStyle/>
          <a:p>
            <a:r>
              <a:rPr lang="en-US" dirty="0" smtClean="0"/>
              <a:t>A </a:t>
            </a:r>
            <a:r>
              <a:rPr lang="en-US" dirty="0"/>
              <a:t>statistical algorithm that is intended to reflect how important a word is to a document in a collection or corpus</a:t>
            </a:r>
            <a:r>
              <a:rPr lang="en-US" dirty="0" smtClean="0"/>
              <a:t>.</a:t>
            </a:r>
          </a:p>
          <a:p>
            <a:r>
              <a:rPr lang="en-US" dirty="0" smtClean="0"/>
              <a:t>Term Frequency </a:t>
            </a:r>
            <a:r>
              <a:rPr lang="en-US" dirty="0"/>
              <a:t>: </a:t>
            </a:r>
            <a:r>
              <a:rPr lang="en-US" dirty="0" smtClean="0"/>
              <a:t>This is </a:t>
            </a:r>
            <a:r>
              <a:rPr lang="en-US" dirty="0"/>
              <a:t>how many times a term appears in a particular document in </a:t>
            </a:r>
            <a:r>
              <a:rPr lang="en-US" dirty="0" smtClean="0"/>
              <a:t>the corpus</a:t>
            </a:r>
          </a:p>
          <a:p>
            <a:r>
              <a:rPr lang="en-US" dirty="0" smtClean="0"/>
              <a:t>Document Frequency </a:t>
            </a:r>
            <a:r>
              <a:rPr lang="en-US" dirty="0"/>
              <a:t>: </a:t>
            </a:r>
            <a:r>
              <a:rPr lang="en-US" dirty="0" smtClean="0"/>
              <a:t>This</a:t>
            </a:r>
            <a:r>
              <a:rPr lang="en-US" dirty="0"/>
              <a:t> is how many of the documents </a:t>
            </a:r>
            <a:r>
              <a:rPr lang="en-US" dirty="0" smtClean="0"/>
              <a:t>the </a:t>
            </a:r>
            <a:r>
              <a:rPr lang="en-US" dirty="0"/>
              <a:t>term appears in, in the corpus (and inverse document frequency is the </a:t>
            </a:r>
            <a:r>
              <a:rPr lang="en-US" dirty="0" smtClean="0"/>
              <a:t>inverse </a:t>
            </a:r>
            <a:r>
              <a:rPr lang="en-US" dirty="0"/>
              <a:t>of this number)</a:t>
            </a:r>
            <a:endParaRPr lang="en-US" dirty="0" smtClean="0"/>
          </a:p>
          <a:p>
            <a:r>
              <a:rPr lang="en-US" dirty="0" smtClean="0"/>
              <a:t>Product of both the functions. Together, they are used </a:t>
            </a:r>
            <a:r>
              <a:rPr lang="en-US" dirty="0"/>
              <a:t>as a measure of how important a term is to a particular document.</a:t>
            </a:r>
          </a:p>
        </p:txBody>
      </p:sp>
      <p:sp>
        <p:nvSpPr>
          <p:cNvPr id="4" name="Slide Number Placeholder 3"/>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49791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19554"/>
          </a:xfrm>
        </p:spPr>
        <p:txBody>
          <a:bodyPr/>
          <a:lstStyle/>
          <a:p>
            <a:r>
              <a:rPr lang="en-US" dirty="0" smtClean="0"/>
              <a:t>Example of Tf-Idf </a:t>
            </a:r>
            <a:endParaRPr lang="en-US" dirty="0"/>
          </a:p>
        </p:txBody>
      </p:sp>
      <p:sp>
        <p:nvSpPr>
          <p:cNvPr id="3" name="Content Placeholder 2"/>
          <p:cNvSpPr>
            <a:spLocks noGrp="1"/>
          </p:cNvSpPr>
          <p:nvPr>
            <p:ph idx="1"/>
          </p:nvPr>
        </p:nvSpPr>
        <p:spPr>
          <a:xfrm>
            <a:off x="1371600" y="1946031"/>
            <a:ext cx="9601200" cy="3921369"/>
          </a:xfrm>
        </p:spPr>
        <p:txBody>
          <a:bodyPr/>
          <a:lstStyle/>
          <a:p>
            <a:pPr marL="0" indent="0">
              <a:buNone/>
            </a:pPr>
            <a:r>
              <a:rPr lang="en-US" dirty="0" smtClean="0"/>
              <a:t>Document 1 </a:t>
            </a:r>
            <a:r>
              <a:rPr lang="en-US" dirty="0"/>
              <a:t>: </a:t>
            </a:r>
            <a:r>
              <a:rPr lang="en-US" dirty="0" smtClean="0"/>
              <a:t>The </a:t>
            </a:r>
            <a:r>
              <a:rPr lang="en-US" dirty="0"/>
              <a:t>game of life is a game of everlasting learning</a:t>
            </a:r>
          </a:p>
          <a:p>
            <a:pPr marL="0" indent="0">
              <a:buNone/>
            </a:pPr>
            <a:r>
              <a:rPr lang="en-US" dirty="0"/>
              <a:t>Document 2: The unexamined life is not worth living</a:t>
            </a:r>
          </a:p>
          <a:p>
            <a:pPr marL="0" indent="0">
              <a:buNone/>
            </a:pPr>
            <a:r>
              <a:rPr lang="en-US" dirty="0"/>
              <a:t>Document 3: Never stop learning</a:t>
            </a:r>
          </a:p>
        </p:txBody>
      </p:sp>
      <p:graphicFrame>
        <p:nvGraphicFramePr>
          <p:cNvPr id="7" name="Table 6"/>
          <p:cNvGraphicFramePr>
            <a:graphicFrameLocks noGrp="1"/>
          </p:cNvGraphicFramePr>
          <p:nvPr>
            <p:extLst>
              <p:ext uri="{D42A27DB-BD31-4B8C-83A1-F6EECF244321}">
                <p14:modId xmlns:p14="http://schemas.microsoft.com/office/powerpoint/2010/main" val="3589936310"/>
              </p:ext>
            </p:extLst>
          </p:nvPr>
        </p:nvGraphicFramePr>
        <p:xfrm>
          <a:off x="1371600" y="3906715"/>
          <a:ext cx="8128000" cy="159140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608087803"/>
                    </a:ext>
                  </a:extLst>
                </a:gridCol>
                <a:gridCol w="2032000">
                  <a:extLst>
                    <a:ext uri="{9D8B030D-6E8A-4147-A177-3AD203B41FA5}">
                      <a16:colId xmlns:a16="http://schemas.microsoft.com/office/drawing/2014/main" xmlns="" val="2593029517"/>
                    </a:ext>
                  </a:extLst>
                </a:gridCol>
                <a:gridCol w="2032000">
                  <a:extLst>
                    <a:ext uri="{9D8B030D-6E8A-4147-A177-3AD203B41FA5}">
                      <a16:colId xmlns:a16="http://schemas.microsoft.com/office/drawing/2014/main" xmlns="" val="1910259707"/>
                    </a:ext>
                  </a:extLst>
                </a:gridCol>
                <a:gridCol w="2032000">
                  <a:extLst>
                    <a:ext uri="{9D8B030D-6E8A-4147-A177-3AD203B41FA5}">
                      <a16:colId xmlns:a16="http://schemas.microsoft.com/office/drawing/2014/main" xmlns="" val="3823116026"/>
                    </a:ext>
                  </a:extLst>
                </a:gridCol>
              </a:tblGrid>
              <a:tr h="530469">
                <a:tc>
                  <a:txBody>
                    <a:bodyPr/>
                    <a:lstStyle/>
                    <a:p>
                      <a:endParaRPr lang="en-US" dirty="0"/>
                    </a:p>
                  </a:txBody>
                  <a:tcPr/>
                </a:tc>
                <a:tc>
                  <a:txBody>
                    <a:bodyPr/>
                    <a:lstStyle/>
                    <a:p>
                      <a:r>
                        <a:rPr lang="en-US" dirty="0" smtClean="0"/>
                        <a:t>Document</a:t>
                      </a:r>
                      <a:r>
                        <a:rPr lang="en-US" baseline="0" dirty="0" smtClean="0"/>
                        <a:t> 1</a:t>
                      </a:r>
                      <a:endParaRPr lang="en-US" dirty="0"/>
                    </a:p>
                  </a:txBody>
                  <a:tcPr/>
                </a:tc>
                <a:tc>
                  <a:txBody>
                    <a:bodyPr/>
                    <a:lstStyle/>
                    <a:p>
                      <a:r>
                        <a:rPr lang="en-US" dirty="0" smtClean="0"/>
                        <a:t>Document 2</a:t>
                      </a:r>
                      <a:endParaRPr lang="en-US" dirty="0"/>
                    </a:p>
                  </a:txBody>
                  <a:tcPr/>
                </a:tc>
                <a:tc>
                  <a:txBody>
                    <a:bodyPr/>
                    <a:lstStyle/>
                    <a:p>
                      <a:r>
                        <a:rPr lang="en-US" dirty="0" smtClean="0"/>
                        <a:t>Document 3</a:t>
                      </a:r>
                      <a:endParaRPr lang="en-US" dirty="0"/>
                    </a:p>
                  </a:txBody>
                  <a:tcPr/>
                </a:tc>
                <a:extLst>
                  <a:ext uri="{0D108BD9-81ED-4DB2-BD59-A6C34878D82A}">
                    <a16:rowId xmlns:a16="http://schemas.microsoft.com/office/drawing/2014/main" xmlns="" val="510996169"/>
                  </a:ext>
                </a:extLst>
              </a:tr>
              <a:tr h="530469">
                <a:tc>
                  <a:txBody>
                    <a:bodyPr/>
                    <a:lstStyle/>
                    <a:p>
                      <a:r>
                        <a:rPr lang="en-US" b="1" dirty="0" smtClean="0"/>
                        <a:t>life</a:t>
                      </a:r>
                      <a:endParaRPr lang="en-US" b="1" dirty="0"/>
                    </a:p>
                  </a:txBody>
                  <a:tcPr/>
                </a:tc>
                <a:tc>
                  <a:txBody>
                    <a:bodyPr/>
                    <a:lstStyle/>
                    <a:p>
                      <a:r>
                        <a:rPr lang="en-US" dirty="0" smtClean="0"/>
                        <a:t>0.140550715</a:t>
                      </a:r>
                      <a:endParaRPr lang="en-US" dirty="0"/>
                    </a:p>
                  </a:txBody>
                  <a:tcPr/>
                </a:tc>
                <a:tc>
                  <a:txBody>
                    <a:bodyPr/>
                    <a:lstStyle/>
                    <a:p>
                      <a:r>
                        <a:rPr lang="en-US" dirty="0" smtClean="0"/>
                        <a:t>0.200786736</a:t>
                      </a:r>
                      <a:endParaRPr lang="en-US" dirty="0"/>
                    </a:p>
                  </a:txBody>
                  <a:tcPr/>
                </a:tc>
                <a:tc>
                  <a:txBody>
                    <a:bodyPr/>
                    <a:lstStyle/>
                    <a:p>
                      <a:r>
                        <a:rPr lang="en-US" dirty="0" smtClean="0"/>
                        <a:t>0.0</a:t>
                      </a:r>
                      <a:endParaRPr lang="en-US" dirty="0"/>
                    </a:p>
                  </a:txBody>
                  <a:tcPr/>
                </a:tc>
                <a:extLst>
                  <a:ext uri="{0D108BD9-81ED-4DB2-BD59-A6C34878D82A}">
                    <a16:rowId xmlns:a16="http://schemas.microsoft.com/office/drawing/2014/main" xmlns="" val="1209179799"/>
                  </a:ext>
                </a:extLst>
              </a:tr>
              <a:tr h="530469">
                <a:tc>
                  <a:txBody>
                    <a:bodyPr/>
                    <a:lstStyle/>
                    <a:p>
                      <a:r>
                        <a:rPr lang="en-US" b="1" dirty="0" smtClean="0"/>
                        <a:t>learning</a:t>
                      </a:r>
                      <a:endParaRPr lang="en-US" b="1" dirty="0"/>
                    </a:p>
                  </a:txBody>
                  <a:tcPr/>
                </a:tc>
                <a:tc>
                  <a:txBody>
                    <a:bodyPr/>
                    <a:lstStyle/>
                    <a:p>
                      <a:r>
                        <a:rPr lang="en-US" sz="1800" b="0" i="0" kern="1200" dirty="0" smtClean="0">
                          <a:solidFill>
                            <a:schemeClr val="dk1"/>
                          </a:solidFill>
                          <a:effectLst/>
                          <a:latin typeface="+mn-lt"/>
                          <a:ea typeface="+mn-ea"/>
                          <a:cs typeface="+mn-cs"/>
                        </a:rPr>
                        <a:t>0.140550715</a:t>
                      </a:r>
                      <a:endParaRPr lang="en-US" dirty="0"/>
                    </a:p>
                  </a:txBody>
                  <a:tcPr/>
                </a:tc>
                <a:tc>
                  <a:txBody>
                    <a:bodyPr/>
                    <a:lstStyle/>
                    <a:p>
                      <a:r>
                        <a:rPr lang="en-US" dirty="0" smtClean="0"/>
                        <a:t>0.0</a:t>
                      </a:r>
                      <a:endParaRPr lang="en-US" dirty="0"/>
                    </a:p>
                  </a:txBody>
                  <a:tcPr/>
                </a:tc>
                <a:tc>
                  <a:txBody>
                    <a:bodyPr/>
                    <a:lstStyle/>
                    <a:p>
                      <a:r>
                        <a:rPr lang="en-US" sz="1800" b="0" i="0" kern="1200" dirty="0" smtClean="0">
                          <a:solidFill>
                            <a:schemeClr val="dk1"/>
                          </a:solidFill>
                          <a:effectLst/>
                          <a:latin typeface="+mn-lt"/>
                          <a:ea typeface="+mn-ea"/>
                          <a:cs typeface="+mn-cs"/>
                        </a:rPr>
                        <a:t>0.468502384</a:t>
                      </a:r>
                      <a:endParaRPr lang="en-US" dirty="0"/>
                    </a:p>
                  </a:txBody>
                  <a:tcPr/>
                </a:tc>
                <a:extLst>
                  <a:ext uri="{0D108BD9-81ED-4DB2-BD59-A6C34878D82A}">
                    <a16:rowId xmlns:a16="http://schemas.microsoft.com/office/drawing/2014/main" xmlns="" val="846179693"/>
                  </a:ext>
                </a:extLst>
              </a:tr>
            </a:tbl>
          </a:graphicData>
        </a:graphic>
      </p:graphicFrame>
      <p:sp>
        <p:nvSpPr>
          <p:cNvPr id="4" name="Slide Number Placeholder 3"/>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540518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4810</TotalTime>
  <Words>1905</Words>
  <Application>Microsoft Office PowerPoint</Application>
  <PresentationFormat>Widescreen</PresentationFormat>
  <Paragraphs>319</Paragraphs>
  <Slides>26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Aharoni</vt:lpstr>
      <vt:lpstr>Arial</vt:lpstr>
      <vt:lpstr>Calibri</vt:lpstr>
      <vt:lpstr>Calibri Light</vt:lpstr>
      <vt:lpstr>Franklin Gothic Book</vt:lpstr>
      <vt:lpstr>Times New Roman</vt:lpstr>
      <vt:lpstr>Wingdings</vt:lpstr>
      <vt:lpstr>Crop</vt:lpstr>
      <vt:lpstr>APPLICATION OF TOPIC MODELING ON POLITICAL COMMENTARY</vt:lpstr>
      <vt:lpstr>Outline</vt:lpstr>
      <vt:lpstr>INTRODUCTION </vt:lpstr>
      <vt:lpstr>STORY SO FAR ….</vt:lpstr>
      <vt:lpstr>Project Motivation</vt:lpstr>
      <vt:lpstr>TOPIC SIMILARITY</vt:lpstr>
      <vt:lpstr>Generative algorithms vs statistical algorithms</vt:lpstr>
      <vt:lpstr>Term frequency – Inverse Document frequency algorithm (Tf-Idf)</vt:lpstr>
      <vt:lpstr>Example of Tf-Idf </vt:lpstr>
      <vt:lpstr>Comparison of Tf-Idf with LDA, LSI</vt:lpstr>
      <vt:lpstr>Infrastructure</vt:lpstr>
      <vt:lpstr>Setup on Cyverse - Gensim</vt:lpstr>
      <vt:lpstr>Data collected</vt:lpstr>
      <vt:lpstr>Data collected – snippets..</vt:lpstr>
      <vt:lpstr>Data collected – snippets..</vt:lpstr>
      <vt:lpstr>Steps to get results</vt:lpstr>
      <vt:lpstr>Experiments : Evaluating similarity</vt:lpstr>
      <vt:lpstr>Workflow</vt:lpstr>
      <vt:lpstr>Classifier steps </vt:lpstr>
      <vt:lpstr>RESULTS</vt:lpstr>
      <vt:lpstr>RESULTS : DUPLETS</vt:lpstr>
      <vt:lpstr>RESULTS: Confidence Estimate</vt:lpstr>
      <vt:lpstr>SUMMARY</vt:lpstr>
      <vt:lpstr>FURTHER WORK</vt:lpstr>
      <vt:lpstr>ACKNOWLEDGMENT</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TOPIC MODELING ON POLITICAL COMMENTARY</dc:title>
  <dc:creator>Aditya Parashar</dc:creator>
  <cp:lastModifiedBy>Aditya Parashar</cp:lastModifiedBy>
  <cp:revision>178</cp:revision>
  <dcterms:created xsi:type="dcterms:W3CDTF">2017-11-29T05:54:15Z</dcterms:created>
  <dcterms:modified xsi:type="dcterms:W3CDTF">2017-12-06T16:39:52Z</dcterms:modified>
</cp:coreProperties>
</file>