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274" r:id="rId26"/>
    <p:sldId id="275" r:id="rId27"/>
    <p:sldId id="276" r:id="rId28"/>
    <p:sldId id="277" r:id="rId29"/>
    <p:sldId id="307" r:id="rId30"/>
    <p:sldId id="308" r:id="rId31"/>
    <p:sldId id="2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2" userDrawn="1">
          <p15:clr>
            <a:srgbClr val="A4A3A4"/>
          </p15:clr>
        </p15:guide>
        <p15:guide id="2" pos="2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222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8.jpe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9.jpe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2.png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3.png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7.png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9.png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jpe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jpe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7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955091" y="1771650"/>
            <a:ext cx="8281818" cy="195022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1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上机考试管理系统项目汇报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6000750" y="4095750"/>
            <a:ext cx="4101027" cy="52487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defRPr/>
            </a:pPr>
            <a:r>
              <a:rPr lang="en-US" sz="2025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汇报时间：2024-12-24</a:t>
            </a:r>
            <a:endParaRPr lang="en-US" sz="1100"/>
          </a:p>
        </p:txBody>
      </p:sp>
      <p:sp>
        <p:nvSpPr>
          <p:cNvPr id="4" name="AutoShape 4"/>
          <p:cNvSpPr/>
          <p:nvPr/>
        </p:nvSpPr>
        <p:spPr>
          <a:xfrm>
            <a:off x="714375" y="4095750"/>
            <a:ext cx="4956128" cy="52487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defRPr/>
            </a:pPr>
            <a:r>
              <a:rPr lang="en-US" sz="2025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汇报人：</a:t>
            </a:r>
            <a:r>
              <a:rPr lang="zh-CN" altLang="en-US" sz="2025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陈亚峰</a:t>
            </a:r>
            <a:endParaRPr lang="zh-CN" altLang="en-US" sz="2025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0"/>
          </a:blip>
          <a:srcRect l="12500" r="12500"/>
          <a:stretch>
            <a:fillRect/>
          </a:stretch>
        </p:blipFill>
        <p:spPr>
          <a:xfrm>
            <a:off x="425795" y="2384018"/>
            <a:ext cx="3415971" cy="3415971"/>
          </a:xfrm>
          <a:prstGeom prst="ellipse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6023" y="265328"/>
            <a:ext cx="11239500" cy="89344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学生功能</a:t>
            </a:r>
            <a:endParaRPr lang="zh-CN" alt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AutoShape 4"/>
          <p:cNvSpPr/>
          <p:nvPr>
            <p:custDataLst>
              <p:tags r:id="rId3"/>
            </p:custDataLst>
          </p:nvPr>
        </p:nvSpPr>
        <p:spPr>
          <a:xfrm>
            <a:off x="4113475" y="1643082"/>
            <a:ext cx="3657600" cy="2219857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</p:sp>
      <p:sp>
        <p:nvSpPr>
          <p:cNvPr id="5" name="TextBox 5"/>
          <p:cNvSpPr txBox="1"/>
          <p:nvPr>
            <p:custDataLst>
              <p:tags r:id="rId4"/>
            </p:custDataLst>
          </p:nvPr>
        </p:nvSpPr>
        <p:spPr>
          <a:xfrm>
            <a:off x="4312581" y="1893684"/>
            <a:ext cx="3251104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登录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>
            <p:custDataLst>
              <p:tags r:id="rId5"/>
            </p:custDataLst>
          </p:nvPr>
        </p:nvSpPr>
        <p:spPr>
          <a:xfrm>
            <a:off x="4312581" y="2463837"/>
            <a:ext cx="3251104" cy="105585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学生可以通过自己的账号与密码进行登录考试系统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AutoShape 7"/>
          <p:cNvSpPr/>
          <p:nvPr>
            <p:custDataLst>
              <p:tags r:id="rId6"/>
            </p:custDataLst>
          </p:nvPr>
        </p:nvSpPr>
        <p:spPr>
          <a:xfrm>
            <a:off x="8070842" y="1650556"/>
            <a:ext cx="3657600" cy="2219857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</p:sp>
      <p:sp>
        <p:nvSpPr>
          <p:cNvPr id="8" name="TextBox 8"/>
          <p:cNvSpPr txBox="1"/>
          <p:nvPr>
            <p:custDataLst>
              <p:tags r:id="rId7"/>
            </p:custDataLst>
          </p:nvPr>
        </p:nvSpPr>
        <p:spPr>
          <a:xfrm>
            <a:off x="8269948" y="1901159"/>
            <a:ext cx="3251104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试卷下载及查看成绩</a:t>
            </a:r>
            <a:endParaRPr lang="zh-CN" alt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>
            <p:custDataLst>
              <p:tags r:id="rId8"/>
            </p:custDataLst>
          </p:nvPr>
        </p:nvSpPr>
        <p:spPr>
          <a:xfrm>
            <a:off x="8269948" y="2471312"/>
            <a:ext cx="3251104" cy="105585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学生可以下载教师考前上传的试卷，以及查看自己每科的考试成绩，以及查看相应的分数条形图和曲线图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AutoShape 10"/>
          <p:cNvSpPr/>
          <p:nvPr>
            <p:custDataLst>
              <p:tags r:id="rId9"/>
            </p:custDataLst>
          </p:nvPr>
        </p:nvSpPr>
        <p:spPr>
          <a:xfrm>
            <a:off x="4120950" y="4294709"/>
            <a:ext cx="3657600" cy="2219857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</p:sp>
      <p:sp>
        <p:nvSpPr>
          <p:cNvPr id="11" name="TextBox 11"/>
          <p:cNvSpPr txBox="1"/>
          <p:nvPr>
            <p:custDataLst>
              <p:tags r:id="rId10"/>
            </p:custDataLst>
          </p:nvPr>
        </p:nvSpPr>
        <p:spPr>
          <a:xfrm>
            <a:off x="4320056" y="4545312"/>
            <a:ext cx="3251104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云空间</a:t>
            </a:r>
            <a:endParaRPr lang="zh-CN" alt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>
            <p:custDataLst>
              <p:tags r:id="rId11"/>
            </p:custDataLst>
          </p:nvPr>
        </p:nvSpPr>
        <p:spPr>
          <a:xfrm>
            <a:off x="4320056" y="5115465"/>
            <a:ext cx="3251104" cy="105585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学生可以上传留存自己的小文件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1333" r="21333"/>
          <a:stretch>
            <a:fillRect/>
          </a:stretch>
        </p:blipFill>
        <p:spPr>
          <a:xfrm>
            <a:off x="552651" y="1629738"/>
            <a:ext cx="4219248" cy="4219249"/>
          </a:xfrm>
          <a:prstGeom prst="ellipse">
            <a:avLst/>
          </a:prstGeom>
        </p:spPr>
      </p:pic>
      <p:sp>
        <p:nvSpPr>
          <p:cNvPr id="3" name="TextBox 3"/>
          <p:cNvSpPr txBox="1"/>
          <p:nvPr>
            <p:custDataLst>
              <p:tags r:id="rId3"/>
            </p:custDataLst>
          </p:nvPr>
        </p:nvSpPr>
        <p:spPr>
          <a:xfrm>
            <a:off x="5316538" y="1567945"/>
            <a:ext cx="6096000" cy="400050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  <a:spcBef>
                <a:spcPts val="450"/>
              </a:spcBef>
            </a:pP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登录</a:t>
            </a:r>
            <a:endParaRPr lang="zh-CN" alt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>
            <p:custDataLst>
              <p:tags r:id="rId4"/>
            </p:custDataLst>
          </p:nvPr>
        </p:nvSpPr>
        <p:spPr>
          <a:xfrm>
            <a:off x="5316538" y="2054291"/>
            <a:ext cx="6096000" cy="852311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提供管理员登录的入口，在程序中可以预设默认管理员登录信息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>
            <p:custDataLst>
              <p:tags r:id="rId5"/>
            </p:custDataLst>
          </p:nvPr>
        </p:nvSpPr>
        <p:spPr>
          <a:xfrm>
            <a:off x="5344099" y="3704525"/>
            <a:ext cx="6096000" cy="852311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对教师用户进行增删改查，指定特定教师作为系统管理员，系统可以有多个管理员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>
            <p:custDataLst>
              <p:tags r:id="rId6"/>
            </p:custDataLst>
          </p:nvPr>
        </p:nvSpPr>
        <p:spPr>
          <a:xfrm>
            <a:off x="5371661" y="4868412"/>
            <a:ext cx="6096000" cy="400050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  <a:spcBef>
                <a:spcPts val="450"/>
              </a:spcBef>
            </a:pP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考试清理</a:t>
            </a:r>
            <a:endParaRPr lang="zh-CN" alt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>
            <p:custDataLst>
              <p:tags r:id="rId7"/>
            </p:custDataLst>
          </p:nvPr>
        </p:nvSpPr>
        <p:spPr>
          <a:xfrm>
            <a:off x="5371661" y="5354759"/>
            <a:ext cx="6096000" cy="852311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清除考试的相关数据包括数据库中学生信息，登录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地址绑定信息，提交信息等以及文件系统中的提交文件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管理员功能</a:t>
            </a:r>
            <a:endParaRPr lang="zh-CN" alt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17185" y="2982595"/>
            <a:ext cx="4346575" cy="573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教师管理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462463" y="2088071"/>
            <a:ext cx="3267075" cy="3267075"/>
          </a:xfrm>
          <a:prstGeom prst="ellipse">
            <a:avLst/>
          </a:prstGeom>
          <a:ln w="57150">
            <a:solidFill>
              <a:schemeClr val="accent1"/>
            </a:solidFill>
            <a:prstDash val="solid"/>
          </a:ln>
        </p:spPr>
      </p:pic>
      <p:sp>
        <p:nvSpPr>
          <p:cNvPr id="3" name="TextBox 3"/>
          <p:cNvSpPr txBox="1"/>
          <p:nvPr/>
        </p:nvSpPr>
        <p:spPr>
          <a:xfrm>
            <a:off x="539110" y="2972036"/>
            <a:ext cx="3314231" cy="647995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登录</a:t>
            </a:r>
            <a:endParaRPr lang="zh-CN" alt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59848" y="1716027"/>
            <a:ext cx="3314231" cy="1580007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教师可以对考试进行增删改查操作（支持模糊查询）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老师上传试卷，设置考试试卷，导入学生名单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xlsx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老师对考试添加通知，下载打包学生上传的试卷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老师给学生提交的考卷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作业进行评分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059848" y="1097369"/>
            <a:ext cx="3314231" cy="622955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96000"/>
              </a:lnSpc>
            </a:pP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编辑考试</a:t>
            </a:r>
            <a:endParaRPr lang="zh-CN" alt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59848" y="4019931"/>
            <a:ext cx="3314231" cy="547835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创建统计</a:t>
            </a:r>
            <a:endParaRPr lang="zh-CN" alt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59848" y="4565142"/>
            <a:ext cx="3314231" cy="1580007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此老师创建的考试的分数段人数统计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此老师创建的考试的及格率统计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9110" y="3620031"/>
            <a:ext cx="3314231" cy="1580007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教师可以通过自己的账号和密码登录系统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教师功能</a:t>
            </a:r>
            <a:endParaRPr lang="zh-CN" alt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06395" y="2969779"/>
            <a:ext cx="6779209" cy="136219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5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项目成果展示</a:t>
            </a:r>
            <a:endParaRPr lang="en-US" sz="45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563014" y="1906186"/>
            <a:ext cx="5065972" cy="823690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en-US" sz="495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>
            <p:custDataLst>
              <p:tags r:id="rId2"/>
            </p:custDataLst>
          </p:nvPr>
        </p:nvSpPr>
        <p:spPr>
          <a:xfrm>
            <a:off x="1482606" y="1947878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展示了系统的登录页面，包括用户名、密码输入框和登录按钮。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>
            <p:custDataLst>
              <p:tags r:id="rId3"/>
            </p:custDataLst>
          </p:nvPr>
        </p:nvSpPr>
        <p:spPr>
          <a:xfrm>
            <a:off x="1482606" y="1370655"/>
            <a:ext cx="4219575" cy="738707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系统登录界面截图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>
            <p:custDataLst>
              <p:tags r:id="rId4"/>
            </p:custDataLst>
          </p:nvPr>
        </p:nvSpPr>
        <p:spPr>
          <a:xfrm>
            <a:off x="1482606" y="5377103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成果展示：系统截图与操作演示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>
            <p:custDataLst>
              <p:tags r:id="rId5"/>
            </p:custDataLst>
          </p:nvPr>
        </p:nvSpPr>
        <p:spPr>
          <a:xfrm>
            <a:off x="542238" y="1676264"/>
            <a:ext cx="84963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AutoShape 13"/>
          <p:cNvSpPr/>
          <p:nvPr>
            <p:custDataLst>
              <p:tags r:id="rId6"/>
            </p:custDataLst>
          </p:nvPr>
        </p:nvSpPr>
        <p:spPr>
          <a:xfrm>
            <a:off x="647738" y="1597932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530" y="2871470"/>
            <a:ext cx="11330940" cy="39598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>
            <p:custDataLst>
              <p:tags r:id="rId2"/>
            </p:custDataLst>
          </p:nvPr>
        </p:nvSpPr>
        <p:spPr>
          <a:xfrm>
            <a:off x="1482606" y="1947878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我的考试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>
            <p:custDataLst>
              <p:tags r:id="rId3"/>
            </p:custDataLst>
          </p:nvPr>
        </p:nvSpPr>
        <p:spPr>
          <a:xfrm>
            <a:off x="1482606" y="1370655"/>
            <a:ext cx="4219575" cy="738707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学生功能界面</a:t>
            </a:r>
            <a:endParaRPr lang="zh-CN" alt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>
            <p:custDataLst>
              <p:tags r:id="rId4"/>
            </p:custDataLst>
          </p:nvPr>
        </p:nvSpPr>
        <p:spPr>
          <a:xfrm>
            <a:off x="1482606" y="5377103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成果展示：系统截图与操作演示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>
            <p:custDataLst>
              <p:tags r:id="rId5"/>
            </p:custDataLst>
          </p:nvPr>
        </p:nvSpPr>
        <p:spPr>
          <a:xfrm>
            <a:off x="542238" y="1687059"/>
            <a:ext cx="849630" cy="46037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AutoShape 13"/>
          <p:cNvSpPr/>
          <p:nvPr>
            <p:custDataLst>
              <p:tags r:id="rId6"/>
            </p:custDataLst>
          </p:nvPr>
        </p:nvSpPr>
        <p:spPr>
          <a:xfrm>
            <a:off x="647738" y="1597932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220" y="2514600"/>
            <a:ext cx="9716770" cy="34556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>
            <p:custDataLst>
              <p:tags r:id="rId2"/>
            </p:custDataLst>
          </p:nvPr>
        </p:nvSpPr>
        <p:spPr>
          <a:xfrm>
            <a:off x="1482606" y="1947878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我的成绩图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>
            <p:custDataLst>
              <p:tags r:id="rId3"/>
            </p:custDataLst>
          </p:nvPr>
        </p:nvSpPr>
        <p:spPr>
          <a:xfrm>
            <a:off x="1482606" y="1370655"/>
            <a:ext cx="4219575" cy="738707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学生功能界面</a:t>
            </a:r>
            <a:endParaRPr lang="zh-CN" alt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>
            <p:custDataLst>
              <p:tags r:id="rId4"/>
            </p:custDataLst>
          </p:nvPr>
        </p:nvSpPr>
        <p:spPr>
          <a:xfrm>
            <a:off x="1482606" y="5377103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89344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成果展示：系统截图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>
            <p:custDataLst>
              <p:tags r:id="rId5"/>
            </p:custDataLst>
          </p:nvPr>
        </p:nvSpPr>
        <p:spPr>
          <a:xfrm>
            <a:off x="542238" y="1687059"/>
            <a:ext cx="849630" cy="46037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AutoShape 13"/>
          <p:cNvSpPr/>
          <p:nvPr>
            <p:custDataLst>
              <p:tags r:id="rId6"/>
            </p:custDataLst>
          </p:nvPr>
        </p:nvSpPr>
        <p:spPr>
          <a:xfrm>
            <a:off x="647738" y="1597932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050" y="2472055"/>
            <a:ext cx="9868535" cy="32353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>
            <p:custDataLst>
              <p:tags r:id="rId2"/>
            </p:custDataLst>
          </p:nvPr>
        </p:nvSpPr>
        <p:spPr>
          <a:xfrm>
            <a:off x="1482606" y="1947878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我的云空间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>
            <p:custDataLst>
              <p:tags r:id="rId3"/>
            </p:custDataLst>
          </p:nvPr>
        </p:nvSpPr>
        <p:spPr>
          <a:xfrm>
            <a:off x="1482606" y="1370655"/>
            <a:ext cx="4219575" cy="738707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学生功能界面</a:t>
            </a:r>
            <a:endParaRPr lang="zh-CN" alt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>
            <p:custDataLst>
              <p:tags r:id="rId4"/>
            </p:custDataLst>
          </p:nvPr>
        </p:nvSpPr>
        <p:spPr>
          <a:xfrm>
            <a:off x="1482606" y="5377103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>
            <p:custDataLst>
              <p:tags r:id="rId5"/>
            </p:custDataLst>
          </p:nvPr>
        </p:nvSpPr>
        <p:spPr>
          <a:xfrm>
            <a:off x="542238" y="1687059"/>
            <a:ext cx="849630" cy="46037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AutoShape 13"/>
          <p:cNvSpPr/>
          <p:nvPr>
            <p:custDataLst>
              <p:tags r:id="rId6"/>
            </p:custDataLst>
          </p:nvPr>
        </p:nvSpPr>
        <p:spPr>
          <a:xfrm>
            <a:off x="647738" y="1597932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055" y="2413635"/>
            <a:ext cx="9769475" cy="33089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>
            <p:custDataLst>
              <p:tags r:id="rId2"/>
            </p:custDataLst>
          </p:nvPr>
        </p:nvSpPr>
        <p:spPr>
          <a:xfrm>
            <a:off x="1482606" y="1947878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编辑教师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>
            <p:custDataLst>
              <p:tags r:id="rId3"/>
            </p:custDataLst>
          </p:nvPr>
        </p:nvSpPr>
        <p:spPr>
          <a:xfrm>
            <a:off x="1482606" y="1370655"/>
            <a:ext cx="4219575" cy="738707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管理员功能界面</a:t>
            </a:r>
            <a:endParaRPr lang="zh-CN" alt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>
            <p:custDataLst>
              <p:tags r:id="rId4"/>
            </p:custDataLst>
          </p:nvPr>
        </p:nvSpPr>
        <p:spPr>
          <a:xfrm>
            <a:off x="1482606" y="5377103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89344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成果展示：系统截图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>
            <p:custDataLst>
              <p:tags r:id="rId5"/>
            </p:custDataLst>
          </p:nvPr>
        </p:nvSpPr>
        <p:spPr>
          <a:xfrm>
            <a:off x="542238" y="1687059"/>
            <a:ext cx="849630" cy="46037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AutoShape 13"/>
          <p:cNvSpPr/>
          <p:nvPr>
            <p:custDataLst>
              <p:tags r:id="rId6"/>
            </p:custDataLst>
          </p:nvPr>
        </p:nvSpPr>
        <p:spPr>
          <a:xfrm>
            <a:off x="647738" y="1597932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2514600"/>
            <a:ext cx="9284970" cy="34715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>
            <p:custDataLst>
              <p:tags r:id="rId2"/>
            </p:custDataLst>
          </p:nvPr>
        </p:nvSpPr>
        <p:spPr>
          <a:xfrm>
            <a:off x="1482606" y="1947878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统计分数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>
            <p:custDataLst>
              <p:tags r:id="rId3"/>
            </p:custDataLst>
          </p:nvPr>
        </p:nvSpPr>
        <p:spPr>
          <a:xfrm>
            <a:off x="1482606" y="1370655"/>
            <a:ext cx="4219575" cy="738707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管理员功能界面</a:t>
            </a:r>
            <a:endParaRPr lang="zh-CN" alt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>
            <p:custDataLst>
              <p:tags r:id="rId4"/>
            </p:custDataLst>
          </p:nvPr>
        </p:nvSpPr>
        <p:spPr>
          <a:xfrm>
            <a:off x="1482606" y="5377103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89344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成果展示：系统截图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>
            <p:custDataLst>
              <p:tags r:id="rId5"/>
            </p:custDataLst>
          </p:nvPr>
        </p:nvSpPr>
        <p:spPr>
          <a:xfrm>
            <a:off x="542238" y="1687059"/>
            <a:ext cx="849630" cy="46037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AutoShape 13"/>
          <p:cNvSpPr/>
          <p:nvPr>
            <p:custDataLst>
              <p:tags r:id="rId6"/>
            </p:custDataLst>
          </p:nvPr>
        </p:nvSpPr>
        <p:spPr>
          <a:xfrm>
            <a:off x="647738" y="1597932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265" y="2593340"/>
            <a:ext cx="9714865" cy="3638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287250" cy="685720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336170" y="682396"/>
            <a:ext cx="2884138" cy="823690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575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en-US" sz="4575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749260" y="682396"/>
            <a:ext cx="5359177" cy="4587716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marL="228600" lvl="1" indent="-228600">
              <a:lnSpc>
                <a:spcPct val="140000"/>
              </a:lnSpc>
              <a:spcBef>
                <a:spcPts val="375"/>
              </a:spcBef>
              <a:buFont typeface="Arial" panose="020B0604020202020204"/>
              <a:buChar char="•"/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项目背景与目标</a:t>
            </a:r>
            <a:endParaRPr lang="en-US" sz="24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lvl="1" indent="-228600">
              <a:lnSpc>
                <a:spcPct val="140000"/>
              </a:lnSpc>
              <a:spcBef>
                <a:spcPts val="375"/>
              </a:spcBef>
              <a:buFont typeface="Arial" panose="020B0604020202020204"/>
              <a:buChar char="•"/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总体收获情况</a:t>
            </a:r>
            <a:endParaRPr lang="en-US" sz="24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lvl="1" indent="-228600">
              <a:lnSpc>
                <a:spcPct val="140000"/>
              </a:lnSpc>
              <a:spcBef>
                <a:spcPts val="375"/>
              </a:spcBef>
              <a:buFont typeface="Arial" panose="020B0604020202020204"/>
              <a:buChar char="•"/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项目功能实现情况</a:t>
            </a:r>
            <a:endParaRPr lang="en-US" sz="24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lvl="1" indent="-228600">
              <a:lnSpc>
                <a:spcPct val="140000"/>
              </a:lnSpc>
              <a:spcBef>
                <a:spcPts val="375"/>
              </a:spcBef>
              <a:buFont typeface="Arial" panose="020B0604020202020204"/>
              <a:buChar char="•"/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项目成果展示</a:t>
            </a:r>
            <a:endParaRPr lang="en-US" sz="24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lvl="1" indent="-228600">
              <a:lnSpc>
                <a:spcPct val="140000"/>
              </a:lnSpc>
              <a:spcBef>
                <a:spcPts val="375"/>
              </a:spcBef>
              <a:buFont typeface="Arial" panose="020B0604020202020204"/>
              <a:buChar char="•"/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项目文档完成情况</a:t>
            </a:r>
            <a:endParaRPr lang="en-US" sz="24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lvl="1" indent="-228600">
              <a:lnSpc>
                <a:spcPct val="140000"/>
              </a:lnSpc>
              <a:spcBef>
                <a:spcPts val="375"/>
              </a:spcBef>
              <a:buFont typeface="Arial" panose="020B0604020202020204"/>
              <a:buChar char="•"/>
            </a:pPr>
            <a:r>
              <a:rPr lang="zh-CN" altLang="en-US" sz="24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项目成功访问方式和部署</a:t>
            </a:r>
            <a:r>
              <a:rPr lang="en-US" altLang="zh-CN" sz="24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URL</a:t>
            </a:r>
            <a:endParaRPr lang="en-US" sz="24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>
              <a:lnSpc>
                <a:spcPct val="140000"/>
              </a:lnSpc>
              <a:spcBef>
                <a:spcPts val="375"/>
              </a:spcBef>
              <a:buFont typeface="Arial" panose="020B0604020202020204"/>
              <a:buNone/>
            </a:pPr>
            <a:endParaRPr lang="en-US" sz="24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>
            <p:custDataLst>
              <p:tags r:id="rId2"/>
            </p:custDataLst>
          </p:nvPr>
        </p:nvSpPr>
        <p:spPr>
          <a:xfrm>
            <a:off x="1482606" y="1947878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成绩报表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>
            <p:custDataLst>
              <p:tags r:id="rId3"/>
            </p:custDataLst>
          </p:nvPr>
        </p:nvSpPr>
        <p:spPr>
          <a:xfrm>
            <a:off x="1482606" y="1370655"/>
            <a:ext cx="4219575" cy="738707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管理员功能界面</a:t>
            </a:r>
            <a:endParaRPr lang="zh-CN" alt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>
            <p:custDataLst>
              <p:tags r:id="rId4"/>
            </p:custDataLst>
          </p:nvPr>
        </p:nvSpPr>
        <p:spPr>
          <a:xfrm>
            <a:off x="1482606" y="5377103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89344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成果展示：系统截图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>
            <p:custDataLst>
              <p:tags r:id="rId5"/>
            </p:custDataLst>
          </p:nvPr>
        </p:nvSpPr>
        <p:spPr>
          <a:xfrm>
            <a:off x="542238" y="1687059"/>
            <a:ext cx="849630" cy="46037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AutoShape 13"/>
          <p:cNvSpPr/>
          <p:nvPr>
            <p:custDataLst>
              <p:tags r:id="rId6"/>
            </p:custDataLst>
          </p:nvPr>
        </p:nvSpPr>
        <p:spPr>
          <a:xfrm>
            <a:off x="647738" y="1597932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25" y="2809240"/>
            <a:ext cx="9518015" cy="34620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>
            <p:custDataLst>
              <p:tags r:id="rId2"/>
            </p:custDataLst>
          </p:nvPr>
        </p:nvSpPr>
        <p:spPr>
          <a:xfrm>
            <a:off x="1482606" y="1947878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监控考试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>
            <p:custDataLst>
              <p:tags r:id="rId3"/>
            </p:custDataLst>
          </p:nvPr>
        </p:nvSpPr>
        <p:spPr>
          <a:xfrm>
            <a:off x="1482606" y="1370655"/>
            <a:ext cx="4219575" cy="738707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教师功能界面</a:t>
            </a:r>
            <a:endParaRPr lang="zh-CN" alt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>
            <p:custDataLst>
              <p:tags r:id="rId4"/>
            </p:custDataLst>
          </p:nvPr>
        </p:nvSpPr>
        <p:spPr>
          <a:xfrm>
            <a:off x="1482606" y="5377103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89344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成果展示：系统截图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>
            <p:custDataLst>
              <p:tags r:id="rId5"/>
            </p:custDataLst>
          </p:nvPr>
        </p:nvSpPr>
        <p:spPr>
          <a:xfrm>
            <a:off x="542238" y="1687059"/>
            <a:ext cx="849630" cy="46037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AutoShape 13"/>
          <p:cNvSpPr/>
          <p:nvPr>
            <p:custDataLst>
              <p:tags r:id="rId6"/>
            </p:custDataLst>
          </p:nvPr>
        </p:nvSpPr>
        <p:spPr>
          <a:xfrm>
            <a:off x="647738" y="1597932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90" y="2754630"/>
            <a:ext cx="10951845" cy="33318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>
            <p:custDataLst>
              <p:tags r:id="rId2"/>
            </p:custDataLst>
          </p:nvPr>
        </p:nvSpPr>
        <p:spPr>
          <a:xfrm>
            <a:off x="1482606" y="1947878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成绩统计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>
            <p:custDataLst>
              <p:tags r:id="rId3"/>
            </p:custDataLst>
          </p:nvPr>
        </p:nvSpPr>
        <p:spPr>
          <a:xfrm>
            <a:off x="1482606" y="1370655"/>
            <a:ext cx="4219575" cy="738707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教师功能界面</a:t>
            </a:r>
            <a:endParaRPr lang="zh-CN" alt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>
            <p:custDataLst>
              <p:tags r:id="rId4"/>
            </p:custDataLst>
          </p:nvPr>
        </p:nvSpPr>
        <p:spPr>
          <a:xfrm>
            <a:off x="1482606" y="5377103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89344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成果展示：系统截图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>
            <p:custDataLst>
              <p:tags r:id="rId5"/>
            </p:custDataLst>
          </p:nvPr>
        </p:nvSpPr>
        <p:spPr>
          <a:xfrm>
            <a:off x="542238" y="1687059"/>
            <a:ext cx="849630" cy="46037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AutoShape 13"/>
          <p:cNvSpPr/>
          <p:nvPr>
            <p:custDataLst>
              <p:tags r:id="rId6"/>
            </p:custDataLst>
          </p:nvPr>
        </p:nvSpPr>
        <p:spPr>
          <a:xfrm>
            <a:off x="647738" y="1597932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2539365"/>
            <a:ext cx="10194925" cy="38042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>
            <p:custDataLst>
              <p:tags r:id="rId2"/>
            </p:custDataLst>
          </p:nvPr>
        </p:nvSpPr>
        <p:spPr>
          <a:xfrm>
            <a:off x="1482606" y="1947878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成绩报表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>
            <p:custDataLst>
              <p:tags r:id="rId3"/>
            </p:custDataLst>
          </p:nvPr>
        </p:nvSpPr>
        <p:spPr>
          <a:xfrm>
            <a:off x="1482606" y="1370655"/>
            <a:ext cx="4219575" cy="738707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教师功能界面</a:t>
            </a:r>
            <a:endParaRPr lang="zh-CN" alt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>
            <p:custDataLst>
              <p:tags r:id="rId4"/>
            </p:custDataLst>
          </p:nvPr>
        </p:nvSpPr>
        <p:spPr>
          <a:xfrm>
            <a:off x="1482606" y="5377103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89344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成果展示：系统截图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>
            <p:custDataLst>
              <p:tags r:id="rId5"/>
            </p:custDataLst>
          </p:nvPr>
        </p:nvSpPr>
        <p:spPr>
          <a:xfrm>
            <a:off x="542238" y="1687059"/>
            <a:ext cx="849630" cy="46037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AutoShape 13"/>
          <p:cNvSpPr/>
          <p:nvPr>
            <p:custDataLst>
              <p:tags r:id="rId6"/>
            </p:custDataLst>
          </p:nvPr>
        </p:nvSpPr>
        <p:spPr>
          <a:xfrm>
            <a:off x="647738" y="1597932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455" y="2568575"/>
            <a:ext cx="10984230" cy="40874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06395" y="2969779"/>
            <a:ext cx="6779209" cy="136219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5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项目文档完成情况</a:t>
            </a:r>
            <a:endParaRPr lang="en-US" sz="45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563014" y="1906186"/>
            <a:ext cx="5065972" cy="823690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</a:t>
            </a:r>
            <a:endParaRPr lang="en-US" sz="495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470" r="29470"/>
          <a:stretch>
            <a:fillRect/>
          </a:stretch>
        </p:blipFill>
        <p:spPr>
          <a:xfrm>
            <a:off x="875314" y="2169726"/>
            <a:ext cx="2050689" cy="391643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23819" r="23819"/>
          <a:stretch>
            <a:fillRect/>
          </a:stretch>
        </p:blipFill>
        <p:spPr>
          <a:xfrm>
            <a:off x="5430979" y="2169726"/>
            <a:ext cx="2050689" cy="391643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53146" y="1697364"/>
            <a:ext cx="2050689" cy="3916435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7851998" y="2723144"/>
            <a:ext cx="3834950" cy="146571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l">
              <a:lnSpc>
                <a:spcPct val="140000"/>
              </a:lnSpc>
              <a:defRPr/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详细分析了上机考试的业务流程、用户需求以及系统需要实现的功能点，包括考生管理、试题管理、考试过程控制等方面。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>
            <a:off x="7851998" y="2087040"/>
            <a:ext cx="3606165" cy="57578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需求分析</a:t>
            </a:r>
            <a:endParaRPr lang="en-US" sz="1100"/>
          </a:p>
        </p:txBody>
      </p:sp>
      <p:sp>
        <p:nvSpPr>
          <p:cNvPr id="7" name="AutoShape 7"/>
          <p:cNvSpPr/>
          <p:nvPr/>
        </p:nvSpPr>
        <p:spPr>
          <a:xfrm>
            <a:off x="7851998" y="4826443"/>
            <a:ext cx="3834950" cy="145193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l">
              <a:lnSpc>
                <a:spcPct val="140000"/>
              </a:lnSpc>
              <a:defRPr/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根据需求分析结果，设计了系统的功能模块，包括用户登录、考生信息管理、试题库管理、考试安排、考试监控、成绩管理等，并绘制了相应的功能结构图。</a:t>
            </a:r>
            <a:endParaRPr lang="en-US" sz="1100"/>
          </a:p>
        </p:txBody>
      </p:sp>
      <p:sp>
        <p:nvSpPr>
          <p:cNvPr id="8" name="AutoShape 8"/>
          <p:cNvSpPr/>
          <p:nvPr/>
        </p:nvSpPr>
        <p:spPr>
          <a:xfrm>
            <a:off x="7851998" y="4125420"/>
            <a:ext cx="3606329" cy="64069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功能设计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需求文档：需求分析与功能设计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51642" y="4006380"/>
            <a:ext cx="7813795" cy="1827334"/>
          </a:xfrm>
          <a:prstGeom prst="roundRect">
            <a:avLst>
              <a:gd name="adj" fmla="val 16667"/>
            </a:avLst>
          </a:prstGeom>
          <a:solidFill>
            <a:schemeClr val="lt2">
              <a:alpha val="80000"/>
            </a:schemeClr>
          </a:solidFill>
        </p:spPr>
      </p:sp>
      <p:sp>
        <p:nvSpPr>
          <p:cNvPr id="3" name="AutoShape 3"/>
          <p:cNvSpPr/>
          <p:nvPr/>
        </p:nvSpPr>
        <p:spPr>
          <a:xfrm>
            <a:off x="751642" y="1920540"/>
            <a:ext cx="7813795" cy="1827334"/>
          </a:xfrm>
          <a:prstGeom prst="roundRect">
            <a:avLst>
              <a:gd name="adj" fmla="val 16667"/>
            </a:avLst>
          </a:prstGeom>
          <a:solidFill>
            <a:schemeClr val="lt2">
              <a:alpha val="80000"/>
            </a:schemeClr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00000"/>
          </a:blip>
          <a:srcRect l="12500" r="12500"/>
          <a:stretch>
            <a:fillRect/>
          </a:stretch>
        </p:blipFill>
        <p:spPr>
          <a:xfrm>
            <a:off x="7804006" y="1329783"/>
            <a:ext cx="3831201" cy="510826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30579" y="2089154"/>
            <a:ext cx="6238875" cy="637972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系统架构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30579" y="2610429"/>
            <a:ext cx="6238875" cy="950067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设计了系统的整体架构，包括前后端分离的设计思路、数据库设计、系统安全策略等，确保系统的稳定性和安全性。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30579" y="4183053"/>
            <a:ext cx="6238875" cy="637972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技术实现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30579" y="4712439"/>
            <a:ext cx="6238875" cy="936429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详细记录了系统的技术选型、开发环境配置、关键代码实现等，方便后续开发人员快速理解和接手项目。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开发文档：系统架构与技术实现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007707" y="1744635"/>
            <a:ext cx="4750584" cy="428532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测试文档：测试用例与测试报告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3729746" y="1769675"/>
            <a:ext cx="3031629" cy="4285329"/>
          </a:xfrm>
          <a:prstGeom prst="roundRect">
            <a:avLst>
              <a:gd name="adj" fmla="val 0"/>
            </a:avLst>
          </a:prstGeom>
          <a:solidFill>
            <a:schemeClr val="lt2">
              <a:alpha val="80000"/>
            </a:schemeClr>
          </a:solidFill>
        </p:spPr>
      </p:sp>
      <p:sp>
        <p:nvSpPr>
          <p:cNvPr id="5" name="TextBox 5"/>
          <p:cNvSpPr txBox="1"/>
          <p:nvPr/>
        </p:nvSpPr>
        <p:spPr>
          <a:xfrm>
            <a:off x="3923235" y="2035795"/>
            <a:ext cx="2644651" cy="649939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测试报告</a:t>
            </a:r>
            <a:endParaRPr lang="en-US" sz="2400" b="1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923235" y="2757859"/>
            <a:ext cx="2644651" cy="2924764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75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对系统进行了全面的测试，并记录了测试过程中的问题、修复情况以及最终测试结果，确保系统能够满足实际需求。</a:t>
            </a:r>
            <a:endParaRPr lang="en-US" sz="1575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56553" y="1764765"/>
            <a:ext cx="3031629" cy="4285329"/>
          </a:xfrm>
          <a:prstGeom prst="roundRect">
            <a:avLst>
              <a:gd name="adj" fmla="val 0"/>
            </a:avLst>
          </a:prstGeom>
          <a:solidFill>
            <a:schemeClr val="lt2">
              <a:alpha val="80000"/>
            </a:schemeClr>
          </a:solidFill>
        </p:spPr>
      </p:sp>
      <p:sp>
        <p:nvSpPr>
          <p:cNvPr id="8" name="TextBox 8"/>
          <p:cNvSpPr txBox="1"/>
          <p:nvPr/>
        </p:nvSpPr>
        <p:spPr>
          <a:xfrm>
            <a:off x="750042" y="2035795"/>
            <a:ext cx="2644651" cy="649939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测试用例</a:t>
            </a:r>
            <a:endParaRPr lang="en-US" sz="2400" b="1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50042" y="2752949"/>
            <a:ext cx="2644651" cy="2924764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75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针对系统的各个功能模块，设计了详细的测试用例，包括正常情况下的操作流程和异常情况下的处理逻辑。</a:t>
            </a:r>
            <a:endParaRPr lang="en-US" sz="1575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06395" y="2969779"/>
            <a:ext cx="6779209" cy="136219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45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项目成果访问方式和部署</a:t>
            </a:r>
            <a:r>
              <a:rPr lang="en-US" altLang="zh-CN" sz="45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URL</a:t>
            </a:r>
            <a:endParaRPr lang="en-US" altLang="zh-CN" sz="45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563014" y="1906186"/>
            <a:ext cx="5065972" cy="823690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06</a:t>
            </a:r>
            <a:endParaRPr lang="en-US" sz="495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>
            <p:custDataLst>
              <p:tags r:id="rId2"/>
            </p:custDataLst>
          </p:nvPr>
        </p:nvSpPr>
        <p:spPr>
          <a:xfrm>
            <a:off x="1482606" y="1947878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>
            <p:custDataLst>
              <p:tags r:id="rId3"/>
            </p:custDataLst>
          </p:nvPr>
        </p:nvSpPr>
        <p:spPr>
          <a:xfrm>
            <a:off x="1482606" y="1370655"/>
            <a:ext cx="4219575" cy="738707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zh-CN" alt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>
            <p:custDataLst>
              <p:tags r:id="rId4"/>
            </p:custDataLst>
          </p:nvPr>
        </p:nvSpPr>
        <p:spPr>
          <a:xfrm>
            <a:off x="1482606" y="5377103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9475" y="1241425"/>
            <a:ext cx="7175500" cy="1241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项目成果访问方式：项目成果可以直接浏览器访问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6785" y="3255010"/>
            <a:ext cx="7673975" cy="1600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项目部署的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URL:http://101.200.182.63:8080/exam/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06395" y="2969779"/>
            <a:ext cx="6779209" cy="136219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5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项目背景与目标</a:t>
            </a:r>
            <a:endParaRPr lang="en-US" sz="45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563014" y="1906186"/>
            <a:ext cx="5065972" cy="823690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sz="495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955091" y="2867578"/>
            <a:ext cx="8281818" cy="10453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defRPr/>
            </a:pPr>
            <a:r>
              <a:rPr lang="en-US" sz="72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0"/>
          </a:blip>
          <a:srcRect l="17708" r="17708"/>
          <a:stretch>
            <a:fillRect/>
          </a:stretch>
        </p:blipFill>
        <p:spPr>
          <a:xfrm>
            <a:off x="425795" y="2384018"/>
            <a:ext cx="3415971" cy="3415971"/>
          </a:xfrm>
          <a:prstGeom prst="ellipse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上机考试管理系统的需求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4113475" y="1643082"/>
            <a:ext cx="3657600" cy="2219857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</p:sp>
      <p:sp>
        <p:nvSpPr>
          <p:cNvPr id="5" name="TextBox 5"/>
          <p:cNvSpPr txBox="1"/>
          <p:nvPr/>
        </p:nvSpPr>
        <p:spPr>
          <a:xfrm>
            <a:off x="4312581" y="1893684"/>
            <a:ext cx="3251104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考生信息管理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312581" y="2463837"/>
            <a:ext cx="3251104" cy="105585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系统需要记录考生的基本信息，包括姓名、学号、专业等，方便后续对考生进行身份验证和成绩管理。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8070842" y="1650556"/>
            <a:ext cx="3657600" cy="2219857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</p:sp>
      <p:sp>
        <p:nvSpPr>
          <p:cNvPr id="8" name="TextBox 8"/>
          <p:cNvSpPr txBox="1"/>
          <p:nvPr/>
        </p:nvSpPr>
        <p:spPr>
          <a:xfrm>
            <a:off x="8269948" y="1901159"/>
            <a:ext cx="3251104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考试题目管理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269948" y="2471312"/>
            <a:ext cx="3251104" cy="105585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系统需要支持考试题目的录入、编辑和删除，同时能够根据考试需求随机生成试卷。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4120950" y="4294709"/>
            <a:ext cx="3657600" cy="2219857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</p:sp>
      <p:sp>
        <p:nvSpPr>
          <p:cNvPr id="11" name="TextBox 11"/>
          <p:cNvSpPr txBox="1"/>
          <p:nvPr/>
        </p:nvSpPr>
        <p:spPr>
          <a:xfrm>
            <a:off x="4320056" y="4545312"/>
            <a:ext cx="3251104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在线监考功能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320056" y="5115465"/>
            <a:ext cx="3251104" cy="105585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系统需要提供在线监考功能，确保考生在考试过程中的行为规范，防止作弊行为的发生。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8078316" y="4302184"/>
            <a:ext cx="3657600" cy="2219857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</p:sp>
      <p:sp>
        <p:nvSpPr>
          <p:cNvPr id="14" name="TextBox 14"/>
          <p:cNvSpPr txBox="1"/>
          <p:nvPr/>
        </p:nvSpPr>
        <p:spPr>
          <a:xfrm>
            <a:off x="8277423" y="4552787"/>
            <a:ext cx="3251104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成绩统计与分析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277423" y="5122940"/>
            <a:ext cx="3251104" cy="105585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系统需要自动对考生的答卷进行评分，并对考试成绩进行统计和分析，为教师提供数据支持。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489734" y="4197309"/>
            <a:ext cx="3273285" cy="690150"/>
          </a:xfrm>
          <a:prstGeom prst="roundRect">
            <a:avLst>
              <a:gd name="adj" fmla="val 28095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3" name="AutoShape 3"/>
          <p:cNvSpPr/>
          <p:nvPr/>
        </p:nvSpPr>
        <p:spPr>
          <a:xfrm>
            <a:off x="650433" y="4197309"/>
            <a:ext cx="3273285" cy="690150"/>
          </a:xfrm>
          <a:prstGeom prst="roundRect">
            <a:avLst>
              <a:gd name="adj" fmla="val 28095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4" name="AutoShape 4"/>
          <p:cNvSpPr/>
          <p:nvPr/>
        </p:nvSpPr>
        <p:spPr>
          <a:xfrm>
            <a:off x="4489734" y="1474577"/>
            <a:ext cx="3273285" cy="690150"/>
          </a:xfrm>
          <a:prstGeom prst="roundRect">
            <a:avLst>
              <a:gd name="adj" fmla="val 28095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5" name="AutoShape 5"/>
          <p:cNvSpPr/>
          <p:nvPr/>
        </p:nvSpPr>
        <p:spPr>
          <a:xfrm>
            <a:off x="650433" y="1474577"/>
            <a:ext cx="3273285" cy="690150"/>
          </a:xfrm>
          <a:prstGeom prst="roundRect">
            <a:avLst>
              <a:gd name="adj" fmla="val 28095"/>
            </a:avLst>
          </a:prstGeom>
          <a:solidFill>
            <a:schemeClr val="accent1">
              <a:alpha val="100000"/>
            </a:schemeClr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alphaModFix amt="100000"/>
          </a:blip>
          <a:srcRect l="18750" r="18750"/>
          <a:stretch>
            <a:fillRect/>
          </a:stretch>
        </p:blipFill>
        <p:spPr>
          <a:xfrm>
            <a:off x="8293144" y="1482730"/>
            <a:ext cx="3422379" cy="4563172"/>
          </a:xfrm>
          <a:prstGeom prst="round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70176" y="2177640"/>
            <a:ext cx="3433799" cy="1259772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通过上机考试管理系统，实现考试流程的自动化和标准化，提高考试的组织和实施效率。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09477" y="2177640"/>
            <a:ext cx="3433799" cy="1259772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通过在线监考和答卷评分自动化，减少人为因素对考试成绩的影响，保障考试的公平性。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0176" y="4915720"/>
            <a:ext cx="3433799" cy="1262987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通过对考试成绩的统计和分析，为教师提供反馈和指导，帮助教师了解学生的学习情况，进而提升教学质量。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407114" y="4915720"/>
            <a:ext cx="3438525" cy="1262987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上机考试管理系统是教育信息化建设的重要组成部分，通过项目的实施，推动学校信息化水平的提升。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项目目标与预期成果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38067" y="1502085"/>
            <a:ext cx="2898018" cy="635136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提高考试效率</a:t>
            </a:r>
            <a:endParaRPr lang="en-US" sz="2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677367" y="1502085"/>
            <a:ext cx="2898018" cy="635136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保障考试公平性</a:t>
            </a:r>
            <a:endParaRPr lang="en-US" sz="2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38067" y="4224817"/>
            <a:ext cx="2898018" cy="635136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提升教学质量</a:t>
            </a:r>
            <a:endParaRPr lang="en-US" sz="2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677367" y="4224817"/>
            <a:ext cx="2898018" cy="635136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推动教育信息化</a:t>
            </a:r>
            <a:endParaRPr lang="en-US" sz="2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>
            <p:custDataLst>
              <p:tags r:id="rId2"/>
            </p:custDataLst>
          </p:nvPr>
        </p:nvSpPr>
        <p:spPr>
          <a:xfrm>
            <a:off x="565700" y="1701094"/>
            <a:ext cx="3419475" cy="571500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陈亚峰</a:t>
            </a:r>
            <a:endParaRPr lang="zh-CN" alt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65700" y="3875308"/>
            <a:ext cx="3419475" cy="571500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 algn="r">
              <a:lnSpc>
                <a:spcPct val="120000"/>
              </a:lnSpc>
            </a:pP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>
            <p:custDataLst>
              <p:tags r:id="rId3"/>
            </p:custDataLst>
          </p:nvPr>
        </p:nvSpPr>
        <p:spPr>
          <a:xfrm>
            <a:off x="8310539" y="2205325"/>
            <a:ext cx="3419475" cy="111442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选定版本管理平台，建立项目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repo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，帮助其他组员熟悉并适应版本管理工具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数据库管理维护，表结构实现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编程读取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Excel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文件内容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>
            <p:custDataLst>
              <p:tags r:id="rId4"/>
            </p:custDataLst>
          </p:nvPr>
        </p:nvSpPr>
        <p:spPr>
          <a:xfrm>
            <a:off x="8310539" y="1701094"/>
            <a:ext cx="3419475" cy="571500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方新宇</a:t>
            </a:r>
            <a:endParaRPr lang="zh-CN" alt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310539" y="3875308"/>
            <a:ext cx="3423043" cy="571500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120000"/>
              </a:lnSpc>
            </a:pP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22541" y="5526388"/>
            <a:ext cx="3438525" cy="111442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实现对指定文件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目录的压缩处理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对文件系统目录结构的访问，包括查询属性、删除文件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目录等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376738" y="5021566"/>
            <a:ext cx="3438525" cy="49530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ctr">
              <a:lnSpc>
                <a:spcPct val="96000"/>
              </a:lnSpc>
            </a:pP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杨辉</a:t>
            </a:r>
            <a:endParaRPr lang="zh-CN" alt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>
            <p:custDataLst>
              <p:tags r:id="rId5"/>
            </p:custDataLst>
          </p:nvPr>
        </p:nvSpPr>
        <p:spPr>
          <a:xfrm>
            <a:off x="565700" y="2205325"/>
            <a:ext cx="3419475" cy="111442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项目组管理，与指导教师对接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>
              <a:lnSpc>
                <a:spcPct val="140000"/>
              </a:lnSpc>
            </a:pP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页面技术方案选定及模板页开发远程管理云服务器，软件配置及维护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65700" y="4380130"/>
            <a:ext cx="3419475" cy="111442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r">
              <a:lnSpc>
                <a:spcPct val="140000"/>
              </a:lnSpc>
            </a:pP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团队成员及分工介绍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AutoShape 13"/>
          <p:cNvSpPr/>
          <p:nvPr>
            <p:custDataLst>
              <p:tags r:id="rId6"/>
            </p:custDataLst>
          </p:nvPr>
        </p:nvSpPr>
        <p:spPr>
          <a:xfrm>
            <a:off x="5527532" y="1590406"/>
            <a:ext cx="1175454" cy="1037165"/>
          </a:xfrm>
          <a:prstGeom prst="triangle">
            <a:avLst>
              <a:gd name="adj" fmla="val 50000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14" name="AutoShape 14"/>
          <p:cNvSpPr/>
          <p:nvPr>
            <p:custDataLst>
              <p:tags r:id="rId7"/>
            </p:custDataLst>
          </p:nvPr>
        </p:nvSpPr>
        <p:spPr>
          <a:xfrm rot="4275690">
            <a:off x="6785438" y="2506602"/>
            <a:ext cx="1175454" cy="1037165"/>
          </a:xfrm>
          <a:prstGeom prst="triangle">
            <a:avLst>
              <a:gd name="adj" fmla="val 50000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15" name="AutoShape 15"/>
          <p:cNvSpPr/>
          <p:nvPr>
            <p:custDataLst>
              <p:tags r:id="rId8"/>
            </p:custDataLst>
          </p:nvPr>
        </p:nvSpPr>
        <p:spPr>
          <a:xfrm rot="2700000" flipH="1">
            <a:off x="4584703" y="2469836"/>
            <a:ext cx="1175454" cy="1037165"/>
          </a:xfrm>
          <a:prstGeom prst="triangle">
            <a:avLst>
              <a:gd name="adj" fmla="val 50000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16" name="AutoShape 16"/>
          <p:cNvSpPr/>
          <p:nvPr>
            <p:custDataLst>
              <p:tags r:id="rId9"/>
            </p:custDataLst>
          </p:nvPr>
        </p:nvSpPr>
        <p:spPr>
          <a:xfrm rot="-8546356" flipH="1">
            <a:off x="4774012" y="4013018"/>
            <a:ext cx="1175454" cy="1037165"/>
          </a:xfrm>
          <a:prstGeom prst="triangle">
            <a:avLst>
              <a:gd name="adj" fmla="val 50000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17" name="AutoShape 17"/>
          <p:cNvSpPr/>
          <p:nvPr>
            <p:custDataLst>
              <p:tags r:id="rId10"/>
            </p:custDataLst>
          </p:nvPr>
        </p:nvSpPr>
        <p:spPr>
          <a:xfrm rot="8546493" flipH="1">
            <a:off x="6327203" y="4006453"/>
            <a:ext cx="1175454" cy="1037165"/>
          </a:xfrm>
          <a:prstGeom prst="triangle">
            <a:avLst>
              <a:gd name="adj" fmla="val 50000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18" name="Freeform 18"/>
          <p:cNvSpPr/>
          <p:nvPr>
            <p:custDataLst>
              <p:tags r:id="rId11"/>
            </p:custDataLst>
          </p:nvPr>
        </p:nvSpPr>
        <p:spPr>
          <a:xfrm>
            <a:off x="5803666" y="2981611"/>
            <a:ext cx="676277" cy="676277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67640" y="0"/>
                </a:moveTo>
                <a:lnTo>
                  <a:pt x="182880" y="0"/>
                </a:lnTo>
                <a:lnTo>
                  <a:pt x="182880" y="45720"/>
                </a:lnTo>
                <a:lnTo>
                  <a:pt x="228600" y="152400"/>
                </a:lnTo>
                <a:lnTo>
                  <a:pt x="228600" y="274320"/>
                </a:lnTo>
                <a:cubicBezTo>
                  <a:pt x="228600" y="291151"/>
                  <a:pt x="214951" y="304800"/>
                  <a:pt x="198120" y="304800"/>
                </a:cubicBezTo>
                <a:lnTo>
                  <a:pt x="198120" y="304800"/>
                </a:lnTo>
                <a:lnTo>
                  <a:pt x="76200" y="304800"/>
                </a:lnTo>
                <a:cubicBezTo>
                  <a:pt x="59436" y="304800"/>
                  <a:pt x="40996" y="291998"/>
                  <a:pt x="35052" y="276149"/>
                </a:cubicBezTo>
                <a:lnTo>
                  <a:pt x="0" y="182880"/>
                </a:lnTo>
                <a:lnTo>
                  <a:pt x="0" y="152400"/>
                </a:lnTo>
                <a:cubicBezTo>
                  <a:pt x="0" y="135569"/>
                  <a:pt x="13649" y="121920"/>
                  <a:pt x="30480" y="121920"/>
                </a:cubicBezTo>
                <a:lnTo>
                  <a:pt x="30480" y="121920"/>
                </a:lnTo>
                <a:lnTo>
                  <a:pt x="137160" y="121920"/>
                </a:lnTo>
                <a:lnTo>
                  <a:pt x="137160" y="30480"/>
                </a:lnTo>
                <a:cubicBezTo>
                  <a:pt x="137160" y="13649"/>
                  <a:pt x="150809" y="0"/>
                  <a:pt x="167640" y="0"/>
                </a:cubicBezTo>
                <a:lnTo>
                  <a:pt x="167640" y="0"/>
                </a:lnTo>
                <a:close/>
              </a:path>
              <a:path w="304800" h="304800">
                <a:moveTo>
                  <a:pt x="259080" y="152400"/>
                </a:moveTo>
                <a:lnTo>
                  <a:pt x="304800" y="152400"/>
                </a:lnTo>
                <a:lnTo>
                  <a:pt x="304800" y="304800"/>
                </a:lnTo>
                <a:lnTo>
                  <a:pt x="259080" y="304800"/>
                </a:lnTo>
                <a:lnTo>
                  <a:pt x="259080" y="152400"/>
                </a:lnTo>
              </a:path>
            </a:pathLst>
          </a:custGeom>
          <a:solidFill>
            <a:schemeClr val="accent1">
              <a:alpha val="100000"/>
            </a:schemeClr>
          </a:solid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06395" y="2969779"/>
            <a:ext cx="6779209" cy="136219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5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总体收获情况</a:t>
            </a:r>
            <a:endParaRPr lang="en-US" sz="45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563014" y="1906186"/>
            <a:ext cx="5065972" cy="823690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495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0"/>
          </a:blip>
          <a:srcRect l="29000" r="29000"/>
          <a:stretch>
            <a:fillRect/>
          </a:stretch>
        </p:blipFill>
        <p:spPr>
          <a:xfrm>
            <a:off x="476023" y="1726817"/>
            <a:ext cx="4434840" cy="4434841"/>
          </a:xfrm>
          <a:prstGeom prst="round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知识与技能提升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34380" y="971550"/>
            <a:ext cx="4064000" cy="520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15" name="AutoShape 5"/>
          <p:cNvSpPr/>
          <p:nvPr>
            <p:custDataLst>
              <p:tags r:id="rId3"/>
            </p:custDataLst>
          </p:nvPr>
        </p:nvSpPr>
        <p:spPr>
          <a:xfrm>
            <a:off x="6095841" y="1447990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6" name="文本框 15"/>
          <p:cNvSpPr txBox="1"/>
          <p:nvPr/>
        </p:nvSpPr>
        <p:spPr>
          <a:xfrm>
            <a:off x="6472555" y="1417320"/>
            <a:ext cx="4064000" cy="516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在开发过程中，学会使用</a:t>
            </a:r>
            <a:r>
              <a:rPr lang="en-US" altLang="zh-CN"/>
              <a:t>svn/git</a:t>
            </a:r>
            <a:r>
              <a:rPr lang="zh-CN" altLang="en-US"/>
              <a:t>的版本管理工具</a:t>
            </a:r>
            <a:endParaRPr lang="zh-CN" altLang="en-US"/>
          </a:p>
        </p:txBody>
      </p:sp>
      <p:sp>
        <p:nvSpPr>
          <p:cNvPr id="18" name="AutoShape 5"/>
          <p:cNvSpPr/>
          <p:nvPr>
            <p:custDataLst>
              <p:tags r:id="rId4"/>
            </p:custDataLst>
          </p:nvPr>
        </p:nvSpPr>
        <p:spPr>
          <a:xfrm>
            <a:off x="6095841" y="2438590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9" name="文本框 18"/>
          <p:cNvSpPr txBox="1"/>
          <p:nvPr/>
        </p:nvSpPr>
        <p:spPr>
          <a:xfrm>
            <a:off x="6553200" y="2397760"/>
            <a:ext cx="4189095" cy="596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学会使用学院云平台，创建并维护自己的虚拟服务器，最终的</a:t>
            </a:r>
            <a:r>
              <a:rPr lang="en-US" altLang="zh-CN"/>
              <a:t>web</a:t>
            </a:r>
            <a:r>
              <a:rPr lang="zh-CN" altLang="en-US"/>
              <a:t>应用系统部署在虚拟服务器上，通过网络访问</a:t>
            </a:r>
            <a:endParaRPr lang="zh-CN" altLang="en-US"/>
          </a:p>
        </p:txBody>
      </p:sp>
      <p:sp>
        <p:nvSpPr>
          <p:cNvPr id="21" name="AutoShape 5"/>
          <p:cNvSpPr/>
          <p:nvPr>
            <p:custDataLst>
              <p:tags r:id="rId5"/>
            </p:custDataLst>
          </p:nvPr>
        </p:nvSpPr>
        <p:spPr>
          <a:xfrm>
            <a:off x="6172041" y="3733990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22" name="文本框 21"/>
          <p:cNvSpPr txBox="1"/>
          <p:nvPr/>
        </p:nvSpPr>
        <p:spPr>
          <a:xfrm>
            <a:off x="6597650" y="3637915"/>
            <a:ext cx="4060825" cy="611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掌握最基本的实用软件测试技巧</a:t>
            </a:r>
            <a:endParaRPr lang="zh-CN" altLang="en-US"/>
          </a:p>
        </p:txBody>
      </p:sp>
      <p:sp>
        <p:nvSpPr>
          <p:cNvPr id="24" name="AutoShape 5"/>
          <p:cNvSpPr/>
          <p:nvPr>
            <p:custDataLst>
              <p:tags r:id="rId6"/>
            </p:custDataLst>
          </p:nvPr>
        </p:nvSpPr>
        <p:spPr>
          <a:xfrm>
            <a:off x="6172041" y="4800790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26" name="文本框 25"/>
          <p:cNvSpPr txBox="1"/>
          <p:nvPr/>
        </p:nvSpPr>
        <p:spPr>
          <a:xfrm>
            <a:off x="6728460" y="477583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学会一些基本的系统设计和设计思路以及相应的描述方法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06395" y="2969779"/>
            <a:ext cx="6779209" cy="136219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5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项目功能实现情况</a:t>
            </a:r>
            <a:endParaRPr lang="en-US" sz="45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563014" y="1906186"/>
            <a:ext cx="5065972" cy="823690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sz="495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92.1699505030983,&quot;left&quot;:44.54330708661418,&quot;top&quot;:125.22881889763781,&quot;width&quot;:879.079842519685}"/>
</p:tagLst>
</file>

<file path=ppt/tags/tag10.xml><?xml version="1.0" encoding="utf-8"?>
<p:tagLst xmlns:p="http://schemas.openxmlformats.org/presentationml/2006/main">
  <p:tag name="KSO_WM_DIAGRAM_VIRTUALLY_FRAME" val="{&quot;height&quot;:292.1699505030983,&quot;left&quot;:44.54330708661418,&quot;top&quot;:125.22881889763781,&quot;width&quot;:879.079842519685}"/>
</p:tagLst>
</file>

<file path=ppt/tags/tag11.xml><?xml version="1.0" encoding="utf-8"?>
<p:tagLst xmlns:p="http://schemas.openxmlformats.org/presentationml/2006/main">
  <p:tag name="KSO_WM_DIAGRAM_VIRTUALLY_FRAME" val="{&quot;height&quot;:379.2248031496063,&quot;left&quot;:414.7874803149606,&quot;top&quot;:127.71637795275589,&quot;width&quot;:510.0000000000001}"/>
</p:tagLst>
</file>

<file path=ppt/tags/tag12.xml><?xml version="1.0" encoding="utf-8"?>
<p:tagLst xmlns:p="http://schemas.openxmlformats.org/presentationml/2006/main">
  <p:tag name="KSO_WM_DIAGRAM_VIRTUALLY_FRAME" val="{&quot;height&quot;:379.2248031496063,&quot;left&quot;:414.7874803149606,&quot;top&quot;:127.71637795275589,&quot;width&quot;:510.0000000000001}"/>
</p:tagLst>
</file>

<file path=ppt/tags/tag13.xml><?xml version="1.0" encoding="utf-8"?>
<p:tagLst xmlns:p="http://schemas.openxmlformats.org/presentationml/2006/main">
  <p:tag name="KSO_WM_DIAGRAM_VIRTUALLY_FRAME" val="{&quot;height&quot;:379.2248031496063,&quot;left&quot;:414.7874803149606,&quot;top&quot;:127.71637795275589,&quot;width&quot;:510.0000000000001}"/>
</p:tagLst>
</file>

<file path=ppt/tags/tag14.xml><?xml version="1.0" encoding="utf-8"?>
<p:tagLst xmlns:p="http://schemas.openxmlformats.org/presentationml/2006/main">
  <p:tag name="KSO_WM_DIAGRAM_VIRTUALLY_FRAME" val="{&quot;height&quot;:379.2248031496063,&quot;left&quot;:414.7874803149606,&quot;top&quot;:127.71637795275589,&quot;width&quot;:510.0000000000001}"/>
</p:tagLst>
</file>

<file path=ppt/tags/tag15.xml><?xml version="1.0" encoding="utf-8"?>
<p:tagLst xmlns:p="http://schemas.openxmlformats.org/presentationml/2006/main">
  <p:tag name="KSO_WM_DIAGRAM_VIRTUALLY_FRAME" val="{&quot;height&quot;:384.17,&quot;left&quot;:323.89566929133855,&quot;top&quot;:129.37653543307084,&quot;width&quot;:600.1922047244095}"/>
</p:tagLst>
</file>

<file path=ppt/tags/tag16.xml><?xml version="1.0" encoding="utf-8"?>
<p:tagLst xmlns:p="http://schemas.openxmlformats.org/presentationml/2006/main">
  <p:tag name="KSO_WM_DIAGRAM_VIRTUALLY_FRAME" val="{&quot;height&quot;:384.17,&quot;left&quot;:323.89566929133855,&quot;top&quot;:129.37653543307084,&quot;width&quot;:600.1922047244095}"/>
</p:tagLst>
</file>

<file path=ppt/tags/tag17.xml><?xml version="1.0" encoding="utf-8"?>
<p:tagLst xmlns:p="http://schemas.openxmlformats.org/presentationml/2006/main">
  <p:tag name="KSO_WM_DIAGRAM_VIRTUALLY_FRAME" val="{&quot;height&quot;:384.17,&quot;left&quot;:323.89566929133855,&quot;top&quot;:129.37653543307084,&quot;width&quot;:600.1922047244095}"/>
</p:tagLst>
</file>

<file path=ppt/tags/tag18.xml><?xml version="1.0" encoding="utf-8"?>
<p:tagLst xmlns:p="http://schemas.openxmlformats.org/presentationml/2006/main">
  <p:tag name="KSO_WM_DIAGRAM_VIRTUALLY_FRAME" val="{&quot;height&quot;:384.17,&quot;left&quot;:323.89566929133855,&quot;top&quot;:129.37653543307084,&quot;width&quot;:600.1922047244095}"/>
</p:tagLst>
</file>

<file path=ppt/tags/tag19.xml><?xml version="1.0" encoding="utf-8"?>
<p:tagLst xmlns:p="http://schemas.openxmlformats.org/presentationml/2006/main">
  <p:tag name="KSO_WM_DIAGRAM_VIRTUALLY_FRAME" val="{&quot;height&quot;:384.17,&quot;left&quot;:323.89566929133855,&quot;top&quot;:129.37653543307084,&quot;width&quot;:600.1922047244095}"/>
</p:tagLst>
</file>

<file path=ppt/tags/tag2.xml><?xml version="1.0" encoding="utf-8"?>
<p:tagLst xmlns:p="http://schemas.openxmlformats.org/presentationml/2006/main">
  <p:tag name="KSO_WM_DIAGRAM_VIRTUALLY_FRAME" val="{&quot;height&quot;:292.1699505030983,&quot;left&quot;:44.54330708661418,&quot;top&quot;:125.22881889763781,&quot;width&quot;:879.079842519685}"/>
</p:tagLst>
</file>

<file path=ppt/tags/tag20.xml><?xml version="1.0" encoding="utf-8"?>
<p:tagLst xmlns:p="http://schemas.openxmlformats.org/presentationml/2006/main">
  <p:tag name="KSO_WM_DIAGRAM_VIRTUALLY_FRAME" val="{&quot;height&quot;:384.17,&quot;left&quot;:323.89566929133855,&quot;top&quot;:129.37653543307084,&quot;width&quot;:600.1922047244095}"/>
</p:tagLst>
</file>

<file path=ppt/tags/tag21.xml><?xml version="1.0" encoding="utf-8"?>
<p:tagLst xmlns:p="http://schemas.openxmlformats.org/presentationml/2006/main">
  <p:tag name="KSO_WM_DIAGRAM_VIRTUALLY_FRAME" val="{&quot;height&quot;:384.17,&quot;left&quot;:323.89566929133855,&quot;top&quot;:129.37653543307084,&quot;width&quot;:600.1922047244095}"/>
</p:tagLst>
</file>

<file path=ppt/tags/tag22.xml><?xml version="1.0" encoding="utf-8"?>
<p:tagLst xmlns:p="http://schemas.openxmlformats.org/presentationml/2006/main">
  <p:tag name="KSO_WM_DIAGRAM_VIRTUALLY_FRAME" val="{&quot;height&quot;:384.17,&quot;left&quot;:323.89566929133855,&quot;top&quot;:129.37653543307084,&quot;width&quot;:600.1922047244095}"/>
</p:tagLst>
</file>

<file path=ppt/tags/tag23.xml><?xml version="1.0" encoding="utf-8"?>
<p:tagLst xmlns:p="http://schemas.openxmlformats.org/presentationml/2006/main">
  <p:tag name="KSO_WM_DIAGRAM_VIRTUALLY_FRAME" val="{&quot;height&quot;:384.17,&quot;left&quot;:323.89566929133855,&quot;top&quot;:129.37653543307084,&quot;width&quot;:600.1922047244095}"/>
</p:tagLst>
</file>

<file path=ppt/tags/tag24.xml><?xml version="1.0" encoding="utf-8"?>
<p:tagLst xmlns:p="http://schemas.openxmlformats.org/presentationml/2006/main">
  <p:tag name="KSO_WM_DIAGRAM_VIRTUALLY_FRAME" val="{&quot;height&quot;:365.2854330708662,&quot;left&quot;:418.62503937007875,&quot;top&quot;:123.46023622047244,&quot;width&quot;:484.34039370078733}"/>
</p:tagLst>
</file>

<file path=ppt/tags/tag25.xml><?xml version="1.0" encoding="utf-8"?>
<p:tagLst xmlns:p="http://schemas.openxmlformats.org/presentationml/2006/main">
  <p:tag name="KSO_WM_DIAGRAM_VIRTUALLY_FRAME" val="{&quot;height&quot;:365.2854330708662,&quot;left&quot;:418.62503937007875,&quot;top&quot;:123.46023622047244,&quot;width&quot;:484.34039370078733}"/>
</p:tagLst>
</file>

<file path=ppt/tags/tag26.xml><?xml version="1.0" encoding="utf-8"?>
<p:tagLst xmlns:p="http://schemas.openxmlformats.org/presentationml/2006/main">
  <p:tag name="KSO_WM_DIAGRAM_VIRTUALLY_FRAME" val="{&quot;height&quot;:365.2854330708662,&quot;left&quot;:418.62503937007875,&quot;top&quot;:123.46023622047244,&quot;width&quot;:484.34039370078733}"/>
</p:tagLst>
</file>

<file path=ppt/tags/tag27.xml><?xml version="1.0" encoding="utf-8"?>
<p:tagLst xmlns:p="http://schemas.openxmlformats.org/presentationml/2006/main">
  <p:tag name="KSO_WM_DIAGRAM_VIRTUALLY_FRAME" val="{&quot;height&quot;:365.2854330708662,&quot;left&quot;:418.62503937007875,&quot;top&quot;:123.46023622047244,&quot;width&quot;:484.34039370078733}"/>
</p:tagLst>
</file>

<file path=ppt/tags/tag28.xml><?xml version="1.0" encoding="utf-8"?>
<p:tagLst xmlns:p="http://schemas.openxmlformats.org/presentationml/2006/main">
  <p:tag name="KSO_WM_DIAGRAM_VIRTUALLY_FRAME" val="{&quot;height&quot;:365.2854330708662,&quot;left&quot;:418.62503937007875,&quot;top&quot;:123.46023622047244,&quot;width&quot;:484.34039370078733}"/>
</p:tagLst>
</file>

<file path=ppt/tags/tag29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3.xml><?xml version="1.0" encoding="utf-8"?>
<p:tagLst xmlns:p="http://schemas.openxmlformats.org/presentationml/2006/main">
  <p:tag name="KSO_WM_DIAGRAM_VIRTUALLY_FRAME" val="{&quot;height&quot;:292.1699505030983,&quot;left&quot;:44.54330708661418,&quot;top&quot;:125.22881889763781,&quot;width&quot;:879.079842519685}"/>
</p:tagLst>
</file>

<file path=ppt/tags/tag30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31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32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33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34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35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36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37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38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39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4.xml><?xml version="1.0" encoding="utf-8"?>
<p:tagLst xmlns:p="http://schemas.openxmlformats.org/presentationml/2006/main">
  <p:tag name="KSO_WM_DIAGRAM_VIRTUALLY_FRAME" val="{&quot;height&quot;:292.1699505030983,&quot;left&quot;:44.54330708661418,&quot;top&quot;:125.22881889763781,&quot;width&quot;:879.079842519685}"/>
</p:tagLst>
</file>

<file path=ppt/tags/tag40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41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42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43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44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45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46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47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48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49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5.xml><?xml version="1.0" encoding="utf-8"?>
<p:tagLst xmlns:p="http://schemas.openxmlformats.org/presentationml/2006/main">
  <p:tag name="KSO_WM_DIAGRAM_VIRTUALLY_FRAME" val="{&quot;height&quot;:292.1699505030983,&quot;left&quot;:44.54330708661418,&quot;top&quot;:125.22881889763781,&quot;width&quot;:879.079842519685}"/>
</p:tagLst>
</file>

<file path=ppt/tags/tag50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51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52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53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54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55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56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57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58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59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6.xml><?xml version="1.0" encoding="utf-8"?>
<p:tagLst xmlns:p="http://schemas.openxmlformats.org/presentationml/2006/main">
  <p:tag name="KSO_WM_DIAGRAM_VIRTUALLY_FRAME" val="{&quot;height&quot;:292.1699505030983,&quot;left&quot;:44.54330708661418,&quot;top&quot;:125.22881889763781,&quot;width&quot;:879.079842519685}"/>
</p:tagLst>
</file>

<file path=ppt/tags/tag60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61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62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63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64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65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66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67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68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69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7.xml><?xml version="1.0" encoding="utf-8"?>
<p:tagLst xmlns:p="http://schemas.openxmlformats.org/presentationml/2006/main">
  <p:tag name="KSO_WM_DIAGRAM_VIRTUALLY_FRAME" val="{&quot;height&quot;:292.1699505030983,&quot;left&quot;:44.54330708661418,&quot;top&quot;:125.22881889763781,&quot;width&quot;:879.079842519685}"/>
</p:tagLst>
</file>

<file path=ppt/tags/tag70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71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72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73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74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75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76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77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78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79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8.xml><?xml version="1.0" encoding="utf-8"?>
<p:tagLst xmlns:p="http://schemas.openxmlformats.org/presentationml/2006/main">
  <p:tag name="KSO_WM_DIAGRAM_VIRTUALLY_FRAME" val="{&quot;height&quot;:292.1699505030983,&quot;left&quot;:44.54330708661418,&quot;top&quot;:125.22881889763781,&quot;width&quot;:879.079842519685}"/>
</p:tagLst>
</file>

<file path=ppt/tags/tag80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81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9.xml><?xml version="1.0" encoding="utf-8"?>
<p:tagLst xmlns:p="http://schemas.openxmlformats.org/presentationml/2006/main">
  <p:tag name="KSO_WM_DIAGRAM_VIRTUALLY_FRAME" val="{&quot;height&quot;:292.1699505030983,&quot;left&quot;:44.54330708661418,&quot;top&quot;:125.22881889763781,&quot;width&quot;:879.079842519685}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1C7EBD"/>
      </a:dk1>
      <a:lt1>
        <a:srgbClr val="F4FBFF"/>
      </a:lt1>
      <a:dk2>
        <a:srgbClr val="5CACDF"/>
      </a:dk2>
      <a:lt2>
        <a:srgbClr val="E0F4FF"/>
      </a:lt2>
      <a:accent1>
        <a:srgbClr val="43AEF2"/>
      </a:accent1>
      <a:accent2>
        <a:srgbClr val="64BDF5"/>
      </a:accent2>
      <a:accent3>
        <a:srgbClr val="84CDFA"/>
      </a:accent3>
      <a:accent4>
        <a:srgbClr val="87DDF1"/>
      </a:accent4>
      <a:accent5>
        <a:srgbClr val="7AAED5"/>
      </a:accent5>
      <a:accent6>
        <a:srgbClr val="C7E1F0"/>
      </a:accent6>
      <a:hlink>
        <a:srgbClr val="FF9000"/>
      </a:hlink>
      <a:folHlink>
        <a:srgbClr val="FF9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1909</Words>
  <Application>WPS 演示</Application>
  <PresentationFormat>On-screen Show (4:3)</PresentationFormat>
  <Paragraphs>264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Arial</vt:lpstr>
      <vt:lpstr>Calibri</vt:lpstr>
      <vt:lpstr>Arial Unicode MS</vt:lpstr>
      <vt:lpstr>华文行楷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杨辉</cp:lastModifiedBy>
  <cp:revision>3</cp:revision>
  <dcterms:created xsi:type="dcterms:W3CDTF">2006-08-16T00:00:00Z</dcterms:created>
  <dcterms:modified xsi:type="dcterms:W3CDTF">2024-12-23T15:09:21Z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28EF840DC510493597C928BFD02F0D07_13</vt:lpwstr>
  </property>
  <property fmtid="{D5CDD505-2E9C-101B-9397-08002B2CF9AE}" pid="3" name="KSOProductBuildVer">
    <vt:lpwstr>2052-12.1.0.19302</vt:lpwstr>
  </property>
</Properties>
</file>