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hZN07/F6Aj9vtw9hRdrlaAqijm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794446" y="2493907"/>
            <a:ext cx="1915898" cy="224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225">
            <a:spAutoFit/>
          </a:bodyPr>
          <a:lstStyle/>
          <a:p>
            <a:pPr indent="0" lvl="0" marL="7701" marR="0" rtl="0" algn="l">
              <a:spcBef>
                <a:spcPts val="0"/>
              </a:spcBef>
              <a:spcAft>
                <a:spcPts val="0"/>
              </a:spcAft>
              <a:buClr>
                <a:srgbClr val="2B3137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2B3137"/>
                </a:solidFill>
                <a:latin typeface="Arial"/>
                <a:ea typeface="Arial"/>
                <a:cs typeface="Arial"/>
                <a:sym typeface="Arial"/>
              </a:rPr>
              <a:t>Цель кампании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794446" y="4388810"/>
            <a:ext cx="2120385" cy="224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225">
            <a:spAutoFit/>
          </a:bodyPr>
          <a:lstStyle/>
          <a:p>
            <a:pPr indent="0" lvl="0" marL="7701" marR="0" rtl="0" algn="l">
              <a:spcBef>
                <a:spcPts val="0"/>
              </a:spcBef>
              <a:spcAft>
                <a:spcPts val="0"/>
              </a:spcAft>
              <a:buClr>
                <a:srgbClr val="2B3137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2B3137"/>
                </a:solidFill>
                <a:latin typeface="Arial"/>
                <a:ea typeface="Arial"/>
                <a:cs typeface="Arial"/>
                <a:sym typeface="Arial"/>
              </a:rPr>
              <a:t>Целевая аудитория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5089729" y="2464627"/>
            <a:ext cx="2438699" cy="678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25">
            <a:spAutoFit/>
          </a:bodyPr>
          <a:lstStyle/>
          <a:p>
            <a:pPr indent="0" lvl="0" marL="7701" marR="376593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3137"/>
              </a:buClr>
              <a:buSzPts val="970"/>
              <a:buFont typeface="Arial"/>
              <a:buNone/>
            </a:pPr>
            <a:r>
              <a:rPr b="0" i="0" lang="ru-RU" sz="970" u="none" cap="none" strike="noStrike">
                <a:solidFill>
                  <a:srgbClr val="2B3137"/>
                </a:solidFill>
                <a:latin typeface="Arial"/>
                <a:ea typeface="Arial"/>
                <a:cs typeface="Arial"/>
                <a:sym typeface="Arial"/>
              </a:rPr>
              <a:t>Пользователи, которые пришли по каналам Segmento, совершили 1012 покупок.</a:t>
            </a:r>
            <a:endParaRPr b="0" i="0" sz="970" u="none" cap="none" strike="noStrike">
              <a:solidFill>
                <a:srgbClr val="2B313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5089730" y="1033529"/>
            <a:ext cx="2625522" cy="2863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225">
            <a:spAutoFit/>
          </a:bodyPr>
          <a:lstStyle/>
          <a:p>
            <a:pPr indent="0" lvl="0" marL="7701" marR="0" rtl="0" algn="l">
              <a:spcBef>
                <a:spcPts val="0"/>
              </a:spcBef>
              <a:spcAft>
                <a:spcPts val="0"/>
              </a:spcAft>
              <a:buClr>
                <a:srgbClr val="2B3137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2B3137"/>
                </a:solidFill>
                <a:latin typeface="Arial"/>
                <a:ea typeface="Arial"/>
                <a:cs typeface="Arial"/>
                <a:sym typeface="Arial"/>
              </a:rPr>
              <a:t>Brandformance</a:t>
            </a:r>
            <a:endParaRPr b="1" i="0" sz="1800" u="none" cap="none" strike="noStrike">
              <a:solidFill>
                <a:srgbClr val="2B313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794445" y="1408043"/>
            <a:ext cx="36822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300">
            <a:spAutoFit/>
          </a:bodyPr>
          <a:lstStyle/>
          <a:p>
            <a:pPr indent="0" lvl="0" marL="7701" marR="3081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3137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2B3137"/>
                </a:solidFill>
                <a:latin typeface="Arial"/>
                <a:ea typeface="Arial"/>
                <a:cs typeface="Arial"/>
                <a:sym typeface="Arial"/>
              </a:rPr>
              <a:t>Как точный таргетинг повысил эффективность рекламы и повлиял на рост продаж </a:t>
            </a:r>
            <a:r>
              <a:rPr lang="ru-RU" sz="1200">
                <a:solidFill>
                  <a:srgbClr val="2B3137"/>
                </a:solidFill>
              </a:rPr>
              <a:t>производителя </a:t>
            </a:r>
            <a:endParaRPr b="0" i="0" sz="1200" u="none" cap="none" strike="noStrike">
              <a:solidFill>
                <a:srgbClr val="2B313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3" name="Google Shape;93;p1"/>
          <p:cNvGrpSpPr/>
          <p:nvPr/>
        </p:nvGrpSpPr>
        <p:grpSpPr>
          <a:xfrm>
            <a:off x="-6183" y="0"/>
            <a:ext cx="262782" cy="6858000"/>
            <a:chOff x="428" y="0"/>
            <a:chExt cx="262782" cy="6858000"/>
          </a:xfrm>
        </p:grpSpPr>
        <p:sp>
          <p:nvSpPr>
            <p:cNvPr id="94" name="Google Shape;94;p1"/>
            <p:cNvSpPr/>
            <p:nvPr/>
          </p:nvSpPr>
          <p:spPr>
            <a:xfrm>
              <a:off x="428" y="0"/>
              <a:ext cx="262782" cy="6858000"/>
            </a:xfrm>
            <a:custGeom>
              <a:rect b="b" l="l" r="r" t="t"/>
              <a:pathLst>
                <a:path extrusionOk="0" h="7787640" w="169545">
                  <a:moveTo>
                    <a:pt x="169303" y="0"/>
                  </a:moveTo>
                  <a:lnTo>
                    <a:pt x="0" y="0"/>
                  </a:lnTo>
                  <a:lnTo>
                    <a:pt x="0" y="7787427"/>
                  </a:lnTo>
                  <a:lnTo>
                    <a:pt x="169303" y="7787427"/>
                  </a:lnTo>
                  <a:lnTo>
                    <a:pt x="169303" y="0"/>
                  </a:lnTo>
                  <a:close/>
                </a:path>
              </a:pathLst>
            </a:custGeom>
            <a:solidFill>
              <a:srgbClr val="FF2D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92"/>
                <a:buFont typeface="Calibri"/>
                <a:buNone/>
              </a:pPr>
              <a:r>
                <a:t/>
              </a:r>
              <a:endParaRPr b="0" i="0" sz="109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5" name="Google Shape;95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-263297" y="6204204"/>
              <a:ext cx="855969" cy="19704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6" name="Google Shape;96;p1"/>
          <p:cNvSpPr txBox="1"/>
          <p:nvPr/>
        </p:nvSpPr>
        <p:spPr>
          <a:xfrm>
            <a:off x="712266" y="541286"/>
            <a:ext cx="4116909" cy="741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D00"/>
              </a:buClr>
              <a:buSzPts val="3600"/>
              <a:buFont typeface="Arial"/>
              <a:buNone/>
            </a:pPr>
            <a:r>
              <a:rPr b="1" i="0" lang="ru-RU" sz="3000" u="none" cap="none" strike="noStrike">
                <a:solidFill>
                  <a:srgbClr val="FF2D00"/>
                </a:solidFill>
                <a:latin typeface="Arial"/>
                <a:ea typeface="Arial"/>
                <a:cs typeface="Arial"/>
                <a:sym typeface="Arial"/>
              </a:rPr>
              <a:t>Кейс «РОСМЭН»</a:t>
            </a:r>
            <a:endParaRPr b="1" i="0" sz="3000" u="none" cap="none" strike="noStrike">
              <a:solidFill>
                <a:srgbClr val="FF2D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5089730" y="1499670"/>
            <a:ext cx="1780924" cy="3823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225">
            <a:spAutoFit/>
          </a:bodyPr>
          <a:lstStyle/>
          <a:p>
            <a:pPr indent="0" lvl="0" marL="7701" marR="376593" rtl="0" algn="l">
              <a:lnSpc>
                <a:spcPct val="100800"/>
              </a:lnSpc>
              <a:spcBef>
                <a:spcPts val="0"/>
              </a:spcBef>
              <a:spcAft>
                <a:spcPts val="0"/>
              </a:spcAft>
              <a:buClr>
                <a:srgbClr val="FF2D00"/>
              </a:buClr>
              <a:buSzPts val="2400"/>
              <a:buFont typeface="Arial"/>
              <a:buNone/>
            </a:pPr>
            <a:r>
              <a:rPr b="1" i="0" lang="ru-RU" sz="2400" u="none" cap="none" strike="noStrike">
                <a:solidFill>
                  <a:srgbClr val="FF2D00"/>
                </a:solidFill>
                <a:latin typeface="Arial"/>
                <a:ea typeface="Arial"/>
                <a:cs typeface="Arial"/>
                <a:sym typeface="Arial"/>
              </a:rPr>
              <a:t>1012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5023017" y="1900672"/>
            <a:ext cx="1361764" cy="4000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95959B"/>
              </a:buClr>
              <a:buSzPts val="1000"/>
              <a:buFont typeface="Arial"/>
              <a:buNone/>
            </a:pPr>
            <a:r>
              <a:rPr b="0" i="0" lang="ru-RU" sz="1000" u="none" cap="none" strike="noStrike">
                <a:solidFill>
                  <a:srgbClr val="95959B"/>
                </a:solidFill>
                <a:latin typeface="Arial"/>
                <a:ea typeface="Arial"/>
                <a:cs typeface="Arial"/>
                <a:sym typeface="Arial"/>
              </a:rPr>
              <a:t>КОЛИЧЕСТВО ПОКУПОК ТОВАРА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7557914" y="4317030"/>
            <a:ext cx="1783962" cy="1783962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9595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r>
              <a:t/>
            </a:r>
            <a:endParaRPr b="0" i="0" sz="1050" u="none" cap="none" strike="noStrike">
              <a:solidFill>
                <a:srgbClr val="2B313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7793382" y="4987519"/>
            <a:ext cx="1421870" cy="2265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450">
            <a:spAutoFit/>
          </a:bodyPr>
          <a:lstStyle/>
          <a:p>
            <a:pPr indent="0" lvl="0" marL="7701" marR="0" rtl="0" algn="ctr">
              <a:spcBef>
                <a:spcPts val="0"/>
              </a:spcBef>
              <a:spcAft>
                <a:spcPts val="0"/>
              </a:spcAft>
              <a:buClr>
                <a:srgbClr val="2B3137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2B3137"/>
                </a:solidFill>
                <a:latin typeface="Arial"/>
                <a:ea typeface="Arial"/>
                <a:cs typeface="Arial"/>
                <a:sym typeface="Arial"/>
              </a:rPr>
              <a:t>CTR  —    1.68%</a:t>
            </a:r>
            <a:endParaRPr b="1" i="0" sz="1400" u="none" cap="none" strike="noStrike">
              <a:solidFill>
                <a:srgbClr val="2B313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7793382" y="5254907"/>
            <a:ext cx="1294063" cy="1931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450">
            <a:spAutoFit/>
          </a:bodyPr>
          <a:lstStyle/>
          <a:p>
            <a:pPr indent="0" lvl="0" marL="7701" marR="0" rtl="0" algn="ctr">
              <a:spcBef>
                <a:spcPts val="0"/>
              </a:spcBef>
              <a:spcAft>
                <a:spcPts val="0"/>
              </a:spcAft>
              <a:buClr>
                <a:srgbClr val="95959B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95959B"/>
                </a:solidFill>
                <a:latin typeface="Arial"/>
                <a:ea typeface="Arial"/>
                <a:cs typeface="Arial"/>
                <a:sym typeface="Arial"/>
              </a:rPr>
              <a:t>План  1%</a:t>
            </a:r>
            <a:endParaRPr b="0" i="0" sz="1200" u="none" cap="none" strike="noStrike">
              <a:solidFill>
                <a:srgbClr val="9595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9728487" y="4319535"/>
            <a:ext cx="1783962" cy="1783962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9595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r>
              <a:t/>
            </a:r>
            <a:endParaRPr b="0" i="0" sz="1050" u="none" cap="none" strike="noStrike">
              <a:solidFill>
                <a:srgbClr val="2B313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"/>
          <p:cNvSpPr txBox="1"/>
          <p:nvPr/>
        </p:nvSpPr>
        <p:spPr>
          <a:xfrm>
            <a:off x="9879629" y="4990024"/>
            <a:ext cx="1561937" cy="223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450">
            <a:spAutoFit/>
          </a:bodyPr>
          <a:lstStyle/>
          <a:p>
            <a:pPr indent="0" lvl="0" marL="7701" marR="0" rtl="0" algn="ctr">
              <a:spcBef>
                <a:spcPts val="0"/>
              </a:spcBef>
              <a:spcAft>
                <a:spcPts val="0"/>
              </a:spcAft>
              <a:buClr>
                <a:srgbClr val="2B3137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2B3137"/>
                </a:solidFill>
                <a:latin typeface="Arial"/>
                <a:ea typeface="Arial"/>
                <a:cs typeface="Arial"/>
                <a:sym typeface="Arial"/>
              </a:rPr>
              <a:t>VTR   —   68.79%</a:t>
            </a:r>
            <a:endParaRPr b="1" i="0" sz="1400" u="none" cap="none" strike="noStrike">
              <a:solidFill>
                <a:srgbClr val="2B313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"/>
          <p:cNvSpPr txBox="1"/>
          <p:nvPr/>
        </p:nvSpPr>
        <p:spPr>
          <a:xfrm>
            <a:off x="9879630" y="5257412"/>
            <a:ext cx="1439366" cy="199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450">
            <a:spAutoFit/>
          </a:bodyPr>
          <a:lstStyle/>
          <a:p>
            <a:pPr indent="0" lvl="0" marL="7701" marR="0" rtl="0" algn="ctr">
              <a:spcBef>
                <a:spcPts val="0"/>
              </a:spcBef>
              <a:spcAft>
                <a:spcPts val="0"/>
              </a:spcAft>
              <a:buClr>
                <a:srgbClr val="95959B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95959B"/>
                </a:solidFill>
                <a:latin typeface="Arial"/>
                <a:ea typeface="Arial"/>
                <a:cs typeface="Arial"/>
                <a:sym typeface="Arial"/>
              </a:rPr>
              <a:t>План 54.00%</a:t>
            </a:r>
            <a:endParaRPr b="0" i="0" sz="1200" u="none" cap="none" strike="noStrike">
              <a:solidFill>
                <a:srgbClr val="9595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5" name="Google Shape;105;p1"/>
          <p:cNvCxnSpPr/>
          <p:nvPr/>
        </p:nvCxnSpPr>
        <p:spPr>
          <a:xfrm rot="10800000">
            <a:off x="7297428" y="659707"/>
            <a:ext cx="0" cy="5915422"/>
          </a:xfrm>
          <a:prstGeom prst="straightConnector1">
            <a:avLst/>
          </a:prstGeom>
          <a:noFill/>
          <a:ln cap="flat" cmpd="sng" w="9525">
            <a:solidFill>
              <a:srgbClr val="95959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6" name="Google Shape;106;p1"/>
          <p:cNvSpPr/>
          <p:nvPr/>
        </p:nvSpPr>
        <p:spPr>
          <a:xfrm>
            <a:off x="794447" y="2838755"/>
            <a:ext cx="2801009" cy="349587"/>
          </a:xfrm>
          <a:prstGeom prst="roundRect">
            <a:avLst>
              <a:gd fmla="val 50000" name="adj"/>
            </a:avLst>
          </a:prstGeom>
          <a:solidFill>
            <a:srgbClr val="F3F3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B3137"/>
              </a:buClr>
              <a:buSzPts val="1000"/>
              <a:buFont typeface="Arial"/>
              <a:buNone/>
            </a:pPr>
            <a:r>
              <a:rPr b="0" i="0" lang="ru-RU" sz="1000" u="none" cap="none" strike="noStrike">
                <a:solidFill>
                  <a:srgbClr val="2B3137"/>
                </a:solidFill>
                <a:latin typeface="Arial"/>
                <a:ea typeface="Arial"/>
                <a:cs typeface="Arial"/>
                <a:sym typeface="Arial"/>
              </a:rPr>
              <a:t>Привлечение ЦА с внешних ресурсов на карточки товаров  </a:t>
            </a:r>
            <a:r>
              <a:rPr lang="ru-RU" sz="1000">
                <a:solidFill>
                  <a:srgbClr val="2B3137"/>
                </a:solidFill>
              </a:rPr>
              <a:t>бренда </a:t>
            </a:r>
            <a:r>
              <a:rPr b="0" i="0" lang="ru-RU" sz="1000" u="none" cap="none" strike="noStrike">
                <a:solidFill>
                  <a:srgbClr val="2B3137"/>
                </a:solidFill>
                <a:latin typeface="Arial"/>
                <a:ea typeface="Arial"/>
                <a:cs typeface="Arial"/>
                <a:sym typeface="Arial"/>
              </a:rPr>
              <a:t>на Ozon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794446" y="3276290"/>
            <a:ext cx="1997768" cy="349587"/>
          </a:xfrm>
          <a:prstGeom prst="roundRect">
            <a:avLst>
              <a:gd fmla="val 50000" name="adj"/>
            </a:avLst>
          </a:prstGeom>
          <a:solidFill>
            <a:srgbClr val="F3F3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B3137"/>
              </a:buClr>
              <a:buSzPts val="1000"/>
              <a:buFont typeface="Arial"/>
              <a:buNone/>
            </a:pPr>
            <a:r>
              <a:rPr b="0" i="0" lang="ru-RU" sz="1000" u="none" cap="none" strike="noStrike">
                <a:solidFill>
                  <a:srgbClr val="2B3137"/>
                </a:solidFill>
                <a:latin typeface="Arial"/>
                <a:ea typeface="Arial"/>
                <a:cs typeface="Arial"/>
                <a:sym typeface="Arial"/>
              </a:rPr>
              <a:t>Повышение знания бренда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794448" y="3704021"/>
            <a:ext cx="2120384" cy="349587"/>
          </a:xfrm>
          <a:prstGeom prst="roundRect">
            <a:avLst>
              <a:gd fmla="val 50000" name="adj"/>
            </a:avLst>
          </a:prstGeom>
          <a:solidFill>
            <a:srgbClr val="F3F3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B3137"/>
              </a:buClr>
              <a:buSzPts val="1000"/>
              <a:buFont typeface="Arial"/>
              <a:buNone/>
            </a:pPr>
            <a:r>
              <a:rPr b="0" i="0" lang="ru-RU" sz="1000" u="none" cap="none" strike="noStrike">
                <a:solidFill>
                  <a:srgbClr val="2B3137"/>
                </a:solidFill>
                <a:latin typeface="Arial"/>
                <a:ea typeface="Arial"/>
                <a:cs typeface="Arial"/>
                <a:sym typeface="Arial"/>
              </a:rPr>
              <a:t>Увеличение продаж на Ozon</a:t>
            </a:r>
            <a:endParaRPr b="0" i="0" sz="1000" u="none" cap="none" strike="noStrike">
              <a:solidFill>
                <a:srgbClr val="2B313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"/>
          <p:cNvSpPr txBox="1"/>
          <p:nvPr/>
        </p:nvSpPr>
        <p:spPr>
          <a:xfrm>
            <a:off x="997617" y="5928839"/>
            <a:ext cx="6795765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7317" marR="60339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3137"/>
              </a:buClr>
              <a:buSzPts val="1200"/>
              <a:buFont typeface="Arial"/>
              <a:buNone/>
            </a:pPr>
            <a:r>
              <a:rPr b="1" i="0" lang="ru-RU" sz="1200" u="none" cap="none" strike="noStrike">
                <a:solidFill>
                  <a:srgbClr val="2B3137"/>
                </a:solidFill>
                <a:latin typeface="Arial"/>
                <a:ea typeface="Arial"/>
                <a:cs typeface="Arial"/>
                <a:sym typeface="Arial"/>
              </a:rPr>
              <a:t>Покупательское поведение </a:t>
            </a:r>
            <a:r>
              <a:rPr b="0" i="0" lang="ru-RU" sz="1200" u="none" cap="none" strike="noStrike">
                <a:solidFill>
                  <a:srgbClr val="2B3137"/>
                </a:solidFill>
                <a:latin typeface="Arial"/>
                <a:ea typeface="Arial"/>
                <a:cs typeface="Arial"/>
                <a:sym typeface="Arial"/>
              </a:rPr>
              <a:t>по категориям «Трансформеры» и по конкурентам: Bakugan, Tobot, Transformers.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"/>
          <p:cNvSpPr txBox="1"/>
          <p:nvPr/>
        </p:nvSpPr>
        <p:spPr>
          <a:xfrm>
            <a:off x="997616" y="5281865"/>
            <a:ext cx="5288883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7317" marR="3081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3137"/>
              </a:buClr>
              <a:buSzPts val="1200"/>
              <a:buFont typeface="Arial"/>
              <a:buNone/>
            </a:pPr>
            <a:r>
              <a:rPr b="1" i="0" lang="ru-RU" sz="1200" u="none" cap="none" strike="noStrike">
                <a:solidFill>
                  <a:srgbClr val="2B3137"/>
                </a:solidFill>
                <a:latin typeface="Arial"/>
                <a:ea typeface="Arial"/>
                <a:cs typeface="Arial"/>
                <a:sym typeface="Arial"/>
              </a:rPr>
              <a:t>Потребители с интересами: </a:t>
            </a:r>
            <a:r>
              <a:rPr b="0" i="0" lang="ru-RU" sz="1200" u="none" cap="none" strike="noStrike">
                <a:solidFill>
                  <a:srgbClr val="2B3137"/>
                </a:solidFill>
                <a:latin typeface="Arial"/>
                <a:ea typeface="Arial"/>
                <a:cs typeface="Arial"/>
                <a:sym typeface="Arial"/>
              </a:rPr>
              <a:t>игровые приставки, видеоигры, товары с сиволикой популярных мультфильмов.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"/>
          <p:cNvSpPr txBox="1"/>
          <p:nvPr/>
        </p:nvSpPr>
        <p:spPr>
          <a:xfrm>
            <a:off x="997617" y="4728876"/>
            <a:ext cx="6305865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7317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3137"/>
              </a:buClr>
              <a:buSzPts val="1200"/>
              <a:buFont typeface="Arial"/>
              <a:buNone/>
            </a:pPr>
            <a:r>
              <a:rPr b="1" i="0" lang="ru-RU" sz="1200" u="none" cap="none" strike="noStrike">
                <a:solidFill>
                  <a:srgbClr val="2B3137"/>
                </a:solidFill>
                <a:latin typeface="Arial"/>
                <a:ea typeface="Arial"/>
                <a:cs typeface="Arial"/>
                <a:sym typeface="Arial"/>
              </a:rPr>
              <a:t>Родители мальчиков 5—12 лет</a:t>
            </a:r>
            <a:r>
              <a:rPr b="0" i="0" lang="ru-RU" sz="1200" u="none" cap="none" strike="noStrike">
                <a:solidFill>
                  <a:srgbClr val="2B3137"/>
                </a:solidFill>
                <a:latin typeface="Arial"/>
                <a:ea typeface="Arial"/>
                <a:cs typeface="Arial"/>
                <a:sym typeface="Arial"/>
              </a:rPr>
              <a:t>, в последние полгода не покупавшие товар, но добавлявшие в корзину, избранное или покупавшие у конкурентов.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"/>
          <p:cNvSpPr txBox="1"/>
          <p:nvPr/>
        </p:nvSpPr>
        <p:spPr>
          <a:xfrm>
            <a:off x="540731" y="4728876"/>
            <a:ext cx="522063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7317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2D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FF2D00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"/>
          <p:cNvSpPr txBox="1"/>
          <p:nvPr/>
        </p:nvSpPr>
        <p:spPr>
          <a:xfrm>
            <a:off x="540731" y="5185257"/>
            <a:ext cx="522063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7317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2D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FF2D00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"/>
          <p:cNvSpPr txBox="1"/>
          <p:nvPr/>
        </p:nvSpPr>
        <p:spPr>
          <a:xfrm>
            <a:off x="540732" y="5930208"/>
            <a:ext cx="522062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7317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2D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FF2D00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794445" y="1011324"/>
            <a:ext cx="3422448" cy="349587"/>
          </a:xfrm>
          <a:prstGeom prst="roundRect">
            <a:avLst>
              <a:gd fmla="val 50000" name="adj"/>
            </a:avLst>
          </a:prstGeom>
          <a:solidFill>
            <a:srgbClr val="F3F3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B3137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2B3137"/>
                </a:solidFill>
                <a:latin typeface="Arial"/>
                <a:ea typeface="Arial"/>
                <a:cs typeface="Arial"/>
                <a:sym typeface="Arial"/>
              </a:rPr>
              <a:t>Внешний трафик на карточки товаров на Ozon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"/>
          <p:cNvSpPr txBox="1"/>
          <p:nvPr/>
        </p:nvSpPr>
        <p:spPr>
          <a:xfrm>
            <a:off x="7626413" y="1033529"/>
            <a:ext cx="2625522" cy="255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225">
            <a:spAutoFit/>
          </a:bodyPr>
          <a:lstStyle/>
          <a:p>
            <a:pPr indent="0" lvl="0" marL="7701" marR="0" rtl="0" algn="l">
              <a:spcBef>
                <a:spcPts val="0"/>
              </a:spcBef>
              <a:spcAft>
                <a:spcPts val="0"/>
              </a:spcAft>
              <a:buClr>
                <a:srgbClr val="2B3137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2B3137"/>
                </a:solidFill>
                <a:latin typeface="Arial"/>
                <a:ea typeface="Arial"/>
                <a:cs typeface="Arial"/>
                <a:sym typeface="Arial"/>
              </a:rPr>
              <a:t>Баннерная кампания</a:t>
            </a:r>
            <a:endParaRPr b="1" i="0" sz="1600" u="none" cap="none" strike="noStrike">
              <a:solidFill>
                <a:srgbClr val="2B313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"/>
          <p:cNvSpPr txBox="1"/>
          <p:nvPr/>
        </p:nvSpPr>
        <p:spPr>
          <a:xfrm>
            <a:off x="7626413" y="3743343"/>
            <a:ext cx="2625522" cy="255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225">
            <a:spAutoFit/>
          </a:bodyPr>
          <a:lstStyle/>
          <a:p>
            <a:pPr indent="0" lvl="0" marL="7701" marR="0" rtl="0" algn="l">
              <a:spcBef>
                <a:spcPts val="0"/>
              </a:spcBef>
              <a:spcAft>
                <a:spcPts val="0"/>
              </a:spcAft>
              <a:buClr>
                <a:srgbClr val="2B3137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2B3137"/>
                </a:solidFill>
                <a:latin typeface="Arial"/>
                <a:ea typeface="Arial"/>
                <a:cs typeface="Arial"/>
                <a:sym typeface="Arial"/>
              </a:rPr>
              <a:t>Видеокампания</a:t>
            </a:r>
            <a:endParaRPr b="1" i="0" sz="1600" u="none" cap="none" strike="noStrike">
              <a:solidFill>
                <a:srgbClr val="2B313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"/>
          <p:cNvSpPr/>
          <p:nvPr/>
        </p:nvSpPr>
        <p:spPr>
          <a:xfrm>
            <a:off x="7557914" y="1635489"/>
            <a:ext cx="1783962" cy="1783962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9595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r>
              <a:t/>
            </a:r>
            <a:endParaRPr b="0" i="0" sz="1050" u="none" cap="none" strike="noStrike">
              <a:solidFill>
                <a:srgbClr val="2B313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7793382" y="2305978"/>
            <a:ext cx="1421870" cy="2265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450">
            <a:spAutoFit/>
          </a:bodyPr>
          <a:lstStyle/>
          <a:p>
            <a:pPr indent="0" lvl="0" marL="7701" marR="0" rtl="0" algn="ctr">
              <a:spcBef>
                <a:spcPts val="0"/>
              </a:spcBef>
              <a:spcAft>
                <a:spcPts val="0"/>
              </a:spcAft>
              <a:buClr>
                <a:srgbClr val="2B3137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2B3137"/>
                </a:solidFill>
                <a:latin typeface="Arial"/>
                <a:ea typeface="Arial"/>
                <a:cs typeface="Arial"/>
                <a:sym typeface="Arial"/>
              </a:rPr>
              <a:t>CTR  —    0.13%</a:t>
            </a:r>
            <a:endParaRPr b="1" i="0" sz="1400" u="none" cap="none" strike="noStrike">
              <a:solidFill>
                <a:srgbClr val="2B313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 txBox="1"/>
          <p:nvPr/>
        </p:nvSpPr>
        <p:spPr>
          <a:xfrm>
            <a:off x="7793382" y="2573366"/>
            <a:ext cx="1294063" cy="1931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450">
            <a:spAutoFit/>
          </a:bodyPr>
          <a:lstStyle/>
          <a:p>
            <a:pPr indent="0" lvl="0" marL="7701" marR="0" rtl="0" algn="ctr">
              <a:spcBef>
                <a:spcPts val="0"/>
              </a:spcBef>
              <a:spcAft>
                <a:spcPts val="0"/>
              </a:spcAft>
              <a:buClr>
                <a:srgbClr val="95959B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95959B"/>
                </a:solidFill>
                <a:latin typeface="Arial"/>
                <a:ea typeface="Arial"/>
                <a:cs typeface="Arial"/>
                <a:sym typeface="Arial"/>
              </a:rPr>
              <a:t>План  0.06%</a:t>
            </a:r>
            <a:endParaRPr b="0" i="0" sz="1200" u="none" cap="none" strike="noStrike">
              <a:solidFill>
                <a:srgbClr val="95959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"/>
          <p:cNvSpPr txBox="1"/>
          <p:nvPr/>
        </p:nvSpPr>
        <p:spPr>
          <a:xfrm>
            <a:off x="794446" y="2493907"/>
            <a:ext cx="1915898" cy="224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225">
            <a:spAutoFit/>
          </a:bodyPr>
          <a:lstStyle/>
          <a:p>
            <a:pPr indent="0" lvl="0" marL="7701" marR="0" rtl="0" algn="l">
              <a:spcBef>
                <a:spcPts val="0"/>
              </a:spcBef>
              <a:spcAft>
                <a:spcPts val="0"/>
              </a:spcAft>
              <a:buClr>
                <a:srgbClr val="2B3137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2B3137"/>
                </a:solidFill>
                <a:latin typeface="Arial"/>
                <a:ea typeface="Arial"/>
                <a:cs typeface="Arial"/>
                <a:sym typeface="Arial"/>
              </a:rPr>
              <a:t>Цель кампании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"/>
          <p:cNvSpPr txBox="1"/>
          <p:nvPr/>
        </p:nvSpPr>
        <p:spPr>
          <a:xfrm>
            <a:off x="794446" y="4388810"/>
            <a:ext cx="2120385" cy="224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225">
            <a:spAutoFit/>
          </a:bodyPr>
          <a:lstStyle/>
          <a:p>
            <a:pPr indent="0" lvl="0" marL="7701" marR="0" rtl="0" algn="l">
              <a:spcBef>
                <a:spcPts val="0"/>
              </a:spcBef>
              <a:spcAft>
                <a:spcPts val="0"/>
              </a:spcAft>
              <a:buClr>
                <a:srgbClr val="2B3137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2B3137"/>
                </a:solidFill>
                <a:latin typeface="Arial"/>
                <a:ea typeface="Arial"/>
                <a:cs typeface="Arial"/>
                <a:sym typeface="Arial"/>
              </a:rPr>
              <a:t>Аудитория Ozon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5089729" y="2464627"/>
            <a:ext cx="2438699" cy="902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25">
            <a:spAutoFit/>
          </a:bodyPr>
          <a:lstStyle/>
          <a:p>
            <a:pPr indent="0" lvl="0" marL="7701" marR="376593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3137"/>
              </a:buClr>
              <a:buSzPts val="970"/>
              <a:buFont typeface="Arial"/>
              <a:buNone/>
            </a:pPr>
            <a:r>
              <a:rPr b="0" i="0" lang="ru-RU" sz="970" u="none" cap="none" strike="noStrike">
                <a:solidFill>
                  <a:srgbClr val="2B3137"/>
                </a:solidFill>
                <a:latin typeface="Arial"/>
                <a:ea typeface="Arial"/>
                <a:cs typeface="Arial"/>
                <a:sym typeface="Arial"/>
              </a:rPr>
              <a:t>Пользователи, которые видели  рекламу, совершали больше  транзакций, чем те пользователи,  которые ее не видели.</a:t>
            </a:r>
            <a:endParaRPr b="0" i="0" sz="970" u="none" cap="none" strike="noStrike">
              <a:solidFill>
                <a:srgbClr val="2B313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"/>
          <p:cNvSpPr txBox="1"/>
          <p:nvPr/>
        </p:nvSpPr>
        <p:spPr>
          <a:xfrm>
            <a:off x="7618863" y="2315222"/>
            <a:ext cx="1780924" cy="11265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25">
            <a:spAutoFit/>
          </a:bodyPr>
          <a:lstStyle/>
          <a:p>
            <a:pPr indent="0" lvl="0" marL="7701" marR="3081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3137"/>
              </a:buClr>
              <a:buSzPts val="970"/>
              <a:buFont typeface="Arial"/>
              <a:buNone/>
            </a:pPr>
            <a:r>
              <a:rPr b="0" i="0" lang="ru-RU" sz="970" u="none" cap="none" strike="noStrike">
                <a:solidFill>
                  <a:srgbClr val="2B3137"/>
                </a:solidFill>
                <a:latin typeface="Arial"/>
                <a:ea typeface="Arial"/>
                <a:cs typeface="Arial"/>
                <a:sym typeface="Arial"/>
              </a:rPr>
              <a:t>Пользователи, которые видели рекламу, тратили больше денег, чем те пользователи, которые ее не видели.</a:t>
            </a:r>
            <a:endParaRPr b="0" i="0" sz="970" u="none" cap="none" strike="noStrike">
              <a:solidFill>
                <a:srgbClr val="2B313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 txBox="1"/>
          <p:nvPr/>
        </p:nvSpPr>
        <p:spPr>
          <a:xfrm>
            <a:off x="9945673" y="2315222"/>
            <a:ext cx="1953094" cy="678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25">
            <a:spAutoFit/>
          </a:bodyPr>
          <a:lstStyle/>
          <a:p>
            <a:pPr indent="0" lvl="0" marL="770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3137"/>
              </a:buClr>
              <a:buSzPts val="970"/>
              <a:buFont typeface="Arial"/>
              <a:buNone/>
            </a:pPr>
            <a:r>
              <a:rPr b="0" i="0" lang="ru-RU" sz="970" u="none" cap="none" strike="noStrike">
                <a:solidFill>
                  <a:srgbClr val="2B3137"/>
                </a:solidFill>
                <a:latin typeface="Arial"/>
                <a:ea typeface="Arial"/>
                <a:cs typeface="Arial"/>
                <a:sym typeface="Arial"/>
              </a:rPr>
              <a:t>Был выше средний чек</a:t>
            </a:r>
            <a:endParaRPr b="0" i="0" sz="970" u="none" cap="none" strike="noStrike">
              <a:solidFill>
                <a:srgbClr val="2B313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701" marR="376208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3137"/>
              </a:buClr>
              <a:buSzPts val="970"/>
              <a:buFont typeface="Arial"/>
              <a:buNone/>
            </a:pPr>
            <a:r>
              <a:rPr b="0" i="0" lang="ru-RU" sz="970" u="none" cap="none" strike="noStrike">
                <a:solidFill>
                  <a:srgbClr val="2B3137"/>
                </a:solidFill>
                <a:latin typeface="Arial"/>
                <a:ea typeface="Arial"/>
                <a:cs typeface="Arial"/>
                <a:sym typeface="Arial"/>
              </a:rPr>
              <a:t>у пользователей, которые  видели рекламу.</a:t>
            </a:r>
            <a:endParaRPr b="0" i="0" sz="970" u="none" cap="none" strike="noStrike">
              <a:solidFill>
                <a:srgbClr val="2B313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 txBox="1"/>
          <p:nvPr/>
        </p:nvSpPr>
        <p:spPr>
          <a:xfrm>
            <a:off x="5089730" y="1033529"/>
            <a:ext cx="1419524" cy="2863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225">
            <a:spAutoFit/>
          </a:bodyPr>
          <a:lstStyle/>
          <a:p>
            <a:pPr indent="0" lvl="0" marL="7701" marR="0" rtl="0" algn="l">
              <a:spcBef>
                <a:spcPts val="0"/>
              </a:spcBef>
              <a:spcAft>
                <a:spcPts val="0"/>
              </a:spcAft>
              <a:buClr>
                <a:srgbClr val="2B3137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2B3137"/>
                </a:solidFill>
                <a:latin typeface="Arial"/>
                <a:ea typeface="Arial"/>
                <a:cs typeface="Arial"/>
                <a:sym typeface="Arial"/>
              </a:rPr>
              <a:t>Sales Lift</a:t>
            </a:r>
            <a:endParaRPr b="1" i="0" sz="1800" u="none" cap="none" strike="noStrike">
              <a:solidFill>
                <a:srgbClr val="2B313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"/>
          <p:cNvSpPr txBox="1"/>
          <p:nvPr/>
        </p:nvSpPr>
        <p:spPr>
          <a:xfrm>
            <a:off x="794445" y="1408043"/>
            <a:ext cx="3682305" cy="8312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300">
            <a:spAutoFit/>
          </a:bodyPr>
          <a:lstStyle/>
          <a:p>
            <a:pPr indent="0" lvl="0" marL="7701" marR="3081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3137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2B3137"/>
                </a:solidFill>
                <a:latin typeface="Arial"/>
                <a:ea typeface="Arial"/>
                <a:cs typeface="Arial"/>
                <a:sym typeface="Arial"/>
              </a:rPr>
              <a:t>Как сегментация по потребительскому интересу и данные о платежеспособности позволили  увеличить средний чек и выручку.</a:t>
            </a:r>
            <a:endParaRPr b="0" i="0" sz="1200" u="none" cap="none" strike="noStrike">
              <a:solidFill>
                <a:srgbClr val="2B313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2" name="Google Shape;132;p2"/>
          <p:cNvGrpSpPr/>
          <p:nvPr/>
        </p:nvGrpSpPr>
        <p:grpSpPr>
          <a:xfrm>
            <a:off x="-6183" y="0"/>
            <a:ext cx="262782" cy="6858000"/>
            <a:chOff x="428" y="0"/>
            <a:chExt cx="262782" cy="6858000"/>
          </a:xfrm>
        </p:grpSpPr>
        <p:sp>
          <p:nvSpPr>
            <p:cNvPr id="133" name="Google Shape;133;p2"/>
            <p:cNvSpPr/>
            <p:nvPr/>
          </p:nvSpPr>
          <p:spPr>
            <a:xfrm>
              <a:off x="428" y="0"/>
              <a:ext cx="262782" cy="6858000"/>
            </a:xfrm>
            <a:custGeom>
              <a:rect b="b" l="l" r="r" t="t"/>
              <a:pathLst>
                <a:path extrusionOk="0" h="7787640" w="169545">
                  <a:moveTo>
                    <a:pt x="169303" y="0"/>
                  </a:moveTo>
                  <a:lnTo>
                    <a:pt x="0" y="0"/>
                  </a:lnTo>
                  <a:lnTo>
                    <a:pt x="0" y="7787427"/>
                  </a:lnTo>
                  <a:lnTo>
                    <a:pt x="169303" y="7787427"/>
                  </a:lnTo>
                  <a:lnTo>
                    <a:pt x="169303" y="0"/>
                  </a:lnTo>
                  <a:close/>
                </a:path>
              </a:pathLst>
            </a:custGeom>
            <a:solidFill>
              <a:srgbClr val="FF2D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92"/>
                <a:buFont typeface="Calibri"/>
                <a:buNone/>
              </a:pPr>
              <a:r>
                <a:t/>
              </a:r>
              <a:endParaRPr b="0" i="0" sz="109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4" name="Google Shape;134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-263297" y="6204204"/>
              <a:ext cx="855969" cy="19704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5" name="Google Shape;135;p2"/>
          <p:cNvSpPr txBox="1"/>
          <p:nvPr/>
        </p:nvSpPr>
        <p:spPr>
          <a:xfrm>
            <a:off x="712266" y="541286"/>
            <a:ext cx="2917625" cy="741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D00"/>
              </a:buClr>
              <a:buSzPts val="3600"/>
              <a:buFont typeface="Arial"/>
              <a:buNone/>
            </a:pPr>
            <a:r>
              <a:rPr b="1" i="0" lang="ru-RU" sz="3600" u="none" cap="none" strike="noStrike">
                <a:solidFill>
                  <a:srgbClr val="FF2D00"/>
                </a:solidFill>
                <a:latin typeface="Arial"/>
                <a:ea typeface="Arial"/>
                <a:cs typeface="Arial"/>
                <a:sym typeface="Arial"/>
              </a:rPr>
              <a:t>Кейс Zewa</a:t>
            </a:r>
            <a:endParaRPr b="1" i="0" sz="3600" u="none" cap="none" strike="noStrike">
              <a:solidFill>
                <a:srgbClr val="FF2D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"/>
          <p:cNvSpPr txBox="1"/>
          <p:nvPr/>
        </p:nvSpPr>
        <p:spPr>
          <a:xfrm>
            <a:off x="5089730" y="1499670"/>
            <a:ext cx="1780924" cy="3823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225">
            <a:spAutoFit/>
          </a:bodyPr>
          <a:lstStyle/>
          <a:p>
            <a:pPr indent="0" lvl="0" marL="7701" marR="376593" rtl="0" algn="l">
              <a:lnSpc>
                <a:spcPct val="100800"/>
              </a:lnSpc>
              <a:spcBef>
                <a:spcPts val="0"/>
              </a:spcBef>
              <a:spcAft>
                <a:spcPts val="0"/>
              </a:spcAft>
              <a:buClr>
                <a:srgbClr val="FF2D00"/>
              </a:buClr>
              <a:buSzPts val="2400"/>
              <a:buFont typeface="Arial"/>
              <a:buNone/>
            </a:pPr>
            <a:r>
              <a:rPr b="1" i="0" lang="ru-RU" sz="2400" u="none" cap="none" strike="noStrike">
                <a:solidFill>
                  <a:srgbClr val="FF2D00"/>
                </a:solidFill>
                <a:latin typeface="Arial"/>
                <a:ea typeface="Arial"/>
                <a:cs typeface="Arial"/>
                <a:sym typeface="Arial"/>
              </a:rPr>
              <a:t>+8,52%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"/>
          <p:cNvSpPr txBox="1"/>
          <p:nvPr/>
        </p:nvSpPr>
        <p:spPr>
          <a:xfrm>
            <a:off x="7626413" y="1499670"/>
            <a:ext cx="1997330" cy="3823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225">
            <a:spAutoFit/>
          </a:bodyPr>
          <a:lstStyle/>
          <a:p>
            <a:pPr indent="0" lvl="0" marL="7701" marR="376593" rtl="0" algn="l">
              <a:lnSpc>
                <a:spcPct val="100800"/>
              </a:lnSpc>
              <a:spcBef>
                <a:spcPts val="0"/>
              </a:spcBef>
              <a:spcAft>
                <a:spcPts val="0"/>
              </a:spcAft>
              <a:buClr>
                <a:srgbClr val="FF2D00"/>
              </a:buClr>
              <a:buSzPts val="2400"/>
              <a:buFont typeface="Arial"/>
              <a:buNone/>
            </a:pPr>
            <a:r>
              <a:rPr b="1" i="0" lang="ru-RU" sz="2400" u="none" cap="none" strike="noStrike">
                <a:solidFill>
                  <a:srgbClr val="FF2D00"/>
                </a:solidFill>
                <a:latin typeface="Arial"/>
                <a:ea typeface="Arial"/>
                <a:cs typeface="Arial"/>
                <a:sym typeface="Arial"/>
              </a:rPr>
              <a:t>+13,95%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"/>
          <p:cNvSpPr txBox="1"/>
          <p:nvPr/>
        </p:nvSpPr>
        <p:spPr>
          <a:xfrm>
            <a:off x="9945673" y="1499670"/>
            <a:ext cx="1321855" cy="3823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225">
            <a:spAutoFit/>
          </a:bodyPr>
          <a:lstStyle/>
          <a:p>
            <a:pPr indent="0" lvl="0" marL="7701" marR="376593" rtl="0" algn="l">
              <a:lnSpc>
                <a:spcPct val="100800"/>
              </a:lnSpc>
              <a:spcBef>
                <a:spcPts val="0"/>
              </a:spcBef>
              <a:spcAft>
                <a:spcPts val="0"/>
              </a:spcAft>
              <a:buClr>
                <a:srgbClr val="FF2D00"/>
              </a:buClr>
              <a:buSzPts val="2400"/>
              <a:buFont typeface="Arial"/>
              <a:buNone/>
            </a:pPr>
            <a:r>
              <a:rPr b="1" i="0" lang="ru-RU" sz="2400" u="none" cap="none" strike="noStrike">
                <a:solidFill>
                  <a:srgbClr val="FF2D00"/>
                </a:solidFill>
                <a:latin typeface="Arial"/>
                <a:ea typeface="Arial"/>
                <a:cs typeface="Arial"/>
                <a:sym typeface="Arial"/>
              </a:rPr>
              <a:t>+5%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"/>
          <p:cNvSpPr txBox="1"/>
          <p:nvPr/>
        </p:nvSpPr>
        <p:spPr>
          <a:xfrm>
            <a:off x="5023017" y="1900672"/>
            <a:ext cx="111814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95959B"/>
              </a:buClr>
              <a:buSzPts val="1000"/>
              <a:buFont typeface="Arial"/>
              <a:buNone/>
            </a:pPr>
            <a:r>
              <a:rPr b="0" i="0" lang="ru-RU" sz="1000" u="none" cap="none" strike="noStrike">
                <a:solidFill>
                  <a:srgbClr val="95959B"/>
                </a:solidFill>
                <a:latin typeface="Arial"/>
                <a:ea typeface="Arial"/>
                <a:cs typeface="Arial"/>
                <a:sym typeface="Arial"/>
              </a:rPr>
              <a:t>КОЛИЧЕСТВО  ТРАНЗАКЦИЙ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"/>
          <p:cNvSpPr txBox="1"/>
          <p:nvPr/>
        </p:nvSpPr>
        <p:spPr>
          <a:xfrm>
            <a:off x="7557914" y="1900672"/>
            <a:ext cx="111814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95959B"/>
              </a:buClr>
              <a:buSzPts val="1000"/>
              <a:buFont typeface="Arial"/>
              <a:buNone/>
            </a:pPr>
            <a:r>
              <a:rPr b="0" i="0" lang="ru-RU" sz="1000" u="none" cap="none" strike="noStrike">
                <a:solidFill>
                  <a:srgbClr val="95959B"/>
                </a:solidFill>
                <a:latin typeface="Arial"/>
                <a:ea typeface="Arial"/>
                <a:cs typeface="Arial"/>
                <a:sym typeface="Arial"/>
              </a:rPr>
              <a:t>ВЫРУЧКА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"/>
          <p:cNvSpPr txBox="1"/>
          <p:nvPr/>
        </p:nvSpPr>
        <p:spPr>
          <a:xfrm>
            <a:off x="9849194" y="1900672"/>
            <a:ext cx="111814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95959B"/>
              </a:buClr>
              <a:buSzPts val="1000"/>
              <a:buFont typeface="Arial"/>
              <a:buNone/>
            </a:pPr>
            <a:r>
              <a:rPr b="0" i="0" lang="ru-RU" sz="1000" u="none" cap="none" strike="noStrike">
                <a:solidFill>
                  <a:srgbClr val="95959B"/>
                </a:solidFill>
                <a:latin typeface="Arial"/>
                <a:ea typeface="Arial"/>
                <a:cs typeface="Arial"/>
                <a:sym typeface="Arial"/>
              </a:rPr>
              <a:t>СРЕДНИЙ ЧЕК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"/>
          <p:cNvSpPr/>
          <p:nvPr/>
        </p:nvSpPr>
        <p:spPr>
          <a:xfrm>
            <a:off x="7557914" y="4317030"/>
            <a:ext cx="1783962" cy="1783962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9595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r>
              <a:t/>
            </a:r>
            <a:endParaRPr b="0" i="0" sz="1050" u="none" cap="none" strike="noStrike">
              <a:solidFill>
                <a:srgbClr val="2B313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"/>
          <p:cNvSpPr txBox="1"/>
          <p:nvPr/>
        </p:nvSpPr>
        <p:spPr>
          <a:xfrm>
            <a:off x="7793382" y="4987519"/>
            <a:ext cx="1421870" cy="2265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450">
            <a:spAutoFit/>
          </a:bodyPr>
          <a:lstStyle/>
          <a:p>
            <a:pPr indent="0" lvl="0" marL="7701" marR="0" rtl="0" algn="ctr">
              <a:spcBef>
                <a:spcPts val="0"/>
              </a:spcBef>
              <a:spcAft>
                <a:spcPts val="0"/>
              </a:spcAft>
              <a:buClr>
                <a:srgbClr val="2B3137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2B3137"/>
                </a:solidFill>
                <a:latin typeface="Arial"/>
                <a:ea typeface="Arial"/>
                <a:cs typeface="Arial"/>
                <a:sym typeface="Arial"/>
              </a:rPr>
              <a:t>CTR  —    1.35%</a:t>
            </a:r>
            <a:endParaRPr b="1" i="0" sz="1400" u="none" cap="none" strike="noStrike">
              <a:solidFill>
                <a:srgbClr val="2B313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"/>
          <p:cNvSpPr txBox="1"/>
          <p:nvPr/>
        </p:nvSpPr>
        <p:spPr>
          <a:xfrm>
            <a:off x="7793382" y="5254907"/>
            <a:ext cx="1294063" cy="1931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450">
            <a:spAutoFit/>
          </a:bodyPr>
          <a:lstStyle/>
          <a:p>
            <a:pPr indent="0" lvl="0" marL="7701" marR="0" rtl="0" algn="ctr">
              <a:spcBef>
                <a:spcPts val="0"/>
              </a:spcBef>
              <a:spcAft>
                <a:spcPts val="0"/>
              </a:spcAft>
              <a:buClr>
                <a:srgbClr val="95959B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95959B"/>
                </a:solidFill>
                <a:latin typeface="Arial"/>
                <a:ea typeface="Arial"/>
                <a:cs typeface="Arial"/>
                <a:sym typeface="Arial"/>
              </a:rPr>
              <a:t>План  1%</a:t>
            </a:r>
            <a:endParaRPr b="0" i="0" sz="1200" u="none" cap="none" strike="noStrike">
              <a:solidFill>
                <a:srgbClr val="9595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"/>
          <p:cNvSpPr/>
          <p:nvPr/>
        </p:nvSpPr>
        <p:spPr>
          <a:xfrm>
            <a:off x="9728487" y="4319535"/>
            <a:ext cx="1783962" cy="1783962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9595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r>
              <a:t/>
            </a:r>
            <a:endParaRPr b="0" i="0" sz="1050" u="none" cap="none" strike="noStrike">
              <a:solidFill>
                <a:srgbClr val="2B313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"/>
          <p:cNvSpPr txBox="1"/>
          <p:nvPr/>
        </p:nvSpPr>
        <p:spPr>
          <a:xfrm>
            <a:off x="9879629" y="4990024"/>
            <a:ext cx="1561937" cy="223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450">
            <a:spAutoFit/>
          </a:bodyPr>
          <a:lstStyle/>
          <a:p>
            <a:pPr indent="0" lvl="0" marL="7701" marR="0" rtl="0" algn="ctr">
              <a:spcBef>
                <a:spcPts val="0"/>
              </a:spcBef>
              <a:spcAft>
                <a:spcPts val="0"/>
              </a:spcAft>
              <a:buClr>
                <a:srgbClr val="2B3137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2B3137"/>
                </a:solidFill>
                <a:latin typeface="Arial"/>
                <a:ea typeface="Arial"/>
                <a:cs typeface="Arial"/>
                <a:sym typeface="Arial"/>
              </a:rPr>
              <a:t>VTR   —   69.96%</a:t>
            </a:r>
            <a:endParaRPr b="1" i="0" sz="1400" u="none" cap="none" strike="noStrike">
              <a:solidFill>
                <a:srgbClr val="2B313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"/>
          <p:cNvSpPr txBox="1"/>
          <p:nvPr/>
        </p:nvSpPr>
        <p:spPr>
          <a:xfrm>
            <a:off x="9879630" y="5257412"/>
            <a:ext cx="1439366" cy="199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450">
            <a:spAutoFit/>
          </a:bodyPr>
          <a:lstStyle/>
          <a:p>
            <a:pPr indent="0" lvl="0" marL="7701" marR="0" rtl="0" algn="ctr">
              <a:spcBef>
                <a:spcPts val="0"/>
              </a:spcBef>
              <a:spcAft>
                <a:spcPts val="0"/>
              </a:spcAft>
              <a:buClr>
                <a:srgbClr val="95959B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95959B"/>
                </a:solidFill>
                <a:latin typeface="Arial"/>
                <a:ea typeface="Arial"/>
                <a:cs typeface="Arial"/>
                <a:sym typeface="Arial"/>
              </a:rPr>
              <a:t>План 62.68%</a:t>
            </a:r>
            <a:endParaRPr b="0" i="0" sz="1200" u="none" cap="none" strike="noStrike">
              <a:solidFill>
                <a:srgbClr val="9595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8" name="Google Shape;148;p2"/>
          <p:cNvCxnSpPr/>
          <p:nvPr/>
        </p:nvCxnSpPr>
        <p:spPr>
          <a:xfrm>
            <a:off x="5089729" y="3807794"/>
            <a:ext cx="6351838" cy="0"/>
          </a:xfrm>
          <a:prstGeom prst="straightConnector1">
            <a:avLst/>
          </a:prstGeom>
          <a:noFill/>
          <a:ln cap="flat" cmpd="sng" w="9525">
            <a:solidFill>
              <a:srgbClr val="95959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9" name="Google Shape;149;p2"/>
          <p:cNvSpPr/>
          <p:nvPr/>
        </p:nvSpPr>
        <p:spPr>
          <a:xfrm>
            <a:off x="794447" y="2838755"/>
            <a:ext cx="3131907" cy="349587"/>
          </a:xfrm>
          <a:prstGeom prst="roundRect">
            <a:avLst>
              <a:gd fmla="val 50000" name="adj"/>
            </a:avLst>
          </a:prstGeom>
          <a:solidFill>
            <a:srgbClr val="F3F3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B3137"/>
              </a:buClr>
              <a:buSzPts val="1000"/>
              <a:buFont typeface="Arial"/>
              <a:buNone/>
            </a:pPr>
            <a:r>
              <a:rPr b="0" i="0" lang="ru-RU" sz="1000" u="none" cap="none" strike="noStrike">
                <a:solidFill>
                  <a:srgbClr val="2B3137"/>
                </a:solidFill>
                <a:latin typeface="Arial"/>
                <a:ea typeface="Arial"/>
                <a:cs typeface="Arial"/>
                <a:sym typeface="Arial"/>
              </a:rPr>
              <a:t>Максимальный охват целевой аудитории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"/>
          <p:cNvSpPr/>
          <p:nvPr/>
        </p:nvSpPr>
        <p:spPr>
          <a:xfrm>
            <a:off x="794447" y="3276290"/>
            <a:ext cx="2908087" cy="349587"/>
          </a:xfrm>
          <a:prstGeom prst="roundRect">
            <a:avLst>
              <a:gd fmla="val 50000" name="adj"/>
            </a:avLst>
          </a:prstGeom>
          <a:solidFill>
            <a:srgbClr val="F3F3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B3137"/>
              </a:buClr>
              <a:buSzPts val="1000"/>
              <a:buFont typeface="Arial"/>
              <a:buNone/>
            </a:pPr>
            <a:r>
              <a:rPr b="0" i="0" lang="ru-RU" sz="1000" u="none" cap="none" strike="noStrike">
                <a:solidFill>
                  <a:srgbClr val="2B3137"/>
                </a:solidFill>
                <a:latin typeface="Arial"/>
                <a:ea typeface="Arial"/>
                <a:cs typeface="Arial"/>
                <a:sym typeface="Arial"/>
              </a:rPr>
              <a:t>Переключение с товаров конкурентов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"/>
          <p:cNvSpPr/>
          <p:nvPr/>
        </p:nvSpPr>
        <p:spPr>
          <a:xfrm>
            <a:off x="794447" y="3704021"/>
            <a:ext cx="3223731" cy="349587"/>
          </a:xfrm>
          <a:prstGeom prst="roundRect">
            <a:avLst>
              <a:gd fmla="val 50000" name="adj"/>
            </a:avLst>
          </a:prstGeom>
          <a:solidFill>
            <a:srgbClr val="F3F3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B3137"/>
              </a:buClr>
              <a:buSzPts val="1000"/>
              <a:buFont typeface="Arial"/>
              <a:buNone/>
            </a:pPr>
            <a:r>
              <a:rPr b="0" i="0" lang="ru-RU" sz="1000" u="none" cap="none" strike="noStrike">
                <a:solidFill>
                  <a:srgbClr val="2B3137"/>
                </a:solidFill>
                <a:latin typeface="Arial"/>
                <a:ea typeface="Arial"/>
                <a:cs typeface="Arial"/>
                <a:sym typeface="Arial"/>
              </a:rPr>
              <a:t>Увеличение продаж товаров Zewa на Ozon</a:t>
            </a:r>
            <a:endParaRPr b="0" i="0" sz="1000" u="none" cap="none" strike="noStrike">
              <a:solidFill>
                <a:srgbClr val="2B313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"/>
          <p:cNvSpPr txBox="1"/>
          <p:nvPr/>
        </p:nvSpPr>
        <p:spPr>
          <a:xfrm>
            <a:off x="997617" y="5928839"/>
            <a:ext cx="4241133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7317" marR="60339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3137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2B3137"/>
                </a:solidFill>
                <a:latin typeface="Arial"/>
                <a:ea typeface="Arial"/>
                <a:cs typeface="Arial"/>
                <a:sym typeface="Arial"/>
              </a:rPr>
              <a:t>Look-alike на основе покупателей категорий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"/>
          <p:cNvSpPr txBox="1"/>
          <p:nvPr/>
        </p:nvSpPr>
        <p:spPr>
          <a:xfrm>
            <a:off x="997617" y="5185257"/>
            <a:ext cx="5288883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7317" marR="3081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3137"/>
              </a:buClr>
              <a:buSzPts val="1200"/>
              <a:buFont typeface="Arial"/>
              <a:buNone/>
            </a:pPr>
            <a:r>
              <a:rPr b="1" i="0" lang="ru-RU" sz="1200" u="none" cap="none" strike="noStrike">
                <a:solidFill>
                  <a:srgbClr val="2B3137"/>
                </a:solidFill>
                <a:latin typeface="Arial"/>
                <a:ea typeface="Arial"/>
                <a:cs typeface="Arial"/>
                <a:sym typeface="Arial"/>
              </a:rPr>
              <a:t>Покупатели категорий: </a:t>
            </a:r>
            <a:r>
              <a:rPr b="0" i="0" lang="ru-RU" sz="1200" u="none" cap="none" strike="noStrike">
                <a:solidFill>
                  <a:srgbClr val="2B3137"/>
                </a:solidFill>
                <a:latin typeface="Arial"/>
                <a:ea typeface="Arial"/>
                <a:cs typeface="Arial"/>
                <a:sym typeface="Arial"/>
              </a:rPr>
              <a:t>средства для рук, средства для кожи лица, средства для тела и др. за последние полгода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"/>
          <p:cNvSpPr txBox="1"/>
          <p:nvPr/>
        </p:nvSpPr>
        <p:spPr>
          <a:xfrm>
            <a:off x="997618" y="4728876"/>
            <a:ext cx="2682048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7317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3137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2B3137"/>
                </a:solidFill>
                <a:latin typeface="Arial"/>
                <a:ea typeface="Arial"/>
                <a:cs typeface="Arial"/>
                <a:sym typeface="Arial"/>
              </a:rPr>
              <a:t>Все посетители сайта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540731" y="4728876"/>
            <a:ext cx="522063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7317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2D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FF2D00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"/>
          <p:cNvSpPr txBox="1"/>
          <p:nvPr/>
        </p:nvSpPr>
        <p:spPr>
          <a:xfrm>
            <a:off x="540731" y="5185257"/>
            <a:ext cx="522063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7317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2D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FF2D00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"/>
          <p:cNvSpPr txBox="1"/>
          <p:nvPr/>
        </p:nvSpPr>
        <p:spPr>
          <a:xfrm>
            <a:off x="540732" y="5930208"/>
            <a:ext cx="522062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7317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2D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FF2D00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"/>
          <p:cNvSpPr/>
          <p:nvPr/>
        </p:nvSpPr>
        <p:spPr>
          <a:xfrm>
            <a:off x="5311753" y="1054793"/>
            <a:ext cx="1783962" cy="1783962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r>
              <a:t/>
            </a:r>
            <a:endParaRPr b="0" i="0" sz="1050" u="none" cap="none" strike="noStrike">
              <a:solidFill>
                <a:srgbClr val="2B313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3"/>
          <p:cNvSpPr txBox="1"/>
          <p:nvPr/>
        </p:nvSpPr>
        <p:spPr>
          <a:xfrm>
            <a:off x="719699" y="2506052"/>
            <a:ext cx="1915898" cy="224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225">
            <a:spAutoFit/>
          </a:bodyPr>
          <a:lstStyle/>
          <a:p>
            <a:pPr indent="0" lvl="0" marL="7701" marR="0" rtl="0" algn="l">
              <a:spcBef>
                <a:spcPts val="0"/>
              </a:spcBef>
              <a:spcAft>
                <a:spcPts val="0"/>
              </a:spcAft>
              <a:buClr>
                <a:srgbClr val="2B3137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2B3137"/>
                </a:solidFill>
                <a:latin typeface="Arial"/>
                <a:ea typeface="Arial"/>
                <a:cs typeface="Arial"/>
                <a:sym typeface="Arial"/>
              </a:rPr>
              <a:t>Цели кампании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3"/>
          <p:cNvSpPr txBox="1"/>
          <p:nvPr/>
        </p:nvSpPr>
        <p:spPr>
          <a:xfrm>
            <a:off x="712266" y="3864670"/>
            <a:ext cx="2120385" cy="224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225">
            <a:spAutoFit/>
          </a:bodyPr>
          <a:lstStyle/>
          <a:p>
            <a:pPr indent="0" lvl="0" marL="7701" marR="0" rtl="0" algn="l">
              <a:spcBef>
                <a:spcPts val="0"/>
              </a:spcBef>
              <a:spcAft>
                <a:spcPts val="0"/>
              </a:spcAft>
              <a:buClr>
                <a:srgbClr val="2B3137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2B3137"/>
                </a:solidFill>
                <a:latin typeface="Arial"/>
                <a:ea typeface="Arial"/>
                <a:cs typeface="Arial"/>
                <a:sym typeface="Arial"/>
              </a:rPr>
              <a:t>Целевая аудитория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3"/>
          <p:cNvSpPr txBox="1"/>
          <p:nvPr/>
        </p:nvSpPr>
        <p:spPr>
          <a:xfrm>
            <a:off x="7573063" y="1408372"/>
            <a:ext cx="4339871" cy="13919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25">
            <a:spAutoFit/>
          </a:bodyPr>
          <a:lstStyle/>
          <a:p>
            <a:pPr indent="0" lvl="0" marL="7701" marR="376593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3137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2B3137"/>
                </a:solidFill>
                <a:latin typeface="Arial"/>
                <a:ea typeface="Arial"/>
                <a:cs typeface="Arial"/>
                <a:sym typeface="Arial"/>
              </a:rPr>
              <a:t>На этапе обучения моделей оптимизации из </a:t>
            </a:r>
            <a:r>
              <a:rPr b="1" i="0" lang="ru-RU" sz="1200" u="none" cap="none" strike="noStrike">
                <a:solidFill>
                  <a:srgbClr val="2B3137"/>
                </a:solidFill>
                <a:latin typeface="Arial"/>
                <a:ea typeface="Arial"/>
                <a:cs typeface="Arial"/>
                <a:sym typeface="Arial"/>
              </a:rPr>
              <a:t>8000 признаков</a:t>
            </a:r>
            <a:r>
              <a:rPr b="0" i="0" lang="ru-RU" sz="1200" u="none" cap="none" strike="noStrike">
                <a:solidFill>
                  <a:srgbClr val="2B3137"/>
                </a:solidFill>
                <a:latin typeface="Arial"/>
                <a:ea typeface="Arial"/>
                <a:cs typeface="Arial"/>
                <a:sym typeface="Arial"/>
              </a:rPr>
              <a:t> были отобраны те, которые имеют устойчивое влияние на желаемое целевое действие (конверсию на сайте и сессии с глубиной более 2 страниц). </a:t>
            </a:r>
            <a:endParaRPr b="0" i="0" sz="1200" u="none" cap="none" strike="noStrike">
              <a:solidFill>
                <a:srgbClr val="2B313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3"/>
          <p:cNvSpPr txBox="1"/>
          <p:nvPr/>
        </p:nvSpPr>
        <p:spPr>
          <a:xfrm>
            <a:off x="794445" y="1499483"/>
            <a:ext cx="3682305" cy="8383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300">
            <a:spAutoFit/>
          </a:bodyPr>
          <a:lstStyle/>
          <a:p>
            <a:pPr indent="0" lvl="0" marL="7701" marR="3081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3137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2B3137"/>
                </a:solidFill>
                <a:latin typeface="Arial"/>
                <a:ea typeface="Arial"/>
                <a:cs typeface="Arial"/>
                <a:sym typeface="Arial"/>
              </a:rPr>
              <a:t>В кампании использовался мобильный трафик, который по качеству не уступал десктопному и дал 23% от общего объема кликов.</a:t>
            </a:r>
            <a:endParaRPr/>
          </a:p>
        </p:txBody>
      </p:sp>
      <p:grpSp>
        <p:nvGrpSpPr>
          <p:cNvPr id="167" name="Google Shape;167;p3"/>
          <p:cNvGrpSpPr/>
          <p:nvPr/>
        </p:nvGrpSpPr>
        <p:grpSpPr>
          <a:xfrm>
            <a:off x="-6183" y="0"/>
            <a:ext cx="262782" cy="6858000"/>
            <a:chOff x="428" y="0"/>
            <a:chExt cx="262782" cy="6858000"/>
          </a:xfrm>
        </p:grpSpPr>
        <p:sp>
          <p:nvSpPr>
            <p:cNvPr id="168" name="Google Shape;168;p3"/>
            <p:cNvSpPr/>
            <p:nvPr/>
          </p:nvSpPr>
          <p:spPr>
            <a:xfrm>
              <a:off x="428" y="0"/>
              <a:ext cx="262782" cy="6858000"/>
            </a:xfrm>
            <a:custGeom>
              <a:rect b="b" l="l" r="r" t="t"/>
              <a:pathLst>
                <a:path extrusionOk="0" h="7787640" w="169545">
                  <a:moveTo>
                    <a:pt x="169303" y="0"/>
                  </a:moveTo>
                  <a:lnTo>
                    <a:pt x="0" y="0"/>
                  </a:lnTo>
                  <a:lnTo>
                    <a:pt x="0" y="7787427"/>
                  </a:lnTo>
                  <a:lnTo>
                    <a:pt x="169303" y="7787427"/>
                  </a:lnTo>
                  <a:lnTo>
                    <a:pt x="169303" y="0"/>
                  </a:lnTo>
                  <a:close/>
                </a:path>
              </a:pathLst>
            </a:custGeom>
            <a:solidFill>
              <a:srgbClr val="FF2D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92"/>
                <a:buFont typeface="Calibri"/>
                <a:buNone/>
              </a:pPr>
              <a:r>
                <a:t/>
              </a:r>
              <a:endParaRPr b="0" i="0" sz="109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9" name="Google Shape;169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-263297" y="6204204"/>
              <a:ext cx="855969" cy="19704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0" name="Google Shape;170;p3"/>
          <p:cNvSpPr txBox="1"/>
          <p:nvPr/>
        </p:nvSpPr>
        <p:spPr>
          <a:xfrm>
            <a:off x="712266" y="541286"/>
            <a:ext cx="4116909" cy="741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D00"/>
              </a:buClr>
              <a:buSzPts val="3600"/>
              <a:buFont typeface="Arial"/>
              <a:buNone/>
            </a:pPr>
            <a:r>
              <a:rPr b="1" i="0" lang="ru-RU" sz="3000" u="none" cap="none" strike="noStrike">
                <a:solidFill>
                  <a:srgbClr val="FF2D00"/>
                </a:solidFill>
                <a:latin typeface="Arial"/>
                <a:ea typeface="Arial"/>
                <a:cs typeface="Arial"/>
                <a:sym typeface="Arial"/>
              </a:rPr>
              <a:t>MICHELIN</a:t>
            </a:r>
            <a:endParaRPr b="1" i="0" sz="3000" u="none" cap="none" strike="noStrike">
              <a:solidFill>
                <a:srgbClr val="FF2D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"/>
          <p:cNvSpPr txBox="1"/>
          <p:nvPr/>
        </p:nvSpPr>
        <p:spPr>
          <a:xfrm>
            <a:off x="5864934" y="1636159"/>
            <a:ext cx="1019682" cy="3823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225">
            <a:spAutoFit/>
          </a:bodyPr>
          <a:lstStyle/>
          <a:p>
            <a:pPr indent="0" lvl="0" marL="7701" marR="376593" rtl="0" algn="ctr">
              <a:lnSpc>
                <a:spcPct val="100800"/>
              </a:lnSpc>
              <a:spcBef>
                <a:spcPts val="0"/>
              </a:spcBef>
              <a:spcAft>
                <a:spcPts val="0"/>
              </a:spcAft>
              <a:buClr>
                <a:srgbClr val="FF2D00"/>
              </a:buClr>
              <a:buSzPts val="2400"/>
              <a:buFont typeface="Arial"/>
              <a:buNone/>
            </a:pPr>
            <a:r>
              <a:rPr b="1" i="0" lang="ru-RU" sz="2400" u="none" cap="none" strike="noStrike">
                <a:solidFill>
                  <a:srgbClr val="FF2D00"/>
                </a:solidFill>
                <a:latin typeface="Arial"/>
                <a:ea typeface="Arial"/>
                <a:cs typeface="Arial"/>
                <a:sym typeface="Arial"/>
              </a:rPr>
              <a:t>433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3"/>
          <p:cNvSpPr txBox="1"/>
          <p:nvPr/>
        </p:nvSpPr>
        <p:spPr>
          <a:xfrm>
            <a:off x="5522852" y="1981276"/>
            <a:ext cx="1361764" cy="246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95959B"/>
              </a:buClr>
              <a:buSzPts val="1000"/>
              <a:buFont typeface="Arial"/>
              <a:buNone/>
            </a:pPr>
            <a:r>
              <a:rPr b="0" i="0" lang="ru-RU" sz="1000" u="none" cap="none" strike="noStrike">
                <a:solidFill>
                  <a:srgbClr val="95959B"/>
                </a:solidFill>
                <a:latin typeface="Arial"/>
                <a:ea typeface="Arial"/>
                <a:cs typeface="Arial"/>
                <a:sym typeface="Arial"/>
              </a:rPr>
              <a:t>ПОКУПКИ ТОВАРА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3"/>
          <p:cNvSpPr/>
          <p:nvPr/>
        </p:nvSpPr>
        <p:spPr>
          <a:xfrm>
            <a:off x="7598554" y="4317030"/>
            <a:ext cx="1783962" cy="1783962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9595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r>
              <a:t/>
            </a:r>
            <a:endParaRPr b="0" i="0" sz="1050" u="none" cap="none" strike="noStrike">
              <a:solidFill>
                <a:srgbClr val="2B313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3"/>
          <p:cNvSpPr txBox="1"/>
          <p:nvPr/>
        </p:nvSpPr>
        <p:spPr>
          <a:xfrm>
            <a:off x="7793382" y="4987519"/>
            <a:ext cx="1421870" cy="2265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450">
            <a:spAutoFit/>
          </a:bodyPr>
          <a:lstStyle/>
          <a:p>
            <a:pPr indent="0" lvl="0" marL="7701" marR="0" rtl="0" algn="ctr">
              <a:spcBef>
                <a:spcPts val="0"/>
              </a:spcBef>
              <a:spcAft>
                <a:spcPts val="0"/>
              </a:spcAft>
              <a:buClr>
                <a:srgbClr val="2B3137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2B3137"/>
                </a:solidFill>
                <a:latin typeface="Arial"/>
                <a:ea typeface="Arial"/>
                <a:cs typeface="Arial"/>
                <a:sym typeface="Arial"/>
              </a:rPr>
              <a:t>CPA  —  450₽</a:t>
            </a:r>
            <a:endParaRPr b="1" i="0" sz="1400" u="none" cap="none" strike="noStrike">
              <a:solidFill>
                <a:srgbClr val="2B313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3"/>
          <p:cNvSpPr txBox="1"/>
          <p:nvPr/>
        </p:nvSpPr>
        <p:spPr>
          <a:xfrm>
            <a:off x="7857286" y="5254907"/>
            <a:ext cx="1294063" cy="1931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450">
            <a:spAutoFit/>
          </a:bodyPr>
          <a:lstStyle/>
          <a:p>
            <a:pPr indent="0" lvl="0" marL="7701" marR="0" rtl="0" algn="ctr">
              <a:spcBef>
                <a:spcPts val="0"/>
              </a:spcBef>
              <a:spcAft>
                <a:spcPts val="0"/>
              </a:spcAft>
              <a:buClr>
                <a:srgbClr val="95959B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95959B"/>
                </a:solidFill>
                <a:latin typeface="Arial"/>
                <a:ea typeface="Arial"/>
                <a:cs typeface="Arial"/>
                <a:sym typeface="Arial"/>
              </a:rPr>
              <a:t>На первом этапе</a:t>
            </a:r>
            <a:endParaRPr b="0" i="0" sz="1200" u="none" cap="none" strike="noStrike">
              <a:solidFill>
                <a:srgbClr val="9595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3"/>
          <p:cNvSpPr/>
          <p:nvPr/>
        </p:nvSpPr>
        <p:spPr>
          <a:xfrm>
            <a:off x="9728487" y="4319535"/>
            <a:ext cx="1783962" cy="1783962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9595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r>
              <a:t/>
            </a:r>
            <a:endParaRPr b="0" i="0" sz="1050" u="none" cap="none" strike="noStrike">
              <a:solidFill>
                <a:srgbClr val="2B313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"/>
          <p:cNvSpPr txBox="1"/>
          <p:nvPr/>
        </p:nvSpPr>
        <p:spPr>
          <a:xfrm>
            <a:off x="9879629" y="4990024"/>
            <a:ext cx="1561937" cy="223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450">
            <a:spAutoFit/>
          </a:bodyPr>
          <a:lstStyle/>
          <a:p>
            <a:pPr indent="0" lvl="0" marL="7701" marR="0" rtl="0" algn="ctr">
              <a:spcBef>
                <a:spcPts val="0"/>
              </a:spcBef>
              <a:spcAft>
                <a:spcPts val="0"/>
              </a:spcAft>
              <a:buClr>
                <a:srgbClr val="2B3137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2B3137"/>
                </a:solidFill>
                <a:latin typeface="Arial"/>
                <a:ea typeface="Arial"/>
                <a:cs typeface="Arial"/>
                <a:sym typeface="Arial"/>
              </a:rPr>
              <a:t>CPA — 425₽</a:t>
            </a:r>
            <a:endParaRPr b="1" i="0" sz="1400" u="none" cap="none" strike="noStrike">
              <a:solidFill>
                <a:srgbClr val="2B313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"/>
          <p:cNvSpPr txBox="1"/>
          <p:nvPr/>
        </p:nvSpPr>
        <p:spPr>
          <a:xfrm>
            <a:off x="9940914" y="5257412"/>
            <a:ext cx="1439366" cy="199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450">
            <a:spAutoFit/>
          </a:bodyPr>
          <a:lstStyle/>
          <a:p>
            <a:pPr indent="0" lvl="0" marL="7701" marR="0" rtl="0" algn="ctr">
              <a:spcBef>
                <a:spcPts val="0"/>
              </a:spcBef>
              <a:spcAft>
                <a:spcPts val="0"/>
              </a:spcAft>
              <a:buClr>
                <a:srgbClr val="95959B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95959B"/>
                </a:solidFill>
                <a:latin typeface="Arial"/>
                <a:ea typeface="Arial"/>
                <a:cs typeface="Arial"/>
                <a:sym typeface="Arial"/>
              </a:rPr>
              <a:t>На втором этапе</a:t>
            </a:r>
            <a:endParaRPr b="0" i="0" sz="1200" u="none" cap="none" strike="noStrike">
              <a:solidFill>
                <a:srgbClr val="9595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9" name="Google Shape;179;p3"/>
          <p:cNvCxnSpPr/>
          <p:nvPr/>
        </p:nvCxnSpPr>
        <p:spPr>
          <a:xfrm rot="10800000">
            <a:off x="7297428" y="659707"/>
            <a:ext cx="0" cy="5915422"/>
          </a:xfrm>
          <a:prstGeom prst="straightConnector1">
            <a:avLst/>
          </a:prstGeom>
          <a:noFill/>
          <a:ln cap="flat" cmpd="sng" w="9525">
            <a:solidFill>
              <a:srgbClr val="95959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0" name="Google Shape;180;p3"/>
          <p:cNvSpPr/>
          <p:nvPr/>
        </p:nvSpPr>
        <p:spPr>
          <a:xfrm>
            <a:off x="794448" y="2838755"/>
            <a:ext cx="2685600" cy="349587"/>
          </a:xfrm>
          <a:prstGeom prst="roundRect">
            <a:avLst>
              <a:gd fmla="val 50000" name="adj"/>
            </a:avLst>
          </a:prstGeom>
          <a:solidFill>
            <a:srgbClr val="F3F3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B3137"/>
              </a:buClr>
              <a:buSzPts val="1000"/>
              <a:buFont typeface="Arial"/>
              <a:buNone/>
            </a:pPr>
            <a:r>
              <a:rPr b="0" i="0" lang="ru-RU" sz="1000" u="none" cap="none" strike="noStrike">
                <a:solidFill>
                  <a:srgbClr val="2B3137"/>
                </a:solidFill>
                <a:latin typeface="Arial"/>
                <a:ea typeface="Arial"/>
                <a:cs typeface="Arial"/>
                <a:sym typeface="Arial"/>
              </a:rPr>
              <a:t>Анонсирование стимулирующей акции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"/>
          <p:cNvSpPr/>
          <p:nvPr/>
        </p:nvSpPr>
        <p:spPr>
          <a:xfrm>
            <a:off x="794445" y="3276290"/>
            <a:ext cx="2055677" cy="349587"/>
          </a:xfrm>
          <a:prstGeom prst="roundRect">
            <a:avLst>
              <a:gd fmla="val 50000" name="adj"/>
            </a:avLst>
          </a:prstGeom>
          <a:solidFill>
            <a:srgbClr val="F3F3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B3137"/>
              </a:buClr>
              <a:buSzPts val="1000"/>
              <a:buFont typeface="Arial"/>
              <a:buNone/>
            </a:pPr>
            <a:r>
              <a:rPr b="0" i="0" lang="ru-RU" sz="1000" u="none" cap="none" strike="noStrike">
                <a:solidFill>
                  <a:srgbClr val="2B3137"/>
                </a:solidFill>
                <a:latin typeface="Arial"/>
                <a:ea typeface="Arial"/>
                <a:cs typeface="Arial"/>
                <a:sym typeface="Arial"/>
              </a:rPr>
              <a:t>Нажатие на кнопку «Купить»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"/>
          <p:cNvSpPr txBox="1"/>
          <p:nvPr/>
        </p:nvSpPr>
        <p:spPr>
          <a:xfrm>
            <a:off x="915436" y="5448508"/>
            <a:ext cx="6795765" cy="133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7317" marR="60339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3137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2B3137"/>
                </a:solidFill>
                <a:latin typeface="Arial"/>
                <a:ea typeface="Arial"/>
                <a:cs typeface="Arial"/>
                <a:sym typeface="Arial"/>
              </a:rPr>
              <a:t>А также: заправки, топливо, паркинги и гаражи, станции технического обслуживания для автомобилей, эвакуация и буксировка автомобилей, легковой и грузовой автотранспорт, подержанный легковой и грузовой транспорт.</a:t>
            </a:r>
            <a:endParaRPr/>
          </a:p>
          <a:p>
            <a:pPr indent="0" lvl="0" marL="7317" marR="60339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"/>
          <p:cNvSpPr txBox="1"/>
          <p:nvPr/>
        </p:nvSpPr>
        <p:spPr>
          <a:xfrm>
            <a:off x="915436" y="4563516"/>
            <a:ext cx="6106358" cy="923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7317" marR="3081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3137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2B3137"/>
                </a:solidFill>
                <a:latin typeface="Arial"/>
                <a:ea typeface="Arial"/>
                <a:cs typeface="Arial"/>
                <a:sym typeface="Arial"/>
              </a:rPr>
              <a:t>Интересы: автозапчасти, автосервис, владельцы и покупатели автомобилей, колеса, шины, автомагазины с запчастями и аксессуарами, автомобильные ассоциации, автомойки, автошины и шиномонтаж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3"/>
          <p:cNvSpPr txBox="1"/>
          <p:nvPr/>
        </p:nvSpPr>
        <p:spPr>
          <a:xfrm>
            <a:off x="915437" y="4204736"/>
            <a:ext cx="6305865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7317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3137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2B3137"/>
                </a:solidFill>
                <a:latin typeface="Arial"/>
                <a:ea typeface="Arial"/>
                <a:cs typeface="Arial"/>
                <a:sym typeface="Arial"/>
              </a:rPr>
              <a:t>Мужчины 25-45 лет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"/>
          <p:cNvSpPr txBox="1"/>
          <p:nvPr/>
        </p:nvSpPr>
        <p:spPr>
          <a:xfrm>
            <a:off x="458551" y="4204736"/>
            <a:ext cx="522063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7317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2D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FF2D00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3"/>
          <p:cNvSpPr txBox="1"/>
          <p:nvPr/>
        </p:nvSpPr>
        <p:spPr>
          <a:xfrm>
            <a:off x="458551" y="4563516"/>
            <a:ext cx="522063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7317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2D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FF2D00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3"/>
          <p:cNvSpPr txBox="1"/>
          <p:nvPr/>
        </p:nvSpPr>
        <p:spPr>
          <a:xfrm>
            <a:off x="458551" y="5449877"/>
            <a:ext cx="522062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7317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2D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FF2D00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"/>
          <p:cNvSpPr/>
          <p:nvPr/>
        </p:nvSpPr>
        <p:spPr>
          <a:xfrm>
            <a:off x="794445" y="1072284"/>
            <a:ext cx="2801011" cy="349587"/>
          </a:xfrm>
          <a:prstGeom prst="roundRect">
            <a:avLst>
              <a:gd fmla="val 50000" name="adj"/>
            </a:avLst>
          </a:prstGeom>
          <a:solidFill>
            <a:srgbClr val="F3F3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B3137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2B3137"/>
                </a:solidFill>
                <a:latin typeface="Arial"/>
                <a:ea typeface="Arial"/>
                <a:cs typeface="Arial"/>
                <a:sym typeface="Arial"/>
              </a:rPr>
              <a:t>Баннерная кампания, стимулирующая к покупке зимних ши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3"/>
          <p:cNvSpPr txBox="1"/>
          <p:nvPr/>
        </p:nvSpPr>
        <p:spPr>
          <a:xfrm>
            <a:off x="7626413" y="3743343"/>
            <a:ext cx="2625522" cy="255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225">
            <a:spAutoFit/>
          </a:bodyPr>
          <a:lstStyle/>
          <a:p>
            <a:pPr indent="0" lvl="0" marL="7701" marR="0" rtl="0" algn="l">
              <a:spcBef>
                <a:spcPts val="0"/>
              </a:spcBef>
              <a:spcAft>
                <a:spcPts val="0"/>
              </a:spcAft>
              <a:buClr>
                <a:srgbClr val="2B3137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2B3137"/>
                </a:solidFill>
                <a:latin typeface="Arial"/>
                <a:ea typeface="Arial"/>
                <a:cs typeface="Arial"/>
                <a:sym typeface="Arial"/>
              </a:rPr>
              <a:t>Результаты оптимизации</a:t>
            </a:r>
            <a:endParaRPr b="1" i="0" sz="1600" u="none" cap="none" strike="noStrike">
              <a:solidFill>
                <a:srgbClr val="2B313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3"/>
          <p:cNvSpPr/>
          <p:nvPr/>
        </p:nvSpPr>
        <p:spPr>
          <a:xfrm>
            <a:off x="3656241" y="2306375"/>
            <a:ext cx="1783962" cy="1783962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9595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r>
              <a:t/>
            </a:r>
            <a:endParaRPr b="0" i="0" sz="1050" u="none" cap="none" strike="noStrike">
              <a:solidFill>
                <a:srgbClr val="2B313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"/>
          <p:cNvSpPr txBox="1"/>
          <p:nvPr/>
        </p:nvSpPr>
        <p:spPr>
          <a:xfrm>
            <a:off x="3891709" y="2976864"/>
            <a:ext cx="1421870" cy="2265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450">
            <a:spAutoFit/>
          </a:bodyPr>
          <a:lstStyle/>
          <a:p>
            <a:pPr indent="0" lvl="0" marL="7701" marR="0" rtl="0" algn="ctr">
              <a:spcBef>
                <a:spcPts val="0"/>
              </a:spcBef>
              <a:spcAft>
                <a:spcPts val="0"/>
              </a:spcAft>
              <a:buClr>
                <a:srgbClr val="2B3137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2B3137"/>
                </a:solidFill>
                <a:latin typeface="Arial"/>
                <a:ea typeface="Arial"/>
                <a:cs typeface="Arial"/>
                <a:sym typeface="Arial"/>
              </a:rPr>
              <a:t>CR  —  5.3%</a:t>
            </a:r>
            <a:endParaRPr b="1" i="0" sz="1400" u="none" cap="none" strike="noStrike">
              <a:solidFill>
                <a:srgbClr val="2B313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3"/>
          <p:cNvSpPr txBox="1"/>
          <p:nvPr/>
        </p:nvSpPr>
        <p:spPr>
          <a:xfrm>
            <a:off x="3891709" y="3244252"/>
            <a:ext cx="1294063" cy="1931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450">
            <a:spAutoFit/>
          </a:bodyPr>
          <a:lstStyle/>
          <a:p>
            <a:pPr indent="0" lvl="0" marL="7701" marR="0" rtl="0" algn="ctr">
              <a:spcBef>
                <a:spcPts val="0"/>
              </a:spcBef>
              <a:spcAft>
                <a:spcPts val="0"/>
              </a:spcAft>
              <a:buClr>
                <a:srgbClr val="95959B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95959B"/>
                </a:solidFill>
                <a:latin typeface="Arial"/>
                <a:ea typeface="Arial"/>
                <a:cs typeface="Arial"/>
                <a:sym typeface="Arial"/>
              </a:rPr>
              <a:t>План  5%</a:t>
            </a:r>
            <a:endParaRPr b="0" i="0" sz="1200" u="none" cap="none" strike="noStrike">
              <a:solidFill>
                <a:srgbClr val="95959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"/>
          <p:cNvSpPr txBox="1"/>
          <p:nvPr/>
        </p:nvSpPr>
        <p:spPr>
          <a:xfrm>
            <a:off x="719699" y="2506052"/>
            <a:ext cx="1915898" cy="224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225">
            <a:spAutoFit/>
          </a:bodyPr>
          <a:lstStyle/>
          <a:p>
            <a:pPr indent="0" lvl="0" marL="7701" marR="0" rtl="0" algn="l">
              <a:spcBef>
                <a:spcPts val="0"/>
              </a:spcBef>
              <a:spcAft>
                <a:spcPts val="0"/>
              </a:spcAft>
              <a:buClr>
                <a:srgbClr val="2B3137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2B3137"/>
                </a:solidFill>
                <a:latin typeface="Arial"/>
                <a:ea typeface="Arial"/>
                <a:cs typeface="Arial"/>
                <a:sym typeface="Arial"/>
              </a:rPr>
              <a:t>Цели кампании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4"/>
          <p:cNvSpPr txBox="1"/>
          <p:nvPr/>
        </p:nvSpPr>
        <p:spPr>
          <a:xfrm>
            <a:off x="712266" y="3864670"/>
            <a:ext cx="2120385" cy="224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225">
            <a:spAutoFit/>
          </a:bodyPr>
          <a:lstStyle/>
          <a:p>
            <a:pPr indent="0" lvl="0" marL="7701" marR="0" rtl="0" algn="l">
              <a:spcBef>
                <a:spcPts val="0"/>
              </a:spcBef>
              <a:spcAft>
                <a:spcPts val="0"/>
              </a:spcAft>
              <a:buClr>
                <a:srgbClr val="2B3137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2B3137"/>
                </a:solidFill>
                <a:latin typeface="Arial"/>
                <a:ea typeface="Arial"/>
                <a:cs typeface="Arial"/>
                <a:sym typeface="Arial"/>
              </a:rPr>
              <a:t>Целевая аудитория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4"/>
          <p:cNvSpPr txBox="1"/>
          <p:nvPr/>
        </p:nvSpPr>
        <p:spPr>
          <a:xfrm>
            <a:off x="794445" y="1540123"/>
            <a:ext cx="3682305" cy="8383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300">
            <a:spAutoFit/>
          </a:bodyPr>
          <a:lstStyle/>
          <a:p>
            <a:pPr indent="0" lvl="0" marL="7701" marR="3081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3137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2B3137"/>
                </a:solidFill>
                <a:latin typeface="Arial"/>
                <a:ea typeface="Arial"/>
                <a:cs typeface="Arial"/>
                <a:sym typeface="Arial"/>
              </a:rPr>
              <a:t>В кампании использовался мобильный трафик, который по качеству не уступал десктопному и дал 23% от общего объема кликов.</a:t>
            </a:r>
            <a:endParaRPr/>
          </a:p>
        </p:txBody>
      </p:sp>
      <p:grpSp>
        <p:nvGrpSpPr>
          <p:cNvPr id="200" name="Google Shape;200;p4"/>
          <p:cNvGrpSpPr/>
          <p:nvPr/>
        </p:nvGrpSpPr>
        <p:grpSpPr>
          <a:xfrm>
            <a:off x="-6183" y="0"/>
            <a:ext cx="262782" cy="6858000"/>
            <a:chOff x="428" y="0"/>
            <a:chExt cx="262782" cy="6858000"/>
          </a:xfrm>
        </p:grpSpPr>
        <p:sp>
          <p:nvSpPr>
            <p:cNvPr id="201" name="Google Shape;201;p4"/>
            <p:cNvSpPr/>
            <p:nvPr/>
          </p:nvSpPr>
          <p:spPr>
            <a:xfrm>
              <a:off x="428" y="0"/>
              <a:ext cx="262782" cy="6858000"/>
            </a:xfrm>
            <a:custGeom>
              <a:rect b="b" l="l" r="r" t="t"/>
              <a:pathLst>
                <a:path extrusionOk="0" h="7787640" w="169545">
                  <a:moveTo>
                    <a:pt x="169303" y="0"/>
                  </a:moveTo>
                  <a:lnTo>
                    <a:pt x="0" y="0"/>
                  </a:lnTo>
                  <a:lnTo>
                    <a:pt x="0" y="7787427"/>
                  </a:lnTo>
                  <a:lnTo>
                    <a:pt x="169303" y="7787427"/>
                  </a:lnTo>
                  <a:lnTo>
                    <a:pt x="169303" y="0"/>
                  </a:lnTo>
                  <a:close/>
                </a:path>
              </a:pathLst>
            </a:custGeom>
            <a:solidFill>
              <a:srgbClr val="FF2D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92"/>
                <a:buFont typeface="Calibri"/>
                <a:buNone/>
              </a:pPr>
              <a:r>
                <a:t/>
              </a:r>
              <a:endParaRPr b="0" i="0" sz="109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2" name="Google Shape;202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-263297" y="6204204"/>
              <a:ext cx="855969" cy="19704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3" name="Google Shape;203;p4"/>
          <p:cNvSpPr txBox="1"/>
          <p:nvPr/>
        </p:nvSpPr>
        <p:spPr>
          <a:xfrm>
            <a:off x="712266" y="541286"/>
            <a:ext cx="4116909" cy="741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D00"/>
              </a:buClr>
              <a:buSzPts val="3600"/>
              <a:buFont typeface="Arial"/>
              <a:buNone/>
            </a:pPr>
            <a:r>
              <a:rPr b="1" i="0" lang="ru-RU" sz="3000" u="none" cap="none" strike="noStrike">
                <a:solidFill>
                  <a:srgbClr val="FF2D00"/>
                </a:solidFill>
                <a:latin typeface="Arial"/>
                <a:ea typeface="Arial"/>
                <a:cs typeface="Arial"/>
                <a:sym typeface="Arial"/>
              </a:rPr>
              <a:t>PORSCHE</a:t>
            </a:r>
            <a:endParaRPr b="1" i="0" sz="3000" u="none" cap="none" strike="noStrike">
              <a:solidFill>
                <a:srgbClr val="FF2D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4" name="Google Shape;204;p4"/>
          <p:cNvCxnSpPr/>
          <p:nvPr/>
        </p:nvCxnSpPr>
        <p:spPr>
          <a:xfrm rot="10800000">
            <a:off x="7297428" y="3188342"/>
            <a:ext cx="0" cy="3386787"/>
          </a:xfrm>
          <a:prstGeom prst="straightConnector1">
            <a:avLst/>
          </a:prstGeom>
          <a:noFill/>
          <a:ln cap="flat" cmpd="sng" w="9525">
            <a:solidFill>
              <a:srgbClr val="95959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5" name="Google Shape;205;p4"/>
          <p:cNvSpPr/>
          <p:nvPr/>
        </p:nvSpPr>
        <p:spPr>
          <a:xfrm>
            <a:off x="794448" y="2838755"/>
            <a:ext cx="2448021" cy="349587"/>
          </a:xfrm>
          <a:prstGeom prst="roundRect">
            <a:avLst>
              <a:gd fmla="val 50000" name="adj"/>
            </a:avLst>
          </a:prstGeom>
          <a:solidFill>
            <a:srgbClr val="F3F3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B3137"/>
              </a:buClr>
              <a:buSzPts val="1000"/>
              <a:buFont typeface="Arial"/>
              <a:buNone/>
            </a:pPr>
            <a:r>
              <a:rPr b="0" i="0" lang="ru-RU" sz="1000" u="none" cap="none" strike="noStrike">
                <a:solidFill>
                  <a:srgbClr val="2B3137"/>
                </a:solidFill>
                <a:latin typeface="Arial"/>
                <a:ea typeface="Arial"/>
                <a:cs typeface="Arial"/>
                <a:sym typeface="Arial"/>
              </a:rPr>
              <a:t>Привлечь премиальную аудиторию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4"/>
          <p:cNvSpPr/>
          <p:nvPr/>
        </p:nvSpPr>
        <p:spPr>
          <a:xfrm>
            <a:off x="794445" y="3276290"/>
            <a:ext cx="3198435" cy="349587"/>
          </a:xfrm>
          <a:prstGeom prst="roundRect">
            <a:avLst>
              <a:gd fmla="val 50000" name="adj"/>
            </a:avLst>
          </a:prstGeom>
          <a:solidFill>
            <a:srgbClr val="F3F3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B3137"/>
              </a:buClr>
              <a:buSzPts val="1000"/>
              <a:buFont typeface="Arial"/>
              <a:buNone/>
            </a:pPr>
            <a:r>
              <a:rPr b="0" i="0" lang="ru-RU" sz="1000" u="none" cap="none" strike="noStrike">
                <a:solidFill>
                  <a:srgbClr val="2B3137"/>
                </a:solidFill>
                <a:latin typeface="Arial"/>
                <a:ea typeface="Arial"/>
                <a:cs typeface="Arial"/>
                <a:sym typeface="Arial"/>
              </a:rPr>
              <a:t>Удержать на сайте и рассказать о моделях GTS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4"/>
          <p:cNvSpPr txBox="1"/>
          <p:nvPr/>
        </p:nvSpPr>
        <p:spPr>
          <a:xfrm>
            <a:off x="895471" y="5803207"/>
            <a:ext cx="6795765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7317" marR="60339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3137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2B3137"/>
                </a:solidFill>
                <a:latin typeface="Arial"/>
                <a:ea typeface="Arial"/>
                <a:cs typeface="Arial"/>
                <a:sym typeface="Arial"/>
              </a:rPr>
              <a:t>Также был использован поведенческий таргетинг категориям </a:t>
            </a:r>
            <a:r>
              <a:rPr b="1" i="0" lang="ru-RU" sz="1200" u="none" cap="none" strike="noStrike">
                <a:solidFill>
                  <a:srgbClr val="2B3137"/>
                </a:solidFill>
                <a:latin typeface="Arial"/>
                <a:ea typeface="Arial"/>
                <a:cs typeface="Arial"/>
                <a:sym typeface="Arial"/>
              </a:rPr>
              <a:t>Финансы, Недвижимость премиум-класса, Фондовый рынок, Инвестирование.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4"/>
          <p:cNvSpPr txBox="1"/>
          <p:nvPr/>
        </p:nvSpPr>
        <p:spPr>
          <a:xfrm>
            <a:off x="915436" y="5092982"/>
            <a:ext cx="6106358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7317" marR="3081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3137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2B3137"/>
                </a:solidFill>
                <a:latin typeface="Arial"/>
                <a:ea typeface="Arial"/>
                <a:cs typeface="Arial"/>
                <a:sym typeface="Arial"/>
              </a:rPr>
              <a:t>Использовались обезличенные аудиторные данные маркетплейса Ozon по покупкам и информация по транзакциям от партнеров Segmento.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4"/>
          <p:cNvSpPr txBox="1"/>
          <p:nvPr/>
        </p:nvSpPr>
        <p:spPr>
          <a:xfrm>
            <a:off x="915437" y="4204736"/>
            <a:ext cx="6305865" cy="923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7317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3137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2B3137"/>
                </a:solidFill>
                <a:latin typeface="Arial"/>
                <a:ea typeface="Arial"/>
                <a:cs typeface="Arial"/>
                <a:sym typeface="Arial"/>
              </a:rPr>
              <a:t>Где найти людей с высоким достатком? сегменты с автотематикой пересекли с сегментами пользователей с высокими доходам (премиальные карты, недвижимость за рубежом и т. д.).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4"/>
          <p:cNvSpPr txBox="1"/>
          <p:nvPr/>
        </p:nvSpPr>
        <p:spPr>
          <a:xfrm>
            <a:off x="458551" y="4204736"/>
            <a:ext cx="522063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7317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2D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FF2D00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4"/>
          <p:cNvSpPr txBox="1"/>
          <p:nvPr/>
        </p:nvSpPr>
        <p:spPr>
          <a:xfrm>
            <a:off x="458551" y="5092982"/>
            <a:ext cx="522063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7317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2D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FF2D00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4"/>
          <p:cNvSpPr txBox="1"/>
          <p:nvPr/>
        </p:nvSpPr>
        <p:spPr>
          <a:xfrm>
            <a:off x="438586" y="5804576"/>
            <a:ext cx="522062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7317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2D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FF2D00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4"/>
          <p:cNvSpPr/>
          <p:nvPr/>
        </p:nvSpPr>
        <p:spPr>
          <a:xfrm>
            <a:off x="794445" y="1082444"/>
            <a:ext cx="4796479" cy="349587"/>
          </a:xfrm>
          <a:prstGeom prst="roundRect">
            <a:avLst>
              <a:gd fmla="val 50000" name="adj"/>
            </a:avLst>
          </a:prstGeom>
          <a:solidFill>
            <a:srgbClr val="F3F3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B3137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2B3137"/>
                </a:solidFill>
                <a:latin typeface="Arial"/>
                <a:ea typeface="Arial"/>
                <a:cs typeface="Arial"/>
                <a:sym typeface="Arial"/>
              </a:rPr>
              <a:t>Формирование позитивного имиджа автобренда в период пандемии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4"/>
          <p:cNvSpPr txBox="1"/>
          <p:nvPr/>
        </p:nvSpPr>
        <p:spPr>
          <a:xfrm>
            <a:off x="7626413" y="3225183"/>
            <a:ext cx="2625522" cy="255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225">
            <a:spAutoFit/>
          </a:bodyPr>
          <a:lstStyle/>
          <a:p>
            <a:pPr indent="0" lvl="0" marL="7701" marR="0" rtl="0" algn="l">
              <a:spcBef>
                <a:spcPts val="0"/>
              </a:spcBef>
              <a:spcAft>
                <a:spcPts val="0"/>
              </a:spcAft>
              <a:buClr>
                <a:srgbClr val="2B3137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2B3137"/>
                </a:solidFill>
                <a:latin typeface="Arial"/>
                <a:ea typeface="Arial"/>
                <a:cs typeface="Arial"/>
                <a:sym typeface="Arial"/>
              </a:rPr>
              <a:t>Рекомендации по итогам</a:t>
            </a:r>
            <a:endParaRPr b="1" i="0" sz="1600" u="none" cap="none" strike="noStrike">
              <a:solidFill>
                <a:srgbClr val="2B313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4"/>
          <p:cNvSpPr txBox="1"/>
          <p:nvPr/>
        </p:nvSpPr>
        <p:spPr>
          <a:xfrm>
            <a:off x="8172682" y="863364"/>
            <a:ext cx="2222781" cy="3823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225">
            <a:spAutoFit/>
          </a:bodyPr>
          <a:lstStyle/>
          <a:p>
            <a:pPr indent="0" lvl="0" marL="7701" marR="376593" rtl="0" algn="l">
              <a:lnSpc>
                <a:spcPct val="100800"/>
              </a:lnSpc>
              <a:spcBef>
                <a:spcPts val="0"/>
              </a:spcBef>
              <a:spcAft>
                <a:spcPts val="0"/>
              </a:spcAft>
              <a:buClr>
                <a:srgbClr val="FF2D00"/>
              </a:buClr>
              <a:buSzPts val="2400"/>
              <a:buFont typeface="Arial"/>
              <a:buNone/>
            </a:pPr>
            <a:r>
              <a:rPr b="1" i="0" lang="ru-RU" sz="2400" u="none" cap="none" strike="noStrike">
                <a:solidFill>
                  <a:srgbClr val="FF2D00"/>
                </a:solidFill>
                <a:latin typeface="Arial"/>
                <a:ea typeface="Arial"/>
                <a:cs typeface="Arial"/>
                <a:sym typeface="Arial"/>
              </a:rPr>
              <a:t>00:01:20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4"/>
          <p:cNvSpPr txBox="1"/>
          <p:nvPr/>
        </p:nvSpPr>
        <p:spPr>
          <a:xfrm>
            <a:off x="10157623" y="863364"/>
            <a:ext cx="1495893" cy="3823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225">
            <a:spAutoFit/>
          </a:bodyPr>
          <a:lstStyle/>
          <a:p>
            <a:pPr indent="0" lvl="0" marL="7701" marR="376593" rtl="0" algn="l">
              <a:lnSpc>
                <a:spcPct val="100800"/>
              </a:lnSpc>
              <a:spcBef>
                <a:spcPts val="0"/>
              </a:spcBef>
              <a:spcAft>
                <a:spcPts val="0"/>
              </a:spcAft>
              <a:buClr>
                <a:srgbClr val="FF2D00"/>
              </a:buClr>
              <a:buSzPts val="2400"/>
              <a:buFont typeface="Arial"/>
              <a:buNone/>
            </a:pPr>
            <a:r>
              <a:rPr b="1" i="0" lang="ru-RU" sz="2400" u="none" cap="none" strike="noStrike">
                <a:solidFill>
                  <a:srgbClr val="FF2D00"/>
                </a:solidFill>
                <a:latin typeface="Arial"/>
                <a:ea typeface="Arial"/>
                <a:cs typeface="Arial"/>
                <a:sym typeface="Arial"/>
              </a:rPr>
              <a:t>2,42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4"/>
          <p:cNvSpPr txBox="1"/>
          <p:nvPr/>
        </p:nvSpPr>
        <p:spPr>
          <a:xfrm>
            <a:off x="8104184" y="1264366"/>
            <a:ext cx="1529531" cy="4000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95959B"/>
              </a:buClr>
              <a:buSzPts val="1000"/>
              <a:buFont typeface="Arial"/>
              <a:buNone/>
            </a:pPr>
            <a:r>
              <a:rPr b="0" i="0" lang="ru-RU" sz="1000" u="none" cap="none" strike="noStrike">
                <a:solidFill>
                  <a:srgbClr val="95959B"/>
                </a:solidFill>
                <a:latin typeface="Arial"/>
                <a:ea typeface="Arial"/>
                <a:cs typeface="Arial"/>
                <a:sym typeface="Arial"/>
              </a:rPr>
              <a:t>ФАКТИЧЕСКОЕ ВРЕМЯ НА САЙТЕ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4"/>
          <p:cNvSpPr txBox="1"/>
          <p:nvPr/>
        </p:nvSpPr>
        <p:spPr>
          <a:xfrm>
            <a:off x="10061144" y="1264366"/>
            <a:ext cx="1118147" cy="4000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95959B"/>
              </a:buClr>
              <a:buSzPts val="1000"/>
              <a:buFont typeface="Arial"/>
              <a:buNone/>
            </a:pPr>
            <a:r>
              <a:rPr b="0" i="0" lang="ru-RU" sz="1000" u="none" cap="none" strike="noStrike">
                <a:solidFill>
                  <a:srgbClr val="95959B"/>
                </a:solidFill>
                <a:latin typeface="Arial"/>
                <a:ea typeface="Arial"/>
                <a:cs typeface="Arial"/>
                <a:sym typeface="Arial"/>
              </a:rPr>
              <a:t>СТРАНИЦЫ В СРЕДНЕМ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4"/>
          <p:cNvSpPr txBox="1"/>
          <p:nvPr/>
        </p:nvSpPr>
        <p:spPr>
          <a:xfrm>
            <a:off x="8165133" y="1678916"/>
            <a:ext cx="1780924" cy="2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25">
            <a:spAutoFit/>
          </a:bodyPr>
          <a:lstStyle/>
          <a:p>
            <a:pPr indent="0" lvl="0" marL="7701" marR="3081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3137"/>
              </a:buClr>
              <a:buSzPts val="970"/>
              <a:buFont typeface="Arial"/>
              <a:buNone/>
            </a:pPr>
            <a:r>
              <a:rPr b="0" i="0" lang="ru-RU" sz="970" u="none" cap="none" strike="noStrike">
                <a:solidFill>
                  <a:srgbClr val="2B3137"/>
                </a:solidFill>
                <a:latin typeface="Arial"/>
                <a:ea typeface="Arial"/>
                <a:cs typeface="Arial"/>
                <a:sym typeface="Arial"/>
              </a:rPr>
              <a:t>При плане в 45 секунд</a:t>
            </a:r>
            <a:endParaRPr b="0" i="0" sz="970" u="none" cap="none" strike="noStrike">
              <a:solidFill>
                <a:srgbClr val="2B313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4"/>
          <p:cNvSpPr txBox="1"/>
          <p:nvPr/>
        </p:nvSpPr>
        <p:spPr>
          <a:xfrm>
            <a:off x="10157623" y="1678916"/>
            <a:ext cx="1953094" cy="4548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25">
            <a:spAutoFit/>
          </a:bodyPr>
          <a:lstStyle/>
          <a:p>
            <a:pPr indent="0" lvl="0" marL="770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3137"/>
              </a:buClr>
              <a:buSzPts val="970"/>
              <a:buFont typeface="Arial"/>
              <a:buNone/>
            </a:pPr>
            <a:r>
              <a:rPr b="0" i="0" lang="ru-RU" sz="970" u="none" cap="none" strike="noStrike">
                <a:solidFill>
                  <a:srgbClr val="2B3137"/>
                </a:solidFill>
                <a:latin typeface="Arial"/>
                <a:ea typeface="Arial"/>
                <a:cs typeface="Arial"/>
                <a:sym typeface="Arial"/>
              </a:rPr>
              <a:t>Фактическая глубина просмотра</a:t>
            </a:r>
            <a:endParaRPr b="0" i="0" sz="970" u="none" cap="none" strike="noStrike">
              <a:solidFill>
                <a:srgbClr val="2B313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4"/>
          <p:cNvSpPr txBox="1"/>
          <p:nvPr/>
        </p:nvSpPr>
        <p:spPr>
          <a:xfrm>
            <a:off x="7618863" y="3585572"/>
            <a:ext cx="4430894" cy="25003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300">
            <a:spAutoFit/>
          </a:bodyPr>
          <a:lstStyle/>
          <a:p>
            <a:pPr indent="0" lvl="0" marL="7701" marR="3081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3137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2B3137"/>
                </a:solidFill>
                <a:latin typeface="Arial"/>
                <a:ea typeface="Arial"/>
                <a:cs typeface="Arial"/>
                <a:sym typeface="Arial"/>
              </a:rPr>
              <a:t>Использовать таргетинг на премиальную аудиторию, которой интересны автомобили марок-конкурентов.</a:t>
            </a:r>
            <a:endParaRPr/>
          </a:p>
          <a:p>
            <a:pPr indent="0" lvl="0" marL="7701" marR="3081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rgbClr val="2B313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701" marR="3081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3137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2B3137"/>
                </a:solidFill>
                <a:latin typeface="Arial"/>
                <a:ea typeface="Arial"/>
                <a:cs typeface="Arial"/>
                <a:sym typeface="Arial"/>
              </a:rPr>
              <a:t>Стоит протестировать такие сегменты, как </a:t>
            </a:r>
            <a:r>
              <a:rPr b="1" i="0" lang="ru-RU" sz="1200" u="none" cap="none" strike="noStrike">
                <a:solidFill>
                  <a:srgbClr val="2B3137"/>
                </a:solidFill>
                <a:latin typeface="Arial"/>
                <a:ea typeface="Arial"/>
                <a:cs typeface="Arial"/>
                <a:sym typeface="Arial"/>
              </a:rPr>
              <a:t>Спорт, Развлечения и хобби, Кино</a:t>
            </a:r>
            <a:r>
              <a:rPr b="0" i="0" lang="ru-RU" sz="1200" u="none" cap="none" strike="noStrike">
                <a:solidFill>
                  <a:srgbClr val="2B3137"/>
                </a:solidFill>
                <a:latin typeface="Arial"/>
                <a:ea typeface="Arial"/>
                <a:cs typeface="Arial"/>
                <a:sym typeface="Arial"/>
              </a:rPr>
              <a:t>. Они не входили в таргетинги, Но по кодам Segmento видно, что пользователи из этих сегментов совершили наибольшее количество качественных переходов на сайт. </a:t>
            </a:r>
            <a:endParaRPr/>
          </a:p>
          <a:p>
            <a:pPr indent="0" lvl="0" marL="7701" marR="3081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rgbClr val="2B313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4"/>
          <p:cNvSpPr txBox="1"/>
          <p:nvPr/>
        </p:nvSpPr>
        <p:spPr>
          <a:xfrm>
            <a:off x="6569580" y="1678916"/>
            <a:ext cx="1554911" cy="4548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25">
            <a:spAutoFit/>
          </a:bodyPr>
          <a:lstStyle/>
          <a:p>
            <a:pPr indent="0" lvl="0" marL="7701" marR="376593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3137"/>
              </a:buClr>
              <a:buSzPts val="970"/>
              <a:buFont typeface="Arial"/>
              <a:buNone/>
            </a:pPr>
            <a:r>
              <a:rPr b="0" i="0" lang="ru-RU" sz="970" u="none" cap="none" strike="noStrike">
                <a:solidFill>
                  <a:srgbClr val="2B3137"/>
                </a:solidFill>
                <a:latin typeface="Arial"/>
                <a:ea typeface="Arial"/>
                <a:cs typeface="Arial"/>
                <a:sym typeface="Arial"/>
              </a:rPr>
              <a:t>При планируемом Bounce Rate в 60%</a:t>
            </a:r>
            <a:endParaRPr b="0" i="0" sz="970" u="none" cap="none" strike="noStrike">
              <a:solidFill>
                <a:srgbClr val="2B313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4"/>
          <p:cNvSpPr txBox="1"/>
          <p:nvPr/>
        </p:nvSpPr>
        <p:spPr>
          <a:xfrm>
            <a:off x="6569580" y="863364"/>
            <a:ext cx="1780924" cy="3823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225">
            <a:spAutoFit/>
          </a:bodyPr>
          <a:lstStyle/>
          <a:p>
            <a:pPr indent="0" lvl="0" marL="7701" marR="376593" rtl="0" algn="l">
              <a:lnSpc>
                <a:spcPct val="100800"/>
              </a:lnSpc>
              <a:spcBef>
                <a:spcPts val="0"/>
              </a:spcBef>
              <a:spcAft>
                <a:spcPts val="0"/>
              </a:spcAft>
              <a:buClr>
                <a:srgbClr val="FF2D00"/>
              </a:buClr>
              <a:buSzPts val="2400"/>
              <a:buFont typeface="Arial"/>
              <a:buNone/>
            </a:pPr>
            <a:r>
              <a:rPr b="1" i="0" lang="ru-RU" sz="2400" u="none" cap="none" strike="noStrike">
                <a:solidFill>
                  <a:srgbClr val="FF2D00"/>
                </a:solidFill>
                <a:latin typeface="Arial"/>
                <a:ea typeface="Arial"/>
                <a:cs typeface="Arial"/>
                <a:sym typeface="Arial"/>
              </a:rPr>
              <a:t>25%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4"/>
          <p:cNvSpPr txBox="1"/>
          <p:nvPr/>
        </p:nvSpPr>
        <p:spPr>
          <a:xfrm>
            <a:off x="6502867" y="1264366"/>
            <a:ext cx="1118147" cy="4000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95959B"/>
              </a:buClr>
              <a:buSzPts val="1000"/>
              <a:buFont typeface="Arial"/>
              <a:buNone/>
            </a:pPr>
            <a:r>
              <a:rPr b="0" i="0" lang="ru-RU" sz="1000" u="none" cap="none" strike="noStrike">
                <a:solidFill>
                  <a:srgbClr val="95959B"/>
                </a:solidFill>
                <a:latin typeface="Arial"/>
                <a:ea typeface="Arial"/>
                <a:cs typeface="Arial"/>
                <a:sym typeface="Arial"/>
              </a:rPr>
              <a:t>ПОКАЗАТЕЛЬ ОТКАЗОВ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"/>
          <p:cNvSpPr txBox="1"/>
          <p:nvPr/>
        </p:nvSpPr>
        <p:spPr>
          <a:xfrm>
            <a:off x="712266" y="2800692"/>
            <a:ext cx="1915898" cy="224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225">
            <a:spAutoFit/>
          </a:bodyPr>
          <a:lstStyle/>
          <a:p>
            <a:pPr indent="0" lvl="0" marL="7701" marR="0" rtl="0" algn="l">
              <a:spcBef>
                <a:spcPts val="0"/>
              </a:spcBef>
              <a:spcAft>
                <a:spcPts val="0"/>
              </a:spcAft>
              <a:buClr>
                <a:srgbClr val="2B3137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2B3137"/>
                </a:solidFill>
                <a:latin typeface="Arial"/>
                <a:ea typeface="Arial"/>
                <a:cs typeface="Arial"/>
                <a:sym typeface="Arial"/>
              </a:rPr>
              <a:t>Цель кампании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5"/>
          <p:cNvSpPr txBox="1"/>
          <p:nvPr/>
        </p:nvSpPr>
        <p:spPr>
          <a:xfrm>
            <a:off x="712266" y="3864670"/>
            <a:ext cx="3385736" cy="2247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225">
            <a:spAutoFit/>
          </a:bodyPr>
          <a:lstStyle/>
          <a:p>
            <a:pPr indent="0" lvl="0" marL="7701" marR="0" rtl="0" algn="l">
              <a:spcBef>
                <a:spcPts val="0"/>
              </a:spcBef>
              <a:spcAft>
                <a:spcPts val="0"/>
              </a:spcAft>
              <a:buClr>
                <a:srgbClr val="2B3137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2B3137"/>
                </a:solidFill>
                <a:latin typeface="Arial"/>
                <a:ea typeface="Arial"/>
                <a:cs typeface="Arial"/>
                <a:sym typeface="Arial"/>
              </a:rPr>
              <a:t>Рекомендации по итогам кампании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5"/>
          <p:cNvSpPr txBox="1"/>
          <p:nvPr/>
        </p:nvSpPr>
        <p:spPr>
          <a:xfrm>
            <a:off x="794445" y="1540123"/>
            <a:ext cx="6035875" cy="11153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300">
            <a:spAutoFit/>
          </a:bodyPr>
          <a:lstStyle/>
          <a:p>
            <a:pPr indent="0" lvl="0" marL="7701" marR="3081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3137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2B3137"/>
                </a:solidFill>
                <a:latin typeface="Arial"/>
                <a:ea typeface="Arial"/>
                <a:cs typeface="Arial"/>
                <a:sym typeface="Arial"/>
              </a:rPr>
              <a:t>Ассортимент бренда BBK ежегодно расширяется. В линейке представлены практически все устройства для разных сфер жизни. В сентябре 2020 года бренд запустил на платформе Segmento кампанию для продвижения сразу нескольких категорий электроники и бытовой техники.</a:t>
            </a:r>
            <a:endParaRPr b="0" i="0" sz="1200" u="none" cap="none" strike="noStrike">
              <a:solidFill>
                <a:srgbClr val="2B313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2" name="Google Shape;232;p5"/>
          <p:cNvGrpSpPr/>
          <p:nvPr/>
        </p:nvGrpSpPr>
        <p:grpSpPr>
          <a:xfrm>
            <a:off x="-6183" y="0"/>
            <a:ext cx="262782" cy="6858000"/>
            <a:chOff x="428" y="0"/>
            <a:chExt cx="262782" cy="6858000"/>
          </a:xfrm>
        </p:grpSpPr>
        <p:sp>
          <p:nvSpPr>
            <p:cNvPr id="233" name="Google Shape;233;p5"/>
            <p:cNvSpPr/>
            <p:nvPr/>
          </p:nvSpPr>
          <p:spPr>
            <a:xfrm>
              <a:off x="428" y="0"/>
              <a:ext cx="262782" cy="6858000"/>
            </a:xfrm>
            <a:custGeom>
              <a:rect b="b" l="l" r="r" t="t"/>
              <a:pathLst>
                <a:path extrusionOk="0" h="7787640" w="169545">
                  <a:moveTo>
                    <a:pt x="169303" y="0"/>
                  </a:moveTo>
                  <a:lnTo>
                    <a:pt x="0" y="0"/>
                  </a:lnTo>
                  <a:lnTo>
                    <a:pt x="0" y="7787427"/>
                  </a:lnTo>
                  <a:lnTo>
                    <a:pt x="169303" y="7787427"/>
                  </a:lnTo>
                  <a:lnTo>
                    <a:pt x="169303" y="0"/>
                  </a:lnTo>
                  <a:close/>
                </a:path>
              </a:pathLst>
            </a:custGeom>
            <a:solidFill>
              <a:srgbClr val="FF2D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92"/>
                <a:buFont typeface="Calibri"/>
                <a:buNone/>
              </a:pPr>
              <a:r>
                <a:t/>
              </a:r>
              <a:endParaRPr b="0" i="0" sz="109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34" name="Google Shape;234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-263297" y="6204204"/>
              <a:ext cx="855969" cy="19704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5" name="Google Shape;235;p5"/>
          <p:cNvSpPr txBox="1"/>
          <p:nvPr/>
        </p:nvSpPr>
        <p:spPr>
          <a:xfrm>
            <a:off x="712266" y="541286"/>
            <a:ext cx="4116909" cy="741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D00"/>
              </a:buClr>
              <a:buSzPts val="3600"/>
              <a:buFont typeface="Arial"/>
              <a:buNone/>
            </a:pPr>
            <a:r>
              <a:rPr b="1" i="0" lang="ru-RU" sz="3000" u="none" cap="none" strike="noStrike">
                <a:solidFill>
                  <a:srgbClr val="FF2D00"/>
                </a:solidFill>
                <a:latin typeface="Arial"/>
                <a:ea typeface="Arial"/>
                <a:cs typeface="Arial"/>
                <a:sym typeface="Arial"/>
              </a:rPr>
              <a:t>BBK</a:t>
            </a:r>
            <a:endParaRPr b="1" i="0" sz="3000" u="none" cap="none" strike="noStrike">
              <a:solidFill>
                <a:srgbClr val="FF2D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6" name="Google Shape;236;p5"/>
          <p:cNvCxnSpPr/>
          <p:nvPr/>
        </p:nvCxnSpPr>
        <p:spPr>
          <a:xfrm rot="10800000">
            <a:off x="7297428" y="802640"/>
            <a:ext cx="0" cy="5772491"/>
          </a:xfrm>
          <a:prstGeom prst="straightConnector1">
            <a:avLst/>
          </a:prstGeom>
          <a:noFill/>
          <a:ln cap="flat" cmpd="sng" w="9525">
            <a:solidFill>
              <a:srgbClr val="95959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7" name="Google Shape;237;p5"/>
          <p:cNvSpPr/>
          <p:nvPr/>
        </p:nvSpPr>
        <p:spPr>
          <a:xfrm>
            <a:off x="794445" y="3133395"/>
            <a:ext cx="3303554" cy="349587"/>
          </a:xfrm>
          <a:prstGeom prst="roundRect">
            <a:avLst>
              <a:gd fmla="val 50000" name="adj"/>
            </a:avLst>
          </a:prstGeom>
          <a:solidFill>
            <a:srgbClr val="F3F3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B3137"/>
              </a:buClr>
              <a:buSzPts val="1000"/>
              <a:buFont typeface="Arial"/>
              <a:buNone/>
            </a:pPr>
            <a:r>
              <a:rPr b="0" i="0" lang="ru-RU" sz="1000" u="none" cap="none" strike="noStrike">
                <a:solidFill>
                  <a:srgbClr val="2B3137"/>
                </a:solidFill>
                <a:latin typeface="Arial"/>
                <a:ea typeface="Arial"/>
                <a:cs typeface="Arial"/>
                <a:sym typeface="Arial"/>
              </a:rPr>
              <a:t>Максимальный охват потенциальной аудитории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5"/>
          <p:cNvSpPr txBox="1"/>
          <p:nvPr/>
        </p:nvSpPr>
        <p:spPr>
          <a:xfrm>
            <a:off x="895473" y="5624473"/>
            <a:ext cx="5934849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7701" marR="3081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3137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2B3137"/>
                </a:solidFill>
                <a:latin typeface="Arial"/>
                <a:ea typeface="Arial"/>
                <a:cs typeface="Arial"/>
                <a:sym typeface="Arial"/>
              </a:rPr>
              <a:t>Поделить кампании с таргетингом на мужскую и женскую аудитории, чтобы продвигать в них соответствующие товарные категории.</a:t>
            </a:r>
            <a:endParaRPr/>
          </a:p>
        </p:txBody>
      </p:sp>
      <p:sp>
        <p:nvSpPr>
          <p:cNvPr id="239" name="Google Shape;239;p5"/>
          <p:cNvSpPr txBox="1"/>
          <p:nvPr/>
        </p:nvSpPr>
        <p:spPr>
          <a:xfrm>
            <a:off x="895473" y="4914248"/>
            <a:ext cx="6053005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7701" marR="3081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3137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2B3137"/>
                </a:solidFill>
                <a:latin typeface="Arial"/>
                <a:ea typeface="Arial"/>
                <a:cs typeface="Arial"/>
                <a:sym typeface="Arial"/>
              </a:rPr>
              <a:t>Провести кампании в социальных сетях и на YouTube с использованием сегментов аудитории на основе транзакционных данных Segmento. </a:t>
            </a:r>
            <a:endParaRPr/>
          </a:p>
        </p:txBody>
      </p:sp>
      <p:sp>
        <p:nvSpPr>
          <p:cNvPr id="240" name="Google Shape;240;p5"/>
          <p:cNvSpPr txBox="1"/>
          <p:nvPr/>
        </p:nvSpPr>
        <p:spPr>
          <a:xfrm>
            <a:off x="895473" y="4204736"/>
            <a:ext cx="6053006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7701" marR="3081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3137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2B3137"/>
                </a:solidFill>
                <a:latin typeface="Arial"/>
                <a:ea typeface="Arial"/>
                <a:cs typeface="Arial"/>
                <a:sym typeface="Arial"/>
              </a:rPr>
              <a:t>Протестировать размещение на данных Segmento в мобильных приложениях, так как этот канал обеспечивает высокую вовлеченность пользователей. </a:t>
            </a:r>
            <a:endParaRPr/>
          </a:p>
        </p:txBody>
      </p:sp>
      <p:sp>
        <p:nvSpPr>
          <p:cNvPr id="241" name="Google Shape;241;p5"/>
          <p:cNvSpPr txBox="1"/>
          <p:nvPr/>
        </p:nvSpPr>
        <p:spPr>
          <a:xfrm>
            <a:off x="438588" y="4204736"/>
            <a:ext cx="522063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7317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2D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FF2D00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5"/>
          <p:cNvSpPr txBox="1"/>
          <p:nvPr/>
        </p:nvSpPr>
        <p:spPr>
          <a:xfrm>
            <a:off x="438588" y="4914248"/>
            <a:ext cx="522063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7317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2D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FF2D00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5"/>
          <p:cNvSpPr txBox="1"/>
          <p:nvPr/>
        </p:nvSpPr>
        <p:spPr>
          <a:xfrm>
            <a:off x="438588" y="5624473"/>
            <a:ext cx="522062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7317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2D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FF2D00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5"/>
          <p:cNvSpPr/>
          <p:nvPr/>
        </p:nvSpPr>
        <p:spPr>
          <a:xfrm>
            <a:off x="794445" y="1082444"/>
            <a:ext cx="4796479" cy="349587"/>
          </a:xfrm>
          <a:prstGeom prst="roundRect">
            <a:avLst>
              <a:gd fmla="val 50000" name="adj"/>
            </a:avLst>
          </a:prstGeom>
          <a:solidFill>
            <a:srgbClr val="F3F3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B3137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2B3137"/>
                </a:solidFill>
                <a:latin typeface="Arial"/>
                <a:ea typeface="Arial"/>
                <a:cs typeface="Arial"/>
                <a:sym typeface="Arial"/>
              </a:rPr>
              <a:t>Увеличение просмотров ролика и знания бренда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5"/>
          <p:cNvSpPr txBox="1"/>
          <p:nvPr/>
        </p:nvSpPr>
        <p:spPr>
          <a:xfrm>
            <a:off x="10185137" y="4303702"/>
            <a:ext cx="2222781" cy="3823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225">
            <a:spAutoFit/>
          </a:bodyPr>
          <a:lstStyle/>
          <a:p>
            <a:pPr indent="0" lvl="0" marL="7701" marR="376593" rtl="0" algn="l">
              <a:lnSpc>
                <a:spcPct val="100800"/>
              </a:lnSpc>
              <a:spcBef>
                <a:spcPts val="0"/>
              </a:spcBef>
              <a:spcAft>
                <a:spcPts val="0"/>
              </a:spcAft>
              <a:buClr>
                <a:srgbClr val="FF2D00"/>
              </a:buClr>
              <a:buSzPts val="2400"/>
              <a:buFont typeface="Arial"/>
              <a:buNone/>
            </a:pPr>
            <a:r>
              <a:rPr b="1" i="0" lang="ru-RU" sz="2400" u="none" cap="none" strike="noStrike">
                <a:solidFill>
                  <a:srgbClr val="FF2D00"/>
                </a:solidFill>
                <a:latin typeface="Arial"/>
                <a:ea typeface="Arial"/>
                <a:cs typeface="Arial"/>
                <a:sym typeface="Arial"/>
              </a:rPr>
              <a:t>+6,3%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5"/>
          <p:cNvSpPr txBox="1"/>
          <p:nvPr/>
        </p:nvSpPr>
        <p:spPr>
          <a:xfrm>
            <a:off x="10116639" y="4704704"/>
            <a:ext cx="1529531" cy="4000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95959B"/>
              </a:buClr>
              <a:buSzPts val="1000"/>
              <a:buFont typeface="Arial"/>
              <a:buNone/>
            </a:pPr>
            <a:r>
              <a:rPr b="0" i="0" lang="ru-RU" sz="1000" u="none" cap="none" strike="noStrike">
                <a:solidFill>
                  <a:srgbClr val="95959B"/>
                </a:solidFill>
                <a:latin typeface="Arial"/>
                <a:ea typeface="Arial"/>
                <a:cs typeface="Arial"/>
                <a:sym typeface="Arial"/>
              </a:rPr>
              <a:t>ОТ ПЛАНОВОГО </a:t>
            </a:r>
            <a:endParaRPr b="0" i="0" sz="1000" u="none" cap="none" strike="noStrike">
              <a:solidFill>
                <a:srgbClr val="95959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95959B"/>
              </a:buClr>
              <a:buSzPts val="1000"/>
              <a:buFont typeface="Arial"/>
              <a:buNone/>
            </a:pPr>
            <a:r>
              <a:rPr b="0" i="0" lang="ru-RU" sz="1000" u="none" cap="none" strike="noStrike">
                <a:solidFill>
                  <a:srgbClr val="95959B"/>
                </a:solidFill>
                <a:latin typeface="Arial"/>
                <a:ea typeface="Arial"/>
                <a:cs typeface="Arial"/>
                <a:sym typeface="Arial"/>
              </a:rPr>
              <a:t>VTR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5"/>
          <p:cNvSpPr txBox="1"/>
          <p:nvPr/>
        </p:nvSpPr>
        <p:spPr>
          <a:xfrm>
            <a:off x="8582035" y="4303702"/>
            <a:ext cx="1780924" cy="3823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225">
            <a:spAutoFit/>
          </a:bodyPr>
          <a:lstStyle/>
          <a:p>
            <a:pPr indent="0" lvl="0" marL="7701" marR="376593" rtl="0" algn="l">
              <a:lnSpc>
                <a:spcPct val="100800"/>
              </a:lnSpc>
              <a:spcBef>
                <a:spcPts val="0"/>
              </a:spcBef>
              <a:spcAft>
                <a:spcPts val="0"/>
              </a:spcAft>
              <a:buClr>
                <a:srgbClr val="FF2D00"/>
              </a:buClr>
              <a:buSzPts val="2400"/>
              <a:buFont typeface="Arial"/>
              <a:buNone/>
            </a:pPr>
            <a:r>
              <a:rPr b="1" i="0" lang="ru-RU" sz="2400" u="none" cap="none" strike="noStrike">
                <a:solidFill>
                  <a:srgbClr val="FF2D00"/>
                </a:solidFill>
                <a:latin typeface="Arial"/>
                <a:ea typeface="Arial"/>
                <a:cs typeface="Arial"/>
                <a:sym typeface="Arial"/>
              </a:rPr>
              <a:t>+48%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5"/>
          <p:cNvSpPr txBox="1"/>
          <p:nvPr/>
        </p:nvSpPr>
        <p:spPr>
          <a:xfrm>
            <a:off x="8515322" y="4704704"/>
            <a:ext cx="1212385" cy="4000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95959B"/>
              </a:buClr>
              <a:buSzPts val="1000"/>
              <a:buFont typeface="Arial"/>
              <a:buNone/>
            </a:pPr>
            <a:r>
              <a:rPr b="0" i="0" lang="ru-RU" sz="1000" u="none" cap="none" strike="noStrike">
                <a:solidFill>
                  <a:srgbClr val="95959B"/>
                </a:solidFill>
                <a:latin typeface="Arial"/>
                <a:ea typeface="Arial"/>
                <a:cs typeface="Arial"/>
                <a:sym typeface="Arial"/>
              </a:rPr>
              <a:t>ОТ ПЛАНОВОГО CTR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5"/>
          <p:cNvSpPr txBox="1"/>
          <p:nvPr/>
        </p:nvSpPr>
        <p:spPr>
          <a:xfrm>
            <a:off x="8610347" y="3977049"/>
            <a:ext cx="2686180" cy="2247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225">
            <a:spAutoFit/>
          </a:bodyPr>
          <a:lstStyle/>
          <a:p>
            <a:pPr indent="0" lvl="0" marL="7701" marR="0" rtl="0" algn="l">
              <a:spcBef>
                <a:spcPts val="0"/>
              </a:spcBef>
              <a:spcAft>
                <a:spcPts val="0"/>
              </a:spcAft>
              <a:buClr>
                <a:srgbClr val="2B3137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2B3137"/>
                </a:solidFill>
                <a:latin typeface="Arial"/>
                <a:ea typeface="Arial"/>
                <a:cs typeface="Arial"/>
                <a:sym typeface="Arial"/>
              </a:rPr>
              <a:t>Показатели видеокампании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5"/>
          <p:cNvSpPr/>
          <p:nvPr/>
        </p:nvSpPr>
        <p:spPr>
          <a:xfrm>
            <a:off x="8657315" y="741802"/>
            <a:ext cx="2324927" cy="2324927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r>
              <a:t/>
            </a:r>
            <a:endParaRPr b="0" i="0" sz="1050" u="none" cap="none" strike="noStrike">
              <a:solidFill>
                <a:srgbClr val="2B313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5"/>
          <p:cNvSpPr txBox="1"/>
          <p:nvPr/>
        </p:nvSpPr>
        <p:spPr>
          <a:xfrm>
            <a:off x="9129627" y="1528979"/>
            <a:ext cx="1657034" cy="5688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225">
            <a:spAutoFit/>
          </a:bodyPr>
          <a:lstStyle/>
          <a:p>
            <a:pPr indent="0" lvl="0" marL="7701" marR="376593" rtl="0" algn="ctr">
              <a:lnSpc>
                <a:spcPct val="100800"/>
              </a:lnSpc>
              <a:spcBef>
                <a:spcPts val="0"/>
              </a:spcBef>
              <a:spcAft>
                <a:spcPts val="0"/>
              </a:spcAft>
              <a:buClr>
                <a:srgbClr val="FF2D00"/>
              </a:buClr>
              <a:buSzPts val="3600"/>
              <a:buFont typeface="Arial"/>
              <a:buNone/>
            </a:pPr>
            <a:r>
              <a:rPr b="1" i="0" lang="ru-RU" sz="3600" u="none" cap="none" strike="noStrike">
                <a:solidFill>
                  <a:srgbClr val="FF2D00"/>
                </a:solidFill>
                <a:latin typeface="Arial"/>
                <a:ea typeface="Arial"/>
                <a:cs typeface="Arial"/>
                <a:sym typeface="Arial"/>
              </a:rPr>
              <a:t>+29%</a:t>
            </a:r>
            <a:endParaRPr b="1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5"/>
          <p:cNvSpPr txBox="1"/>
          <p:nvPr/>
        </p:nvSpPr>
        <p:spPr>
          <a:xfrm>
            <a:off x="8991261" y="2067072"/>
            <a:ext cx="1657034" cy="584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95959B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rgbClr val="95959B"/>
                </a:solidFill>
                <a:latin typeface="Arial"/>
                <a:ea typeface="Arial"/>
                <a:cs typeface="Arial"/>
                <a:sym typeface="Arial"/>
              </a:rPr>
              <a:t>РОСТ ЗНАНИЯ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95959B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rgbClr val="95959B"/>
                </a:solidFill>
                <a:latin typeface="Arial"/>
                <a:ea typeface="Arial"/>
                <a:cs typeface="Arial"/>
                <a:sym typeface="Arial"/>
              </a:rPr>
              <a:t>О БРЕНДЕ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6"/>
          <p:cNvSpPr txBox="1"/>
          <p:nvPr/>
        </p:nvSpPr>
        <p:spPr>
          <a:xfrm>
            <a:off x="794446" y="2493907"/>
            <a:ext cx="1915898" cy="224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225">
            <a:spAutoFit/>
          </a:bodyPr>
          <a:lstStyle/>
          <a:p>
            <a:pPr indent="0" lvl="0" marL="7701" marR="0" rtl="0" algn="l">
              <a:spcBef>
                <a:spcPts val="0"/>
              </a:spcBef>
              <a:spcAft>
                <a:spcPts val="0"/>
              </a:spcAft>
              <a:buClr>
                <a:srgbClr val="2B3137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2B3137"/>
                </a:solidFill>
                <a:latin typeface="Arial"/>
                <a:ea typeface="Arial"/>
                <a:cs typeface="Arial"/>
                <a:sym typeface="Arial"/>
              </a:rPr>
              <a:t>Цель кампании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6"/>
          <p:cNvSpPr txBox="1"/>
          <p:nvPr/>
        </p:nvSpPr>
        <p:spPr>
          <a:xfrm>
            <a:off x="794446" y="4388810"/>
            <a:ext cx="2120385" cy="224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225">
            <a:spAutoFit/>
          </a:bodyPr>
          <a:lstStyle/>
          <a:p>
            <a:pPr indent="0" lvl="0" marL="7701" marR="0" rtl="0" algn="l">
              <a:spcBef>
                <a:spcPts val="0"/>
              </a:spcBef>
              <a:spcAft>
                <a:spcPts val="0"/>
              </a:spcAft>
              <a:buClr>
                <a:srgbClr val="2B3137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2B3137"/>
                </a:solidFill>
                <a:latin typeface="Arial"/>
                <a:ea typeface="Arial"/>
                <a:cs typeface="Arial"/>
                <a:sym typeface="Arial"/>
              </a:rPr>
              <a:t>Размещение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6"/>
          <p:cNvSpPr txBox="1"/>
          <p:nvPr/>
        </p:nvSpPr>
        <p:spPr>
          <a:xfrm>
            <a:off x="5089729" y="2464627"/>
            <a:ext cx="2438699" cy="902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25">
            <a:spAutoFit/>
          </a:bodyPr>
          <a:lstStyle/>
          <a:p>
            <a:pPr indent="0" lvl="0" marL="7701" marR="376593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3137"/>
              </a:buClr>
              <a:buSzPts val="970"/>
              <a:buFont typeface="Arial"/>
              <a:buNone/>
            </a:pPr>
            <a:r>
              <a:rPr b="0" i="0" lang="ru-RU" sz="970" u="none" cap="none" strike="noStrike">
                <a:solidFill>
                  <a:srgbClr val="2B3137"/>
                </a:solidFill>
                <a:latin typeface="Arial"/>
                <a:ea typeface="Arial"/>
                <a:cs typeface="Arial"/>
                <a:sym typeface="Arial"/>
              </a:rPr>
              <a:t>Пользователи, которые видели  рекламу, совершали больше  транзакций, чем те пользователи,  которые ее не видели.</a:t>
            </a:r>
            <a:endParaRPr b="0" i="0" sz="970" u="none" cap="none" strike="noStrike">
              <a:solidFill>
                <a:srgbClr val="2B313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6"/>
          <p:cNvSpPr txBox="1"/>
          <p:nvPr/>
        </p:nvSpPr>
        <p:spPr>
          <a:xfrm>
            <a:off x="7618863" y="2315222"/>
            <a:ext cx="1780924" cy="11265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25">
            <a:spAutoFit/>
          </a:bodyPr>
          <a:lstStyle/>
          <a:p>
            <a:pPr indent="0" lvl="0" marL="7701" marR="3081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3137"/>
              </a:buClr>
              <a:buSzPts val="970"/>
              <a:buFont typeface="Arial"/>
              <a:buNone/>
            </a:pPr>
            <a:r>
              <a:rPr b="0" i="0" lang="ru-RU" sz="970" u="none" cap="none" strike="noStrike">
                <a:solidFill>
                  <a:srgbClr val="2B3137"/>
                </a:solidFill>
                <a:latin typeface="Arial"/>
                <a:ea typeface="Arial"/>
                <a:cs typeface="Arial"/>
                <a:sym typeface="Arial"/>
              </a:rPr>
              <a:t>Пользователи, которые видели рекламу, тратили больше денег, чем те пользователи, которые ее не видели.</a:t>
            </a:r>
            <a:endParaRPr b="0" i="0" sz="970" u="none" cap="none" strike="noStrike">
              <a:solidFill>
                <a:srgbClr val="2B313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6"/>
          <p:cNvSpPr txBox="1"/>
          <p:nvPr/>
        </p:nvSpPr>
        <p:spPr>
          <a:xfrm>
            <a:off x="9945673" y="2315222"/>
            <a:ext cx="1953094" cy="902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25">
            <a:spAutoFit/>
          </a:bodyPr>
          <a:lstStyle/>
          <a:p>
            <a:pPr indent="0" lvl="0" marL="7701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3137"/>
              </a:buClr>
              <a:buSzPts val="970"/>
              <a:buFont typeface="Arial"/>
              <a:buNone/>
            </a:pPr>
            <a:r>
              <a:rPr b="0" i="0" lang="ru-RU" sz="970" u="none" cap="none" strike="noStrike">
                <a:solidFill>
                  <a:srgbClr val="2B3137"/>
                </a:solidFill>
                <a:latin typeface="Arial"/>
                <a:ea typeface="Arial"/>
                <a:cs typeface="Arial"/>
                <a:sym typeface="Arial"/>
              </a:rPr>
              <a:t>Выручка от пользователей, видевших рекламу, значительно превысила расходы на кампанию</a:t>
            </a:r>
            <a:endParaRPr b="0" i="0" sz="970" u="none" cap="none" strike="noStrike">
              <a:solidFill>
                <a:srgbClr val="2B313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6"/>
          <p:cNvSpPr txBox="1"/>
          <p:nvPr/>
        </p:nvSpPr>
        <p:spPr>
          <a:xfrm>
            <a:off x="5089730" y="1033529"/>
            <a:ext cx="2625522" cy="2863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225">
            <a:spAutoFit/>
          </a:bodyPr>
          <a:lstStyle/>
          <a:p>
            <a:pPr indent="0" lvl="0" marL="7701" marR="0" rtl="0" algn="l">
              <a:spcBef>
                <a:spcPts val="0"/>
              </a:spcBef>
              <a:spcAft>
                <a:spcPts val="0"/>
              </a:spcAft>
              <a:buClr>
                <a:srgbClr val="2B3137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2B3137"/>
                </a:solidFill>
                <a:latin typeface="Arial"/>
                <a:ea typeface="Arial"/>
                <a:cs typeface="Arial"/>
                <a:sym typeface="Arial"/>
              </a:rPr>
              <a:t>Sales Lift</a:t>
            </a:r>
            <a:endParaRPr b="1" i="0" sz="1800" u="none" cap="none" strike="noStrike">
              <a:solidFill>
                <a:srgbClr val="2B313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6"/>
          <p:cNvSpPr txBox="1"/>
          <p:nvPr/>
        </p:nvSpPr>
        <p:spPr>
          <a:xfrm>
            <a:off x="794445" y="1408043"/>
            <a:ext cx="3682305" cy="8312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300">
            <a:spAutoFit/>
          </a:bodyPr>
          <a:lstStyle/>
          <a:p>
            <a:pPr indent="0" lvl="0" marL="7701" marR="3081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3137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2B3137"/>
                </a:solidFill>
                <a:latin typeface="Arial"/>
                <a:ea typeface="Arial"/>
                <a:cs typeface="Arial"/>
                <a:sym typeface="Arial"/>
              </a:rPr>
              <a:t>Как сегментация по потребительскому интересу и данные о платежеспособности позволили  увеличить средний чек и выручку.</a:t>
            </a:r>
            <a:endParaRPr b="0" i="0" sz="1200" u="none" cap="none" strike="noStrike">
              <a:solidFill>
                <a:srgbClr val="2B313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4" name="Google Shape;264;p6"/>
          <p:cNvGrpSpPr/>
          <p:nvPr/>
        </p:nvGrpSpPr>
        <p:grpSpPr>
          <a:xfrm>
            <a:off x="-6183" y="0"/>
            <a:ext cx="262782" cy="6858000"/>
            <a:chOff x="428" y="0"/>
            <a:chExt cx="262782" cy="6858000"/>
          </a:xfrm>
        </p:grpSpPr>
        <p:sp>
          <p:nvSpPr>
            <p:cNvPr id="265" name="Google Shape;265;p6"/>
            <p:cNvSpPr/>
            <p:nvPr/>
          </p:nvSpPr>
          <p:spPr>
            <a:xfrm>
              <a:off x="428" y="0"/>
              <a:ext cx="262782" cy="6858000"/>
            </a:xfrm>
            <a:custGeom>
              <a:rect b="b" l="l" r="r" t="t"/>
              <a:pathLst>
                <a:path extrusionOk="0" h="7787640" w="169545">
                  <a:moveTo>
                    <a:pt x="169303" y="0"/>
                  </a:moveTo>
                  <a:lnTo>
                    <a:pt x="0" y="0"/>
                  </a:lnTo>
                  <a:lnTo>
                    <a:pt x="0" y="7787427"/>
                  </a:lnTo>
                  <a:lnTo>
                    <a:pt x="169303" y="7787427"/>
                  </a:lnTo>
                  <a:lnTo>
                    <a:pt x="169303" y="0"/>
                  </a:lnTo>
                  <a:close/>
                </a:path>
              </a:pathLst>
            </a:custGeom>
            <a:solidFill>
              <a:srgbClr val="FF2D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92"/>
                <a:buFont typeface="Calibri"/>
                <a:buNone/>
              </a:pPr>
              <a:r>
                <a:t/>
              </a:r>
              <a:endParaRPr b="0" i="0" sz="109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66" name="Google Shape;266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-263297" y="6204204"/>
              <a:ext cx="855969" cy="19704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7" name="Google Shape;267;p6"/>
          <p:cNvSpPr txBox="1"/>
          <p:nvPr/>
        </p:nvSpPr>
        <p:spPr>
          <a:xfrm>
            <a:off x="712266" y="541286"/>
            <a:ext cx="4116909" cy="741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D00"/>
              </a:buClr>
              <a:buSzPts val="3600"/>
              <a:buFont typeface="Arial"/>
              <a:buNone/>
            </a:pPr>
            <a:r>
              <a:rPr b="1" i="0" lang="ru-RU" sz="3000" u="none" cap="none" strike="noStrike">
                <a:solidFill>
                  <a:srgbClr val="FF2D00"/>
                </a:solidFill>
                <a:latin typeface="Arial"/>
                <a:ea typeface="Arial"/>
                <a:cs typeface="Arial"/>
                <a:sym typeface="Arial"/>
              </a:rPr>
              <a:t>Аптеки «Вита»</a:t>
            </a:r>
            <a:endParaRPr b="1" i="0" sz="3000" u="none" cap="none" strike="noStrike">
              <a:solidFill>
                <a:srgbClr val="FF2D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6"/>
          <p:cNvSpPr txBox="1"/>
          <p:nvPr/>
        </p:nvSpPr>
        <p:spPr>
          <a:xfrm>
            <a:off x="5089730" y="1499670"/>
            <a:ext cx="1780924" cy="3823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225">
            <a:spAutoFit/>
          </a:bodyPr>
          <a:lstStyle/>
          <a:p>
            <a:pPr indent="0" lvl="0" marL="7701" marR="376593" rtl="0" algn="l">
              <a:lnSpc>
                <a:spcPct val="100800"/>
              </a:lnSpc>
              <a:spcBef>
                <a:spcPts val="0"/>
              </a:spcBef>
              <a:spcAft>
                <a:spcPts val="0"/>
              </a:spcAft>
              <a:buClr>
                <a:srgbClr val="FF2D00"/>
              </a:buClr>
              <a:buSzPts val="2400"/>
              <a:buFont typeface="Arial"/>
              <a:buNone/>
            </a:pPr>
            <a:r>
              <a:rPr b="1" i="0" lang="ru-RU" sz="2400" u="none" cap="none" strike="noStrike">
                <a:solidFill>
                  <a:srgbClr val="FF2D00"/>
                </a:solidFill>
                <a:latin typeface="Arial"/>
                <a:ea typeface="Arial"/>
                <a:cs typeface="Arial"/>
                <a:sym typeface="Arial"/>
              </a:rPr>
              <a:t>+11,69%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6"/>
          <p:cNvSpPr txBox="1"/>
          <p:nvPr/>
        </p:nvSpPr>
        <p:spPr>
          <a:xfrm>
            <a:off x="7626412" y="1499670"/>
            <a:ext cx="2222781" cy="3823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225">
            <a:spAutoFit/>
          </a:bodyPr>
          <a:lstStyle/>
          <a:p>
            <a:pPr indent="0" lvl="0" marL="7701" marR="376593" rtl="0" algn="l">
              <a:lnSpc>
                <a:spcPct val="100800"/>
              </a:lnSpc>
              <a:spcBef>
                <a:spcPts val="0"/>
              </a:spcBef>
              <a:spcAft>
                <a:spcPts val="0"/>
              </a:spcAft>
              <a:buClr>
                <a:srgbClr val="FF2D00"/>
              </a:buClr>
              <a:buSzPts val="2400"/>
              <a:buFont typeface="Arial"/>
              <a:buNone/>
            </a:pPr>
            <a:r>
              <a:rPr b="1" i="0" lang="ru-RU" sz="2400" u="none" cap="none" strike="noStrike">
                <a:solidFill>
                  <a:srgbClr val="FF2D00"/>
                </a:solidFill>
                <a:latin typeface="Arial"/>
                <a:ea typeface="Arial"/>
                <a:cs typeface="Arial"/>
                <a:sym typeface="Arial"/>
              </a:rPr>
              <a:t>+9—20%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6"/>
          <p:cNvSpPr txBox="1"/>
          <p:nvPr/>
        </p:nvSpPr>
        <p:spPr>
          <a:xfrm>
            <a:off x="9945673" y="1499670"/>
            <a:ext cx="1495893" cy="3823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225">
            <a:spAutoFit/>
          </a:bodyPr>
          <a:lstStyle/>
          <a:p>
            <a:pPr indent="0" lvl="0" marL="7701" marR="376593" rtl="0" algn="l">
              <a:lnSpc>
                <a:spcPct val="100800"/>
              </a:lnSpc>
              <a:spcBef>
                <a:spcPts val="0"/>
              </a:spcBef>
              <a:spcAft>
                <a:spcPts val="0"/>
              </a:spcAft>
              <a:buClr>
                <a:srgbClr val="FF2D00"/>
              </a:buClr>
              <a:buSzPts val="2400"/>
              <a:buFont typeface="Arial"/>
              <a:buNone/>
            </a:pPr>
            <a:r>
              <a:rPr b="1" i="0" lang="ru-RU" sz="2400" u="none" cap="none" strike="noStrike">
                <a:solidFill>
                  <a:srgbClr val="FF2D00"/>
                </a:solidFill>
                <a:latin typeface="Arial"/>
                <a:ea typeface="Arial"/>
                <a:cs typeface="Arial"/>
                <a:sym typeface="Arial"/>
              </a:rPr>
              <a:t>+234%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6"/>
          <p:cNvSpPr txBox="1"/>
          <p:nvPr/>
        </p:nvSpPr>
        <p:spPr>
          <a:xfrm>
            <a:off x="5023017" y="1900672"/>
            <a:ext cx="111814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95959B"/>
              </a:buClr>
              <a:buSzPts val="1000"/>
              <a:buFont typeface="Arial"/>
              <a:buNone/>
            </a:pPr>
            <a:r>
              <a:rPr b="0" i="0" lang="ru-RU" sz="1000" u="none" cap="none" strike="noStrike">
                <a:solidFill>
                  <a:srgbClr val="95959B"/>
                </a:solidFill>
                <a:latin typeface="Arial"/>
                <a:ea typeface="Arial"/>
                <a:cs typeface="Arial"/>
                <a:sym typeface="Arial"/>
              </a:rPr>
              <a:t>КОЛИЧЕСТВО  ТРАНЗАКЦИЙ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6"/>
          <p:cNvSpPr txBox="1"/>
          <p:nvPr/>
        </p:nvSpPr>
        <p:spPr>
          <a:xfrm>
            <a:off x="7557914" y="1900672"/>
            <a:ext cx="1529531" cy="4000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95959B"/>
              </a:buClr>
              <a:buSzPts val="1000"/>
              <a:buFont typeface="Arial"/>
              <a:buNone/>
            </a:pPr>
            <a:r>
              <a:rPr b="0" i="0" lang="ru-RU" sz="1000" u="none" cap="none" strike="noStrike">
                <a:solidFill>
                  <a:srgbClr val="95959B"/>
                </a:solidFill>
                <a:latin typeface="Arial"/>
                <a:ea typeface="Arial"/>
                <a:cs typeface="Arial"/>
                <a:sym typeface="Arial"/>
              </a:rPr>
              <a:t>ВЫРУЧКА ПО РАЗНЫМ ГОРОДАМ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6"/>
          <p:cNvSpPr txBox="1"/>
          <p:nvPr/>
        </p:nvSpPr>
        <p:spPr>
          <a:xfrm>
            <a:off x="9849194" y="1900672"/>
            <a:ext cx="1118147" cy="246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95959B"/>
              </a:buClr>
              <a:buSzPts val="1000"/>
              <a:buFont typeface="Arial"/>
              <a:buNone/>
            </a:pPr>
            <a:r>
              <a:rPr b="0" i="0" lang="ru-RU" sz="1000" u="none" cap="none" strike="noStrike">
                <a:solidFill>
                  <a:srgbClr val="95959B"/>
                </a:solidFill>
                <a:latin typeface="Arial"/>
                <a:ea typeface="Arial"/>
                <a:cs typeface="Arial"/>
                <a:sym typeface="Arial"/>
              </a:rPr>
              <a:t>ОБЩИЙ ROI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6"/>
          <p:cNvSpPr/>
          <p:nvPr/>
        </p:nvSpPr>
        <p:spPr>
          <a:xfrm>
            <a:off x="7825288" y="4300549"/>
            <a:ext cx="2120385" cy="2120385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9595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r>
              <a:t/>
            </a:r>
            <a:endParaRPr b="0" i="0" sz="1050" u="none" cap="none" strike="noStrike">
              <a:solidFill>
                <a:srgbClr val="2B313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6"/>
          <p:cNvSpPr txBox="1"/>
          <p:nvPr/>
        </p:nvSpPr>
        <p:spPr>
          <a:xfrm>
            <a:off x="8018301" y="4971039"/>
            <a:ext cx="1856490" cy="3163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450">
            <a:spAutoFit/>
          </a:bodyPr>
          <a:lstStyle/>
          <a:p>
            <a:pPr indent="0" lvl="0" marL="7701" marR="0" rtl="0" algn="ctr">
              <a:spcBef>
                <a:spcPts val="0"/>
              </a:spcBef>
              <a:spcAft>
                <a:spcPts val="0"/>
              </a:spcAft>
              <a:buClr>
                <a:srgbClr val="2B3137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2B3137"/>
                </a:solidFill>
                <a:latin typeface="Arial"/>
                <a:ea typeface="Arial"/>
                <a:cs typeface="Arial"/>
                <a:sym typeface="Arial"/>
              </a:rPr>
              <a:t>28.27%</a:t>
            </a:r>
            <a:endParaRPr b="1" i="0" sz="2000" u="none" cap="none" strike="noStrike">
              <a:solidFill>
                <a:srgbClr val="2B313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6"/>
          <p:cNvSpPr txBox="1"/>
          <p:nvPr/>
        </p:nvSpPr>
        <p:spPr>
          <a:xfrm>
            <a:off x="8041416" y="5398231"/>
            <a:ext cx="1710806" cy="43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450">
            <a:spAutoFit/>
          </a:bodyPr>
          <a:lstStyle/>
          <a:p>
            <a:pPr indent="0" lvl="0" marL="7701" marR="0" rtl="0" algn="ctr">
              <a:spcBef>
                <a:spcPts val="0"/>
              </a:spcBef>
              <a:spcAft>
                <a:spcPts val="0"/>
              </a:spcAft>
              <a:buClr>
                <a:srgbClr val="95959B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95959B"/>
                </a:solidFill>
                <a:latin typeface="Arial"/>
                <a:ea typeface="Arial"/>
                <a:cs typeface="Arial"/>
                <a:sym typeface="Arial"/>
              </a:rPr>
              <a:t>Рост знания бренда</a:t>
            </a:r>
            <a:endParaRPr b="0" i="0" sz="1400" u="none" cap="none" strike="noStrike">
              <a:solidFill>
                <a:srgbClr val="9595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7" name="Google Shape;277;p6"/>
          <p:cNvCxnSpPr/>
          <p:nvPr/>
        </p:nvCxnSpPr>
        <p:spPr>
          <a:xfrm>
            <a:off x="5089729" y="3807794"/>
            <a:ext cx="6351838" cy="0"/>
          </a:xfrm>
          <a:prstGeom prst="straightConnector1">
            <a:avLst/>
          </a:prstGeom>
          <a:noFill/>
          <a:ln cap="flat" cmpd="sng" w="9525">
            <a:solidFill>
              <a:srgbClr val="95959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8" name="Google Shape;278;p6"/>
          <p:cNvSpPr/>
          <p:nvPr/>
        </p:nvSpPr>
        <p:spPr>
          <a:xfrm>
            <a:off x="794447" y="2838755"/>
            <a:ext cx="3131907" cy="349587"/>
          </a:xfrm>
          <a:prstGeom prst="roundRect">
            <a:avLst>
              <a:gd fmla="val 50000" name="adj"/>
            </a:avLst>
          </a:prstGeom>
          <a:solidFill>
            <a:srgbClr val="F3F3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B3137"/>
              </a:buClr>
              <a:buSzPts val="1000"/>
              <a:buFont typeface="Arial"/>
              <a:buNone/>
            </a:pPr>
            <a:r>
              <a:rPr b="0" i="0" lang="ru-RU" sz="1000" u="none" cap="none" strike="noStrike">
                <a:solidFill>
                  <a:srgbClr val="2B3137"/>
                </a:solidFill>
                <a:latin typeface="Arial"/>
                <a:ea typeface="Arial"/>
                <a:cs typeface="Arial"/>
                <a:sym typeface="Arial"/>
              </a:rPr>
              <a:t>Максимальный охват целевой аудитории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6"/>
          <p:cNvSpPr/>
          <p:nvPr/>
        </p:nvSpPr>
        <p:spPr>
          <a:xfrm>
            <a:off x="794447" y="3276290"/>
            <a:ext cx="3131907" cy="349587"/>
          </a:xfrm>
          <a:prstGeom prst="roundRect">
            <a:avLst>
              <a:gd fmla="val 50000" name="adj"/>
            </a:avLst>
          </a:prstGeom>
          <a:solidFill>
            <a:srgbClr val="F3F3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B3137"/>
              </a:buClr>
              <a:buSzPts val="1000"/>
              <a:buFont typeface="Arial"/>
              <a:buNone/>
            </a:pPr>
            <a:r>
              <a:rPr b="0" i="0" lang="ru-RU" sz="1000" u="none" cap="none" strike="noStrike">
                <a:solidFill>
                  <a:srgbClr val="2B3137"/>
                </a:solidFill>
                <a:latin typeface="Arial"/>
                <a:ea typeface="Arial"/>
                <a:cs typeface="Arial"/>
                <a:sym typeface="Arial"/>
              </a:rPr>
              <a:t>Переключение на онлайн-продажи с офлайна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6"/>
          <p:cNvSpPr txBox="1"/>
          <p:nvPr/>
        </p:nvSpPr>
        <p:spPr>
          <a:xfrm>
            <a:off x="997617" y="5928839"/>
            <a:ext cx="6628795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7317" marR="60339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3137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2B3137"/>
                </a:solidFill>
                <a:latin typeface="Arial"/>
                <a:ea typeface="Arial"/>
                <a:cs typeface="Arial"/>
                <a:sym typeface="Arial"/>
              </a:rPr>
              <a:t>Сегменты настраивались исходя из очевидных «аптечных» интересов и покупательского поведения на основе уникальных данных Segmento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6"/>
          <p:cNvSpPr txBox="1"/>
          <p:nvPr/>
        </p:nvSpPr>
        <p:spPr>
          <a:xfrm>
            <a:off x="997617" y="5185257"/>
            <a:ext cx="5288883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7317" marR="3081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3137"/>
              </a:buClr>
              <a:buSzPts val="1200"/>
              <a:buFont typeface="Arial"/>
              <a:buNone/>
            </a:pPr>
            <a:r>
              <a:rPr b="1" i="0" lang="ru-RU" sz="1200" u="none" cap="none" strike="noStrike">
                <a:solidFill>
                  <a:srgbClr val="2B3137"/>
                </a:solidFill>
                <a:latin typeface="Arial"/>
                <a:ea typeface="Arial"/>
                <a:cs typeface="Arial"/>
                <a:sym typeface="Arial"/>
              </a:rPr>
              <a:t>В условиях пандемии </a:t>
            </a:r>
            <a:r>
              <a:rPr b="0" i="0" lang="ru-RU" sz="1200" u="none" cap="none" strike="noStrike">
                <a:solidFill>
                  <a:srgbClr val="2B3137"/>
                </a:solidFill>
                <a:latin typeface="Arial"/>
                <a:ea typeface="Arial"/>
                <a:cs typeface="Arial"/>
                <a:sym typeface="Arial"/>
              </a:rPr>
              <a:t>выросла роль десктопа, в частности, онлайн-кинотеатров, было решено охватить эту аудиторию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6"/>
          <p:cNvSpPr txBox="1"/>
          <p:nvPr/>
        </p:nvSpPr>
        <p:spPr>
          <a:xfrm>
            <a:off x="997617" y="4728876"/>
            <a:ext cx="5754101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7317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3137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2B3137"/>
                </a:solidFill>
                <a:latin typeface="Arial"/>
                <a:ea typeface="Arial"/>
                <a:cs typeface="Arial"/>
                <a:sym typeface="Arial"/>
              </a:rPr>
              <a:t>In-stream и In-article видео, ведущие на сайт сети аптек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6"/>
          <p:cNvSpPr txBox="1"/>
          <p:nvPr/>
        </p:nvSpPr>
        <p:spPr>
          <a:xfrm>
            <a:off x="540731" y="4728876"/>
            <a:ext cx="522063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7317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2D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FF2D00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6"/>
          <p:cNvSpPr txBox="1"/>
          <p:nvPr/>
        </p:nvSpPr>
        <p:spPr>
          <a:xfrm>
            <a:off x="540731" y="5185257"/>
            <a:ext cx="522063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7317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2D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FF2D00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6"/>
          <p:cNvSpPr txBox="1"/>
          <p:nvPr/>
        </p:nvSpPr>
        <p:spPr>
          <a:xfrm>
            <a:off x="540732" y="5930208"/>
            <a:ext cx="522062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7317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2D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FF2D00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6"/>
          <p:cNvSpPr/>
          <p:nvPr/>
        </p:nvSpPr>
        <p:spPr>
          <a:xfrm>
            <a:off x="794445" y="1011324"/>
            <a:ext cx="3422448" cy="349587"/>
          </a:xfrm>
          <a:prstGeom prst="roundRect">
            <a:avLst>
              <a:gd fmla="val 50000" name="adj"/>
            </a:avLst>
          </a:prstGeom>
          <a:solidFill>
            <a:srgbClr val="F3F3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B3137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2B3137"/>
                </a:solidFill>
                <a:latin typeface="Arial"/>
                <a:ea typeface="Arial"/>
                <a:cs typeface="Arial"/>
                <a:sym typeface="Arial"/>
              </a:rPr>
              <a:t>Увеличение онлайн-выручки в период пандемии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"/>
          <p:cNvSpPr txBox="1"/>
          <p:nvPr/>
        </p:nvSpPr>
        <p:spPr>
          <a:xfrm>
            <a:off x="794445" y="2420088"/>
            <a:ext cx="1915898" cy="224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225">
            <a:spAutoFit/>
          </a:bodyPr>
          <a:lstStyle/>
          <a:p>
            <a:pPr indent="0" lvl="0" marL="7701" marR="0" rtl="0" algn="l">
              <a:spcBef>
                <a:spcPts val="0"/>
              </a:spcBef>
              <a:spcAft>
                <a:spcPts val="0"/>
              </a:spcAft>
              <a:buClr>
                <a:srgbClr val="2B3137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2B3137"/>
                </a:solidFill>
                <a:latin typeface="Arial"/>
                <a:ea typeface="Arial"/>
                <a:cs typeface="Arial"/>
                <a:sym typeface="Arial"/>
              </a:rPr>
              <a:t>Цель кампании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7"/>
          <p:cNvSpPr txBox="1"/>
          <p:nvPr/>
        </p:nvSpPr>
        <p:spPr>
          <a:xfrm>
            <a:off x="712266" y="3908201"/>
            <a:ext cx="3912998" cy="2247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225">
            <a:spAutoFit/>
          </a:bodyPr>
          <a:lstStyle/>
          <a:p>
            <a:pPr indent="0" lvl="0" marL="7701" marR="0" rtl="0" algn="l">
              <a:spcBef>
                <a:spcPts val="0"/>
              </a:spcBef>
              <a:spcAft>
                <a:spcPts val="0"/>
              </a:spcAft>
              <a:buClr>
                <a:srgbClr val="2B3137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2B3137"/>
                </a:solidFill>
                <a:latin typeface="Arial"/>
                <a:ea typeface="Arial"/>
                <a:cs typeface="Arial"/>
                <a:sym typeface="Arial"/>
              </a:rPr>
              <a:t>Оптимизация кампании по двум типам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7"/>
          <p:cNvSpPr txBox="1"/>
          <p:nvPr/>
        </p:nvSpPr>
        <p:spPr>
          <a:xfrm>
            <a:off x="7974904" y="541286"/>
            <a:ext cx="2676425" cy="2863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225">
            <a:spAutoFit/>
          </a:bodyPr>
          <a:lstStyle/>
          <a:p>
            <a:pPr indent="0" lvl="0" marL="770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Замеры знания бренда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7"/>
          <p:cNvSpPr txBox="1"/>
          <p:nvPr/>
        </p:nvSpPr>
        <p:spPr>
          <a:xfrm>
            <a:off x="794445" y="1644884"/>
            <a:ext cx="5528753" cy="561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300">
            <a:spAutoFit/>
          </a:bodyPr>
          <a:lstStyle/>
          <a:p>
            <a:pPr indent="0" lvl="0" marL="7701" marR="3081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3137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2B3137"/>
                </a:solidFill>
                <a:latin typeface="Arial"/>
                <a:ea typeface="Arial"/>
                <a:cs typeface="Arial"/>
                <a:sym typeface="Arial"/>
              </a:rPr>
              <a:t>ConceptD — это техника для профессионалов 2D- и 3D-дизайна с особыми требованиями к вычислительной мощности и цветопередаче.</a:t>
            </a:r>
            <a:endParaRPr b="0" i="0" sz="1200" u="none" cap="none" strike="noStrike">
              <a:solidFill>
                <a:srgbClr val="2B313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5" name="Google Shape;295;p7"/>
          <p:cNvGrpSpPr/>
          <p:nvPr/>
        </p:nvGrpSpPr>
        <p:grpSpPr>
          <a:xfrm>
            <a:off x="-6183" y="0"/>
            <a:ext cx="262782" cy="6858000"/>
            <a:chOff x="428" y="0"/>
            <a:chExt cx="262782" cy="6858000"/>
          </a:xfrm>
        </p:grpSpPr>
        <p:sp>
          <p:nvSpPr>
            <p:cNvPr id="296" name="Google Shape;296;p7"/>
            <p:cNvSpPr/>
            <p:nvPr/>
          </p:nvSpPr>
          <p:spPr>
            <a:xfrm>
              <a:off x="428" y="0"/>
              <a:ext cx="262782" cy="6858000"/>
            </a:xfrm>
            <a:custGeom>
              <a:rect b="b" l="l" r="r" t="t"/>
              <a:pathLst>
                <a:path extrusionOk="0" h="7787640" w="169545">
                  <a:moveTo>
                    <a:pt x="169303" y="0"/>
                  </a:moveTo>
                  <a:lnTo>
                    <a:pt x="0" y="0"/>
                  </a:lnTo>
                  <a:lnTo>
                    <a:pt x="0" y="7787427"/>
                  </a:lnTo>
                  <a:lnTo>
                    <a:pt x="169303" y="7787427"/>
                  </a:lnTo>
                  <a:lnTo>
                    <a:pt x="169303" y="0"/>
                  </a:lnTo>
                  <a:close/>
                </a:path>
              </a:pathLst>
            </a:custGeom>
            <a:solidFill>
              <a:srgbClr val="FF2D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92"/>
                <a:buFont typeface="Calibri"/>
                <a:buNone/>
              </a:pPr>
              <a:r>
                <a:t/>
              </a:r>
              <a:endParaRPr b="0" i="0" sz="109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97" name="Google Shape;297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-263297" y="6204204"/>
              <a:ext cx="855969" cy="19704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8" name="Google Shape;298;p7"/>
          <p:cNvSpPr txBox="1"/>
          <p:nvPr/>
        </p:nvSpPr>
        <p:spPr>
          <a:xfrm>
            <a:off x="712266" y="541286"/>
            <a:ext cx="4116909" cy="741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D00"/>
              </a:buClr>
              <a:buSzPts val="3600"/>
              <a:buFont typeface="Arial"/>
              <a:buNone/>
            </a:pPr>
            <a:r>
              <a:rPr b="1" i="0" lang="ru-RU" sz="3000" u="none" cap="none" strike="noStrike">
                <a:solidFill>
                  <a:srgbClr val="FF2D00"/>
                </a:solidFill>
                <a:latin typeface="Arial"/>
                <a:ea typeface="Arial"/>
                <a:cs typeface="Arial"/>
                <a:sym typeface="Arial"/>
              </a:rPr>
              <a:t>СonceptD от Acer</a:t>
            </a:r>
            <a:endParaRPr b="1" i="0" sz="3000" u="none" cap="none" strike="noStrike">
              <a:solidFill>
                <a:srgbClr val="FF2D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7"/>
          <p:cNvSpPr/>
          <p:nvPr/>
        </p:nvSpPr>
        <p:spPr>
          <a:xfrm>
            <a:off x="712266" y="2743153"/>
            <a:ext cx="2561313" cy="561369"/>
          </a:xfrm>
          <a:prstGeom prst="roundRect">
            <a:avLst>
              <a:gd fmla="val 50000" name="adj"/>
            </a:avLst>
          </a:prstGeom>
          <a:solidFill>
            <a:srgbClr val="F3F3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B3137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2B3137"/>
                </a:solidFill>
                <a:latin typeface="Arial"/>
                <a:ea typeface="Arial"/>
                <a:cs typeface="Arial"/>
                <a:sym typeface="Arial"/>
              </a:rPr>
              <a:t>Найти целевую аудиторию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B3137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2B3137"/>
                </a:solidFill>
                <a:latin typeface="Arial"/>
                <a:ea typeface="Arial"/>
                <a:cs typeface="Arial"/>
                <a:sym typeface="Arial"/>
              </a:rPr>
              <a:t>и увеличить знание о бренде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7"/>
          <p:cNvSpPr/>
          <p:nvPr/>
        </p:nvSpPr>
        <p:spPr>
          <a:xfrm>
            <a:off x="712266" y="1082348"/>
            <a:ext cx="2643493" cy="506748"/>
          </a:xfrm>
          <a:prstGeom prst="roundRect">
            <a:avLst>
              <a:gd fmla="val 50000" name="adj"/>
            </a:avLst>
          </a:prstGeom>
          <a:solidFill>
            <a:srgbClr val="F3F3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B3137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2B3137"/>
                </a:solidFill>
                <a:latin typeface="Arial"/>
                <a:ea typeface="Arial"/>
                <a:cs typeface="Arial"/>
                <a:sym typeface="Arial"/>
              </a:rPr>
              <a:t>Как найти узкую аудиторию бренда </a:t>
            </a:r>
            <a:endParaRPr b="1" i="0" sz="1000" u="none" cap="none" strike="noStrike">
              <a:solidFill>
                <a:srgbClr val="2B313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B3137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2B3137"/>
                </a:solidFill>
                <a:latin typeface="Arial"/>
                <a:ea typeface="Arial"/>
                <a:cs typeface="Arial"/>
                <a:sym typeface="Arial"/>
              </a:rPr>
              <a:t>и увеличить знание о нем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7"/>
          <p:cNvSpPr/>
          <p:nvPr/>
        </p:nvSpPr>
        <p:spPr>
          <a:xfrm>
            <a:off x="7395330" y="983256"/>
            <a:ext cx="1591478" cy="1591478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9595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r>
              <a:t/>
            </a:r>
            <a:endParaRPr b="0" i="0" sz="1050" u="none" cap="none" strike="noStrike">
              <a:solidFill>
                <a:srgbClr val="2B313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7"/>
          <p:cNvSpPr txBox="1"/>
          <p:nvPr/>
        </p:nvSpPr>
        <p:spPr>
          <a:xfrm>
            <a:off x="7581265" y="1525375"/>
            <a:ext cx="1268454" cy="3163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450">
            <a:spAutoFit/>
          </a:bodyPr>
          <a:lstStyle/>
          <a:p>
            <a:pPr indent="0" lvl="0" marL="7701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13%</a:t>
            </a:r>
            <a:endParaRPr b="1" i="0" sz="2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7"/>
          <p:cNvSpPr txBox="1"/>
          <p:nvPr/>
        </p:nvSpPr>
        <p:spPr>
          <a:xfrm>
            <a:off x="7623837" y="1827793"/>
            <a:ext cx="1154440" cy="1931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450">
            <a:spAutoFit/>
          </a:bodyPr>
          <a:lstStyle/>
          <a:p>
            <a:pPr indent="0" lvl="0" marL="7701" marR="0" rtl="0" algn="ctr">
              <a:spcBef>
                <a:spcPts val="0"/>
              </a:spcBef>
              <a:spcAft>
                <a:spcPts val="0"/>
              </a:spcAft>
              <a:buClr>
                <a:srgbClr val="95959B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95959B"/>
                </a:solidFill>
                <a:latin typeface="Arial"/>
                <a:ea typeface="Arial"/>
                <a:cs typeface="Arial"/>
                <a:sym typeface="Arial"/>
              </a:rPr>
              <a:t>Февраль 2020</a:t>
            </a:r>
            <a:endParaRPr b="0" i="0" sz="1200" u="none" cap="none" strike="noStrike">
              <a:solidFill>
                <a:srgbClr val="9595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7"/>
          <p:cNvSpPr/>
          <p:nvPr/>
        </p:nvSpPr>
        <p:spPr>
          <a:xfrm>
            <a:off x="9520855" y="1011540"/>
            <a:ext cx="1591478" cy="1591478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9595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r>
              <a:t/>
            </a:r>
            <a:endParaRPr b="0" i="0" sz="1050" u="none" cap="none" strike="noStrike">
              <a:solidFill>
                <a:srgbClr val="2B313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7"/>
          <p:cNvSpPr txBox="1"/>
          <p:nvPr/>
        </p:nvSpPr>
        <p:spPr>
          <a:xfrm>
            <a:off x="9706790" y="1553659"/>
            <a:ext cx="1268454" cy="3163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450">
            <a:spAutoFit/>
          </a:bodyPr>
          <a:lstStyle/>
          <a:p>
            <a:pPr indent="0" lvl="0" marL="7701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20%</a:t>
            </a:r>
            <a:endParaRPr b="1" i="0" sz="2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7"/>
          <p:cNvSpPr txBox="1"/>
          <p:nvPr/>
        </p:nvSpPr>
        <p:spPr>
          <a:xfrm>
            <a:off x="9749362" y="1856077"/>
            <a:ext cx="1154440" cy="1931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450">
            <a:spAutoFit/>
          </a:bodyPr>
          <a:lstStyle/>
          <a:p>
            <a:pPr indent="0" lvl="0" marL="7701" marR="0" rtl="0" algn="ctr">
              <a:spcBef>
                <a:spcPts val="0"/>
              </a:spcBef>
              <a:spcAft>
                <a:spcPts val="0"/>
              </a:spcAft>
              <a:buClr>
                <a:srgbClr val="95959B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95959B"/>
                </a:solidFill>
                <a:latin typeface="Arial"/>
                <a:ea typeface="Arial"/>
                <a:cs typeface="Arial"/>
                <a:sym typeface="Arial"/>
              </a:rPr>
              <a:t>Июль 2020</a:t>
            </a:r>
            <a:endParaRPr b="0" i="0" sz="1200" u="none" cap="none" strike="noStrike">
              <a:solidFill>
                <a:srgbClr val="9595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7"/>
          <p:cNvSpPr txBox="1"/>
          <p:nvPr/>
        </p:nvSpPr>
        <p:spPr>
          <a:xfrm>
            <a:off x="8155009" y="2257473"/>
            <a:ext cx="2197645" cy="9326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225">
            <a:spAutoFit/>
          </a:bodyPr>
          <a:lstStyle/>
          <a:p>
            <a:pPr indent="0" lvl="0" marL="7701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"/>
              <a:buNone/>
            </a:pPr>
            <a:r>
              <a:rPr b="1" i="0" lang="ru-RU" sz="3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endParaRPr/>
          </a:p>
          <a:p>
            <a:pPr indent="0" lvl="0" marL="7701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b="1" i="0" lang="ru-RU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Brand Lift +7%</a:t>
            </a:r>
            <a:endParaRPr b="1" i="0" sz="2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8" name="Google Shape;308;p7"/>
          <p:cNvCxnSpPr/>
          <p:nvPr/>
        </p:nvCxnSpPr>
        <p:spPr>
          <a:xfrm rot="10800000">
            <a:off x="6720380" y="541286"/>
            <a:ext cx="0" cy="5915422"/>
          </a:xfrm>
          <a:prstGeom prst="straightConnector1">
            <a:avLst/>
          </a:prstGeom>
          <a:noFill/>
          <a:ln cap="flat" cmpd="sng" w="9525">
            <a:solidFill>
              <a:srgbClr val="95959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9" name="Google Shape;309;p7"/>
          <p:cNvSpPr txBox="1"/>
          <p:nvPr/>
        </p:nvSpPr>
        <p:spPr>
          <a:xfrm>
            <a:off x="851163" y="4909358"/>
            <a:ext cx="5288883" cy="923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7317" marR="3081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3137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2B3137"/>
                </a:solidFill>
                <a:latin typeface="Arial"/>
                <a:ea typeface="Arial"/>
                <a:cs typeface="Arial"/>
                <a:sym typeface="Arial"/>
              </a:rPr>
              <a:t>Ручная для магазинов-партнеров бренда: Сitilink, DNS, Technopark. Выгрузки каждую неделю и ручное тестирование лучших подходов для оптимизации.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7"/>
          <p:cNvSpPr txBox="1"/>
          <p:nvPr/>
        </p:nvSpPr>
        <p:spPr>
          <a:xfrm>
            <a:off x="851163" y="4202213"/>
            <a:ext cx="6305865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7317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3137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2B3137"/>
                </a:solidFill>
                <a:latin typeface="Arial"/>
                <a:ea typeface="Arial"/>
                <a:cs typeface="Arial"/>
                <a:sym typeface="Arial"/>
              </a:rPr>
              <a:t>Автоматические модели оптимизации на клики и качественные сессии </a:t>
            </a:r>
            <a:endParaRPr/>
          </a:p>
          <a:p>
            <a:pPr indent="0" lvl="0" marL="7317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3137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2B3137"/>
                </a:solidFill>
                <a:latin typeface="Arial"/>
                <a:ea typeface="Arial"/>
                <a:cs typeface="Arial"/>
                <a:sym typeface="Arial"/>
              </a:rPr>
              <a:t>для интернет-магазинов бренда, где были установлены коды Segmento.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7"/>
          <p:cNvSpPr txBox="1"/>
          <p:nvPr/>
        </p:nvSpPr>
        <p:spPr>
          <a:xfrm>
            <a:off x="392749" y="4199776"/>
            <a:ext cx="522063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7317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2D00"/>
              </a:buClr>
              <a:buSzPts val="1200"/>
              <a:buFont typeface="Arial"/>
              <a:buNone/>
            </a:pPr>
            <a:r>
              <a:rPr b="1" i="0" lang="ru-RU" sz="1200" u="none" cap="none" strike="noStrike">
                <a:solidFill>
                  <a:srgbClr val="FF2D00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7"/>
          <p:cNvSpPr txBox="1"/>
          <p:nvPr/>
        </p:nvSpPr>
        <p:spPr>
          <a:xfrm>
            <a:off x="392750" y="4913204"/>
            <a:ext cx="522063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7317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2D00"/>
              </a:buClr>
              <a:buSzPts val="1200"/>
              <a:buFont typeface="Arial"/>
              <a:buNone/>
            </a:pPr>
            <a:r>
              <a:rPr b="1" i="0" lang="ru-RU" sz="1200" u="none" cap="none" strike="noStrike">
                <a:solidFill>
                  <a:srgbClr val="FF2D00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7"/>
          <p:cNvSpPr txBox="1"/>
          <p:nvPr/>
        </p:nvSpPr>
        <p:spPr>
          <a:xfrm>
            <a:off x="6921493" y="3448044"/>
            <a:ext cx="3912998" cy="2247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225">
            <a:spAutoFit/>
          </a:bodyPr>
          <a:lstStyle/>
          <a:p>
            <a:pPr indent="0" lvl="0" marL="7701" marR="0" rtl="0" algn="l">
              <a:spcBef>
                <a:spcPts val="0"/>
              </a:spcBef>
              <a:spcAft>
                <a:spcPts val="0"/>
              </a:spcAft>
              <a:buClr>
                <a:srgbClr val="2B3137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2B3137"/>
                </a:solidFill>
                <a:latin typeface="Arial"/>
                <a:ea typeface="Arial"/>
                <a:cs typeface="Arial"/>
                <a:sym typeface="Arial"/>
              </a:rPr>
              <a:t>Таргетинги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7"/>
          <p:cNvSpPr txBox="1"/>
          <p:nvPr/>
        </p:nvSpPr>
        <p:spPr>
          <a:xfrm>
            <a:off x="7077990" y="4766600"/>
            <a:ext cx="5288883" cy="923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7317" marR="3081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3137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2B3137"/>
                </a:solidFill>
                <a:latin typeface="Arial"/>
                <a:ea typeface="Arial"/>
                <a:cs typeface="Arial"/>
                <a:sym typeface="Arial"/>
              </a:rPr>
              <a:t>Четыре сегмента по профессиональным областям </a:t>
            </a:r>
            <a:r>
              <a:rPr b="1" i="0" lang="ru-RU" sz="1200" u="none" cap="none" strike="noStrike">
                <a:solidFill>
                  <a:srgbClr val="2B3137"/>
                </a:solidFill>
                <a:latin typeface="Arial"/>
                <a:ea typeface="Arial"/>
                <a:cs typeface="Arial"/>
                <a:sym typeface="Arial"/>
              </a:rPr>
              <a:t>компьютерная техника, дизайнер, фотограф</a:t>
            </a:r>
            <a:r>
              <a:rPr b="0" i="0" lang="ru-RU" sz="1200" u="none" cap="none" strike="noStrike">
                <a:solidFill>
                  <a:srgbClr val="2B3137"/>
                </a:solidFill>
                <a:latin typeface="Arial"/>
                <a:ea typeface="Arial"/>
                <a:cs typeface="Arial"/>
                <a:sym typeface="Arial"/>
              </a:rPr>
              <a:t> и архитектор на основе микса данных мобильного оператора и потребительских данных.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7"/>
          <p:cNvSpPr txBox="1"/>
          <p:nvPr/>
        </p:nvSpPr>
        <p:spPr>
          <a:xfrm>
            <a:off x="7077990" y="3822471"/>
            <a:ext cx="5276362" cy="9232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7317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3137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2B3137"/>
                </a:solidFill>
                <a:latin typeface="Arial"/>
                <a:ea typeface="Arial"/>
                <a:cs typeface="Arial"/>
                <a:sym typeface="Arial"/>
              </a:rPr>
              <a:t>Более 40 сегментов, связанных c компьютерной тематикой, профессиональными интересами, бизнесом и досугом потенциальной аудитории. 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7"/>
          <p:cNvSpPr txBox="1"/>
          <p:nvPr/>
        </p:nvSpPr>
        <p:spPr>
          <a:xfrm>
            <a:off x="7077990" y="5712062"/>
            <a:ext cx="5288883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7317" marR="3081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3137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2B3137"/>
                </a:solidFill>
                <a:latin typeface="Arial"/>
                <a:ea typeface="Arial"/>
                <a:cs typeface="Arial"/>
                <a:sym typeface="Arial"/>
              </a:rPr>
              <a:t>Мужчины и женщины от 25 до 44 лет, география — вся Россия.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7"/>
          <p:cNvSpPr txBox="1"/>
          <p:nvPr/>
        </p:nvSpPr>
        <p:spPr>
          <a:xfrm>
            <a:off x="6736762" y="3542719"/>
            <a:ext cx="413054" cy="6248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225">
            <a:spAutoFit/>
          </a:bodyPr>
          <a:lstStyle/>
          <a:p>
            <a:pPr indent="0" lvl="0" marL="7701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Arial"/>
              <a:buNone/>
            </a:pPr>
            <a:r>
              <a:rPr b="1" i="0" lang="ru-RU" sz="4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318" name="Google Shape;318;p7"/>
          <p:cNvSpPr txBox="1"/>
          <p:nvPr/>
        </p:nvSpPr>
        <p:spPr>
          <a:xfrm>
            <a:off x="6736762" y="4467952"/>
            <a:ext cx="413054" cy="6248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225">
            <a:spAutoFit/>
          </a:bodyPr>
          <a:lstStyle/>
          <a:p>
            <a:pPr indent="0" lvl="0" marL="7701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Arial"/>
              <a:buNone/>
            </a:pPr>
            <a:r>
              <a:rPr b="1" i="0" lang="ru-RU" sz="4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i="0" sz="4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7"/>
          <p:cNvSpPr txBox="1"/>
          <p:nvPr/>
        </p:nvSpPr>
        <p:spPr>
          <a:xfrm>
            <a:off x="6736762" y="5398295"/>
            <a:ext cx="413054" cy="6248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225">
            <a:spAutoFit/>
          </a:bodyPr>
          <a:lstStyle/>
          <a:p>
            <a:pPr indent="0" lvl="0" marL="7701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Arial"/>
              <a:buNone/>
            </a:pPr>
            <a:r>
              <a:rPr b="1" i="0" lang="ru-RU" sz="4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i="0" sz="4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8"/>
          <p:cNvSpPr txBox="1"/>
          <p:nvPr/>
        </p:nvSpPr>
        <p:spPr>
          <a:xfrm>
            <a:off x="794445" y="2420088"/>
            <a:ext cx="1915898" cy="224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225">
            <a:spAutoFit/>
          </a:bodyPr>
          <a:lstStyle/>
          <a:p>
            <a:pPr indent="0" lvl="0" marL="7701" marR="0" rtl="0" algn="l">
              <a:spcBef>
                <a:spcPts val="0"/>
              </a:spcBef>
              <a:spcAft>
                <a:spcPts val="0"/>
              </a:spcAft>
              <a:buClr>
                <a:srgbClr val="2B3137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2B3137"/>
                </a:solidFill>
                <a:latin typeface="Arial"/>
                <a:ea typeface="Arial"/>
                <a:cs typeface="Arial"/>
                <a:sym typeface="Arial"/>
              </a:rPr>
              <a:t>Цель кампании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8"/>
          <p:cNvSpPr txBox="1"/>
          <p:nvPr/>
        </p:nvSpPr>
        <p:spPr>
          <a:xfrm>
            <a:off x="3753597" y="4539368"/>
            <a:ext cx="3912998" cy="2247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225">
            <a:spAutoFit/>
          </a:bodyPr>
          <a:lstStyle/>
          <a:p>
            <a:pPr indent="0" lvl="0" marL="7701" marR="0" rtl="0" algn="l">
              <a:spcBef>
                <a:spcPts val="0"/>
              </a:spcBef>
              <a:spcAft>
                <a:spcPts val="0"/>
              </a:spcAft>
              <a:buClr>
                <a:srgbClr val="2B3137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2B3137"/>
                </a:solidFill>
                <a:latin typeface="Arial"/>
                <a:ea typeface="Arial"/>
                <a:cs typeface="Arial"/>
                <a:sym typeface="Arial"/>
              </a:rPr>
              <a:t>Тартегинг и настройка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8"/>
          <p:cNvSpPr txBox="1"/>
          <p:nvPr/>
        </p:nvSpPr>
        <p:spPr>
          <a:xfrm>
            <a:off x="794445" y="1644884"/>
            <a:ext cx="5528753" cy="561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300">
            <a:spAutoFit/>
          </a:bodyPr>
          <a:lstStyle/>
          <a:p>
            <a:pPr indent="0" lvl="0" marL="7701" marR="3081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3137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2B3137"/>
                </a:solidFill>
                <a:latin typeface="Arial"/>
                <a:ea typeface="Arial"/>
                <a:cs typeface="Arial"/>
                <a:sym typeface="Arial"/>
              </a:rPr>
              <a:t>Бренд запустил новый продукт, к которому необходимо было привлечь внимание потенциальных потребителей</a:t>
            </a:r>
            <a:endParaRPr b="0" i="0" sz="1200" u="none" cap="none" strike="noStrike">
              <a:solidFill>
                <a:srgbClr val="2B313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7" name="Google Shape;327;p8"/>
          <p:cNvGrpSpPr/>
          <p:nvPr/>
        </p:nvGrpSpPr>
        <p:grpSpPr>
          <a:xfrm>
            <a:off x="-6183" y="0"/>
            <a:ext cx="262782" cy="6858000"/>
            <a:chOff x="428" y="0"/>
            <a:chExt cx="262782" cy="6858000"/>
          </a:xfrm>
        </p:grpSpPr>
        <p:sp>
          <p:nvSpPr>
            <p:cNvPr id="328" name="Google Shape;328;p8"/>
            <p:cNvSpPr/>
            <p:nvPr/>
          </p:nvSpPr>
          <p:spPr>
            <a:xfrm>
              <a:off x="428" y="0"/>
              <a:ext cx="262782" cy="6858000"/>
            </a:xfrm>
            <a:custGeom>
              <a:rect b="b" l="l" r="r" t="t"/>
              <a:pathLst>
                <a:path extrusionOk="0" h="7787640" w="169545">
                  <a:moveTo>
                    <a:pt x="169303" y="0"/>
                  </a:moveTo>
                  <a:lnTo>
                    <a:pt x="0" y="0"/>
                  </a:lnTo>
                  <a:lnTo>
                    <a:pt x="0" y="7787427"/>
                  </a:lnTo>
                  <a:lnTo>
                    <a:pt x="169303" y="7787427"/>
                  </a:lnTo>
                  <a:lnTo>
                    <a:pt x="169303" y="0"/>
                  </a:lnTo>
                  <a:close/>
                </a:path>
              </a:pathLst>
            </a:custGeom>
            <a:solidFill>
              <a:srgbClr val="FF2D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92"/>
                <a:buFont typeface="Calibri"/>
                <a:buNone/>
              </a:pPr>
              <a:r>
                <a:t/>
              </a:r>
              <a:endParaRPr b="0" i="0" sz="109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29" name="Google Shape;329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-263297" y="6204204"/>
              <a:ext cx="855969" cy="19704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0" name="Google Shape;330;p8"/>
          <p:cNvSpPr txBox="1"/>
          <p:nvPr/>
        </p:nvSpPr>
        <p:spPr>
          <a:xfrm>
            <a:off x="712266" y="541286"/>
            <a:ext cx="4116909" cy="741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D00"/>
              </a:buClr>
              <a:buSzPts val="3600"/>
              <a:buFont typeface="Arial"/>
              <a:buNone/>
            </a:pPr>
            <a:r>
              <a:rPr b="1" i="0" lang="ru-RU" sz="3000" u="none" cap="none" strike="noStrike">
                <a:solidFill>
                  <a:srgbClr val="FF2D00"/>
                </a:solidFill>
                <a:latin typeface="Arial"/>
                <a:ea typeface="Arial"/>
                <a:cs typeface="Arial"/>
                <a:sym typeface="Arial"/>
              </a:rPr>
              <a:t>Сок «Добрый»</a:t>
            </a:r>
            <a:endParaRPr b="1" i="0" sz="3000" u="none" cap="none" strike="noStrike">
              <a:solidFill>
                <a:srgbClr val="FF2D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8"/>
          <p:cNvSpPr/>
          <p:nvPr/>
        </p:nvSpPr>
        <p:spPr>
          <a:xfrm>
            <a:off x="712266" y="2743154"/>
            <a:ext cx="2721814" cy="323661"/>
          </a:xfrm>
          <a:prstGeom prst="roundRect">
            <a:avLst>
              <a:gd fmla="val 50000" name="adj"/>
            </a:avLst>
          </a:prstGeom>
          <a:solidFill>
            <a:srgbClr val="F3F3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B3137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2B3137"/>
                </a:solidFill>
                <a:latin typeface="Arial"/>
                <a:ea typeface="Arial"/>
                <a:cs typeface="Arial"/>
                <a:sym typeface="Arial"/>
              </a:rPr>
              <a:t>Привести ЦА на лендинг бренда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8"/>
          <p:cNvSpPr/>
          <p:nvPr/>
        </p:nvSpPr>
        <p:spPr>
          <a:xfrm>
            <a:off x="712266" y="1082348"/>
            <a:ext cx="2643493" cy="506748"/>
          </a:xfrm>
          <a:prstGeom prst="roundRect">
            <a:avLst>
              <a:gd fmla="val 50000" name="adj"/>
            </a:avLst>
          </a:prstGeom>
          <a:solidFill>
            <a:srgbClr val="F3F3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B3137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2B3137"/>
                </a:solidFill>
                <a:latin typeface="Arial"/>
                <a:ea typeface="Arial"/>
                <a:cs typeface="Arial"/>
                <a:sym typeface="Arial"/>
              </a:rPr>
              <a:t>Охватная кампания и привлечение аудитории в розничные магазины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8"/>
          <p:cNvSpPr/>
          <p:nvPr/>
        </p:nvSpPr>
        <p:spPr>
          <a:xfrm>
            <a:off x="7395330" y="2060216"/>
            <a:ext cx="1591478" cy="1591478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9595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r>
              <a:t/>
            </a:r>
            <a:endParaRPr b="0" i="0" sz="1050" u="none" cap="none" strike="noStrike">
              <a:solidFill>
                <a:srgbClr val="2B313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8"/>
          <p:cNvSpPr txBox="1"/>
          <p:nvPr/>
        </p:nvSpPr>
        <p:spPr>
          <a:xfrm>
            <a:off x="7581265" y="2600139"/>
            <a:ext cx="1268454" cy="2547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450">
            <a:spAutoFit/>
          </a:bodyPr>
          <a:lstStyle/>
          <a:p>
            <a:pPr indent="0" lvl="0" marL="7701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CTR — 0.1%</a:t>
            </a:r>
            <a:endParaRPr b="1" i="0" sz="1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8"/>
          <p:cNvSpPr txBox="1"/>
          <p:nvPr/>
        </p:nvSpPr>
        <p:spPr>
          <a:xfrm>
            <a:off x="7623837" y="2904753"/>
            <a:ext cx="1154440" cy="1931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450">
            <a:spAutoFit/>
          </a:bodyPr>
          <a:lstStyle/>
          <a:p>
            <a:pPr indent="0" lvl="0" marL="7701" marR="0" rtl="0" algn="ctr">
              <a:spcBef>
                <a:spcPts val="0"/>
              </a:spcBef>
              <a:spcAft>
                <a:spcPts val="0"/>
              </a:spcAft>
              <a:buClr>
                <a:srgbClr val="95959B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95959B"/>
                </a:solidFill>
                <a:latin typeface="Arial"/>
                <a:ea typeface="Arial"/>
                <a:cs typeface="Arial"/>
                <a:sym typeface="Arial"/>
              </a:rPr>
              <a:t>План — 0.08%</a:t>
            </a:r>
            <a:endParaRPr b="0" i="0" sz="1200" u="none" cap="none" strike="noStrike">
              <a:solidFill>
                <a:srgbClr val="9595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8"/>
          <p:cNvSpPr/>
          <p:nvPr/>
        </p:nvSpPr>
        <p:spPr>
          <a:xfrm>
            <a:off x="9520855" y="2060216"/>
            <a:ext cx="1591478" cy="1591478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9595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r>
              <a:t/>
            </a:r>
            <a:endParaRPr b="0" i="0" sz="1050" u="none" cap="none" strike="noStrike">
              <a:solidFill>
                <a:srgbClr val="2B313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8"/>
          <p:cNvSpPr txBox="1"/>
          <p:nvPr/>
        </p:nvSpPr>
        <p:spPr>
          <a:xfrm>
            <a:off x="9706790" y="2600139"/>
            <a:ext cx="1268454" cy="2547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450">
            <a:spAutoFit/>
          </a:bodyPr>
          <a:lstStyle/>
          <a:p>
            <a:pPr indent="0" lvl="0" marL="7701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-20.6%</a:t>
            </a:r>
            <a:endParaRPr b="1" i="0" sz="1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8"/>
          <p:cNvSpPr txBox="1"/>
          <p:nvPr/>
        </p:nvSpPr>
        <p:spPr>
          <a:xfrm>
            <a:off x="9749362" y="2902557"/>
            <a:ext cx="1154440" cy="5625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450">
            <a:spAutoFit/>
          </a:bodyPr>
          <a:lstStyle/>
          <a:p>
            <a:pPr indent="0" lvl="0" marL="7701" marR="0" rtl="0" algn="ctr">
              <a:spcBef>
                <a:spcPts val="0"/>
              </a:spcBef>
              <a:spcAft>
                <a:spcPts val="0"/>
              </a:spcAft>
              <a:buClr>
                <a:srgbClr val="95959B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95959B"/>
                </a:solidFill>
                <a:latin typeface="Arial"/>
                <a:ea typeface="Arial"/>
                <a:cs typeface="Arial"/>
                <a:sym typeface="Arial"/>
              </a:rPr>
              <a:t>Снижение стоимости клика</a:t>
            </a:r>
            <a:endParaRPr b="0" i="0" sz="1200" u="none" cap="none" strike="noStrike">
              <a:solidFill>
                <a:srgbClr val="9595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9" name="Google Shape;339;p8"/>
          <p:cNvCxnSpPr/>
          <p:nvPr/>
        </p:nvCxnSpPr>
        <p:spPr>
          <a:xfrm rot="10800000">
            <a:off x="6720380" y="541287"/>
            <a:ext cx="0" cy="3319513"/>
          </a:xfrm>
          <a:prstGeom prst="straightConnector1">
            <a:avLst/>
          </a:prstGeom>
          <a:noFill/>
          <a:ln cap="flat" cmpd="sng" w="9525">
            <a:solidFill>
              <a:srgbClr val="95959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0" name="Google Shape;340;p8"/>
          <p:cNvSpPr txBox="1"/>
          <p:nvPr/>
        </p:nvSpPr>
        <p:spPr>
          <a:xfrm>
            <a:off x="3892494" y="5540525"/>
            <a:ext cx="5288883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7317" marR="3081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3137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2B3137"/>
                </a:solidFill>
                <a:latin typeface="Arial"/>
                <a:ea typeface="Arial"/>
                <a:cs typeface="Arial"/>
                <a:sym typeface="Arial"/>
              </a:rPr>
              <a:t>Применялись счетчики показов рекламных креативов и клик-трекер Weborama.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8"/>
          <p:cNvSpPr txBox="1"/>
          <p:nvPr/>
        </p:nvSpPr>
        <p:spPr>
          <a:xfrm>
            <a:off x="3892495" y="4833380"/>
            <a:ext cx="5288882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7317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3137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2B3137"/>
                </a:solidFill>
                <a:latin typeface="Arial"/>
                <a:ea typeface="Arial"/>
                <a:cs typeface="Arial"/>
                <a:sym typeface="Arial"/>
              </a:rPr>
              <a:t>Таргетинг на покупателей минеральной воды с различными вкусами в сети магазинов «Магнит».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8"/>
          <p:cNvSpPr txBox="1"/>
          <p:nvPr/>
        </p:nvSpPr>
        <p:spPr>
          <a:xfrm>
            <a:off x="3434080" y="4830943"/>
            <a:ext cx="522063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7317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2D00"/>
              </a:buClr>
              <a:buSzPts val="1200"/>
              <a:buFont typeface="Arial"/>
              <a:buNone/>
            </a:pPr>
            <a:r>
              <a:rPr b="1" i="0" lang="ru-RU" sz="1200" u="none" cap="none" strike="noStrike">
                <a:solidFill>
                  <a:srgbClr val="FF2D00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8"/>
          <p:cNvSpPr txBox="1"/>
          <p:nvPr/>
        </p:nvSpPr>
        <p:spPr>
          <a:xfrm>
            <a:off x="3434081" y="5544371"/>
            <a:ext cx="522063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7317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2D00"/>
              </a:buClr>
              <a:buSzPts val="1200"/>
              <a:buFont typeface="Arial"/>
              <a:buNone/>
            </a:pPr>
            <a:r>
              <a:rPr b="1" i="0" lang="ru-RU" sz="1200" u="none" cap="none" strike="noStrike">
                <a:solidFill>
                  <a:srgbClr val="FF2D00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8"/>
          <p:cNvSpPr/>
          <p:nvPr/>
        </p:nvSpPr>
        <p:spPr>
          <a:xfrm>
            <a:off x="712265" y="3147804"/>
            <a:ext cx="3778449" cy="323661"/>
          </a:xfrm>
          <a:prstGeom prst="roundRect">
            <a:avLst>
              <a:gd fmla="val 50000" name="adj"/>
            </a:avLst>
          </a:prstGeom>
          <a:solidFill>
            <a:srgbClr val="F3F3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B3137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2B3137"/>
                </a:solidFill>
                <a:latin typeface="Arial"/>
                <a:ea typeface="Arial"/>
                <a:cs typeface="Arial"/>
                <a:sym typeface="Arial"/>
              </a:rPr>
              <a:t>Привлечь покупателей в розничные магазины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8"/>
          <p:cNvSpPr txBox="1"/>
          <p:nvPr/>
        </p:nvSpPr>
        <p:spPr>
          <a:xfrm>
            <a:off x="8243954" y="1589096"/>
            <a:ext cx="2072640" cy="2247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225">
            <a:spAutoFit/>
          </a:bodyPr>
          <a:lstStyle/>
          <a:p>
            <a:pPr indent="0" lvl="0" marL="7701" marR="0" rtl="0" algn="l">
              <a:spcBef>
                <a:spcPts val="0"/>
              </a:spcBef>
              <a:spcAft>
                <a:spcPts val="0"/>
              </a:spcAft>
              <a:buClr>
                <a:srgbClr val="2B3137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2B3137"/>
                </a:solidFill>
                <a:latin typeface="Arial"/>
                <a:ea typeface="Arial"/>
                <a:cs typeface="Arial"/>
                <a:sym typeface="Arial"/>
              </a:rPr>
              <a:t>Результаты кампании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9"/>
          <p:cNvSpPr txBox="1"/>
          <p:nvPr/>
        </p:nvSpPr>
        <p:spPr>
          <a:xfrm>
            <a:off x="794446" y="2493907"/>
            <a:ext cx="1915898" cy="2247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225">
            <a:spAutoFit/>
          </a:bodyPr>
          <a:lstStyle/>
          <a:p>
            <a:pPr indent="0" lvl="0" marL="7701" marR="0" rtl="0" algn="l">
              <a:spcBef>
                <a:spcPts val="0"/>
              </a:spcBef>
              <a:spcAft>
                <a:spcPts val="0"/>
              </a:spcAft>
              <a:buClr>
                <a:srgbClr val="2B3137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2B3137"/>
                </a:solidFill>
                <a:latin typeface="Arial"/>
                <a:ea typeface="Arial"/>
                <a:cs typeface="Arial"/>
                <a:sym typeface="Arial"/>
              </a:rPr>
              <a:t>Цель кампании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9"/>
          <p:cNvSpPr txBox="1"/>
          <p:nvPr/>
        </p:nvSpPr>
        <p:spPr>
          <a:xfrm>
            <a:off x="791954" y="3648245"/>
            <a:ext cx="2847891" cy="2247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225">
            <a:spAutoFit/>
          </a:bodyPr>
          <a:lstStyle/>
          <a:p>
            <a:pPr indent="0" lvl="0" marL="7701" marR="0" rtl="0" algn="l">
              <a:spcBef>
                <a:spcPts val="0"/>
              </a:spcBef>
              <a:spcAft>
                <a:spcPts val="0"/>
              </a:spcAft>
              <a:buClr>
                <a:srgbClr val="2B3137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2B3137"/>
                </a:solidFill>
                <a:latin typeface="Arial"/>
                <a:ea typeface="Arial"/>
                <a:cs typeface="Arial"/>
                <a:sym typeface="Arial"/>
              </a:rPr>
              <a:t>Таргетинг больших данных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9"/>
          <p:cNvSpPr txBox="1"/>
          <p:nvPr/>
        </p:nvSpPr>
        <p:spPr>
          <a:xfrm>
            <a:off x="5089729" y="2464627"/>
            <a:ext cx="2438699" cy="9026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25">
            <a:spAutoFit/>
          </a:bodyPr>
          <a:lstStyle/>
          <a:p>
            <a:pPr indent="0" lvl="0" marL="7701" marR="376593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3137"/>
              </a:buClr>
              <a:buSzPts val="970"/>
              <a:buFont typeface="Arial"/>
              <a:buNone/>
            </a:pPr>
            <a:r>
              <a:rPr b="0" i="0" lang="ru-RU" sz="970" u="none" cap="none" strike="noStrike">
                <a:solidFill>
                  <a:srgbClr val="2B3137"/>
                </a:solidFill>
                <a:latin typeface="Arial"/>
                <a:ea typeface="Arial"/>
                <a:cs typeface="Arial"/>
                <a:sym typeface="Arial"/>
              </a:rPr>
              <a:t>Пользователи, которые видели  рекламу, совершали больше  покупок, чем те пользователи,  которые ее не видели.</a:t>
            </a:r>
            <a:endParaRPr b="0" i="0" sz="970" u="none" cap="none" strike="noStrike">
              <a:solidFill>
                <a:srgbClr val="2B313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9"/>
          <p:cNvSpPr txBox="1"/>
          <p:nvPr/>
        </p:nvSpPr>
        <p:spPr>
          <a:xfrm>
            <a:off x="5089730" y="1033529"/>
            <a:ext cx="2625522" cy="2863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225">
            <a:spAutoFit/>
          </a:bodyPr>
          <a:lstStyle/>
          <a:p>
            <a:pPr indent="0" lvl="0" marL="7701" marR="0" rtl="0" algn="l">
              <a:spcBef>
                <a:spcPts val="0"/>
              </a:spcBef>
              <a:spcAft>
                <a:spcPts val="0"/>
              </a:spcAft>
              <a:buClr>
                <a:srgbClr val="2B3137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2B3137"/>
                </a:solidFill>
                <a:latin typeface="Arial"/>
                <a:ea typeface="Arial"/>
                <a:cs typeface="Arial"/>
                <a:sym typeface="Arial"/>
              </a:rPr>
              <a:t>Sales Lift</a:t>
            </a:r>
            <a:endParaRPr b="1" i="0" sz="1800" u="none" cap="none" strike="noStrike">
              <a:solidFill>
                <a:srgbClr val="2B313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9"/>
          <p:cNvSpPr txBox="1"/>
          <p:nvPr/>
        </p:nvSpPr>
        <p:spPr>
          <a:xfrm>
            <a:off x="794445" y="1558969"/>
            <a:ext cx="3682305" cy="8312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300">
            <a:spAutoFit/>
          </a:bodyPr>
          <a:lstStyle/>
          <a:p>
            <a:pPr indent="0" lvl="0" marL="7701" marR="3081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3137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2B3137"/>
                </a:solidFill>
                <a:latin typeface="Arial"/>
                <a:ea typeface="Arial"/>
                <a:cs typeface="Arial"/>
                <a:sym typeface="Arial"/>
              </a:rPr>
              <a:t>Как сегментация по потребительскому интересу и данные о платежеспособности позволили  увеличить средний чек и выручку.</a:t>
            </a:r>
            <a:endParaRPr b="0" i="0" sz="1200" u="none" cap="none" strike="noStrike">
              <a:solidFill>
                <a:srgbClr val="2B313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5" name="Google Shape;355;p9"/>
          <p:cNvGrpSpPr/>
          <p:nvPr/>
        </p:nvGrpSpPr>
        <p:grpSpPr>
          <a:xfrm>
            <a:off x="-6183" y="0"/>
            <a:ext cx="262782" cy="6858000"/>
            <a:chOff x="428" y="0"/>
            <a:chExt cx="262782" cy="6858000"/>
          </a:xfrm>
        </p:grpSpPr>
        <p:sp>
          <p:nvSpPr>
            <p:cNvPr id="356" name="Google Shape;356;p9"/>
            <p:cNvSpPr/>
            <p:nvPr/>
          </p:nvSpPr>
          <p:spPr>
            <a:xfrm>
              <a:off x="428" y="0"/>
              <a:ext cx="262782" cy="6858000"/>
            </a:xfrm>
            <a:custGeom>
              <a:rect b="b" l="l" r="r" t="t"/>
              <a:pathLst>
                <a:path extrusionOk="0" h="7787640" w="169545">
                  <a:moveTo>
                    <a:pt x="169303" y="0"/>
                  </a:moveTo>
                  <a:lnTo>
                    <a:pt x="0" y="0"/>
                  </a:lnTo>
                  <a:lnTo>
                    <a:pt x="0" y="7787427"/>
                  </a:lnTo>
                  <a:lnTo>
                    <a:pt x="169303" y="7787427"/>
                  </a:lnTo>
                  <a:lnTo>
                    <a:pt x="169303" y="0"/>
                  </a:lnTo>
                  <a:close/>
                </a:path>
              </a:pathLst>
            </a:custGeom>
            <a:solidFill>
              <a:srgbClr val="FF2D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92"/>
                <a:buFont typeface="Calibri"/>
                <a:buNone/>
              </a:pPr>
              <a:r>
                <a:t/>
              </a:r>
              <a:endParaRPr b="0" i="0" sz="109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57" name="Google Shape;357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-263297" y="6204204"/>
              <a:ext cx="855969" cy="19704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8" name="Google Shape;358;p9"/>
          <p:cNvSpPr txBox="1"/>
          <p:nvPr/>
        </p:nvSpPr>
        <p:spPr>
          <a:xfrm>
            <a:off x="712266" y="541286"/>
            <a:ext cx="4205963" cy="741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2D00"/>
              </a:buClr>
              <a:buSzPts val="3600"/>
              <a:buFont typeface="Arial"/>
              <a:buNone/>
            </a:pPr>
            <a:r>
              <a:rPr b="1" i="0" lang="ru-RU" sz="2400" u="none" cap="none" strike="noStrike">
                <a:solidFill>
                  <a:srgbClr val="FF2D00"/>
                </a:solidFill>
                <a:latin typeface="Arial"/>
                <a:ea typeface="Arial"/>
                <a:cs typeface="Arial"/>
                <a:sym typeface="Arial"/>
              </a:rPr>
              <a:t>DIY-ритейлер «Петрович»</a:t>
            </a:r>
            <a:endParaRPr b="1" i="0" sz="2400" u="none" cap="none" strike="noStrike">
              <a:solidFill>
                <a:srgbClr val="FF2D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9"/>
          <p:cNvSpPr txBox="1"/>
          <p:nvPr/>
        </p:nvSpPr>
        <p:spPr>
          <a:xfrm>
            <a:off x="5089730" y="1499670"/>
            <a:ext cx="1780924" cy="3823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225">
            <a:spAutoFit/>
          </a:bodyPr>
          <a:lstStyle/>
          <a:p>
            <a:pPr indent="0" lvl="0" marL="7701" marR="376593" rtl="0" algn="l">
              <a:lnSpc>
                <a:spcPct val="100800"/>
              </a:lnSpc>
              <a:spcBef>
                <a:spcPts val="0"/>
              </a:spcBef>
              <a:spcAft>
                <a:spcPts val="0"/>
              </a:spcAft>
              <a:buClr>
                <a:srgbClr val="FF2D00"/>
              </a:buClr>
              <a:buSzPts val="2400"/>
              <a:buFont typeface="Arial"/>
              <a:buNone/>
            </a:pPr>
            <a:r>
              <a:rPr b="1" i="0" lang="ru-RU" sz="2400" u="none" cap="none" strike="noStrike">
                <a:solidFill>
                  <a:srgbClr val="FF2D00"/>
                </a:solidFill>
                <a:latin typeface="Arial"/>
                <a:ea typeface="Arial"/>
                <a:cs typeface="Arial"/>
                <a:sym typeface="Arial"/>
              </a:rPr>
              <a:t>+15%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9"/>
          <p:cNvSpPr txBox="1"/>
          <p:nvPr/>
        </p:nvSpPr>
        <p:spPr>
          <a:xfrm>
            <a:off x="5023017" y="1900672"/>
            <a:ext cx="111814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95959B"/>
              </a:buClr>
              <a:buSzPts val="1000"/>
              <a:buFont typeface="Arial"/>
              <a:buNone/>
            </a:pPr>
            <a:r>
              <a:rPr b="0" i="0" lang="ru-RU" sz="1000" u="none" cap="none" strike="noStrike">
                <a:solidFill>
                  <a:srgbClr val="95959B"/>
                </a:solidFill>
                <a:latin typeface="Arial"/>
                <a:ea typeface="Arial"/>
                <a:cs typeface="Arial"/>
                <a:sym typeface="Arial"/>
              </a:rPr>
              <a:t>КОЛИЧЕСТВО  ТРАНЗАКЦИЙ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9"/>
          <p:cNvSpPr/>
          <p:nvPr/>
        </p:nvSpPr>
        <p:spPr>
          <a:xfrm>
            <a:off x="794447" y="2838755"/>
            <a:ext cx="3546734" cy="590245"/>
          </a:xfrm>
          <a:prstGeom prst="roundRect">
            <a:avLst>
              <a:gd fmla="val 50000" name="adj"/>
            </a:avLst>
          </a:prstGeom>
          <a:solidFill>
            <a:srgbClr val="F3F3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B3137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2B3137"/>
                </a:solidFill>
                <a:latin typeface="Arial"/>
                <a:ea typeface="Arial"/>
                <a:cs typeface="Arial"/>
                <a:sym typeface="Arial"/>
              </a:rPr>
              <a:t>Максимальный охват новых пользователей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9"/>
          <p:cNvSpPr txBox="1"/>
          <p:nvPr/>
        </p:nvSpPr>
        <p:spPr>
          <a:xfrm>
            <a:off x="966308" y="5886302"/>
            <a:ext cx="6628795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7317" marR="60339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3137"/>
              </a:buClr>
              <a:buSzPts val="1200"/>
              <a:buFont typeface="Arial"/>
              <a:buNone/>
            </a:pPr>
            <a:r>
              <a:rPr b="1" i="0" lang="ru-RU" sz="1200" u="none" cap="none" strike="noStrike">
                <a:solidFill>
                  <a:srgbClr val="2B3137"/>
                </a:solidFill>
                <a:latin typeface="Arial"/>
                <a:ea typeface="Arial"/>
                <a:cs typeface="Arial"/>
                <a:sym typeface="Arial"/>
              </a:rPr>
              <a:t>Дачникам</a:t>
            </a:r>
            <a:r>
              <a:rPr b="0" i="0" lang="ru-RU" sz="1200" u="none" cap="none" strike="noStrike">
                <a:solidFill>
                  <a:srgbClr val="2B3137"/>
                </a:solidFill>
                <a:latin typeface="Arial"/>
                <a:ea typeface="Arial"/>
                <a:cs typeface="Arial"/>
                <a:sym typeface="Arial"/>
              </a:rPr>
              <a:t> предлагали купить товары для дачи.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9"/>
          <p:cNvSpPr txBox="1"/>
          <p:nvPr/>
        </p:nvSpPr>
        <p:spPr>
          <a:xfrm>
            <a:off x="955710" y="5240012"/>
            <a:ext cx="5288883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7317" marR="3081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3137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2B3137"/>
                </a:solidFill>
                <a:latin typeface="Arial"/>
                <a:ea typeface="Arial"/>
                <a:cs typeface="Arial"/>
                <a:sym typeface="Arial"/>
              </a:rPr>
              <a:t>Покупатели с интересами </a:t>
            </a:r>
            <a:r>
              <a:rPr b="1" i="0" lang="ru-RU" sz="1200" u="none" cap="none" strike="noStrike">
                <a:solidFill>
                  <a:srgbClr val="2B3137"/>
                </a:solidFill>
                <a:latin typeface="Arial"/>
                <a:ea typeface="Arial"/>
                <a:cs typeface="Arial"/>
                <a:sym typeface="Arial"/>
              </a:rPr>
              <a:t>ремонт и мебель </a:t>
            </a:r>
            <a:r>
              <a:rPr b="0" i="0" lang="ru-RU" sz="1200" u="none" cap="none" strike="noStrike">
                <a:solidFill>
                  <a:srgbClr val="2B3137"/>
                </a:solidFill>
                <a:latin typeface="Arial"/>
                <a:ea typeface="Arial"/>
                <a:cs typeface="Arial"/>
                <a:sym typeface="Arial"/>
              </a:rPr>
              <a:t>видели рекламу дверей и сантехники.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9"/>
          <p:cNvSpPr txBox="1"/>
          <p:nvPr/>
        </p:nvSpPr>
        <p:spPr>
          <a:xfrm>
            <a:off x="966308" y="4686339"/>
            <a:ext cx="5754101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7317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3137"/>
              </a:buClr>
              <a:buSzPts val="1200"/>
              <a:buFont typeface="Arial"/>
              <a:buNone/>
            </a:pPr>
            <a:r>
              <a:rPr b="1" i="0" lang="ru-RU" sz="1200" u="none" cap="none" strike="noStrike">
                <a:solidFill>
                  <a:srgbClr val="2B3137"/>
                </a:solidFill>
                <a:latin typeface="Arial"/>
                <a:ea typeface="Arial"/>
                <a:cs typeface="Arial"/>
                <a:sym typeface="Arial"/>
              </a:rPr>
              <a:t>Интересующиеся строительством </a:t>
            </a:r>
            <a:r>
              <a:rPr b="0" i="0" lang="ru-RU" sz="1200" u="none" cap="none" strike="noStrike">
                <a:solidFill>
                  <a:srgbClr val="2B3137"/>
                </a:solidFill>
                <a:latin typeface="Arial"/>
                <a:ea typeface="Arial"/>
                <a:cs typeface="Arial"/>
                <a:sym typeface="Arial"/>
              </a:rPr>
              <a:t>получили предложение купить лестницы, плитку или линолеум.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9"/>
          <p:cNvSpPr txBox="1"/>
          <p:nvPr/>
        </p:nvSpPr>
        <p:spPr>
          <a:xfrm>
            <a:off x="509422" y="4686339"/>
            <a:ext cx="522063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7317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2D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FF2D00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9"/>
          <p:cNvSpPr txBox="1"/>
          <p:nvPr/>
        </p:nvSpPr>
        <p:spPr>
          <a:xfrm>
            <a:off x="498824" y="5240012"/>
            <a:ext cx="522063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7317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2D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FF2D00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9"/>
          <p:cNvSpPr txBox="1"/>
          <p:nvPr/>
        </p:nvSpPr>
        <p:spPr>
          <a:xfrm>
            <a:off x="509423" y="5887671"/>
            <a:ext cx="522062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7317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2D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FF2D00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9"/>
          <p:cNvSpPr/>
          <p:nvPr/>
        </p:nvSpPr>
        <p:spPr>
          <a:xfrm>
            <a:off x="794444" y="1037958"/>
            <a:ext cx="2561293" cy="488346"/>
          </a:xfrm>
          <a:prstGeom prst="roundRect">
            <a:avLst>
              <a:gd fmla="val 50000" name="adj"/>
            </a:avLst>
          </a:prstGeom>
          <a:solidFill>
            <a:srgbClr val="F3F3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B3137"/>
              </a:buClr>
              <a:buSzPts val="1200"/>
              <a:buFont typeface="Arial"/>
              <a:buNone/>
            </a:pPr>
            <a:r>
              <a:rPr b="1" i="0" lang="ru-RU" sz="1200" u="none" cap="none" strike="noStrike">
                <a:solidFill>
                  <a:srgbClr val="2B3137"/>
                </a:solidFill>
                <a:latin typeface="Arial"/>
                <a:ea typeface="Arial"/>
                <a:cs typeface="Arial"/>
                <a:sym typeface="Arial"/>
              </a:rPr>
              <a:t>Увеличение онлайн-продаж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B3137"/>
              </a:buClr>
              <a:buSzPts val="1200"/>
              <a:buFont typeface="Arial"/>
              <a:buNone/>
            </a:pPr>
            <a:r>
              <a:rPr b="1" i="0" lang="ru-RU" sz="1200" u="none" cap="none" strike="noStrike">
                <a:solidFill>
                  <a:srgbClr val="2B3137"/>
                </a:solidFill>
                <a:latin typeface="Arial"/>
                <a:ea typeface="Arial"/>
                <a:cs typeface="Arial"/>
                <a:sym typeface="Arial"/>
              </a:rPr>
              <a:t>благодаря большим данным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9"/>
          <p:cNvSpPr/>
          <p:nvPr/>
        </p:nvSpPr>
        <p:spPr>
          <a:xfrm>
            <a:off x="7626412" y="1011324"/>
            <a:ext cx="1783962" cy="1783962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9595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r>
              <a:t/>
            </a:r>
            <a:endParaRPr b="0" i="0" sz="1050" u="none" cap="none" strike="noStrike">
              <a:solidFill>
                <a:srgbClr val="2B313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9"/>
          <p:cNvSpPr txBox="1"/>
          <p:nvPr/>
        </p:nvSpPr>
        <p:spPr>
          <a:xfrm>
            <a:off x="7861880" y="1681813"/>
            <a:ext cx="1421870" cy="2265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450">
            <a:spAutoFit/>
          </a:bodyPr>
          <a:lstStyle/>
          <a:p>
            <a:pPr indent="0" lvl="0" marL="7701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~4 000 000</a:t>
            </a:r>
            <a:endParaRPr b="1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9"/>
          <p:cNvSpPr txBox="1"/>
          <p:nvPr/>
        </p:nvSpPr>
        <p:spPr>
          <a:xfrm>
            <a:off x="7861880" y="1949201"/>
            <a:ext cx="1294063" cy="3778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450">
            <a:spAutoFit/>
          </a:bodyPr>
          <a:lstStyle/>
          <a:p>
            <a:pPr indent="0" lvl="0" marL="7701" marR="0" rtl="0" algn="ctr">
              <a:spcBef>
                <a:spcPts val="0"/>
              </a:spcBef>
              <a:spcAft>
                <a:spcPts val="0"/>
              </a:spcAft>
              <a:buClr>
                <a:srgbClr val="95959B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95959B"/>
                </a:solidFill>
                <a:latin typeface="Arial"/>
                <a:ea typeface="Arial"/>
                <a:cs typeface="Arial"/>
                <a:sym typeface="Arial"/>
              </a:rPr>
              <a:t>Просмотров баннеров</a:t>
            </a:r>
            <a:endParaRPr b="0" i="0" sz="1200" u="none" cap="none" strike="noStrike">
              <a:solidFill>
                <a:srgbClr val="9595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9"/>
          <p:cNvSpPr/>
          <p:nvPr/>
        </p:nvSpPr>
        <p:spPr>
          <a:xfrm>
            <a:off x="9796985" y="1013829"/>
            <a:ext cx="1783962" cy="1783962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rgbClr val="9595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r>
              <a:t/>
            </a:r>
            <a:endParaRPr b="0" i="0" sz="1050" u="none" cap="none" strike="noStrike">
              <a:solidFill>
                <a:srgbClr val="2B313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9"/>
          <p:cNvSpPr txBox="1"/>
          <p:nvPr/>
        </p:nvSpPr>
        <p:spPr>
          <a:xfrm>
            <a:off x="9948127" y="1684318"/>
            <a:ext cx="1561937" cy="223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450">
            <a:spAutoFit/>
          </a:bodyPr>
          <a:lstStyle/>
          <a:p>
            <a:pPr indent="0" lvl="0" marL="7701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~1 500 000</a:t>
            </a:r>
            <a:endParaRPr b="1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9"/>
          <p:cNvSpPr txBox="1"/>
          <p:nvPr/>
        </p:nvSpPr>
        <p:spPr>
          <a:xfrm>
            <a:off x="9948128" y="1951706"/>
            <a:ext cx="1439366" cy="199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450">
            <a:spAutoFit/>
          </a:bodyPr>
          <a:lstStyle/>
          <a:p>
            <a:pPr indent="0" lvl="0" marL="7701" marR="0" rtl="0" algn="ctr">
              <a:spcBef>
                <a:spcPts val="0"/>
              </a:spcBef>
              <a:spcAft>
                <a:spcPts val="0"/>
              </a:spcAft>
              <a:buClr>
                <a:srgbClr val="95959B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rgbClr val="95959B"/>
                </a:solidFill>
                <a:latin typeface="Arial"/>
                <a:ea typeface="Arial"/>
                <a:cs typeface="Arial"/>
                <a:sym typeface="Arial"/>
              </a:rPr>
              <a:t>Просмотров видео</a:t>
            </a:r>
            <a:endParaRPr b="0" i="0" sz="1200" u="none" cap="none" strike="noStrike">
              <a:solidFill>
                <a:srgbClr val="95959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5" name="Google Shape;375;p9"/>
          <p:cNvCxnSpPr/>
          <p:nvPr/>
        </p:nvCxnSpPr>
        <p:spPr>
          <a:xfrm rot="10800000">
            <a:off x="7297428" y="659707"/>
            <a:ext cx="0" cy="5915422"/>
          </a:xfrm>
          <a:prstGeom prst="straightConnector1">
            <a:avLst/>
          </a:prstGeom>
          <a:noFill/>
          <a:ln cap="flat" cmpd="sng" w="9525">
            <a:solidFill>
              <a:srgbClr val="95959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6" name="Google Shape;376;p9"/>
          <p:cNvSpPr txBox="1"/>
          <p:nvPr/>
        </p:nvSpPr>
        <p:spPr>
          <a:xfrm>
            <a:off x="7693829" y="4526324"/>
            <a:ext cx="3092849" cy="11265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25">
            <a:spAutoFit/>
          </a:bodyPr>
          <a:lstStyle/>
          <a:p>
            <a:pPr indent="0" lvl="0" marL="7701" marR="376593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3137"/>
              </a:buClr>
              <a:buSzPts val="970"/>
              <a:buFont typeface="Arial"/>
              <a:buNone/>
            </a:pPr>
            <a:r>
              <a:rPr b="0" i="0" lang="ru-RU" sz="970" u="none" cap="none" strike="noStrike">
                <a:solidFill>
                  <a:srgbClr val="2B3137"/>
                </a:solidFill>
                <a:latin typeface="Arial"/>
                <a:ea typeface="Arial"/>
                <a:cs typeface="Arial"/>
                <a:sym typeface="Arial"/>
              </a:rPr>
              <a:t>На ХХ фестивале креатива в маркетинговых коммуникациях Silver Mercury бронза «Петровича» за кампании с использованием больших данных стала высшей наградой в номинации.</a:t>
            </a:r>
            <a:endParaRPr b="0" i="0" sz="970" u="none" cap="none" strike="noStrike">
              <a:solidFill>
                <a:srgbClr val="2B313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9"/>
          <p:cNvSpPr txBox="1"/>
          <p:nvPr/>
        </p:nvSpPr>
        <p:spPr>
          <a:xfrm>
            <a:off x="7626412" y="3785546"/>
            <a:ext cx="3160267" cy="2863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225">
            <a:spAutoFit/>
          </a:bodyPr>
          <a:lstStyle/>
          <a:p>
            <a:pPr indent="0" lvl="0" marL="7701" marR="0" rtl="0" algn="l">
              <a:spcBef>
                <a:spcPts val="0"/>
              </a:spcBef>
              <a:spcAft>
                <a:spcPts val="0"/>
              </a:spcAft>
              <a:buClr>
                <a:srgbClr val="2B3137"/>
              </a:buClr>
              <a:buSzPts val="1800"/>
              <a:buFont typeface="Arial"/>
              <a:buNone/>
            </a:pPr>
            <a:r>
              <a:rPr b="1" i="0" lang="ru-RU" sz="1800" u="none" cap="none" strike="noStrike">
                <a:solidFill>
                  <a:srgbClr val="2B3137"/>
                </a:solidFill>
                <a:latin typeface="Arial"/>
                <a:ea typeface="Arial"/>
                <a:cs typeface="Arial"/>
                <a:sym typeface="Arial"/>
              </a:rPr>
              <a:t>Бронза на Silver Mercury</a:t>
            </a:r>
            <a:endParaRPr b="1" i="0" sz="1800" u="none" cap="none" strike="noStrike">
              <a:solidFill>
                <a:srgbClr val="2B313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9"/>
          <p:cNvSpPr txBox="1"/>
          <p:nvPr/>
        </p:nvSpPr>
        <p:spPr>
          <a:xfrm>
            <a:off x="7623920" y="4183713"/>
            <a:ext cx="1525545" cy="246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95959B"/>
              </a:buClr>
              <a:buSzPts val="1000"/>
              <a:buFont typeface="Arial"/>
              <a:buNone/>
            </a:pPr>
            <a:r>
              <a:rPr b="0" i="0" lang="ru-RU" sz="1000" u="none" cap="none" strike="noStrike">
                <a:solidFill>
                  <a:srgbClr val="95959B"/>
                </a:solidFill>
                <a:latin typeface="Arial"/>
                <a:ea typeface="Arial"/>
                <a:cs typeface="Arial"/>
                <a:sym typeface="Arial"/>
              </a:rPr>
              <a:t>В номинации Big Data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9"/>
          <p:cNvSpPr txBox="1"/>
          <p:nvPr/>
        </p:nvSpPr>
        <p:spPr>
          <a:xfrm>
            <a:off x="791954" y="3969018"/>
            <a:ext cx="6207798" cy="678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25">
            <a:spAutoFit/>
          </a:bodyPr>
          <a:lstStyle/>
          <a:p>
            <a:pPr indent="0" lvl="0" marL="7701" marR="376593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3137"/>
              </a:buClr>
              <a:buSzPts val="970"/>
              <a:buFont typeface="Arial"/>
              <a:buNone/>
            </a:pPr>
            <a:r>
              <a:rPr b="0" i="0" lang="ru-RU" sz="970" u="none" cap="none" strike="noStrike">
                <a:solidFill>
                  <a:srgbClr val="2B3137"/>
                </a:solidFill>
                <a:latin typeface="Arial"/>
                <a:ea typeface="Arial"/>
                <a:cs typeface="Arial"/>
                <a:sym typeface="Arial"/>
              </a:rPr>
              <a:t>Технология Segmento объединила данные об офлайн- и онлайн-поведении аудитории. Алгоритмы анализировали интересы пользователей и принимали решение о показе персонализированного баннера каждому сегменту пользователей.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2021-09-07T09:01:17Z</dcterms:created>
  <dc:creator>User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0x010100F4439D85284DFF40B062D27C73E7AE26</vt:lpwstr>
  </property>
</Properties>
</file>