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hyperlink" Target="https://aplaut.com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hyperlink" Target="https://aplaut.com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plaut.com/q-a-samyi-niedootsienionnyi-vid-polzovatielskogho-kontienta/" TargetMode="External"/><Relationship Id="rId3" Type="http://schemas.openxmlformats.org/officeDocument/2006/relationships/hyperlink" Target="https://blog.aplaut.com/q-a-samyi-niedootsienionnyi-vid-polzovatielskogho-kontienta/" TargetMode="External"/><Relationship Id="rId1" Type="http://schemas.openxmlformats.org/officeDocument/2006/relationships/image" Target="../media/image-3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aplaut.com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aplaut.com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1975" y="609600"/>
            <a:ext cx="7772400" cy="39243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61975" y="609600"/>
            <a:ext cx="7772400" cy="39243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561975" y="609600"/>
            <a:ext cx="7772400" cy="128111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561975" y="4229100"/>
            <a:ext cx="819150" cy="30480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561975" y="914400"/>
            <a:ext cx="7772400" cy="547688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343" y="695325"/>
            <a:ext cx="4398979" cy="4568986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4229100"/>
            <a:ext cx="819150" cy="3048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1975" y="609600"/>
            <a:ext cx="1209675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6"/>
              </a:lnSpc>
              <a:buNone/>
            </a:pPr>
            <a:r>
              <a:rPr lang="en-US" sz="900" b="1" spc="-5" kern="0" dirty="0">
                <a:solidFill>
                  <a:srgbClr val="96949E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Презентация</a:t>
            </a:r>
            <a:endParaRPr lang="en-US" sz="900" dirty="0"/>
          </a:p>
        </p:txBody>
      </p:sp>
      <p:sp>
        <p:nvSpPr>
          <p:cNvPr id="10" name="Text 6"/>
          <p:cNvSpPr/>
          <p:nvPr/>
        </p:nvSpPr>
        <p:spPr>
          <a:xfrm>
            <a:off x="561975" y="1614488"/>
            <a:ext cx="82296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Один из самых недооценённых форматов UGC 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561975" y="914400"/>
            <a:ext cx="82296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Виджет вопросов и ответов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609600"/>
            <a:ext cx="7924800" cy="39243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09600" y="2398961"/>
            <a:ext cx="7058025" cy="2134941"/>
          </a:xfrm>
          <a:prstGeom prst="roundRect">
            <a:avLst>
              <a:gd name="adj" fmla="val 13706"/>
            </a:avLst>
          </a:prstGeom>
          <a:solidFill>
            <a:srgbClr val="ECE4DF"/>
          </a:solidFill>
          <a:ln/>
        </p:spPr>
      </p:sp>
      <p:sp>
        <p:nvSpPr>
          <p:cNvPr id="4" name="Shape 2"/>
          <p:cNvSpPr/>
          <p:nvPr/>
        </p:nvSpPr>
        <p:spPr>
          <a:xfrm>
            <a:off x="2819400" y="2754437"/>
            <a:ext cx="2638425" cy="142398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2819400" y="2754437"/>
            <a:ext cx="2638425" cy="5000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2819400" y="3406899"/>
            <a:ext cx="1476375" cy="771525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343" y="695326"/>
            <a:ext cx="4368047" cy="4536105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2030"/>
            <a:ext cx="1828800" cy="1828800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2551361"/>
            <a:ext cx="1828800" cy="183013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9600" y="609600"/>
            <a:ext cx="8382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Расскажите о задаче, </a:t>
            </a:r>
            <a:endParaRPr lang="en-US" sz="22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мы предложим решение</a:t>
            </a:r>
            <a:endParaRPr lang="en-US" sz="2250" dirty="0"/>
          </a:p>
        </p:txBody>
      </p:sp>
      <p:sp>
        <p:nvSpPr>
          <p:cNvPr id="11" name="Text 6"/>
          <p:cNvSpPr/>
          <p:nvPr/>
        </p:nvSpPr>
        <p:spPr>
          <a:xfrm>
            <a:off x="2819400" y="3406899"/>
            <a:ext cx="193357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5437A2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yuriy@aplaut.com</a:t>
            </a:r>
            <a:endParaRPr lang="en-US" sz="1350" dirty="0"/>
          </a:p>
        </p:txBody>
      </p:sp>
      <p:sp>
        <p:nvSpPr>
          <p:cNvPr id="12" name="Text 7"/>
          <p:cNvSpPr/>
          <p:nvPr/>
        </p:nvSpPr>
        <p:spPr>
          <a:xfrm>
            <a:off x="2819400" y="3711699"/>
            <a:ext cx="1709738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+7 (926) 308-10-55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2819400" y="3983162"/>
            <a:ext cx="1219200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u="sng" spc="-11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aplaut.com</a:t>
            </a:r>
            <a:endParaRPr lang="en-US" sz="1125" dirty="0"/>
          </a:p>
        </p:txBody>
      </p:sp>
      <p:sp>
        <p:nvSpPr>
          <p:cNvPr id="14" name="Text 9"/>
          <p:cNvSpPr/>
          <p:nvPr/>
        </p:nvSpPr>
        <p:spPr>
          <a:xfrm>
            <a:off x="2819400" y="2754437"/>
            <a:ext cx="15811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Юрий Глыбин</a:t>
            </a:r>
            <a:endParaRPr lang="en-US" sz="1350" dirty="0"/>
          </a:p>
        </p:txBody>
      </p:sp>
      <p:sp>
        <p:nvSpPr>
          <p:cNvPr id="15" name="Text 10"/>
          <p:cNvSpPr/>
          <p:nvPr/>
        </p:nvSpPr>
        <p:spPr>
          <a:xfrm>
            <a:off x="2819400" y="3059237"/>
            <a:ext cx="3095625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Head of Customer Success department</a:t>
            </a:r>
            <a:endParaRPr lang="en-US" sz="11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609600"/>
            <a:ext cx="7924800" cy="39243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09600" y="2398961"/>
            <a:ext cx="5818898" cy="2134941"/>
          </a:xfrm>
          <a:prstGeom prst="roundRect">
            <a:avLst>
              <a:gd name="adj" fmla="val 13706"/>
            </a:avLst>
          </a:prstGeom>
          <a:solidFill>
            <a:srgbClr val="ECE4DF"/>
          </a:solidFill>
          <a:ln/>
        </p:spPr>
      </p:sp>
      <p:sp>
        <p:nvSpPr>
          <p:cNvPr id="4" name="Shape 2"/>
          <p:cNvSpPr/>
          <p:nvPr/>
        </p:nvSpPr>
        <p:spPr>
          <a:xfrm>
            <a:off x="2799473" y="2754437"/>
            <a:ext cx="1419225" cy="142398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2799473" y="2754437"/>
            <a:ext cx="1419225" cy="5000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2799473" y="3406899"/>
            <a:ext cx="1419225" cy="771525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343" y="695326"/>
            <a:ext cx="4368047" cy="4536105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2030"/>
            <a:ext cx="1808873" cy="1828800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98" y="2551361"/>
            <a:ext cx="1828800" cy="183013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9600" y="609600"/>
            <a:ext cx="8382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Расскажите о задаче, </a:t>
            </a:r>
            <a:endParaRPr lang="en-US" sz="22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мы предложим решение</a:t>
            </a:r>
            <a:endParaRPr lang="en-US" sz="2250" dirty="0"/>
          </a:p>
        </p:txBody>
      </p:sp>
      <p:sp>
        <p:nvSpPr>
          <p:cNvPr id="11" name="Text 6"/>
          <p:cNvSpPr/>
          <p:nvPr/>
        </p:nvSpPr>
        <p:spPr>
          <a:xfrm>
            <a:off x="2799473" y="3406899"/>
            <a:ext cx="18764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5437A2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stas@aplaut.com</a:t>
            </a:r>
            <a:endParaRPr lang="en-US" sz="1350" dirty="0"/>
          </a:p>
        </p:txBody>
      </p:sp>
      <p:sp>
        <p:nvSpPr>
          <p:cNvPr id="12" name="Text 7"/>
          <p:cNvSpPr/>
          <p:nvPr/>
        </p:nvSpPr>
        <p:spPr>
          <a:xfrm>
            <a:off x="2799473" y="3711699"/>
            <a:ext cx="1690688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+7 (926) 011-29-82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2799473" y="3983162"/>
            <a:ext cx="1219200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u="sng" spc="-11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aplaut.com</a:t>
            </a:r>
            <a:endParaRPr lang="en-US" sz="1125" dirty="0"/>
          </a:p>
        </p:txBody>
      </p:sp>
      <p:sp>
        <p:nvSpPr>
          <p:cNvPr id="14" name="Text 9"/>
          <p:cNvSpPr/>
          <p:nvPr/>
        </p:nvSpPr>
        <p:spPr>
          <a:xfrm>
            <a:off x="2799473" y="2754437"/>
            <a:ext cx="16954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Станислав Бай</a:t>
            </a:r>
            <a:endParaRPr lang="en-US" sz="1350" dirty="0"/>
          </a:p>
        </p:txBody>
      </p:sp>
      <p:sp>
        <p:nvSpPr>
          <p:cNvPr id="15" name="Text 10"/>
          <p:cNvSpPr/>
          <p:nvPr/>
        </p:nvSpPr>
        <p:spPr>
          <a:xfrm>
            <a:off x="2799473" y="3059237"/>
            <a:ext cx="747712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СЕО</a:t>
            </a:r>
            <a:endParaRPr lang="en-US" sz="1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609600"/>
            <a:ext cx="7924800" cy="39243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09600" y="609600"/>
            <a:ext cx="3176588" cy="39243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4043363" y="609600"/>
            <a:ext cx="4491038" cy="39243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4043363" y="609600"/>
            <a:ext cx="4491038" cy="852488"/>
          </a:xfrm>
          <a:prstGeom prst="roundRect">
            <a:avLst>
              <a:gd name="adj" fmla="val 34324"/>
            </a:avLst>
          </a:prstGeom>
          <a:solidFill>
            <a:srgbClr val="ECE4DF"/>
          </a:solidFill>
          <a:ln/>
        </p:spPr>
      </p:sp>
      <p:sp>
        <p:nvSpPr>
          <p:cNvPr id="6" name="Shape 4"/>
          <p:cNvSpPr/>
          <p:nvPr/>
        </p:nvSpPr>
        <p:spPr>
          <a:xfrm>
            <a:off x="4043363" y="1576388"/>
            <a:ext cx="4491038" cy="2957513"/>
          </a:xfrm>
          <a:prstGeom prst="roundRect">
            <a:avLst>
              <a:gd name="adj" fmla="val 9894"/>
            </a:avLst>
          </a:prstGeom>
          <a:solidFill>
            <a:srgbClr val="ECE4DF"/>
          </a:solidFill>
          <a:ln/>
        </p:spPr>
      </p:sp>
      <p:sp>
        <p:nvSpPr>
          <p:cNvPr id="7" name="Shape 5"/>
          <p:cNvSpPr/>
          <p:nvPr/>
        </p:nvSpPr>
        <p:spPr>
          <a:xfrm>
            <a:off x="4157663" y="1690688"/>
            <a:ext cx="3519488" cy="309563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4157663" y="2114550"/>
            <a:ext cx="4262438" cy="230505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4157663" y="2114550"/>
            <a:ext cx="1344613" cy="2305050"/>
          </a:xfrm>
          <a:prstGeom prst="roundRect">
            <a:avLst>
              <a:gd name="adj" fmla="val 13601"/>
            </a:avLst>
          </a:prstGeom>
          <a:solidFill>
            <a:srgbClr val="F7F3F0"/>
          </a:solidFill>
          <a:ln/>
        </p:spPr>
      </p:sp>
      <p:sp>
        <p:nvSpPr>
          <p:cNvPr id="10" name="Shape 8"/>
          <p:cNvSpPr/>
          <p:nvPr/>
        </p:nvSpPr>
        <p:spPr>
          <a:xfrm>
            <a:off x="5616575" y="2886075"/>
            <a:ext cx="1344612" cy="1533525"/>
          </a:xfrm>
          <a:prstGeom prst="roundRect">
            <a:avLst>
              <a:gd name="adj" fmla="val 13601"/>
            </a:avLst>
          </a:prstGeom>
          <a:solidFill>
            <a:srgbClr val="FFFFFF"/>
          </a:solidFill>
          <a:ln/>
        </p:spPr>
      </p:sp>
      <p:sp>
        <p:nvSpPr>
          <p:cNvPr id="11" name="Shape 9"/>
          <p:cNvSpPr/>
          <p:nvPr/>
        </p:nvSpPr>
        <p:spPr>
          <a:xfrm>
            <a:off x="7075487" y="3128963"/>
            <a:ext cx="1344612" cy="1290638"/>
          </a:xfrm>
          <a:prstGeom prst="roundRect">
            <a:avLst>
              <a:gd name="adj" fmla="val 14170"/>
            </a:avLst>
          </a:prstGeom>
          <a:solidFill>
            <a:srgbClr val="F7F3F0"/>
          </a:solidFill>
          <a:ln/>
        </p:spPr>
      </p:sp>
      <p:sp>
        <p:nvSpPr>
          <p:cNvPr id="12" name="Shape 10"/>
          <p:cNvSpPr/>
          <p:nvPr/>
        </p:nvSpPr>
        <p:spPr>
          <a:xfrm>
            <a:off x="7227887" y="3281363"/>
            <a:ext cx="1039812" cy="385763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7227887" y="3281363"/>
            <a:ext cx="557213" cy="13335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5768975" y="3038475"/>
            <a:ext cx="1039812" cy="1228725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5768975" y="3038475"/>
            <a:ext cx="581025" cy="133350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4310063" y="2266950"/>
            <a:ext cx="1039813" cy="2000250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5576888" y="897731"/>
            <a:ext cx="2114550" cy="276225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609600" y="609600"/>
            <a:ext cx="3176588" cy="2747963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609600" y="4229100"/>
            <a:ext cx="819150" cy="304800"/>
          </a:xfrm>
          <a:prstGeom prst="rect">
            <a:avLst/>
          </a:prstGeom>
          <a:noFill/>
          <a:ln/>
        </p:spPr>
      </p:sp>
      <p:pic>
        <p:nvPicPr>
          <p:cNvPr id="2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4229100"/>
            <a:ext cx="819150" cy="304800"/>
          </a:xfrm>
          <a:prstGeom prst="rect">
            <a:avLst/>
          </a:prstGeom>
        </p:spPr>
      </p:pic>
      <p:sp>
        <p:nvSpPr>
          <p:cNvPr id="21" name="Text 18"/>
          <p:cNvSpPr/>
          <p:nvPr/>
        </p:nvSpPr>
        <p:spPr>
          <a:xfrm>
            <a:off x="7227887" y="3529013"/>
            <a:ext cx="1497012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spc="-18" kern="0" dirty="0">
                <a:solidFill>
                  <a:srgbClr val="403954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На других сайтах</a:t>
            </a:r>
            <a:endParaRPr lang="en-US" sz="900" dirty="0"/>
          </a:p>
        </p:txBody>
      </p:sp>
      <p:sp>
        <p:nvSpPr>
          <p:cNvPr id="22" name="Text 19"/>
          <p:cNvSpPr/>
          <p:nvPr/>
        </p:nvSpPr>
        <p:spPr>
          <a:xfrm>
            <a:off x="7227887" y="3281363"/>
            <a:ext cx="101441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500" b="1" spc="15" kern="0" dirty="0">
                <a:solidFill>
                  <a:srgbClr val="403954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36,1%</a:t>
            </a:r>
            <a:endParaRPr lang="en-US" sz="1500" dirty="0"/>
          </a:p>
        </p:txBody>
      </p:sp>
      <p:sp>
        <p:nvSpPr>
          <p:cNvPr id="23" name="Text 20"/>
          <p:cNvSpPr/>
          <p:nvPr/>
        </p:nvSpPr>
        <p:spPr>
          <a:xfrm>
            <a:off x="5768975" y="3286125"/>
            <a:ext cx="1497012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spc="-18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В Q&amp;A</a:t>
            </a:r>
            <a:pPr algn="l" indent="0" marL="0">
              <a:lnSpc>
                <a:spcPts val="1080"/>
              </a:lnSpc>
              <a:buNone/>
            </a:pPr>
            <a:r>
              <a:rPr lang="en-US" sz="900" spc="-18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 </a:t>
            </a:r>
            <a:endParaRPr lang="en-US" sz="900" dirty="0"/>
          </a:p>
        </p:txBody>
      </p:sp>
      <p:sp>
        <p:nvSpPr>
          <p:cNvPr id="24" name="Text 21"/>
          <p:cNvSpPr/>
          <p:nvPr/>
        </p:nvSpPr>
        <p:spPr>
          <a:xfrm>
            <a:off x="5768975" y="3038475"/>
            <a:ext cx="103822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500" b="1" spc="15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39,9%</a:t>
            </a:r>
            <a:endParaRPr lang="en-US" sz="1500" dirty="0"/>
          </a:p>
        </p:txBody>
      </p:sp>
      <p:sp>
        <p:nvSpPr>
          <p:cNvPr id="25" name="Text 22"/>
          <p:cNvSpPr/>
          <p:nvPr/>
        </p:nvSpPr>
        <p:spPr>
          <a:xfrm>
            <a:off x="4310063" y="2266950"/>
            <a:ext cx="149701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500" b="1" spc="15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48,7%</a:t>
            </a:r>
            <a:endParaRPr lang="en-US" sz="1500" dirty="0"/>
          </a:p>
        </p:txBody>
      </p:sp>
      <p:sp>
        <p:nvSpPr>
          <p:cNvPr id="26" name="Text 23"/>
          <p:cNvSpPr/>
          <p:nvPr/>
        </p:nvSpPr>
        <p:spPr>
          <a:xfrm>
            <a:off x="4310063" y="2514600"/>
            <a:ext cx="1497013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spc="-18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В отзывах</a:t>
            </a:r>
            <a:endParaRPr lang="en-US" sz="900" dirty="0"/>
          </a:p>
        </p:txBody>
      </p:sp>
      <p:sp>
        <p:nvSpPr>
          <p:cNvPr id="27" name="Text 24"/>
          <p:cNvSpPr/>
          <p:nvPr/>
        </p:nvSpPr>
        <p:spPr>
          <a:xfrm>
            <a:off x="4157663" y="1690688"/>
            <a:ext cx="685800" cy="3095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185"/>
              </a:lnSpc>
              <a:buNone/>
            </a:pPr>
            <a:r>
              <a:rPr lang="en-US" sz="3488" b="1" spc="35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“</a:t>
            </a:r>
            <a:endParaRPr lang="en-US" sz="3488" dirty="0"/>
          </a:p>
        </p:txBody>
      </p:sp>
      <p:sp>
        <p:nvSpPr>
          <p:cNvPr id="28" name="Text 25"/>
          <p:cNvSpPr/>
          <p:nvPr/>
        </p:nvSpPr>
        <p:spPr>
          <a:xfrm>
            <a:off x="4500563" y="1690688"/>
            <a:ext cx="3633788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000000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Если в описании карточки товара не хватает информации, где вы будете её искать?</a:t>
            </a:r>
            <a:endParaRPr lang="en-US" sz="900" dirty="0"/>
          </a:p>
        </p:txBody>
      </p:sp>
      <p:sp>
        <p:nvSpPr>
          <p:cNvPr id="29" name="Text 26"/>
          <p:cNvSpPr/>
          <p:nvPr/>
        </p:nvSpPr>
        <p:spPr>
          <a:xfrm>
            <a:off x="4195763" y="762000"/>
            <a:ext cx="1762125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5437A2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37,5%</a:t>
            </a:r>
            <a:endParaRPr lang="en-US" sz="3600" dirty="0"/>
          </a:p>
        </p:txBody>
      </p:sp>
      <p:sp>
        <p:nvSpPr>
          <p:cNvPr id="30" name="Text 27"/>
          <p:cNvSpPr/>
          <p:nvPr/>
        </p:nvSpPr>
        <p:spPr>
          <a:xfrm>
            <a:off x="5576888" y="897731"/>
            <a:ext cx="2571750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смотрят раздел Q&amp;A часто или всегда</a:t>
            </a:r>
            <a:endParaRPr lang="en-US" sz="900" dirty="0"/>
          </a:p>
        </p:txBody>
      </p:sp>
      <p:sp>
        <p:nvSpPr>
          <p:cNvPr id="31" name="Text 28"/>
          <p:cNvSpPr/>
          <p:nvPr/>
        </p:nvSpPr>
        <p:spPr>
          <a:xfrm>
            <a:off x="5576888" y="1069181"/>
            <a:ext cx="2571750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840"/>
              </a:lnSpc>
              <a:buNone/>
            </a:pPr>
            <a:r>
              <a:rPr lang="en-US" sz="600" spc="-12" kern="0" dirty="0">
                <a:solidFill>
                  <a:srgbClr val="96949E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По результатам внутренних исследований</a:t>
            </a:r>
            <a:endParaRPr lang="en-US" sz="600" dirty="0"/>
          </a:p>
        </p:txBody>
      </p:sp>
      <p:sp>
        <p:nvSpPr>
          <p:cNvPr id="32" name="Text 29"/>
          <p:cNvSpPr/>
          <p:nvPr/>
        </p:nvSpPr>
        <p:spPr>
          <a:xfrm>
            <a:off x="609600" y="609600"/>
            <a:ext cx="3633788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Q&amp;A: удержание покупателей на сайте</a:t>
            </a:r>
            <a:endParaRPr lang="en-US" sz="2250" dirty="0"/>
          </a:p>
        </p:txBody>
      </p:sp>
      <p:sp>
        <p:nvSpPr>
          <p:cNvPr id="33" name="Text 30"/>
          <p:cNvSpPr/>
          <p:nvPr/>
        </p:nvSpPr>
        <p:spPr>
          <a:xfrm>
            <a:off x="609600" y="1447800"/>
            <a:ext cx="3633788" cy="976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Современные покупатели требуют больше информации перед покупкой. Описание товара — только начало их поиска. Если клиенты не находят ответов, они уходят </a:t>
            </a:r>
            <a:endParaRPr lang="en-US" sz="1125" dirty="0"/>
          </a:p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к конкурентам, на другие площадки. </a:t>
            </a:r>
            <a:endParaRPr lang="en-US" sz="1125" dirty="0"/>
          </a:p>
        </p:txBody>
      </p:sp>
      <p:sp>
        <p:nvSpPr>
          <p:cNvPr id="34" name="Text 31"/>
          <p:cNvSpPr/>
          <p:nvPr/>
        </p:nvSpPr>
        <p:spPr>
          <a:xfrm>
            <a:off x="609600" y="2576513"/>
            <a:ext cx="3633788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Наш виджет Q&amp;A решает эту проблему, предоставляя удобную платформу для общения с покупателями </a:t>
            </a:r>
            <a:endParaRPr lang="en-US" sz="1125" dirty="0"/>
          </a:p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на вашем сайте.</a:t>
            </a:r>
            <a:endParaRPr lang="en-US" sz="11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609600"/>
            <a:ext cx="7924800" cy="39243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09600" y="609600"/>
            <a:ext cx="3128963" cy="39243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4043363" y="609600"/>
            <a:ext cx="4491038" cy="39243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4043363" y="609600"/>
            <a:ext cx="4491038" cy="852488"/>
          </a:xfrm>
          <a:prstGeom prst="roundRect">
            <a:avLst>
              <a:gd name="adj" fmla="val 34324"/>
            </a:avLst>
          </a:prstGeom>
          <a:solidFill>
            <a:srgbClr val="ECE4DF"/>
          </a:solidFill>
          <a:ln/>
        </p:spPr>
      </p:sp>
      <p:sp>
        <p:nvSpPr>
          <p:cNvPr id="6" name="Shape 4"/>
          <p:cNvSpPr/>
          <p:nvPr/>
        </p:nvSpPr>
        <p:spPr>
          <a:xfrm>
            <a:off x="4043363" y="1576388"/>
            <a:ext cx="4491038" cy="2957513"/>
          </a:xfrm>
          <a:prstGeom prst="roundRect">
            <a:avLst>
              <a:gd name="adj" fmla="val 9894"/>
            </a:avLst>
          </a:prstGeom>
          <a:solidFill>
            <a:srgbClr val="ECE4DF"/>
          </a:solidFill>
          <a:ln/>
        </p:spPr>
      </p:sp>
      <p:sp>
        <p:nvSpPr>
          <p:cNvPr id="7" name="Shape 5"/>
          <p:cNvSpPr/>
          <p:nvPr/>
        </p:nvSpPr>
        <p:spPr>
          <a:xfrm>
            <a:off x="4157663" y="1690688"/>
            <a:ext cx="3519488" cy="309563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4157663" y="2114550"/>
            <a:ext cx="4262438" cy="230505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4157663" y="2114550"/>
            <a:ext cx="1344613" cy="2305050"/>
          </a:xfrm>
          <a:prstGeom prst="roundRect">
            <a:avLst>
              <a:gd name="adj" fmla="val 13601"/>
            </a:avLst>
          </a:prstGeom>
          <a:solidFill>
            <a:srgbClr val="FFFFFF"/>
          </a:solidFill>
          <a:ln/>
        </p:spPr>
      </p:sp>
      <p:sp>
        <p:nvSpPr>
          <p:cNvPr id="10" name="Shape 8"/>
          <p:cNvSpPr/>
          <p:nvPr/>
        </p:nvSpPr>
        <p:spPr>
          <a:xfrm>
            <a:off x="5616575" y="2886075"/>
            <a:ext cx="1344612" cy="1533525"/>
          </a:xfrm>
          <a:prstGeom prst="roundRect">
            <a:avLst>
              <a:gd name="adj" fmla="val 13601"/>
            </a:avLst>
          </a:prstGeom>
          <a:solidFill>
            <a:srgbClr val="F7F3F0"/>
          </a:solidFill>
          <a:ln/>
        </p:spPr>
      </p:sp>
      <p:sp>
        <p:nvSpPr>
          <p:cNvPr id="11" name="Shape 9"/>
          <p:cNvSpPr/>
          <p:nvPr/>
        </p:nvSpPr>
        <p:spPr>
          <a:xfrm>
            <a:off x="7075487" y="3490913"/>
            <a:ext cx="1344612" cy="928688"/>
          </a:xfrm>
          <a:prstGeom prst="roundRect">
            <a:avLst>
              <a:gd name="adj" fmla="val 19692"/>
            </a:avLst>
          </a:prstGeom>
          <a:solidFill>
            <a:srgbClr val="F7F3F0"/>
          </a:solidFill>
          <a:ln/>
        </p:spPr>
      </p:sp>
      <p:sp>
        <p:nvSpPr>
          <p:cNvPr id="12" name="Shape 10"/>
          <p:cNvSpPr/>
          <p:nvPr/>
        </p:nvSpPr>
        <p:spPr>
          <a:xfrm>
            <a:off x="7227887" y="3643313"/>
            <a:ext cx="1039812" cy="385763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7227887" y="3643313"/>
            <a:ext cx="442913" cy="13335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5768975" y="3038475"/>
            <a:ext cx="1039812" cy="1228725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5768975" y="3038475"/>
            <a:ext cx="557213" cy="133350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4310063" y="2266950"/>
            <a:ext cx="1039813" cy="2000250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5695950" y="769144"/>
            <a:ext cx="1757363" cy="533400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609600" y="609600"/>
            <a:ext cx="3128963" cy="2400300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609600" y="4229100"/>
            <a:ext cx="819150" cy="304800"/>
          </a:xfrm>
          <a:prstGeom prst="rect">
            <a:avLst/>
          </a:prstGeom>
          <a:noFill/>
          <a:ln/>
        </p:spPr>
      </p:sp>
      <p:pic>
        <p:nvPicPr>
          <p:cNvPr id="2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4229100"/>
            <a:ext cx="819150" cy="304800"/>
          </a:xfrm>
          <a:prstGeom prst="rect">
            <a:avLst/>
          </a:prstGeom>
        </p:spPr>
      </p:pic>
      <p:sp>
        <p:nvSpPr>
          <p:cNvPr id="21" name="Text 18"/>
          <p:cNvSpPr/>
          <p:nvPr/>
        </p:nvSpPr>
        <p:spPr>
          <a:xfrm>
            <a:off x="7227887" y="3890962"/>
            <a:ext cx="1497012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spc="-18" kern="0" dirty="0">
                <a:solidFill>
                  <a:srgbClr val="403954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Снижает доверие</a:t>
            </a:r>
            <a:endParaRPr lang="en-US" sz="900" dirty="0"/>
          </a:p>
        </p:txBody>
      </p:sp>
      <p:sp>
        <p:nvSpPr>
          <p:cNvPr id="22" name="Text 19"/>
          <p:cNvSpPr/>
          <p:nvPr/>
        </p:nvSpPr>
        <p:spPr>
          <a:xfrm>
            <a:off x="7227887" y="3643313"/>
            <a:ext cx="90011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500" b="1" spc="15" kern="0" dirty="0">
                <a:solidFill>
                  <a:srgbClr val="403954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7,3%</a:t>
            </a:r>
            <a:endParaRPr lang="en-US" sz="1500" dirty="0"/>
          </a:p>
        </p:txBody>
      </p:sp>
      <p:sp>
        <p:nvSpPr>
          <p:cNvPr id="23" name="Text 20"/>
          <p:cNvSpPr/>
          <p:nvPr/>
        </p:nvSpPr>
        <p:spPr>
          <a:xfrm>
            <a:off x="5768975" y="3286125"/>
            <a:ext cx="1497012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spc="-18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Никак не влияет на доверие</a:t>
            </a:r>
            <a:endParaRPr lang="en-US" sz="900" dirty="0"/>
          </a:p>
        </p:txBody>
      </p:sp>
      <p:sp>
        <p:nvSpPr>
          <p:cNvPr id="24" name="Text 21"/>
          <p:cNvSpPr/>
          <p:nvPr/>
        </p:nvSpPr>
        <p:spPr>
          <a:xfrm>
            <a:off x="5768975" y="3038475"/>
            <a:ext cx="101441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500" b="1" spc="15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24,1%</a:t>
            </a:r>
            <a:endParaRPr lang="en-US" sz="1500" dirty="0"/>
          </a:p>
        </p:txBody>
      </p:sp>
      <p:sp>
        <p:nvSpPr>
          <p:cNvPr id="25" name="Text 22"/>
          <p:cNvSpPr/>
          <p:nvPr/>
        </p:nvSpPr>
        <p:spPr>
          <a:xfrm>
            <a:off x="4310063" y="2266950"/>
            <a:ext cx="149701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500" b="1" spc="15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68,6%</a:t>
            </a:r>
            <a:endParaRPr lang="en-US" sz="1500" dirty="0"/>
          </a:p>
        </p:txBody>
      </p:sp>
      <p:sp>
        <p:nvSpPr>
          <p:cNvPr id="26" name="Text 23"/>
          <p:cNvSpPr/>
          <p:nvPr/>
        </p:nvSpPr>
        <p:spPr>
          <a:xfrm>
            <a:off x="4310063" y="2514600"/>
            <a:ext cx="1497013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spc="-18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Q&amp;A повышает доверие</a:t>
            </a:r>
            <a:endParaRPr lang="en-US" sz="900" dirty="0"/>
          </a:p>
        </p:txBody>
      </p:sp>
      <p:sp>
        <p:nvSpPr>
          <p:cNvPr id="27" name="Text 24"/>
          <p:cNvSpPr/>
          <p:nvPr/>
        </p:nvSpPr>
        <p:spPr>
          <a:xfrm>
            <a:off x="4157663" y="1690688"/>
            <a:ext cx="685800" cy="3095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185"/>
              </a:lnSpc>
              <a:buNone/>
            </a:pPr>
            <a:r>
              <a:rPr lang="en-US" sz="3488" b="1" spc="35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“</a:t>
            </a:r>
            <a:endParaRPr lang="en-US" sz="3488" dirty="0"/>
          </a:p>
        </p:txBody>
      </p:sp>
      <p:sp>
        <p:nvSpPr>
          <p:cNvPr id="28" name="Text 25"/>
          <p:cNvSpPr/>
          <p:nvPr/>
        </p:nvSpPr>
        <p:spPr>
          <a:xfrm>
            <a:off x="4500563" y="1690688"/>
            <a:ext cx="3633788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000000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Как ответы брендов в разделе «вопросы и ответы» влияют на ваше доверие к компании?</a:t>
            </a:r>
            <a:endParaRPr lang="en-US" sz="900" dirty="0"/>
          </a:p>
        </p:txBody>
      </p:sp>
      <p:sp>
        <p:nvSpPr>
          <p:cNvPr id="29" name="Text 26"/>
          <p:cNvSpPr/>
          <p:nvPr/>
        </p:nvSpPr>
        <p:spPr>
          <a:xfrm>
            <a:off x="4195763" y="762000"/>
            <a:ext cx="1881188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5437A2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↑177%</a:t>
            </a:r>
            <a:endParaRPr lang="en-US" sz="3600" dirty="0"/>
          </a:p>
        </p:txBody>
      </p:sp>
      <p:sp>
        <p:nvSpPr>
          <p:cNvPr id="30" name="Text 27"/>
          <p:cNvSpPr/>
          <p:nvPr/>
        </p:nvSpPr>
        <p:spPr>
          <a:xfrm>
            <a:off x="5695950" y="769144"/>
            <a:ext cx="221456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рост конверсии при грамотном</a:t>
            </a:r>
            <a:endParaRPr lang="en-US" sz="900" dirty="0"/>
          </a:p>
          <a:p>
            <a:pPr algn="l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использовании Q&amp;A</a:t>
            </a:r>
            <a:endParaRPr lang="en-US" sz="900" dirty="0"/>
          </a:p>
        </p:txBody>
      </p:sp>
      <p:sp>
        <p:nvSpPr>
          <p:cNvPr id="31" name="Text 28"/>
          <p:cNvSpPr/>
          <p:nvPr/>
        </p:nvSpPr>
        <p:spPr>
          <a:xfrm>
            <a:off x="5695950" y="1092994"/>
            <a:ext cx="2214563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840"/>
              </a:lnSpc>
              <a:buNone/>
            </a:pPr>
            <a:r>
              <a:rPr lang="en-US" sz="600" u="sng" spc="-12" kern="0" dirty="0">
                <a:solidFill>
                  <a:srgbClr val="96949E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Блок Q&amp;A — один из самых </a:t>
            </a:r>
            <a:endParaRPr lang="en-US" sz="600" dirty="0"/>
          </a:p>
          <a:p>
            <a:pPr algn="l" indent="0" marL="0">
              <a:lnSpc>
                <a:spcPts val="840"/>
              </a:lnSpc>
              <a:buNone/>
            </a:pPr>
            <a:r>
              <a:rPr lang="en-US" sz="600" u="sng" spc="-12" kern="0" dirty="0">
                <a:solidFill>
                  <a:srgbClr val="96949E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недооценённых инструментов..</a:t>
            </a:r>
            <a:pPr algn="l" indent="0" marL="0">
              <a:lnSpc>
                <a:spcPts val="840"/>
              </a:lnSpc>
              <a:buNone/>
            </a:pPr>
            <a:r>
              <a:rPr lang="en-US" sz="600" spc="-12" kern="0" dirty="0">
                <a:solidFill>
                  <a:srgbClr val="96949E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.</a:t>
            </a:r>
            <a:endParaRPr lang="en-US" sz="600" dirty="0"/>
          </a:p>
        </p:txBody>
      </p:sp>
      <p:sp>
        <p:nvSpPr>
          <p:cNvPr id="32" name="Text 29"/>
          <p:cNvSpPr/>
          <p:nvPr/>
        </p:nvSpPr>
        <p:spPr>
          <a:xfrm>
            <a:off x="609600" y="609600"/>
            <a:ext cx="3586163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Q&amp;A: рост продаж  через рост доверия </a:t>
            </a:r>
            <a:endParaRPr lang="en-US" sz="2250" dirty="0"/>
          </a:p>
        </p:txBody>
      </p:sp>
      <p:sp>
        <p:nvSpPr>
          <p:cNvPr id="33" name="Text 30"/>
          <p:cNvSpPr/>
          <p:nvPr/>
        </p:nvSpPr>
        <p:spPr>
          <a:xfrm>
            <a:off x="609600" y="1447800"/>
            <a:ext cx="3586163" cy="1562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b="1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7 факторов доверия с Q&amp;A: 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Демонстрация экспертности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Устранение сомнений и возражений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Оперативность и доступность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Персонализация общения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Социальные доказательства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Прозрачность и открытость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Эффект вовлечённости</a:t>
            </a:r>
            <a:endParaRPr lang="en-US" sz="11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609600"/>
            <a:ext cx="7924800" cy="39243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09600" y="609600"/>
            <a:ext cx="3919537" cy="39243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5138738" y="609600"/>
            <a:ext cx="3395663" cy="39243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5138738" y="609600"/>
            <a:ext cx="3395663" cy="3924300"/>
          </a:xfrm>
          <a:prstGeom prst="roundRect">
            <a:avLst>
              <a:gd name="adj" fmla="val 8617"/>
            </a:avLst>
          </a:prstGeom>
          <a:solidFill>
            <a:srgbClr val="FFFFFF"/>
          </a:solidFill>
          <a:ln/>
        </p:spPr>
      </p:sp>
      <p:sp>
        <p:nvSpPr>
          <p:cNvPr id="6" name="Shape 4"/>
          <p:cNvSpPr/>
          <p:nvPr/>
        </p:nvSpPr>
        <p:spPr>
          <a:xfrm>
            <a:off x="609600" y="609600"/>
            <a:ext cx="3919537" cy="2943225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609600" y="4229100"/>
            <a:ext cx="819150" cy="304800"/>
          </a:xfrm>
          <a:prstGeom prst="rect">
            <a:avLst/>
          </a:prstGeom>
          <a:noFill/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0" y="862013"/>
            <a:ext cx="2933700" cy="3424238"/>
          </a:xfrm>
          <a:prstGeom prst="rect">
            <a:avLst/>
          </a:prstGeom>
        </p:spPr>
      </p:pic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29100"/>
            <a:ext cx="819150" cy="30480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09600" y="609600"/>
            <a:ext cx="4376738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Меньше возвратов, больше апсейлов и выше LTV</a:t>
            </a:r>
            <a:endParaRPr lang="en-US" sz="2250" dirty="0"/>
          </a:p>
        </p:txBody>
      </p:sp>
      <p:sp>
        <p:nvSpPr>
          <p:cNvPr id="11" name="Text 7"/>
          <p:cNvSpPr/>
          <p:nvPr/>
        </p:nvSpPr>
        <p:spPr>
          <a:xfrm>
            <a:off x="609600" y="1447800"/>
            <a:ext cx="4376738" cy="1171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Сравним два сценария: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Font typeface="+mj-lt"/>
              <a:buAutoNum type="arabicPeriod" startAt="1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Покупатель просто ищет «купить фен».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Font typeface="+mj-lt"/>
              <a:buAutoNum type="arabicPeriod" startAt="1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Покупатель читает вопросы и задаёт свой: «Можно ли сушить этим феном волосы ребёнку?».</a:t>
            </a:r>
            <a:endParaRPr lang="en-US" sz="1125" dirty="0"/>
          </a:p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Согласно результатам исследований, </a:t>
            </a:r>
            <a:pPr algn="l" indent="0" marL="0">
              <a:lnSpc>
                <a:spcPts val="1530"/>
              </a:lnSpc>
              <a:buNone/>
            </a:pPr>
            <a:r>
              <a:rPr lang="en-US" sz="1125" b="1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LTV в 2 раза больше</a:t>
            </a:r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 у тех, кто вовлечен в Q&amp;A </a:t>
            </a:r>
            <a:endParaRPr lang="en-US" sz="1125" dirty="0"/>
          </a:p>
        </p:txBody>
      </p:sp>
      <p:sp>
        <p:nvSpPr>
          <p:cNvPr id="12" name="Text 8"/>
          <p:cNvSpPr/>
          <p:nvPr/>
        </p:nvSpPr>
        <p:spPr>
          <a:xfrm>
            <a:off x="609600" y="2771775"/>
            <a:ext cx="4376738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Q&amp;A помогают продавать не только больше, но и умнее: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Меньше возвратов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Меньше обращений в поддержку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Больше апсейлов.</a:t>
            </a:r>
            <a:endParaRPr lang="en-US" sz="11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609600"/>
            <a:ext cx="7924800" cy="39243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09600" y="609600"/>
            <a:ext cx="3524250" cy="39243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4743450" y="609600"/>
            <a:ext cx="3790950" cy="39243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4743450" y="609600"/>
            <a:ext cx="3790950" cy="1885950"/>
          </a:xfrm>
          <a:prstGeom prst="roundRect">
            <a:avLst>
              <a:gd name="adj" fmla="val 15515"/>
            </a:avLst>
          </a:prstGeom>
          <a:solidFill>
            <a:srgbClr val="ECE4DF"/>
          </a:solidFill>
          <a:ln/>
        </p:spPr>
      </p:sp>
      <p:sp>
        <p:nvSpPr>
          <p:cNvPr id="6" name="Shape 4"/>
          <p:cNvSpPr/>
          <p:nvPr/>
        </p:nvSpPr>
        <p:spPr>
          <a:xfrm>
            <a:off x="4743450" y="2647950"/>
            <a:ext cx="3790950" cy="1885950"/>
          </a:xfrm>
          <a:prstGeom prst="roundRect">
            <a:avLst>
              <a:gd name="adj" fmla="val 15515"/>
            </a:avLst>
          </a:prstGeom>
          <a:solidFill>
            <a:srgbClr val="ECE4DF"/>
          </a:solidFill>
          <a:ln/>
        </p:spPr>
      </p:sp>
      <p:sp>
        <p:nvSpPr>
          <p:cNvPr id="7" name="Shape 5"/>
          <p:cNvSpPr/>
          <p:nvPr/>
        </p:nvSpPr>
        <p:spPr>
          <a:xfrm>
            <a:off x="4895850" y="2800350"/>
            <a:ext cx="1924050" cy="776288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4895850" y="3424238"/>
            <a:ext cx="1924050" cy="15240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4895850" y="762000"/>
            <a:ext cx="1433513" cy="776288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4895850" y="1385888"/>
            <a:ext cx="1433513" cy="15240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609600" y="609600"/>
            <a:ext cx="3524250" cy="2595563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609600" y="4229100"/>
            <a:ext cx="819150" cy="304800"/>
          </a:xfrm>
          <a:prstGeom prst="rect">
            <a:avLst/>
          </a:prstGeom>
          <a:noFill/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4229100"/>
            <a:ext cx="819150" cy="304800"/>
          </a:xfrm>
          <a:prstGeom prst="rect">
            <a:avLst/>
          </a:prstGeom>
        </p:spPr>
      </p:pic>
      <p:sp>
        <p:nvSpPr>
          <p:cNvPr id="14" name="Text 11"/>
          <p:cNvSpPr/>
          <p:nvPr/>
        </p:nvSpPr>
        <p:spPr>
          <a:xfrm>
            <a:off x="4895850" y="2800350"/>
            <a:ext cx="156686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5437A2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121%</a:t>
            </a:r>
            <a:endParaRPr lang="en-US" sz="3600" dirty="0"/>
          </a:p>
        </p:txBody>
      </p:sp>
      <p:sp>
        <p:nvSpPr>
          <p:cNvPr id="15" name="Text 12"/>
          <p:cNvSpPr/>
          <p:nvPr/>
        </p:nvSpPr>
        <p:spPr>
          <a:xfrm>
            <a:off x="4895850" y="3424238"/>
            <a:ext cx="2381250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повышение кликабельности (CTR)</a:t>
            </a:r>
            <a:endParaRPr lang="en-US" sz="900" dirty="0"/>
          </a:p>
        </p:txBody>
      </p:sp>
      <p:sp>
        <p:nvSpPr>
          <p:cNvPr id="16" name="Text 13"/>
          <p:cNvSpPr/>
          <p:nvPr/>
        </p:nvSpPr>
        <p:spPr>
          <a:xfrm>
            <a:off x="4895850" y="762000"/>
            <a:ext cx="126206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500" b="1" spc="-30" kern="0" dirty="0">
                <a:solidFill>
                  <a:srgbClr val="5437A2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до </a:t>
            </a:r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5437A2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x2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4895850" y="1385888"/>
            <a:ext cx="1890712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рост поискового трафика</a:t>
            </a:r>
            <a:endParaRPr lang="en-US" sz="900" dirty="0"/>
          </a:p>
        </p:txBody>
      </p:sp>
      <p:sp>
        <p:nvSpPr>
          <p:cNvPr id="18" name="Text 15"/>
          <p:cNvSpPr/>
          <p:nvPr/>
        </p:nvSpPr>
        <p:spPr>
          <a:xfrm>
            <a:off x="609600" y="609600"/>
            <a:ext cx="398145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Рост органического трафика</a:t>
            </a:r>
            <a:endParaRPr lang="en-US" sz="2250" dirty="0"/>
          </a:p>
        </p:txBody>
      </p:sp>
      <p:sp>
        <p:nvSpPr>
          <p:cNvPr id="19" name="Text 16"/>
          <p:cNvSpPr/>
          <p:nvPr/>
        </p:nvSpPr>
        <p:spPr>
          <a:xfrm>
            <a:off x="609600" y="1447800"/>
            <a:ext cx="3981450" cy="17573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b="1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Как Q&amp;A усиливает SEO: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Даёт уникальные формулировки и живой язык, которого нет в шаблонных карточках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Отвечает на реальные пользовательские вопросы, а поисковики ценят «People-First Helpful Content»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Даёт длинный хвост низкочастотных запросов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Регулярно обновляет контент на странице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Помогает попасть в голосовой поиск</a:t>
            </a:r>
            <a:endParaRPr lang="en-US" sz="11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609600"/>
            <a:ext cx="8058150" cy="39243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09600" y="609600"/>
            <a:ext cx="3376613" cy="39243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4291013" y="609600"/>
            <a:ext cx="4376738" cy="39243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4291013" y="609600"/>
            <a:ext cx="4376738" cy="852488"/>
          </a:xfrm>
          <a:prstGeom prst="roundRect">
            <a:avLst>
              <a:gd name="adj" fmla="val 34324"/>
            </a:avLst>
          </a:prstGeom>
          <a:solidFill>
            <a:srgbClr val="ECE4DF"/>
          </a:solidFill>
          <a:ln/>
        </p:spPr>
      </p:sp>
      <p:sp>
        <p:nvSpPr>
          <p:cNvPr id="6" name="Shape 4"/>
          <p:cNvSpPr/>
          <p:nvPr/>
        </p:nvSpPr>
        <p:spPr>
          <a:xfrm>
            <a:off x="4291013" y="1576388"/>
            <a:ext cx="4376738" cy="2957513"/>
          </a:xfrm>
          <a:prstGeom prst="roundRect">
            <a:avLst>
              <a:gd name="adj" fmla="val 9894"/>
            </a:avLst>
          </a:prstGeom>
          <a:solidFill>
            <a:srgbClr val="ECE4DF"/>
          </a:solidFill>
          <a:ln/>
        </p:spPr>
      </p:sp>
      <p:sp>
        <p:nvSpPr>
          <p:cNvPr id="7" name="Shape 5"/>
          <p:cNvSpPr/>
          <p:nvPr/>
        </p:nvSpPr>
        <p:spPr>
          <a:xfrm>
            <a:off x="4405313" y="1690688"/>
            <a:ext cx="3176588" cy="15240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4405313" y="1957388"/>
            <a:ext cx="4148137" cy="2462213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4405313" y="1957388"/>
            <a:ext cx="951309" cy="2462213"/>
          </a:xfrm>
          <a:prstGeom prst="roundRect">
            <a:avLst>
              <a:gd name="adj" fmla="val 19224"/>
            </a:avLst>
          </a:prstGeom>
          <a:solidFill>
            <a:srgbClr val="FFFFFF"/>
          </a:solidFill>
          <a:ln/>
        </p:spPr>
      </p:sp>
      <p:sp>
        <p:nvSpPr>
          <p:cNvPr id="10" name="Shape 8"/>
          <p:cNvSpPr/>
          <p:nvPr/>
        </p:nvSpPr>
        <p:spPr>
          <a:xfrm>
            <a:off x="5470922" y="2590800"/>
            <a:ext cx="951309" cy="1828800"/>
          </a:xfrm>
          <a:prstGeom prst="roundRect">
            <a:avLst>
              <a:gd name="adj" fmla="val 19224"/>
            </a:avLst>
          </a:prstGeom>
          <a:solidFill>
            <a:srgbClr val="F7F3F0"/>
          </a:solidFill>
          <a:ln/>
        </p:spPr>
      </p:sp>
      <p:sp>
        <p:nvSpPr>
          <p:cNvPr id="11" name="Shape 9"/>
          <p:cNvSpPr/>
          <p:nvPr/>
        </p:nvSpPr>
        <p:spPr>
          <a:xfrm>
            <a:off x="6536531" y="3043238"/>
            <a:ext cx="951309" cy="1376363"/>
          </a:xfrm>
          <a:prstGeom prst="roundRect">
            <a:avLst>
              <a:gd name="adj" fmla="val 19224"/>
            </a:avLst>
          </a:prstGeom>
          <a:solidFill>
            <a:srgbClr val="F7F3F0"/>
          </a:solidFill>
          <a:ln/>
        </p:spPr>
      </p:sp>
      <p:sp>
        <p:nvSpPr>
          <p:cNvPr id="12" name="Shape 10"/>
          <p:cNvSpPr/>
          <p:nvPr/>
        </p:nvSpPr>
        <p:spPr>
          <a:xfrm>
            <a:off x="7602141" y="2781300"/>
            <a:ext cx="951309" cy="1638300"/>
          </a:xfrm>
          <a:prstGeom prst="roundRect">
            <a:avLst>
              <a:gd name="adj" fmla="val 19224"/>
            </a:avLst>
          </a:prstGeom>
          <a:solidFill>
            <a:srgbClr val="F7F3F0"/>
          </a:solidFill>
          <a:ln/>
        </p:spPr>
      </p:sp>
      <p:sp>
        <p:nvSpPr>
          <p:cNvPr id="13" name="Shape 11"/>
          <p:cNvSpPr/>
          <p:nvPr/>
        </p:nvSpPr>
        <p:spPr>
          <a:xfrm>
            <a:off x="7754541" y="2933700"/>
            <a:ext cx="646509" cy="385763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7754541" y="2933700"/>
            <a:ext cx="561975" cy="13335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6688931" y="3195638"/>
            <a:ext cx="646509" cy="385763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6688931" y="3195638"/>
            <a:ext cx="566738" cy="133350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5623322" y="2743200"/>
            <a:ext cx="646509" cy="1524000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5623322" y="2743200"/>
            <a:ext cx="561975" cy="133350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4557713" y="2109788"/>
            <a:ext cx="646509" cy="2157413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5872163" y="821531"/>
            <a:ext cx="2195513" cy="428625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609600" y="609600"/>
            <a:ext cx="3376613" cy="2552700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609600" y="4229100"/>
            <a:ext cx="819150" cy="304800"/>
          </a:xfrm>
          <a:prstGeom prst="rect">
            <a:avLst/>
          </a:prstGeom>
          <a:noFill/>
          <a:ln/>
        </p:spPr>
      </p:sp>
      <p:pic>
        <p:nvPicPr>
          <p:cNvPr id="2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4229100"/>
            <a:ext cx="819150" cy="304800"/>
          </a:xfrm>
          <a:prstGeom prst="rect">
            <a:avLst/>
          </a:prstGeom>
        </p:spPr>
      </p:pic>
      <p:sp>
        <p:nvSpPr>
          <p:cNvPr id="24" name="Text 21"/>
          <p:cNvSpPr/>
          <p:nvPr/>
        </p:nvSpPr>
        <p:spPr>
          <a:xfrm>
            <a:off x="7754541" y="3181350"/>
            <a:ext cx="1103709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spc="-18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Другое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7754541" y="2933700"/>
            <a:ext cx="101917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500" b="1" spc="15" kern="0" dirty="0">
                <a:solidFill>
                  <a:srgbClr val="403954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19,8%</a:t>
            </a:r>
            <a:endParaRPr lang="en-US" sz="1500" dirty="0"/>
          </a:p>
        </p:txBody>
      </p:sp>
      <p:sp>
        <p:nvSpPr>
          <p:cNvPr id="26" name="Text 23"/>
          <p:cNvSpPr/>
          <p:nvPr/>
        </p:nvSpPr>
        <p:spPr>
          <a:xfrm>
            <a:off x="6688931" y="3443288"/>
            <a:ext cx="1103709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spc="-18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4 часа</a:t>
            </a:r>
            <a:endParaRPr lang="en-US" sz="900" dirty="0"/>
          </a:p>
        </p:txBody>
      </p:sp>
      <p:sp>
        <p:nvSpPr>
          <p:cNvPr id="27" name="Text 24"/>
          <p:cNvSpPr/>
          <p:nvPr/>
        </p:nvSpPr>
        <p:spPr>
          <a:xfrm>
            <a:off x="6688931" y="3195638"/>
            <a:ext cx="1023937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500" b="1" spc="15" kern="0" dirty="0">
                <a:solidFill>
                  <a:srgbClr val="403954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18,4%</a:t>
            </a:r>
            <a:endParaRPr lang="en-US" sz="1500" dirty="0"/>
          </a:p>
        </p:txBody>
      </p:sp>
      <p:sp>
        <p:nvSpPr>
          <p:cNvPr id="28" name="Text 25"/>
          <p:cNvSpPr/>
          <p:nvPr/>
        </p:nvSpPr>
        <p:spPr>
          <a:xfrm>
            <a:off x="5623322" y="2990850"/>
            <a:ext cx="1103709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spc="-18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24 часа</a:t>
            </a:r>
            <a:endParaRPr lang="en-US" sz="900" dirty="0"/>
          </a:p>
        </p:txBody>
      </p:sp>
      <p:sp>
        <p:nvSpPr>
          <p:cNvPr id="29" name="Text 26"/>
          <p:cNvSpPr/>
          <p:nvPr/>
        </p:nvSpPr>
        <p:spPr>
          <a:xfrm>
            <a:off x="5623322" y="2743200"/>
            <a:ext cx="101917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500" b="1" spc="15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25,7%</a:t>
            </a:r>
            <a:endParaRPr lang="en-US" sz="1500" dirty="0"/>
          </a:p>
        </p:txBody>
      </p:sp>
      <p:sp>
        <p:nvSpPr>
          <p:cNvPr id="30" name="Text 27"/>
          <p:cNvSpPr/>
          <p:nvPr/>
        </p:nvSpPr>
        <p:spPr>
          <a:xfrm>
            <a:off x="4557713" y="2109788"/>
            <a:ext cx="1103709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500" b="1" spc="15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36,3%</a:t>
            </a:r>
            <a:endParaRPr lang="en-US" sz="1500" dirty="0"/>
          </a:p>
        </p:txBody>
      </p:sp>
      <p:sp>
        <p:nvSpPr>
          <p:cNvPr id="31" name="Text 28"/>
          <p:cNvSpPr/>
          <p:nvPr/>
        </p:nvSpPr>
        <p:spPr>
          <a:xfrm>
            <a:off x="4557713" y="2357438"/>
            <a:ext cx="1103709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spc="-18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1 час</a:t>
            </a:r>
            <a:endParaRPr lang="en-US" sz="900" dirty="0"/>
          </a:p>
        </p:txBody>
      </p:sp>
      <p:sp>
        <p:nvSpPr>
          <p:cNvPr id="32" name="Text 29"/>
          <p:cNvSpPr/>
          <p:nvPr/>
        </p:nvSpPr>
        <p:spPr>
          <a:xfrm>
            <a:off x="4405313" y="1690688"/>
            <a:ext cx="3633788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000000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Идеальная скорость ответа на вопрос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4443413" y="762000"/>
            <a:ext cx="180975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5437A2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45,6%</a:t>
            </a:r>
            <a:endParaRPr lang="en-US" sz="3600" dirty="0"/>
          </a:p>
        </p:txBody>
      </p:sp>
      <p:sp>
        <p:nvSpPr>
          <p:cNvPr id="34" name="Text 31"/>
          <p:cNvSpPr/>
          <p:nvPr/>
        </p:nvSpPr>
        <p:spPr>
          <a:xfrm>
            <a:off x="5872163" y="821531"/>
            <a:ext cx="265271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теряют интерес к покупке, если  в блоке Q&amp;A есть вопрос, но нет ответа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5872163" y="1145381"/>
            <a:ext cx="265271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840"/>
              </a:lnSpc>
              <a:buNone/>
            </a:pPr>
            <a:r>
              <a:rPr lang="en-US" sz="600" spc="-12" kern="0" dirty="0">
                <a:solidFill>
                  <a:srgbClr val="96949E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По результатам внутренних исследований</a:t>
            </a:r>
            <a:endParaRPr lang="en-US" sz="600" dirty="0"/>
          </a:p>
        </p:txBody>
      </p:sp>
      <p:sp>
        <p:nvSpPr>
          <p:cNvPr id="36" name="Text 33"/>
          <p:cNvSpPr/>
          <p:nvPr/>
        </p:nvSpPr>
        <p:spPr>
          <a:xfrm>
            <a:off x="609600" y="609600"/>
            <a:ext cx="3833813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Оптимизация нагрузки  и ускорение ответов</a:t>
            </a:r>
            <a:endParaRPr lang="en-US" sz="2250" dirty="0"/>
          </a:p>
        </p:txBody>
      </p:sp>
      <p:sp>
        <p:nvSpPr>
          <p:cNvPr id="37" name="Text 34"/>
          <p:cNvSpPr/>
          <p:nvPr/>
        </p:nvSpPr>
        <p:spPr>
          <a:xfrm>
            <a:off x="609600" y="1447800"/>
            <a:ext cx="3833813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Q&amp;A виджет с уведомлениями помогает оперативно реагировать на вопросы. </a:t>
            </a:r>
            <a:endParaRPr lang="en-US" sz="1125" dirty="0"/>
          </a:p>
        </p:txBody>
      </p:sp>
      <p:sp>
        <p:nvSpPr>
          <p:cNvPr id="38" name="Text 35"/>
          <p:cNvSpPr/>
          <p:nvPr/>
        </p:nvSpPr>
        <p:spPr>
          <a:xfrm>
            <a:off x="609600" y="1990725"/>
            <a:ext cx="3833813" cy="1171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Помощь клиентам и продавцам: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Снижается нагрузка через самообслуживание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Усиливается описание товара на основе Q&amp;A</a:t>
            </a:r>
            <a:endParaRPr lang="en-US" sz="1125" dirty="0"/>
          </a:p>
          <a:p>
            <a:pPr algn="l" marL="342900" indent="-342900">
              <a:lnSpc>
                <a:spcPts val="1530"/>
              </a:lnSpc>
              <a:buSzPct val="100000"/>
              <a:buChar char="•"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Появляется доп источник информации  о тонкостях товара в помощь продавцам </a:t>
            </a:r>
            <a:endParaRPr lang="en-US" sz="11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609600"/>
            <a:ext cx="7924800" cy="39243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09600" y="609600"/>
            <a:ext cx="3919537" cy="39243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09600" y="609600"/>
            <a:ext cx="3919537" cy="27051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09600" y="4229100"/>
            <a:ext cx="819150" cy="304800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8738" y="609600"/>
            <a:ext cx="3442335" cy="4700113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29100"/>
            <a:ext cx="819150" cy="3048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09600" y="609600"/>
            <a:ext cx="4376738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Улучшение клиентского опыта (CX)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609600" y="1447800"/>
            <a:ext cx="4376738" cy="585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Форма спроектирована таким образом, чтобы помочь покупателю правильно и удобно задать волнующий его вопрос.</a:t>
            </a:r>
            <a:endParaRPr lang="en-US" sz="1125" dirty="0"/>
          </a:p>
        </p:txBody>
      </p:sp>
      <p:sp>
        <p:nvSpPr>
          <p:cNvPr id="10" name="Text 6"/>
          <p:cNvSpPr/>
          <p:nvPr/>
        </p:nvSpPr>
        <p:spPr>
          <a:xfrm>
            <a:off x="609600" y="2185988"/>
            <a:ext cx="4376738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К вопросу можно добавить фото. Отвечая на вопрос клиента, можно прикрепить любую документацию. </a:t>
            </a:r>
            <a:endParaRPr lang="en-US" sz="1125" dirty="0"/>
          </a:p>
        </p:txBody>
      </p:sp>
      <p:sp>
        <p:nvSpPr>
          <p:cNvPr id="11" name="Text 7"/>
          <p:cNvSpPr/>
          <p:nvPr/>
        </p:nvSpPr>
        <p:spPr>
          <a:xfrm>
            <a:off x="609600" y="2728913"/>
            <a:ext cx="4376738" cy="585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39334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Пользователи оставляют свои контакты, расширяя вашу базу для маркетинга. Сам ответ вместе с вопросом можно при этом не публиковать на сайте.</a:t>
            </a:r>
            <a:endParaRPr lang="en-US" sz="11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609600"/>
            <a:ext cx="7924800" cy="39243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09600" y="2400300"/>
            <a:ext cx="7028573" cy="2133600"/>
          </a:xfrm>
          <a:prstGeom prst="roundRect">
            <a:avLst>
              <a:gd name="adj" fmla="val 13714"/>
            </a:avLst>
          </a:prstGeom>
          <a:solidFill>
            <a:srgbClr val="ECE4DF"/>
          </a:solidFill>
          <a:ln/>
        </p:spPr>
      </p:sp>
      <p:sp>
        <p:nvSpPr>
          <p:cNvPr id="4" name="Shape 2"/>
          <p:cNvSpPr/>
          <p:nvPr/>
        </p:nvSpPr>
        <p:spPr>
          <a:xfrm>
            <a:off x="2799473" y="2755106"/>
            <a:ext cx="2628900" cy="142398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2799473" y="2755106"/>
            <a:ext cx="2628900" cy="5000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2799473" y="3407569"/>
            <a:ext cx="1671638" cy="771525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343" y="695326"/>
            <a:ext cx="4368048" cy="4536105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2700"/>
            <a:ext cx="1808873" cy="1828800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73" y="2552700"/>
            <a:ext cx="1828800" cy="18288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9600" y="609600"/>
            <a:ext cx="8382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Расскажите о задаче, </a:t>
            </a:r>
            <a:endParaRPr lang="en-US" sz="22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мы предложим решение</a:t>
            </a:r>
            <a:endParaRPr lang="en-US" sz="2250" dirty="0"/>
          </a:p>
        </p:txBody>
      </p:sp>
      <p:sp>
        <p:nvSpPr>
          <p:cNvPr id="11" name="Text 6"/>
          <p:cNvSpPr/>
          <p:nvPr/>
        </p:nvSpPr>
        <p:spPr>
          <a:xfrm>
            <a:off x="2799473" y="3407569"/>
            <a:ext cx="21288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5437A2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pavel.s@aplaut.com</a:t>
            </a:r>
            <a:endParaRPr lang="en-US" sz="1350" dirty="0"/>
          </a:p>
        </p:txBody>
      </p:sp>
      <p:sp>
        <p:nvSpPr>
          <p:cNvPr id="12" name="Text 7"/>
          <p:cNvSpPr/>
          <p:nvPr/>
        </p:nvSpPr>
        <p:spPr>
          <a:xfrm>
            <a:off x="2799473" y="3712369"/>
            <a:ext cx="1704975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+7 (980) 373-10-54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2799473" y="3983831"/>
            <a:ext cx="1219200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u="sng" spc="-11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aplaut.com</a:t>
            </a:r>
            <a:endParaRPr lang="en-US" sz="1125" dirty="0"/>
          </a:p>
        </p:txBody>
      </p:sp>
      <p:sp>
        <p:nvSpPr>
          <p:cNvPr id="14" name="Text 9"/>
          <p:cNvSpPr/>
          <p:nvPr/>
        </p:nvSpPr>
        <p:spPr>
          <a:xfrm>
            <a:off x="2799473" y="2755106"/>
            <a:ext cx="174307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Павел Селютин</a:t>
            </a:r>
            <a:endParaRPr lang="en-US" sz="1350" dirty="0"/>
          </a:p>
        </p:txBody>
      </p:sp>
      <p:sp>
        <p:nvSpPr>
          <p:cNvPr id="15" name="Text 10"/>
          <p:cNvSpPr/>
          <p:nvPr/>
        </p:nvSpPr>
        <p:spPr>
          <a:xfrm>
            <a:off x="2799473" y="3059906"/>
            <a:ext cx="3086100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Senior Business Development Manager</a:t>
            </a:r>
            <a:endParaRPr lang="en-US" sz="11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609600"/>
            <a:ext cx="7924800" cy="39243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09600" y="2398961"/>
            <a:ext cx="6409448" cy="2134941"/>
          </a:xfrm>
          <a:prstGeom prst="roundRect">
            <a:avLst>
              <a:gd name="adj" fmla="val 13706"/>
            </a:avLst>
          </a:prstGeom>
          <a:solidFill>
            <a:srgbClr val="ECE4DF"/>
          </a:solidFill>
          <a:ln/>
        </p:spPr>
      </p:sp>
      <p:sp>
        <p:nvSpPr>
          <p:cNvPr id="4" name="Shape 2"/>
          <p:cNvSpPr/>
          <p:nvPr/>
        </p:nvSpPr>
        <p:spPr>
          <a:xfrm>
            <a:off x="2799473" y="2754437"/>
            <a:ext cx="2009775" cy="142398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2799473" y="2754437"/>
            <a:ext cx="1657350" cy="5000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2799473" y="3406899"/>
            <a:ext cx="2009775" cy="771525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343" y="695326"/>
            <a:ext cx="4368048" cy="4536105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2030"/>
            <a:ext cx="1808873" cy="1828800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848" y="2551361"/>
            <a:ext cx="1828800" cy="183013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9600" y="609600"/>
            <a:ext cx="8382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Расскажите о задаче, </a:t>
            </a:r>
            <a:endParaRPr lang="en-US" sz="22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мы предложим решение</a:t>
            </a:r>
            <a:endParaRPr lang="en-US" sz="2250" dirty="0"/>
          </a:p>
        </p:txBody>
      </p:sp>
      <p:sp>
        <p:nvSpPr>
          <p:cNvPr id="11" name="Text 6"/>
          <p:cNvSpPr/>
          <p:nvPr/>
        </p:nvSpPr>
        <p:spPr>
          <a:xfrm>
            <a:off x="2799473" y="3406899"/>
            <a:ext cx="246697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5437A2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alexandra.s@aplaut.com</a:t>
            </a:r>
            <a:endParaRPr lang="en-US" sz="1350" dirty="0"/>
          </a:p>
        </p:txBody>
      </p:sp>
      <p:sp>
        <p:nvSpPr>
          <p:cNvPr id="12" name="Text 7"/>
          <p:cNvSpPr/>
          <p:nvPr/>
        </p:nvSpPr>
        <p:spPr>
          <a:xfrm>
            <a:off x="2799473" y="3711699"/>
            <a:ext cx="1724025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+7 (952) 390-40-29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2799473" y="3983162"/>
            <a:ext cx="1219200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30"/>
              </a:lnSpc>
              <a:buNone/>
            </a:pPr>
            <a:r>
              <a:rPr lang="en-US" sz="1125" u="sng" spc="-11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aplaut.com</a:t>
            </a:r>
            <a:endParaRPr lang="en-US" sz="1125" dirty="0"/>
          </a:p>
        </p:txBody>
      </p:sp>
      <p:sp>
        <p:nvSpPr>
          <p:cNvPr id="14" name="Text 9"/>
          <p:cNvSpPr/>
          <p:nvPr/>
        </p:nvSpPr>
        <p:spPr>
          <a:xfrm>
            <a:off x="2799473" y="2754437"/>
            <a:ext cx="21145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Александра Сорока</a:t>
            </a:r>
            <a:endParaRPr lang="en-US" sz="1350" dirty="0"/>
          </a:p>
        </p:txBody>
      </p:sp>
      <p:sp>
        <p:nvSpPr>
          <p:cNvPr id="15" name="Text 10"/>
          <p:cNvSpPr/>
          <p:nvPr/>
        </p:nvSpPr>
        <p:spPr>
          <a:xfrm>
            <a:off x="2799473" y="3059237"/>
            <a:ext cx="2100263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1A132D">
                    <a:alpha val="99000"/>
                  </a:srgbClr>
                </a:solidFill>
                <a:latin typeface="Golos Text" pitchFamily="34" charset="0"/>
                <a:ea typeface="Golos Text" pitchFamily="34" charset="-122"/>
                <a:cs typeface="Golos Text" pitchFamily="34" charset="-120"/>
              </a:rPr>
              <a:t>Менеджер по развитию</a:t>
            </a:r>
            <a:endParaRPr lang="en-US" sz="11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2025-05-04T07:12:51Z</dcterms:created>
  <dcterms:modified xsi:type="dcterms:W3CDTF">2025-05-04T07:12:51Z</dcterms:modified>
</cp:coreProperties>
</file>