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1498" r:id="rId2"/>
    <p:sldId id="1507" r:id="rId3"/>
    <p:sldId id="257" r:id="rId4"/>
    <p:sldId id="1508" r:id="rId5"/>
    <p:sldId id="1509" r:id="rId6"/>
    <p:sldId id="1510" r:id="rId7"/>
    <p:sldId id="1511" r:id="rId8"/>
    <p:sldId id="1512" r:id="rId9"/>
    <p:sldId id="1513" r:id="rId10"/>
    <p:sldId id="1514" r:id="rId11"/>
    <p:sldId id="1515" r:id="rId12"/>
    <p:sldId id="1475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7F5C71F-BC55-4D1C-940F-ADE184BFB0CB}">
          <p14:sldIdLst>
            <p14:sldId id="1498"/>
            <p14:sldId id="1507"/>
            <p14:sldId id="257"/>
            <p14:sldId id="1508"/>
            <p14:sldId id="1509"/>
            <p14:sldId id="1510"/>
            <p14:sldId id="1511"/>
            <p14:sldId id="1512"/>
            <p14:sldId id="1513"/>
            <p14:sldId id="1514"/>
            <p14:sldId id="1515"/>
            <p14:sldId id="1475"/>
          </p14:sldIdLst>
        </p14:section>
        <p14:section name="Раздел без заголовка" id="{D3E51316-A282-4FF7-8702-600C66398E0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FF"/>
    <a:srgbClr val="FF2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C9D33-E11B-4BF3-95C5-91235D4DA773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9D595-CA5A-447A-8F23-F42B8B00F3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859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16F7D4-835E-4383-914D-53FA95E7E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E079B4-5C27-4730-9463-E1CD70D8A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4440DE-E66E-41F7-AC8C-E0501265E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A1A8-74FA-4F9C-AEBE-8151D59FC1C9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7FEE8B-AAA5-48FC-9540-633CE1F8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577B40-049E-4713-A378-3B9D876B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6B1-21A1-4C88-91C6-39667A0D8D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69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203BA4-66AC-4FCE-8B05-C731B9DF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6F36D7-5543-4D51-B648-031605DA4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A17DD2-B580-44C0-B42F-991FB9D3B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A1A8-74FA-4F9C-AEBE-8151D59FC1C9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F555B5-E15E-4FCD-8943-A17524D24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064331-787F-4D2C-B232-DDC27733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6B1-21A1-4C88-91C6-39667A0D8D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92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34748DD-DC7E-4A36-80DC-8B969BBA0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46F9D2C-9680-4BA4-98D7-83D0284AA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D8B467-9B2D-4BC8-A350-320E43CB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A1A8-74FA-4F9C-AEBE-8151D59FC1C9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DC3DE6-C6DF-4B9C-9BF1-058397E4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3704F4-ED28-4D89-94FD-CCF92A91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6B1-21A1-4C88-91C6-39667A0D8D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993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355EBFF-4115-4B6D-9FAD-1DBF95A3F25E}"/>
              </a:ext>
            </a:extLst>
          </p:cNvPr>
          <p:cNvSpPr/>
          <p:nvPr userDrawn="1"/>
        </p:nvSpPr>
        <p:spPr>
          <a:xfrm>
            <a:off x="0" y="-41112"/>
            <a:ext cx="12192000" cy="2456873"/>
          </a:xfrm>
          <a:prstGeom prst="rect">
            <a:avLst/>
          </a:prstGeom>
          <a:solidFill>
            <a:srgbClr val="FF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 descr="Изображение выглядит как текст, часы, знак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3CC3162F-326F-4E78-920E-82BCF778E8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 contrast="-100000"/>
                    </a14:imgEffect>
                  </a14:imgLayer>
                </a14:imgProps>
              </a:ext>
            </a:extLst>
          </a:blip>
          <a:srcRect r="41544"/>
          <a:stretch/>
        </p:blipFill>
        <p:spPr>
          <a:xfrm>
            <a:off x="9623049" y="6183976"/>
            <a:ext cx="703207" cy="188905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30135FE-00FA-444F-A48A-89C7A492BFD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 contras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56316" y="6172234"/>
            <a:ext cx="896279" cy="21238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C7A46A3-0A89-4543-AB14-900AB48F9EA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93844" y="1315325"/>
            <a:ext cx="4839100" cy="111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672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4042">
          <p15:clr>
            <a:srgbClr val="A4A3A4"/>
          </p15:clr>
        </p15:guide>
        <p15:guide id="3" pos="7333">
          <p15:clr>
            <a:srgbClr val="A4A3A4"/>
          </p15:clr>
        </p15:guide>
        <p15:guide id="4" pos="347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Заголовок и текст на светл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107DAB1-1EB6-430C-9154-B704318F47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-204637" y="5893997"/>
            <a:ext cx="968467" cy="222939"/>
          </a:xfrm>
          <a:prstGeom prst="rect">
            <a:avLst/>
          </a:prstGeom>
        </p:spPr>
      </p:pic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060F25CC-07D8-4874-9FDD-AC5B9A7162BF}"/>
              </a:ext>
            </a:extLst>
          </p:cNvPr>
          <p:cNvGrpSpPr/>
          <p:nvPr userDrawn="1"/>
        </p:nvGrpSpPr>
        <p:grpSpPr>
          <a:xfrm>
            <a:off x="-6183" y="0"/>
            <a:ext cx="262782" cy="6858000"/>
            <a:chOff x="428" y="0"/>
            <a:chExt cx="262782" cy="6858000"/>
          </a:xfrm>
        </p:grpSpPr>
        <p:sp>
          <p:nvSpPr>
            <p:cNvPr id="51" name="object 5">
              <a:extLst>
                <a:ext uri="{FF2B5EF4-FFF2-40B4-BE49-F238E27FC236}">
                  <a16:creationId xmlns:a16="http://schemas.microsoft.com/office/drawing/2014/main" id="{39AD5BD9-B167-46BE-B6D1-FBCE29ED86C2}"/>
                </a:ext>
              </a:extLst>
            </p:cNvPr>
            <p:cNvSpPr/>
            <p:nvPr/>
          </p:nvSpPr>
          <p:spPr>
            <a:xfrm>
              <a:off x="428" y="0"/>
              <a:ext cx="262782" cy="6858000"/>
            </a:xfrm>
            <a:custGeom>
              <a:avLst/>
              <a:gdLst/>
              <a:ahLst/>
              <a:cxnLst/>
              <a:rect l="l" t="t" r="r" b="b"/>
              <a:pathLst>
                <a:path w="169545" h="7787640">
                  <a:moveTo>
                    <a:pt x="169303" y="0"/>
                  </a:moveTo>
                  <a:lnTo>
                    <a:pt x="0" y="0"/>
                  </a:lnTo>
                  <a:lnTo>
                    <a:pt x="0" y="7787427"/>
                  </a:lnTo>
                  <a:lnTo>
                    <a:pt x="169303" y="7787427"/>
                  </a:lnTo>
                  <a:lnTo>
                    <a:pt x="169303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2" name="Рисунок 51">
              <a:extLst>
                <a:ext uri="{FF2B5EF4-FFF2-40B4-BE49-F238E27FC236}">
                  <a16:creationId xmlns:a16="http://schemas.microsoft.com/office/drawing/2014/main" id="{24700903-C79B-470B-B09A-78E6B5EAB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-263297" y="6204204"/>
              <a:ext cx="855969" cy="1970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5072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6" pos="7333">
          <p15:clr>
            <a:srgbClr val="A4A3A4"/>
          </p15:clr>
        </p15:guide>
        <p15:guide id="7" pos="506">
          <p15:clr>
            <a:srgbClr val="A4A3A4"/>
          </p15:clr>
        </p15:guide>
        <p15:guide id="10" orient="horz" pos="4042">
          <p15:clr>
            <a:srgbClr val="A4A3A4"/>
          </p15:clr>
        </p15:guide>
        <p15:guide id="13" orient="horz" pos="278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Заголовок и текст на светл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0E739F7-2483-433F-A7AD-0F50A41E7952}"/>
              </a:ext>
            </a:extLst>
          </p:cNvPr>
          <p:cNvSpPr/>
          <p:nvPr userDrawn="1"/>
        </p:nvSpPr>
        <p:spPr>
          <a:xfrm>
            <a:off x="0" y="0"/>
            <a:ext cx="550863" cy="6858000"/>
          </a:xfrm>
          <a:prstGeom prst="rect">
            <a:avLst/>
          </a:prstGeom>
          <a:solidFill>
            <a:srgbClr val="FF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107DAB1-1EB6-430C-9154-B704318F47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-204637" y="5893997"/>
            <a:ext cx="968467" cy="22293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C2B4A4-8FD9-4A3B-881D-063B5BA4C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5" y="45477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0523439-2A17-4739-83CB-D026F96883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1225" y="2312989"/>
            <a:ext cx="5184775" cy="735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56CB75F9-A141-4AEF-A6F2-1105532661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1225" y="3244850"/>
            <a:ext cx="5184775" cy="13001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650893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473">
          <p15:clr>
            <a:srgbClr val="FBAE40"/>
          </p15:clr>
        </p15:guide>
        <p15:guide id="4" pos="2207">
          <p15:clr>
            <a:srgbClr val="FBAE40"/>
          </p15:clr>
        </p15:guide>
        <p15:guide id="5" pos="7106">
          <p15:clr>
            <a:srgbClr val="FBAE40"/>
          </p15:clr>
        </p15:guide>
        <p15:guide id="6" pos="7333">
          <p15:clr>
            <a:srgbClr val="FBAE40"/>
          </p15:clr>
        </p15:guide>
        <p15:guide id="7" pos="574">
          <p15:clr>
            <a:srgbClr val="FBAE40"/>
          </p15:clr>
        </p15:guide>
        <p15:guide id="8" pos="347">
          <p15:clr>
            <a:srgbClr val="FBAE40"/>
          </p15:clr>
        </p15:guide>
        <p15:guide id="9" orient="horz" pos="3770">
          <p15:clr>
            <a:srgbClr val="FBAE40"/>
          </p15:clr>
        </p15:guide>
        <p15:guide id="10" orient="horz" pos="4088">
          <p15:clr>
            <a:srgbClr val="FBAE40"/>
          </p15:clr>
        </p15:guide>
        <p15:guide id="11" orient="horz" pos="550">
          <p15:clr>
            <a:srgbClr val="FBAE40"/>
          </p15:clr>
        </p15:guide>
        <p15:guide id="12" orient="horz" pos="777">
          <p15:clr>
            <a:srgbClr val="FBAE40"/>
          </p15:clr>
        </p15:guide>
        <p15:guide id="13" orient="horz" pos="21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16DA8C-98CB-45A4-B759-7617A8DA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A97E11-EC12-452D-AAC7-DAA9BC83E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86AD93-9DA1-4A8A-93D9-87A575D5D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A1A8-74FA-4F9C-AEBE-8151D59FC1C9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84A28B-304F-438A-AED3-8B3C53049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C9699D-EC18-4D18-B0AB-33BD0851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6B1-21A1-4C88-91C6-39667A0D8D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38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98535F-856F-43B2-963C-07A331408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4B0BA2-4FD5-4B0D-9706-7EE2EDE40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B7158C-5A35-4B55-8497-17AB100C8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A1A8-74FA-4F9C-AEBE-8151D59FC1C9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0FDC3F-589A-4F64-83EA-5E579AA94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7A743B-B794-45B8-A048-7D38F003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6B1-21A1-4C88-91C6-39667A0D8D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21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18514E-EF5D-4E00-A46A-D7546192F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D4C6E5-1B4A-49C7-ACC0-B9D4CBD35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D62E72-3E52-47B1-90B2-5737D5809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8AC5F7-ACF4-49D7-9C29-A1D9F76B5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A1A8-74FA-4F9C-AEBE-8151D59FC1C9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6AE8AB-7211-45F1-9B08-2785F01C2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936445-A028-44CB-8388-BF132A8D8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6B1-21A1-4C88-91C6-39667A0D8D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0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9942A-025A-4007-B0C7-A95BC0E8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53AB8-1F75-4A2D-B754-D157A696E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30CDA5-A3DF-4DDE-914D-1DBC5F939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7DEA93A-6DBD-44E4-94A7-354200D9F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BAB9D2-CCCC-4742-A1B5-13907C2D82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89427AA-736A-411D-90D3-978777007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A1A8-74FA-4F9C-AEBE-8151D59FC1C9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FDF335F-1067-4101-B728-A7CD4437A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FDD8E34-97AB-42DB-B9AB-56583920A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6B1-21A1-4C88-91C6-39667A0D8D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97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9E6D3A-42EB-4FBF-9BF4-00B5AB62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23658F-C3EF-4AF1-8010-E114CA42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A1A8-74FA-4F9C-AEBE-8151D59FC1C9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DEBCBE2-C571-44C7-82FE-89CD207A6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16AA1C-134F-4EA5-9A40-4B331E26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6B1-21A1-4C88-91C6-39667A0D8D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11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E5A11C0-8DAE-438A-B3C2-4FDF154C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A1A8-74FA-4F9C-AEBE-8151D59FC1C9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481A320-C77B-4610-AA0B-D08ED678A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4B4BED-F4DF-4251-A3AD-BC168221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6B1-21A1-4C88-91C6-39667A0D8D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538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F644D-4A2C-463D-B7D1-CAF483AA3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8D4039-DB14-4ACC-A2DF-8832BDD6B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E447D2-4B62-4202-A947-8E2B7FEC6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4A16A0-B122-42FD-898D-7237AAF17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A1A8-74FA-4F9C-AEBE-8151D59FC1C9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5799B1-1A67-46B8-841A-C40537D16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7E0C50-A2D7-4DD8-A116-DBD7CA462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6B1-21A1-4C88-91C6-39667A0D8D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85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F20825-F9B8-410F-B066-B036C4FCC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40563AE-7513-413C-8E11-BA5F9503C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54D7A2-AD0F-4DB9-B28E-60BFC5AE3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6283C9-5B7A-4996-A739-BD385806E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A1A8-74FA-4F9C-AEBE-8151D59FC1C9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AC808C-36FA-4A4D-9E81-D2CD351F9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6E4917-75ED-41C9-B8E1-AE68D646D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AB6B1-21A1-4C88-91C6-39667A0D8D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25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02739-3A05-4730-949A-1BD1B3FED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916E10-10B4-4593-8B79-2E2703336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2DC5F3-FE50-4F9F-B61B-A59AB9A07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8A1A8-74FA-4F9C-AEBE-8151D59FC1C9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C85C1C-902A-4E50-AB1D-3A72F5A0A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E3E0B7-D0E4-41B2-8535-4B9522DDA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AB6B1-21A1-4C88-91C6-39667A0D8D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22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8D6FA73-206A-495E-96E8-3A7BF3A35F7C}"/>
              </a:ext>
            </a:extLst>
          </p:cNvPr>
          <p:cNvSpPr txBox="1">
            <a:spLocks/>
          </p:cNvSpPr>
          <p:nvPr/>
        </p:nvSpPr>
        <p:spPr>
          <a:xfrm>
            <a:off x="956863" y="3114341"/>
            <a:ext cx="10258749" cy="151054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ru-RU" sz="4000" b="1" dirty="0">
                <a:solidFill>
                  <a:schemeClr val="tx1">
                    <a:alpha val="70000"/>
                  </a:schemeClr>
                </a:solidFill>
                <a:latin typeface="Graphik LCG" panose="020B0503030202060203" pitchFamily="34" charset="0"/>
              </a:rPr>
              <a:t>Как точный таргетинг данных </a:t>
            </a:r>
            <a:endParaRPr lang="en-US" sz="4000" b="1" dirty="0">
              <a:solidFill>
                <a:schemeClr val="tx1">
                  <a:alpha val="70000"/>
                </a:schemeClr>
              </a:solidFill>
              <a:latin typeface="Graphik LCG" panose="020B0503030202060203" pitchFamily="34" charset="0"/>
            </a:endParaRPr>
          </a:p>
          <a:p>
            <a:pPr algn="l">
              <a:lnSpc>
                <a:spcPct val="130000"/>
              </a:lnSpc>
            </a:pPr>
            <a:r>
              <a:rPr lang="ru-RU" sz="4000" b="1" dirty="0">
                <a:solidFill>
                  <a:schemeClr val="tx1">
                    <a:alpha val="70000"/>
                  </a:schemeClr>
                </a:solidFill>
                <a:latin typeface="Graphik LCG" panose="020B0503030202060203" pitchFamily="34" charset="0"/>
              </a:rPr>
              <a:t>оказался </a:t>
            </a:r>
            <a:r>
              <a:rPr lang="ru-RU" sz="4000" b="1" dirty="0" err="1">
                <a:solidFill>
                  <a:schemeClr val="tx1">
                    <a:alpha val="70000"/>
                  </a:schemeClr>
                </a:solidFill>
                <a:latin typeface="Graphik LCG" panose="020B0503030202060203" pitchFamily="34" charset="0"/>
              </a:rPr>
              <a:t>performance</a:t>
            </a:r>
            <a:r>
              <a:rPr lang="ru-RU" sz="4000" b="1" dirty="0">
                <a:solidFill>
                  <a:schemeClr val="tx1">
                    <a:alpha val="70000"/>
                  </a:schemeClr>
                </a:solidFill>
                <a:latin typeface="Graphik LCG" panose="020B0503030202060203" pitchFamily="34" charset="0"/>
              </a:rPr>
              <a:t>-инструментом</a:t>
            </a:r>
          </a:p>
        </p:txBody>
      </p:sp>
      <p:pic>
        <p:nvPicPr>
          <p:cNvPr id="14" name="Рисунок 13" descr="Изображение выглядит как текст, часы, знак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D35E66D7-B09B-47D3-B5C2-1FE78DC403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 contrast="-100000"/>
                    </a14:imgEffect>
                  </a14:imgLayer>
                </a14:imgProps>
              </a:ext>
            </a:extLst>
          </a:blip>
          <a:srcRect r="41544"/>
          <a:stretch/>
        </p:blipFill>
        <p:spPr>
          <a:xfrm>
            <a:off x="9623049" y="6183976"/>
            <a:ext cx="703207" cy="188905"/>
          </a:xfrm>
          <a:prstGeom prst="rect">
            <a:avLst/>
          </a:prstGeom>
        </p:spPr>
      </p:pic>
      <p:pic>
        <p:nvPicPr>
          <p:cNvPr id="16" name="Рисунок 1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7F173D1-9E1F-4314-9796-73B4D2E3A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 contras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56316" y="6172234"/>
            <a:ext cx="896279" cy="212388"/>
          </a:xfrm>
          <a:prstGeom prst="rect">
            <a:avLst/>
          </a:prstGeom>
        </p:spPr>
      </p:pic>
      <p:sp>
        <p:nvSpPr>
          <p:cNvPr id="18" name="object 5">
            <a:extLst>
              <a:ext uri="{FF2B5EF4-FFF2-40B4-BE49-F238E27FC236}">
                <a16:creationId xmlns:a16="http://schemas.microsoft.com/office/drawing/2014/main" id="{E4C5F6E5-5F5C-416A-8305-E5055BABB4C1}"/>
              </a:ext>
            </a:extLst>
          </p:cNvPr>
          <p:cNvSpPr/>
          <p:nvPr/>
        </p:nvSpPr>
        <p:spPr>
          <a:xfrm>
            <a:off x="0" y="0"/>
            <a:ext cx="12219281" cy="2456873"/>
          </a:xfrm>
          <a:custGeom>
            <a:avLst/>
            <a:gdLst/>
            <a:ahLst/>
            <a:cxnLst/>
            <a:rect l="l" t="t" r="r" b="b"/>
            <a:pathLst>
              <a:path w="169545" h="7787640">
                <a:moveTo>
                  <a:pt x="169303" y="0"/>
                </a:moveTo>
                <a:lnTo>
                  <a:pt x="0" y="0"/>
                </a:lnTo>
                <a:lnTo>
                  <a:pt x="0" y="7787427"/>
                </a:lnTo>
                <a:lnTo>
                  <a:pt x="169303" y="7787427"/>
                </a:lnTo>
                <a:lnTo>
                  <a:pt x="169303" y="0"/>
                </a:lnTo>
                <a:close/>
              </a:path>
            </a:pathLst>
          </a:custGeom>
          <a:solidFill>
            <a:srgbClr val="FF2D00"/>
          </a:solidFill>
        </p:spPr>
        <p:txBody>
          <a:bodyPr wrap="square" lIns="0" tIns="0" rIns="0" bIns="0" rtlCol="0"/>
          <a:lstStyle/>
          <a:p>
            <a:endParaRPr sz="1092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CF77BE5-672D-4C26-BB7B-BBF99662DBB9}"/>
              </a:ext>
            </a:extLst>
          </p:cNvPr>
          <p:cNvGrpSpPr/>
          <p:nvPr/>
        </p:nvGrpSpPr>
        <p:grpSpPr>
          <a:xfrm>
            <a:off x="959729" y="824439"/>
            <a:ext cx="10592866" cy="2138550"/>
            <a:chOff x="1293844" y="824439"/>
            <a:chExt cx="10592866" cy="2138550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C896F24B-85F6-48E2-9BCA-6135393F6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93844" y="1342923"/>
              <a:ext cx="4839100" cy="1113950"/>
            </a:xfrm>
            <a:prstGeom prst="rect">
              <a:avLst/>
            </a:prstGeom>
          </p:spPr>
        </p:pic>
        <p:sp>
          <p:nvSpPr>
            <p:cNvPr id="19" name="Знак ''плюс'' 18">
              <a:extLst>
                <a:ext uri="{FF2B5EF4-FFF2-40B4-BE49-F238E27FC236}">
                  <a16:creationId xmlns:a16="http://schemas.microsoft.com/office/drawing/2014/main" id="{F2F4E381-20C3-4758-B224-9EA07F33F071}"/>
                </a:ext>
              </a:extLst>
            </p:cNvPr>
            <p:cNvSpPr/>
            <p:nvPr/>
          </p:nvSpPr>
          <p:spPr>
            <a:xfrm>
              <a:off x="6282599" y="824439"/>
              <a:ext cx="2138550" cy="2138550"/>
            </a:xfrm>
            <a:prstGeom prst="mathPlus">
              <a:avLst>
                <a:gd name="adj1" fmla="val 79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889F5525-5F35-4C7A-9F4A-9F46B9339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326516" y="946820"/>
              <a:ext cx="3560194" cy="18414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7948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Овал 22">
            <a:extLst>
              <a:ext uri="{FF2B5EF4-FFF2-40B4-BE49-F238E27FC236}">
                <a16:creationId xmlns:a16="http://schemas.microsoft.com/office/drawing/2014/main" id="{7F52E964-D341-4478-93D3-952459F8D79B}"/>
              </a:ext>
            </a:extLst>
          </p:cNvPr>
          <p:cNvSpPr/>
          <p:nvPr/>
        </p:nvSpPr>
        <p:spPr>
          <a:xfrm>
            <a:off x="852711" y="4441988"/>
            <a:ext cx="2055358" cy="2055358"/>
          </a:xfrm>
          <a:prstGeom prst="ellipse">
            <a:avLst/>
          </a:prstGeom>
          <a:solidFill>
            <a:schemeClr val="bg1"/>
          </a:solidFill>
          <a:ln w="3175">
            <a:solidFill>
              <a:srgbClr val="959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 b="0" dirty="0">
              <a:solidFill>
                <a:srgbClr val="2B3137"/>
              </a:solidFill>
              <a:latin typeface="Graphik LCG" panose="020B0503030202060203" pitchFamily="34" charset="0"/>
            </a:endParaRPr>
          </a:p>
        </p:txBody>
      </p:sp>
      <p:sp>
        <p:nvSpPr>
          <p:cNvPr id="31" name="Google Shape;161;p9">
            <a:extLst>
              <a:ext uri="{FF2B5EF4-FFF2-40B4-BE49-F238E27FC236}">
                <a16:creationId xmlns:a16="http://schemas.microsoft.com/office/drawing/2014/main" id="{63EB0907-3E21-4B7E-965D-97C5286B67DB}"/>
              </a:ext>
            </a:extLst>
          </p:cNvPr>
          <p:cNvSpPr txBox="1"/>
          <p:nvPr/>
        </p:nvSpPr>
        <p:spPr>
          <a:xfrm>
            <a:off x="1364530" y="5528281"/>
            <a:ext cx="1069818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solidFill>
                  <a:srgbClr val="95959B"/>
                </a:solidFill>
                <a:latin typeface="Graphik LCG" panose="020B0503030202060203" pitchFamily="34" charset="0"/>
                <a:ea typeface="Poppins"/>
                <a:cs typeface="Poppins"/>
                <a:sym typeface="Poppins"/>
              </a:rPr>
              <a:t>ПЛАН </a:t>
            </a:r>
            <a:r>
              <a:rPr lang="ru-RU" sz="1000" b="0" dirty="0">
                <a:solidFill>
                  <a:srgbClr val="95959B"/>
                </a:solidFill>
                <a:latin typeface="Graphik LCG" panose="020B0503030202060203" pitchFamily="34" charset="0"/>
                <a:ea typeface="Poppins"/>
                <a:cs typeface="Poppins"/>
                <a:sym typeface="Poppins"/>
              </a:rPr>
              <a:t>0.06%</a:t>
            </a:r>
          </a:p>
        </p:txBody>
      </p:sp>
      <p:sp>
        <p:nvSpPr>
          <p:cNvPr id="32" name="Google Shape;175;p9">
            <a:extLst>
              <a:ext uri="{FF2B5EF4-FFF2-40B4-BE49-F238E27FC236}">
                <a16:creationId xmlns:a16="http://schemas.microsoft.com/office/drawing/2014/main" id="{B3247A03-41EE-48AE-88C7-526F452CBAFA}"/>
              </a:ext>
            </a:extLst>
          </p:cNvPr>
          <p:cNvSpPr/>
          <p:nvPr/>
        </p:nvSpPr>
        <p:spPr>
          <a:xfrm>
            <a:off x="1021088" y="5164872"/>
            <a:ext cx="183290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  <a:latin typeface="Graphik LCG" panose="020B0503030202060203" pitchFamily="34" charset="0"/>
                <a:ea typeface="Calibri"/>
                <a:cs typeface="Calibri"/>
                <a:sym typeface="Calibri"/>
              </a:rPr>
              <a:t>CTR</a:t>
            </a:r>
            <a:r>
              <a:rPr lang="ru-RU" b="1" dirty="0">
                <a:solidFill>
                  <a:srgbClr val="FF0000"/>
                </a:solidFill>
                <a:latin typeface="Graphik LCG" panose="020B0503030202060203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Graphik LCG" panose="020B0503030202060203" pitchFamily="34" charset="0"/>
                <a:ea typeface="Calibri"/>
                <a:cs typeface="Calibri"/>
                <a:sym typeface="Calibri"/>
              </a:rPr>
              <a:t>0.13%</a:t>
            </a:r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4" name="Google Shape;158;p9">
            <a:extLst>
              <a:ext uri="{FF2B5EF4-FFF2-40B4-BE49-F238E27FC236}">
                <a16:creationId xmlns:a16="http://schemas.microsoft.com/office/drawing/2014/main" id="{7BC7A3F4-67FC-4475-90EC-5A3118C73F32}"/>
              </a:ext>
            </a:extLst>
          </p:cNvPr>
          <p:cNvSpPr txBox="1"/>
          <p:nvPr/>
        </p:nvSpPr>
        <p:spPr>
          <a:xfrm>
            <a:off x="804467" y="4078535"/>
            <a:ext cx="215184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Graphik LCG" panose="020B0503030202060203" pitchFamily="34" charset="0"/>
                <a:ea typeface="Poppins"/>
                <a:cs typeface="Poppins"/>
                <a:sym typeface="Poppins"/>
              </a:rPr>
              <a:t>Баннерная кампания</a:t>
            </a:r>
            <a:endParaRPr sz="1400" b="1" dirty="0">
              <a:latin typeface="Graphik LCG" panose="020B050303020206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FEFC54-9D35-4C13-BE82-41CE4E7F8681}"/>
              </a:ext>
            </a:extLst>
          </p:cNvPr>
          <p:cNvSpPr txBox="1"/>
          <p:nvPr/>
        </p:nvSpPr>
        <p:spPr>
          <a:xfrm>
            <a:off x="719520" y="364172"/>
            <a:ext cx="40048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i="0" dirty="0">
                <a:effectLst/>
                <a:latin typeface="Graphik LCG" panose="020B0503030202060203" pitchFamily="34" charset="0"/>
              </a:rPr>
              <a:t>РЕЗУЛЬТАТЫ</a:t>
            </a:r>
          </a:p>
        </p:txBody>
      </p:sp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190BAB49-C77B-4583-994C-04682AFEAF3A}"/>
              </a:ext>
            </a:extLst>
          </p:cNvPr>
          <p:cNvSpPr txBox="1">
            <a:spLocks/>
          </p:cNvSpPr>
          <p:nvPr/>
        </p:nvSpPr>
        <p:spPr>
          <a:xfrm>
            <a:off x="469639" y="585821"/>
            <a:ext cx="4977333" cy="6241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dirty="0">
                <a:solidFill>
                  <a:srgbClr val="FF2D00"/>
                </a:solidFill>
                <a:latin typeface="Graphik LCG" panose="020B0503030202060203" pitchFamily="34" charset="0"/>
              </a:rPr>
              <a:t>«Дикие </a:t>
            </a:r>
            <a:r>
              <a:rPr lang="ru-RU" dirty="0" err="1">
                <a:solidFill>
                  <a:srgbClr val="FF2D00"/>
                </a:solidFill>
                <a:latin typeface="Graphik LCG" panose="020B0503030202060203" pitchFamily="34" charset="0"/>
              </a:rPr>
              <a:t>скричеры</a:t>
            </a:r>
            <a:r>
              <a:rPr lang="ru-RU" dirty="0">
                <a:solidFill>
                  <a:srgbClr val="FF2D00"/>
                </a:solidFill>
                <a:latin typeface="Graphik LCG" panose="020B0503030202060203" pitchFamily="34" charset="0"/>
              </a:rPr>
              <a:t>»</a:t>
            </a:r>
            <a:endParaRPr lang="ru-RU" i="0" dirty="0">
              <a:solidFill>
                <a:srgbClr val="FF2D00"/>
              </a:solidFill>
              <a:effectLst/>
              <a:latin typeface="Graphik LCG" panose="020B0503030202060203" pitchFamily="34" charset="0"/>
            </a:endParaRPr>
          </a:p>
        </p:txBody>
      </p:sp>
      <p:sp>
        <p:nvSpPr>
          <p:cNvPr id="37" name="Овал 36" descr="Дикие скричеры игрушки купить - ОФИЦИАЛЬНЫЙ САЙТ в России!">
            <a:extLst>
              <a:ext uri="{FF2B5EF4-FFF2-40B4-BE49-F238E27FC236}">
                <a16:creationId xmlns:a16="http://schemas.microsoft.com/office/drawing/2014/main" id="{1574E10E-0499-4F14-9A81-43F175241F2D}"/>
              </a:ext>
            </a:extLst>
          </p:cNvPr>
          <p:cNvSpPr/>
          <p:nvPr/>
        </p:nvSpPr>
        <p:spPr>
          <a:xfrm>
            <a:off x="6553199" y="940291"/>
            <a:ext cx="5079999" cy="5079999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000" r="-25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4FB814-3955-482E-B3D3-0F145755A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49" y="582496"/>
            <a:ext cx="4545272" cy="1254997"/>
          </a:xfrm>
          <a:prstGeom prst="rect">
            <a:avLst/>
          </a:prstGeom>
        </p:spPr>
      </p:pic>
      <p:sp>
        <p:nvSpPr>
          <p:cNvPr id="39" name="Овал 38">
            <a:extLst>
              <a:ext uri="{FF2B5EF4-FFF2-40B4-BE49-F238E27FC236}">
                <a16:creationId xmlns:a16="http://schemas.microsoft.com/office/drawing/2014/main" id="{3A27D86D-E16C-4267-855B-1512414F1A35}"/>
              </a:ext>
            </a:extLst>
          </p:cNvPr>
          <p:cNvSpPr/>
          <p:nvPr/>
        </p:nvSpPr>
        <p:spPr>
          <a:xfrm>
            <a:off x="852711" y="1743876"/>
            <a:ext cx="2055358" cy="2055358"/>
          </a:xfrm>
          <a:prstGeom prst="ellipse">
            <a:avLst/>
          </a:prstGeom>
          <a:solidFill>
            <a:schemeClr val="bg1"/>
          </a:solidFill>
          <a:ln w="3175">
            <a:solidFill>
              <a:srgbClr val="959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 b="0" dirty="0">
              <a:solidFill>
                <a:srgbClr val="2B3137"/>
              </a:solidFill>
              <a:latin typeface="Graphik LCG" panose="020B0503030202060203" pitchFamily="34" charset="0"/>
            </a:endParaRPr>
          </a:p>
        </p:txBody>
      </p:sp>
      <p:sp>
        <p:nvSpPr>
          <p:cNvPr id="40" name="Google Shape;161;p9">
            <a:extLst>
              <a:ext uri="{FF2B5EF4-FFF2-40B4-BE49-F238E27FC236}">
                <a16:creationId xmlns:a16="http://schemas.microsoft.com/office/drawing/2014/main" id="{BE0E717A-5B35-4701-AEDF-9753865D49B9}"/>
              </a:ext>
            </a:extLst>
          </p:cNvPr>
          <p:cNvSpPr txBox="1"/>
          <p:nvPr/>
        </p:nvSpPr>
        <p:spPr>
          <a:xfrm>
            <a:off x="1364530" y="2830169"/>
            <a:ext cx="1069818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solidFill>
                  <a:srgbClr val="95959B"/>
                </a:solidFill>
                <a:latin typeface="Graphik LCG" panose="020B0503030202060203" pitchFamily="34" charset="0"/>
                <a:ea typeface="Poppins"/>
                <a:cs typeface="Poppins"/>
                <a:sym typeface="Poppins"/>
              </a:rPr>
              <a:t>ПЛАН </a:t>
            </a:r>
            <a:r>
              <a:rPr lang="ru-RU" sz="1000" b="0" dirty="0">
                <a:solidFill>
                  <a:srgbClr val="95959B"/>
                </a:solidFill>
                <a:latin typeface="Graphik LCG" panose="020B0503030202060203" pitchFamily="34" charset="0"/>
                <a:ea typeface="Poppins"/>
                <a:cs typeface="Poppins"/>
                <a:sym typeface="Poppins"/>
              </a:rPr>
              <a:t>1%</a:t>
            </a:r>
          </a:p>
        </p:txBody>
      </p:sp>
      <p:sp>
        <p:nvSpPr>
          <p:cNvPr id="41" name="Google Shape;175;p9">
            <a:extLst>
              <a:ext uri="{FF2B5EF4-FFF2-40B4-BE49-F238E27FC236}">
                <a16:creationId xmlns:a16="http://schemas.microsoft.com/office/drawing/2014/main" id="{E4054C8A-2C3F-42D2-8EF2-CE9350188B66}"/>
              </a:ext>
            </a:extLst>
          </p:cNvPr>
          <p:cNvSpPr/>
          <p:nvPr/>
        </p:nvSpPr>
        <p:spPr>
          <a:xfrm>
            <a:off x="1021088" y="2466760"/>
            <a:ext cx="183290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  <a:latin typeface="Graphik LCG" panose="020B0503030202060203" pitchFamily="34" charset="0"/>
                <a:ea typeface="Calibri"/>
                <a:cs typeface="Calibri"/>
                <a:sym typeface="Calibri"/>
              </a:rPr>
              <a:t>CTR</a:t>
            </a:r>
            <a:r>
              <a:rPr lang="ru-RU" b="1" dirty="0">
                <a:solidFill>
                  <a:srgbClr val="FF0000"/>
                </a:solidFill>
                <a:latin typeface="Graphik LCG" panose="020B0503030202060203" pitchFamily="34" charset="0"/>
                <a:ea typeface="Calibri"/>
                <a:cs typeface="Calibri"/>
                <a:sym typeface="Calibri"/>
              </a:rPr>
              <a:t> 1</a:t>
            </a:r>
            <a:r>
              <a:rPr lang="en-US" b="1" dirty="0">
                <a:solidFill>
                  <a:srgbClr val="FF0000"/>
                </a:solidFill>
                <a:latin typeface="Graphik LCG" panose="020B0503030202060203" pitchFamily="34" charset="0"/>
                <a:ea typeface="Calibri"/>
                <a:cs typeface="Calibri"/>
                <a:sym typeface="Calibri"/>
              </a:rPr>
              <a:t>.</a:t>
            </a:r>
            <a:r>
              <a:rPr lang="ru-RU" b="1" dirty="0">
                <a:solidFill>
                  <a:srgbClr val="FF0000"/>
                </a:solidFill>
                <a:latin typeface="Graphik LCG" panose="020B0503030202060203" pitchFamily="34" charset="0"/>
                <a:ea typeface="Calibri"/>
                <a:cs typeface="Calibri"/>
                <a:sym typeface="Calibri"/>
              </a:rPr>
              <a:t>68</a:t>
            </a:r>
            <a:r>
              <a:rPr lang="en-US" b="1" dirty="0">
                <a:solidFill>
                  <a:srgbClr val="FF0000"/>
                </a:solidFill>
                <a:latin typeface="Graphik LCG" panose="020B0503030202060203" pitchFamily="34" charset="0"/>
                <a:ea typeface="Calibri"/>
                <a:cs typeface="Calibri"/>
                <a:sym typeface="Calibri"/>
              </a:rPr>
              <a:t>%</a:t>
            </a:r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2" name="Google Shape;158;p9">
            <a:extLst>
              <a:ext uri="{FF2B5EF4-FFF2-40B4-BE49-F238E27FC236}">
                <a16:creationId xmlns:a16="http://schemas.microsoft.com/office/drawing/2014/main" id="{5893B481-834B-489D-85E9-36D316616931}"/>
              </a:ext>
            </a:extLst>
          </p:cNvPr>
          <p:cNvSpPr txBox="1"/>
          <p:nvPr/>
        </p:nvSpPr>
        <p:spPr>
          <a:xfrm>
            <a:off x="1937540" y="1349709"/>
            <a:ext cx="215184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 err="1">
                <a:solidFill>
                  <a:schemeClr val="dk1"/>
                </a:solidFill>
                <a:latin typeface="Graphik LCG" panose="020B0503030202060203" pitchFamily="34" charset="0"/>
                <a:ea typeface="Poppins"/>
                <a:cs typeface="Poppins"/>
                <a:sym typeface="Poppins"/>
              </a:rPr>
              <a:t>Видеокампания</a:t>
            </a:r>
            <a:endParaRPr sz="1400" b="1" dirty="0">
              <a:latin typeface="Graphik LCG" panose="020B050303020206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D8C7A81A-BB4C-41D8-A39D-35B306E2C3F2}"/>
              </a:ext>
            </a:extLst>
          </p:cNvPr>
          <p:cNvSpPr/>
          <p:nvPr/>
        </p:nvSpPr>
        <p:spPr>
          <a:xfrm>
            <a:off x="3161294" y="1743876"/>
            <a:ext cx="2055358" cy="2055358"/>
          </a:xfrm>
          <a:prstGeom prst="ellipse">
            <a:avLst/>
          </a:prstGeom>
          <a:solidFill>
            <a:schemeClr val="bg1"/>
          </a:solidFill>
          <a:ln w="3175">
            <a:solidFill>
              <a:srgbClr val="959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 b="0" dirty="0">
              <a:solidFill>
                <a:srgbClr val="2B3137"/>
              </a:solidFill>
              <a:latin typeface="Graphik LCG" panose="020B0503030202060203" pitchFamily="34" charset="0"/>
            </a:endParaRPr>
          </a:p>
        </p:txBody>
      </p:sp>
      <p:sp>
        <p:nvSpPr>
          <p:cNvPr id="44" name="Google Shape;161;p9">
            <a:extLst>
              <a:ext uri="{FF2B5EF4-FFF2-40B4-BE49-F238E27FC236}">
                <a16:creationId xmlns:a16="http://schemas.microsoft.com/office/drawing/2014/main" id="{B9A7F987-9BB6-4689-B19F-2E978E50646D}"/>
              </a:ext>
            </a:extLst>
          </p:cNvPr>
          <p:cNvSpPr txBox="1"/>
          <p:nvPr/>
        </p:nvSpPr>
        <p:spPr>
          <a:xfrm>
            <a:off x="3673113" y="2830169"/>
            <a:ext cx="1069818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solidFill>
                  <a:srgbClr val="95959B"/>
                </a:solidFill>
                <a:latin typeface="Graphik LCG" panose="020B0503030202060203" pitchFamily="34" charset="0"/>
                <a:ea typeface="Poppins"/>
                <a:cs typeface="Poppins"/>
                <a:sym typeface="Poppins"/>
              </a:rPr>
              <a:t>ПЛАН 54</a:t>
            </a:r>
            <a:r>
              <a:rPr lang="ru-RU" sz="1000" b="0" dirty="0">
                <a:solidFill>
                  <a:srgbClr val="95959B"/>
                </a:solidFill>
                <a:latin typeface="Graphik LCG" panose="020B0503030202060203" pitchFamily="34" charset="0"/>
                <a:ea typeface="Poppins"/>
                <a:cs typeface="Poppins"/>
                <a:sym typeface="Poppins"/>
              </a:rPr>
              <a:t>%</a:t>
            </a:r>
          </a:p>
        </p:txBody>
      </p:sp>
      <p:sp>
        <p:nvSpPr>
          <p:cNvPr id="45" name="Google Shape;175;p9">
            <a:extLst>
              <a:ext uri="{FF2B5EF4-FFF2-40B4-BE49-F238E27FC236}">
                <a16:creationId xmlns:a16="http://schemas.microsoft.com/office/drawing/2014/main" id="{B657CB1A-AF20-420B-8EF9-C9CE74E53952}"/>
              </a:ext>
            </a:extLst>
          </p:cNvPr>
          <p:cNvSpPr/>
          <p:nvPr/>
        </p:nvSpPr>
        <p:spPr>
          <a:xfrm>
            <a:off x="3329671" y="2466760"/>
            <a:ext cx="183290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  <a:latin typeface="Graphik LCG" panose="020B0503030202060203" pitchFamily="34" charset="0"/>
                <a:ea typeface="Calibri"/>
                <a:cs typeface="Calibri"/>
                <a:sym typeface="Calibri"/>
              </a:rPr>
              <a:t>VTR</a:t>
            </a:r>
            <a:r>
              <a:rPr lang="ru-RU" b="1" dirty="0">
                <a:solidFill>
                  <a:srgbClr val="FF0000"/>
                </a:solidFill>
                <a:latin typeface="Graphik LCG" panose="020B0503030202060203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Graphik LCG" panose="020B0503030202060203" pitchFamily="34" charset="0"/>
                <a:ea typeface="Calibri"/>
                <a:cs typeface="Calibri"/>
                <a:sym typeface="Calibri"/>
              </a:rPr>
              <a:t>68.79%</a:t>
            </a:r>
          </a:p>
        </p:txBody>
      </p:sp>
      <p:sp>
        <p:nvSpPr>
          <p:cNvPr id="46" name="Google Shape;158;p9">
            <a:extLst>
              <a:ext uri="{FF2B5EF4-FFF2-40B4-BE49-F238E27FC236}">
                <a16:creationId xmlns:a16="http://schemas.microsoft.com/office/drawing/2014/main" id="{73234AA7-8694-4FBA-8198-652078A0B15D}"/>
              </a:ext>
            </a:extLst>
          </p:cNvPr>
          <p:cNvSpPr txBox="1"/>
          <p:nvPr/>
        </p:nvSpPr>
        <p:spPr>
          <a:xfrm>
            <a:off x="3124689" y="4078535"/>
            <a:ext cx="215184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Graphik LCG" panose="020B0503030202060203" pitchFamily="34" charset="0"/>
                <a:ea typeface="Poppins"/>
                <a:cs typeface="Poppins"/>
                <a:sym typeface="Poppins"/>
              </a:rPr>
              <a:t>Покупок товара</a:t>
            </a:r>
            <a:endParaRPr sz="1400" b="1" dirty="0">
              <a:latin typeface="Graphik LCG" panose="020B0503030202060203" pitchFamily="34" charset="0"/>
            </a:endParaRPr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02B7E65A-91BD-4356-AD76-72EF10A4AC6D}"/>
              </a:ext>
            </a:extLst>
          </p:cNvPr>
          <p:cNvSpPr/>
          <p:nvPr/>
        </p:nvSpPr>
        <p:spPr>
          <a:xfrm>
            <a:off x="3172932" y="4441988"/>
            <a:ext cx="2055358" cy="2055358"/>
          </a:xfrm>
          <a:prstGeom prst="ellipse">
            <a:avLst/>
          </a:prstGeom>
          <a:solidFill>
            <a:schemeClr val="bg1"/>
          </a:solidFill>
          <a:ln w="3175">
            <a:solidFill>
              <a:srgbClr val="959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 b="0" dirty="0">
              <a:solidFill>
                <a:srgbClr val="2B3137"/>
              </a:solidFill>
              <a:latin typeface="Graphik LCG" panose="020B0503030202060203" pitchFamily="34" charset="0"/>
            </a:endParaRPr>
          </a:p>
        </p:txBody>
      </p:sp>
      <p:sp>
        <p:nvSpPr>
          <p:cNvPr id="48" name="Google Shape;161;p9">
            <a:extLst>
              <a:ext uri="{FF2B5EF4-FFF2-40B4-BE49-F238E27FC236}">
                <a16:creationId xmlns:a16="http://schemas.microsoft.com/office/drawing/2014/main" id="{94E31864-3095-4B2E-826D-0394DD9BA63C}"/>
              </a:ext>
            </a:extLst>
          </p:cNvPr>
          <p:cNvSpPr txBox="1"/>
          <p:nvPr/>
        </p:nvSpPr>
        <p:spPr>
          <a:xfrm>
            <a:off x="3512926" y="5528281"/>
            <a:ext cx="137537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solidFill>
                  <a:srgbClr val="95959B"/>
                </a:solidFill>
                <a:latin typeface="Graphik LCG" panose="020B0503030202060203" pitchFamily="34" charset="0"/>
                <a:ea typeface="Poppins"/>
                <a:cs typeface="Poppins"/>
                <a:sym typeface="Poppins"/>
              </a:rPr>
              <a:t>Положительный </a:t>
            </a:r>
            <a:r>
              <a:rPr lang="en-US" sz="1000" dirty="0">
                <a:solidFill>
                  <a:srgbClr val="95959B"/>
                </a:solidFill>
                <a:latin typeface="Graphik LCG" panose="020B0503030202060203" pitchFamily="34" charset="0"/>
                <a:ea typeface="Poppins"/>
                <a:cs typeface="Poppins"/>
                <a:sym typeface="Poppins"/>
              </a:rPr>
              <a:t>ROI</a:t>
            </a:r>
            <a:endParaRPr lang="ru-RU" sz="1000" b="0" dirty="0">
              <a:solidFill>
                <a:srgbClr val="95959B"/>
              </a:solidFill>
              <a:latin typeface="Graphik LCG" panose="020B0503030202060203" pitchFamily="34" charset="0"/>
              <a:ea typeface="Poppins"/>
              <a:cs typeface="Poppins"/>
              <a:sym typeface="Poppins"/>
            </a:endParaRPr>
          </a:p>
        </p:txBody>
      </p:sp>
      <p:sp>
        <p:nvSpPr>
          <p:cNvPr id="49" name="Google Shape;175;p9">
            <a:extLst>
              <a:ext uri="{FF2B5EF4-FFF2-40B4-BE49-F238E27FC236}">
                <a16:creationId xmlns:a16="http://schemas.microsoft.com/office/drawing/2014/main" id="{ADB5054B-812B-443D-B5E8-91D80536EFA7}"/>
              </a:ext>
            </a:extLst>
          </p:cNvPr>
          <p:cNvSpPr/>
          <p:nvPr/>
        </p:nvSpPr>
        <p:spPr>
          <a:xfrm>
            <a:off x="3284159" y="5164872"/>
            <a:ext cx="183290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FF0000"/>
                </a:solidFill>
                <a:latin typeface="Graphik LCG" panose="020B0503030202060203" pitchFamily="34" charset="0"/>
                <a:ea typeface="Calibri"/>
                <a:cs typeface="Calibri"/>
                <a:sym typeface="Calibri"/>
              </a:rPr>
              <a:t>1012</a:t>
            </a:r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31D09B0B-F83C-4F94-9790-53913545B37A}"/>
              </a:ext>
            </a:extLst>
          </p:cNvPr>
          <p:cNvCxnSpPr>
            <a:cxnSpLocks/>
          </p:cNvCxnSpPr>
          <p:nvPr/>
        </p:nvCxnSpPr>
        <p:spPr>
          <a:xfrm>
            <a:off x="2916998" y="2771555"/>
            <a:ext cx="231596" cy="0"/>
          </a:xfrm>
          <a:prstGeom prst="line">
            <a:avLst/>
          </a:prstGeom>
          <a:ln>
            <a:solidFill>
              <a:srgbClr val="9595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228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475E05E-EC73-4DFA-B4D2-0CE5EE25B7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5"/>
          <a:stretch/>
        </p:blipFill>
        <p:spPr bwMode="auto">
          <a:xfrm>
            <a:off x="228600" y="0"/>
            <a:ext cx="11963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2A82FCF-6E90-4836-8C3E-75BA9ED64A85}"/>
              </a:ext>
            </a:extLst>
          </p:cNvPr>
          <p:cNvSpPr txBox="1">
            <a:spLocks/>
          </p:cNvSpPr>
          <p:nvPr/>
        </p:nvSpPr>
        <p:spPr>
          <a:xfrm>
            <a:off x="483667" y="541285"/>
            <a:ext cx="10411004" cy="6913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Graphik LCG" panose="020B0503030202060203" pitchFamily="34" charset="0"/>
              </a:rPr>
              <a:t>«</a:t>
            </a:r>
            <a:r>
              <a:rPr lang="ru-RU" dirty="0">
                <a:solidFill>
                  <a:schemeClr val="bg1"/>
                </a:solidFill>
                <a:latin typeface="Graphik LCG" panose="020B0503030202060203" pitchFamily="34" charset="0"/>
              </a:rPr>
              <a:t>Дикие </a:t>
            </a:r>
            <a:r>
              <a:rPr lang="ru-RU" dirty="0" err="1">
                <a:solidFill>
                  <a:schemeClr val="bg1"/>
                </a:solidFill>
                <a:latin typeface="Graphik LCG" panose="020B0503030202060203" pitchFamily="34" charset="0"/>
              </a:rPr>
              <a:t>скричеры</a:t>
            </a:r>
            <a:r>
              <a:rPr lang="en-US" dirty="0">
                <a:solidFill>
                  <a:schemeClr val="bg1"/>
                </a:solidFill>
                <a:latin typeface="Graphik LCG" panose="020B0503030202060203" pitchFamily="34" charset="0"/>
              </a:rPr>
              <a:t>»</a:t>
            </a:r>
            <a:r>
              <a:rPr lang="ru-RU" dirty="0">
                <a:solidFill>
                  <a:schemeClr val="bg1"/>
                </a:solidFill>
                <a:latin typeface="Graphik LCG" panose="020B0503030202060203" pitchFamily="34" charset="0"/>
              </a:rPr>
              <a:t> + </a:t>
            </a:r>
            <a:r>
              <a:rPr lang="en-US" dirty="0">
                <a:solidFill>
                  <a:schemeClr val="bg1"/>
                </a:solidFill>
                <a:latin typeface="Graphik LCG" panose="020B0503030202060203" pitchFamily="34" charset="0"/>
              </a:rPr>
              <a:t>SLAWA MARLOW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196B58-E120-4320-B22E-95EB587DA9EC}"/>
              </a:ext>
            </a:extLst>
          </p:cNvPr>
          <p:cNvSpPr txBox="1"/>
          <p:nvPr/>
        </p:nvSpPr>
        <p:spPr>
          <a:xfrm>
            <a:off x="719520" y="364172"/>
            <a:ext cx="40048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raphik LCG" panose="020B0503030202060203" pitchFamily="34" charset="0"/>
              </a:rPr>
              <a:t>2021 </a:t>
            </a:r>
            <a:r>
              <a:rPr lang="ru-RU" sz="1200" dirty="0">
                <a:solidFill>
                  <a:schemeClr val="bg1"/>
                </a:solidFill>
                <a:latin typeface="Graphik LCG" panose="020B0503030202060203" pitchFamily="34" charset="0"/>
              </a:rPr>
              <a:t>ГОД</a:t>
            </a:r>
            <a:r>
              <a:rPr lang="en-US" sz="1200" dirty="0">
                <a:solidFill>
                  <a:schemeClr val="bg1"/>
                </a:solidFill>
                <a:latin typeface="Graphik LCG" panose="020B0503030202060203" pitchFamily="34" charset="0"/>
              </a:rPr>
              <a:t> —</a:t>
            </a:r>
            <a:r>
              <a:rPr lang="ru-RU" sz="1200" dirty="0">
                <a:solidFill>
                  <a:schemeClr val="bg1"/>
                </a:solidFill>
                <a:latin typeface="Graphik LCG" panose="020B0503030202060203" pitchFamily="34" charset="0"/>
              </a:rPr>
              <a:t> ПРОДОЛЖАЕМ СОТРУДНИЧЕСТВО</a:t>
            </a:r>
            <a:endParaRPr lang="ru-RU" sz="1200" i="0" dirty="0">
              <a:solidFill>
                <a:schemeClr val="bg1"/>
              </a:solidFill>
              <a:effectLst/>
              <a:latin typeface="Graphik LCG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679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5">
            <a:extLst>
              <a:ext uri="{FF2B5EF4-FFF2-40B4-BE49-F238E27FC236}">
                <a16:creationId xmlns:a16="http://schemas.microsoft.com/office/drawing/2014/main" id="{771330C5-3B7E-4D78-96AA-1285DBD3DD08}"/>
              </a:ext>
            </a:extLst>
          </p:cNvPr>
          <p:cNvSpPr/>
          <p:nvPr/>
        </p:nvSpPr>
        <p:spPr>
          <a:xfrm>
            <a:off x="427" y="0"/>
            <a:ext cx="12219281" cy="6858000"/>
          </a:xfrm>
          <a:custGeom>
            <a:avLst/>
            <a:gdLst/>
            <a:ahLst/>
            <a:cxnLst/>
            <a:rect l="l" t="t" r="r" b="b"/>
            <a:pathLst>
              <a:path w="169545" h="7787640">
                <a:moveTo>
                  <a:pt x="169303" y="0"/>
                </a:moveTo>
                <a:lnTo>
                  <a:pt x="0" y="0"/>
                </a:lnTo>
                <a:lnTo>
                  <a:pt x="0" y="7787427"/>
                </a:lnTo>
                <a:lnTo>
                  <a:pt x="169303" y="7787427"/>
                </a:lnTo>
                <a:lnTo>
                  <a:pt x="169303" y="0"/>
                </a:lnTo>
                <a:close/>
              </a:path>
            </a:pathLst>
          </a:custGeom>
          <a:solidFill>
            <a:srgbClr val="FF2D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B693F013-A384-4B0D-ACA0-D3D2AC98240D}"/>
              </a:ext>
            </a:extLst>
          </p:cNvPr>
          <p:cNvSpPr txBox="1">
            <a:spLocks/>
          </p:cNvSpPr>
          <p:nvPr/>
        </p:nvSpPr>
        <p:spPr>
          <a:xfrm>
            <a:off x="656848" y="2842641"/>
            <a:ext cx="6643508" cy="1172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9600" i="0" dirty="0">
                <a:solidFill>
                  <a:schemeClr val="bg1"/>
                </a:solidFill>
                <a:effectLst/>
                <a:latin typeface="Graphik LCG" panose="020B0503030202060203" pitchFamily="34" charset="0"/>
              </a:rPr>
              <a:t>Спасибо!</a:t>
            </a:r>
            <a:endParaRPr lang="ru-RU" sz="960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7412380-3962-4181-99A8-860434F8A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5743" y="653095"/>
            <a:ext cx="2257475" cy="519665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B2FBC99-681E-420B-ADB1-D9497063BB2A}"/>
              </a:ext>
            </a:extLst>
          </p:cNvPr>
          <p:cNvSpPr txBox="1">
            <a:spLocks/>
          </p:cNvSpPr>
          <p:nvPr/>
        </p:nvSpPr>
        <p:spPr>
          <a:xfrm>
            <a:off x="782529" y="5147717"/>
            <a:ext cx="3290707" cy="99514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ru-RU" sz="2000" dirty="0">
                <a:solidFill>
                  <a:schemeClr val="bg1"/>
                </a:solidFill>
                <a:latin typeface="Graphik LCG" panose="020B0503030202060203" pitchFamily="34" charset="0"/>
              </a:rPr>
              <a:t>Алия Талипова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ru-RU" sz="1400" b="0" dirty="0">
                <a:solidFill>
                  <a:schemeClr val="bg1"/>
                </a:solidFill>
                <a:latin typeface="Graphik LCG" panose="020B0503030202060203" pitchFamily="34" charset="0"/>
              </a:rPr>
              <a:t>директор по маркетингу «РОСМЭН»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ru-RU" sz="1400" b="0" dirty="0">
                <a:solidFill>
                  <a:schemeClr val="bg1"/>
                </a:solidFill>
                <a:latin typeface="Graphik LCG" panose="020B0503030202060203" pitchFamily="34" charset="0"/>
              </a:rPr>
              <a:t>talipova@rosman.ru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5A466D4E-C24E-4943-AA40-B4E4CBADA418}"/>
              </a:ext>
            </a:extLst>
          </p:cNvPr>
          <p:cNvSpPr txBox="1">
            <a:spLocks/>
          </p:cNvSpPr>
          <p:nvPr/>
        </p:nvSpPr>
        <p:spPr>
          <a:xfrm>
            <a:off x="5049728" y="5147717"/>
            <a:ext cx="6643508" cy="99514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ru-RU" sz="2000" dirty="0">
                <a:solidFill>
                  <a:schemeClr val="bg1"/>
                </a:solidFill>
                <a:latin typeface="Graphik LCG" panose="020B0503030202060203" pitchFamily="34" charset="0"/>
              </a:rPr>
              <a:t>Светлана Малыгина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ru-RU" sz="1400" b="0" dirty="0">
                <a:solidFill>
                  <a:schemeClr val="bg1"/>
                </a:solidFill>
                <a:latin typeface="Graphik LCG" panose="020B0503030202060203" pitchFamily="34" charset="0"/>
              </a:rPr>
              <a:t>руководитель департамента по работе с ключевыми клиентами </a:t>
            </a:r>
            <a:r>
              <a:rPr lang="ru-RU" sz="1400" b="0" dirty="0" err="1">
                <a:solidFill>
                  <a:schemeClr val="bg1"/>
                </a:solidFill>
                <a:latin typeface="Graphik LCG" panose="020B0503030202060203" pitchFamily="34" charset="0"/>
              </a:rPr>
              <a:t>Segmento</a:t>
            </a:r>
            <a:endParaRPr lang="ru-RU" sz="1400" b="0" dirty="0">
              <a:solidFill>
                <a:schemeClr val="bg1"/>
              </a:solidFill>
              <a:latin typeface="Graphik LCG" panose="020B0503030202060203" pitchFamily="34" charset="0"/>
            </a:endParaRP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ru-RU" sz="1400" b="0" dirty="0">
                <a:solidFill>
                  <a:schemeClr val="bg1"/>
                </a:solidFill>
                <a:latin typeface="Graphik LCG" panose="020B0503030202060203" pitchFamily="34" charset="0"/>
              </a:rPr>
              <a:t>gulina@segmento.ru </a:t>
            </a:r>
            <a:endParaRPr lang="ru-RU" sz="1600" b="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49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4A591D70-E715-4A39-BB5D-59A6FFC822C6}"/>
              </a:ext>
            </a:extLst>
          </p:cNvPr>
          <p:cNvGrpSpPr/>
          <p:nvPr/>
        </p:nvGrpSpPr>
        <p:grpSpPr>
          <a:xfrm>
            <a:off x="892419" y="3459616"/>
            <a:ext cx="2496410" cy="2496410"/>
            <a:chOff x="892419" y="3459616"/>
            <a:chExt cx="2496410" cy="2496410"/>
          </a:xfrm>
        </p:grpSpPr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C614C193-75C9-4749-AB75-9C19DD07875D}"/>
                </a:ext>
              </a:extLst>
            </p:cNvPr>
            <p:cNvSpPr/>
            <p:nvPr/>
          </p:nvSpPr>
          <p:spPr>
            <a:xfrm>
              <a:off x="892419" y="3459616"/>
              <a:ext cx="2496410" cy="249641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9595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 b="0" dirty="0">
                <a:solidFill>
                  <a:srgbClr val="2B3137"/>
                </a:solidFill>
                <a:latin typeface="Graphik LCG" panose="020B0503030202060203" pitchFamily="34" charset="0"/>
              </a:endParaRP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4B4E67E9-EB09-4069-9D62-8A21F10C5CB7}"/>
                </a:ext>
              </a:extLst>
            </p:cNvPr>
            <p:cNvSpPr/>
            <p:nvPr/>
          </p:nvSpPr>
          <p:spPr>
            <a:xfrm>
              <a:off x="924281" y="4279093"/>
              <a:ext cx="2432685" cy="388568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ru-RU" sz="1200" b="1" dirty="0">
                  <a:solidFill>
                    <a:srgbClr val="FF2D00"/>
                  </a:solidFill>
                  <a:latin typeface="Graphik LCG" panose="020B0503030202060203" pitchFamily="34" charset="0"/>
                  <a:ea typeface="+mj-ea"/>
                  <a:cs typeface="+mj-cs"/>
                </a:rPr>
                <a:t>ИГРУШКИ И КНИГИ </a:t>
              </a:r>
              <a:endParaRPr lang="en-US" sz="1200" b="1" dirty="0">
                <a:solidFill>
                  <a:srgbClr val="FF2D00"/>
                </a:solidFill>
                <a:latin typeface="Graphik LCG" panose="020B0503030202060203" pitchFamily="34" charset="0"/>
                <a:ea typeface="+mj-ea"/>
                <a:cs typeface="+mj-cs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ru-RU" sz="1200" b="1" dirty="0">
                  <a:solidFill>
                    <a:srgbClr val="FF2D00"/>
                  </a:solidFill>
                  <a:latin typeface="Graphik LCG" panose="020B0503030202060203" pitchFamily="34" charset="0"/>
                  <a:ea typeface="+mj-ea"/>
                  <a:cs typeface="+mj-cs"/>
                </a:rPr>
                <a:t>ДЛЯ ДЕТЕЙ</a:t>
              </a:r>
            </a:p>
          </p:txBody>
        </p:sp>
        <p:sp>
          <p:nvSpPr>
            <p:cNvPr id="22" name="Заголовок 1">
              <a:extLst>
                <a:ext uri="{FF2B5EF4-FFF2-40B4-BE49-F238E27FC236}">
                  <a16:creationId xmlns:a16="http://schemas.microsoft.com/office/drawing/2014/main" id="{54FD29B7-DD49-4776-BEF7-E240EE8BA70F}"/>
                </a:ext>
              </a:extLst>
            </p:cNvPr>
            <p:cNvSpPr txBox="1">
              <a:spLocks/>
            </p:cNvSpPr>
            <p:nvPr/>
          </p:nvSpPr>
          <p:spPr>
            <a:xfrm>
              <a:off x="1058923" y="4707820"/>
              <a:ext cx="2163400" cy="63594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30000"/>
                </a:lnSpc>
                <a:spcAft>
                  <a:spcPts val="1000"/>
                </a:spcAft>
              </a:pPr>
              <a:r>
                <a:rPr lang="ru-RU" sz="1100" b="0" dirty="0">
                  <a:solidFill>
                    <a:srgbClr val="2B3137"/>
                  </a:solidFill>
                  <a:latin typeface="Graphik LCG" panose="020B0503030202060203" pitchFamily="34" charset="0"/>
                </a:rPr>
                <a:t>Два крупных направления бизнеса, которые ведет сегодня «РОСМЭН»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78268E4-68BA-4B24-8516-BAD16DD8E9F6}"/>
              </a:ext>
            </a:extLst>
          </p:cNvPr>
          <p:cNvSpPr txBox="1"/>
          <p:nvPr/>
        </p:nvSpPr>
        <p:spPr>
          <a:xfrm>
            <a:off x="719520" y="364172"/>
            <a:ext cx="40048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i="0" dirty="0">
                <a:solidFill>
                  <a:schemeClr val="bg1">
                    <a:lumMod val="50000"/>
                  </a:schemeClr>
                </a:solidFill>
                <a:effectLst/>
                <a:latin typeface="Graphik LCG" panose="020B0503030202060203" pitchFamily="34" charset="0"/>
              </a:rPr>
              <a:t>КРУПНЕЙШЕЕ ДЕТСКОЕ ИЗДАТЕЛЬСТВО</a:t>
            </a:r>
            <a:r>
              <a:rPr lang="en-US" sz="1200" i="0" dirty="0">
                <a:solidFill>
                  <a:schemeClr val="bg1">
                    <a:lumMod val="50000"/>
                  </a:schemeClr>
                </a:solidFill>
                <a:effectLst/>
                <a:latin typeface="Graphik LCG" panose="020B0503030202060203" pitchFamily="34" charset="0"/>
              </a:rPr>
              <a:t> </a:t>
            </a:r>
            <a:r>
              <a:rPr lang="ru-RU" sz="1200" i="0" dirty="0">
                <a:solidFill>
                  <a:schemeClr val="bg1">
                    <a:lumMod val="50000"/>
                  </a:schemeClr>
                </a:solidFill>
                <a:effectLst/>
                <a:latin typeface="Graphik LCG" panose="020B0503030202060203" pitchFamily="34" charset="0"/>
              </a:rPr>
              <a:t>В РОССИИ</a:t>
            </a:r>
          </a:p>
        </p:txBody>
      </p: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40CFF4AE-08C8-4409-9D9A-F85BC84D74DF}"/>
              </a:ext>
            </a:extLst>
          </p:cNvPr>
          <p:cNvSpPr txBox="1">
            <a:spLocks/>
          </p:cNvSpPr>
          <p:nvPr/>
        </p:nvSpPr>
        <p:spPr>
          <a:xfrm>
            <a:off x="432867" y="636621"/>
            <a:ext cx="3098758" cy="6241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i="0" dirty="0">
                <a:solidFill>
                  <a:srgbClr val="FF2D00"/>
                </a:solidFill>
                <a:effectLst/>
                <a:latin typeface="Graphik LCG" panose="020B0503030202060203" pitchFamily="34" charset="0"/>
              </a:rPr>
              <a:t>«РОСМЭН»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54FE608-F304-4525-BEF1-4400959850B8}"/>
              </a:ext>
            </a:extLst>
          </p:cNvPr>
          <p:cNvGrpSpPr/>
          <p:nvPr/>
        </p:nvGrpSpPr>
        <p:grpSpPr>
          <a:xfrm>
            <a:off x="6307496" y="3459613"/>
            <a:ext cx="2496414" cy="2496414"/>
            <a:chOff x="7006423" y="3459613"/>
            <a:chExt cx="2496414" cy="2496414"/>
          </a:xfrm>
        </p:grpSpPr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AA53DF02-8636-4B80-805B-1383DB0591F3}"/>
                </a:ext>
              </a:extLst>
            </p:cNvPr>
            <p:cNvSpPr/>
            <p:nvPr/>
          </p:nvSpPr>
          <p:spPr>
            <a:xfrm>
              <a:off x="7006423" y="3459613"/>
              <a:ext cx="2496414" cy="249641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9595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 b="0" dirty="0">
                <a:solidFill>
                  <a:srgbClr val="2B3137"/>
                </a:solidFill>
                <a:latin typeface="Graphik LCG" panose="020B0503030202060203" pitchFamily="34" charset="0"/>
              </a:endParaRPr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0A1470F0-EADA-4918-BB2D-37CA6E288B4E}"/>
                </a:ext>
              </a:extLst>
            </p:cNvPr>
            <p:cNvSpPr/>
            <p:nvPr/>
          </p:nvSpPr>
          <p:spPr>
            <a:xfrm>
              <a:off x="7016853" y="4338563"/>
              <a:ext cx="2475552" cy="388568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ru-RU" sz="1200" b="1" dirty="0">
                  <a:solidFill>
                    <a:srgbClr val="FF2D00"/>
                  </a:solidFill>
                  <a:latin typeface="Graphik LCG" panose="020B0503030202060203" pitchFamily="34" charset="0"/>
                  <a:ea typeface="+mj-ea"/>
                  <a:cs typeface="+mj-cs"/>
                </a:rPr>
                <a:t>ПРЕМИЯ «ЗОЛОТОЙ</a:t>
              </a:r>
              <a:r>
                <a:rPr lang="en-US" sz="1200" b="1" dirty="0">
                  <a:solidFill>
                    <a:srgbClr val="FF2D00"/>
                  </a:solidFill>
                  <a:latin typeface="Graphik LCG" panose="020B0503030202060203" pitchFamily="34" charset="0"/>
                  <a:ea typeface="+mj-ea"/>
                  <a:cs typeface="+mj-cs"/>
                </a:rPr>
                <a:t> 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ru-RU" sz="1200" b="1" dirty="0">
                  <a:solidFill>
                    <a:srgbClr val="FF2D00"/>
                  </a:solidFill>
                  <a:latin typeface="Graphik LCG" panose="020B0503030202060203" pitchFamily="34" charset="0"/>
                  <a:ea typeface="+mj-ea"/>
                  <a:cs typeface="+mj-cs"/>
                </a:rPr>
                <a:t>МЕДВЕЖОНОК-2020»</a:t>
              </a:r>
            </a:p>
          </p:txBody>
        </p:sp>
        <p:sp>
          <p:nvSpPr>
            <p:cNvPr id="30" name="Заголовок 1">
              <a:extLst>
                <a:ext uri="{FF2B5EF4-FFF2-40B4-BE49-F238E27FC236}">
                  <a16:creationId xmlns:a16="http://schemas.microsoft.com/office/drawing/2014/main" id="{D8EFF070-E797-4A8A-82A4-97B62764A461}"/>
                </a:ext>
              </a:extLst>
            </p:cNvPr>
            <p:cNvSpPr txBox="1">
              <a:spLocks/>
            </p:cNvSpPr>
            <p:nvPr/>
          </p:nvSpPr>
          <p:spPr>
            <a:xfrm>
              <a:off x="7172929" y="4818401"/>
              <a:ext cx="2163400" cy="41588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30000"/>
                </a:lnSpc>
                <a:spcAft>
                  <a:spcPts val="1000"/>
                </a:spcAft>
              </a:pPr>
              <a:r>
                <a:rPr lang="ru-RU" sz="1100" b="0" dirty="0">
                  <a:solidFill>
                    <a:srgbClr val="2B3137"/>
                  </a:solidFill>
                  <a:latin typeface="Graphik LCG" panose="020B0503030202060203" pitchFamily="34" charset="0"/>
                </a:rPr>
                <a:t>Самая быстрорастущая компания на рынке</a:t>
              </a:r>
            </a:p>
          </p:txBody>
        </p:sp>
      </p:grpSp>
      <p:sp>
        <p:nvSpPr>
          <p:cNvPr id="34" name="object 34">
            <a:extLst>
              <a:ext uri="{FF2B5EF4-FFF2-40B4-BE49-F238E27FC236}">
                <a16:creationId xmlns:a16="http://schemas.microsoft.com/office/drawing/2014/main" id="{9B8C8428-92E5-4F5D-BA58-01983E8082CD}"/>
              </a:ext>
            </a:extLst>
          </p:cNvPr>
          <p:cNvSpPr txBox="1"/>
          <p:nvPr/>
        </p:nvSpPr>
        <p:spPr>
          <a:xfrm>
            <a:off x="786569" y="1557337"/>
            <a:ext cx="4258492" cy="31402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ru-RU" b="1" dirty="0">
                <a:latin typeface="Graphik LCG" panose="020B0503030202060203" pitchFamily="34" charset="0"/>
                <a:ea typeface="+mj-ea"/>
                <a:cs typeface="+mj-cs"/>
              </a:rPr>
              <a:t>Самые крупные проекты компании</a:t>
            </a:r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21D45D8F-0650-4355-982E-E1A120DFFBE5}"/>
              </a:ext>
            </a:extLst>
          </p:cNvPr>
          <p:cNvSpPr txBox="1"/>
          <p:nvPr/>
        </p:nvSpPr>
        <p:spPr>
          <a:xfrm>
            <a:off x="786569" y="2011009"/>
            <a:ext cx="3709231" cy="698346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SzPct val="120000"/>
              <a:buFont typeface="Graphik LCG" panose="020B0503030202060203" pitchFamily="34" charset="0"/>
              <a:buChar char="•"/>
            </a:pPr>
            <a:r>
              <a:rPr lang="ru-RU" sz="1600" b="1" dirty="0">
                <a:solidFill>
                  <a:srgbClr val="FF2D00"/>
                </a:solidFill>
                <a:latin typeface="Graphik LCG" panose="020B0503030202060203" pitchFamily="34" charset="0"/>
                <a:ea typeface="+mj-ea"/>
                <a:cs typeface="+mj-cs"/>
              </a:rPr>
              <a:t>«Гарри Поттер» 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  <a:ea typeface="+mj-ea"/>
                <a:cs typeface="+mj-cs"/>
              </a:rPr>
              <a:t>Дж. К. Роулинг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Graphik LCG" panose="020B0503030202060203" pitchFamily="34" charset="0"/>
              <a:ea typeface="+mj-ea"/>
              <a:cs typeface="+mj-c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SzPct val="120000"/>
              <a:buFont typeface="Graphik LCG" panose="020B0503030202060203" pitchFamily="34" charset="0"/>
              <a:buChar char="•"/>
            </a:pPr>
            <a:r>
              <a:rPr lang="ru-RU" sz="1600" b="1" dirty="0">
                <a:solidFill>
                  <a:srgbClr val="FF2D00"/>
                </a:solidFill>
                <a:latin typeface="Graphik LCG" panose="020B0503030202060203" pitchFamily="34" charset="0"/>
                <a:ea typeface="+mj-ea"/>
                <a:cs typeface="+mj-cs"/>
              </a:rPr>
              <a:t>«</a:t>
            </a:r>
            <a:r>
              <a:rPr lang="ru-RU" sz="1600" b="1" dirty="0" err="1">
                <a:solidFill>
                  <a:srgbClr val="FF2D00"/>
                </a:solidFill>
                <a:latin typeface="Graphik LCG" panose="020B0503030202060203" pitchFamily="34" charset="0"/>
                <a:ea typeface="+mj-ea"/>
                <a:cs typeface="+mj-cs"/>
              </a:rPr>
              <a:t>Часодеи</a:t>
            </a:r>
            <a:r>
              <a:rPr lang="ru-RU" sz="1600" b="1" dirty="0">
                <a:solidFill>
                  <a:srgbClr val="FF2D00"/>
                </a:solidFill>
                <a:latin typeface="Graphik LCG" panose="020B0503030202060203" pitchFamily="34" charset="0"/>
                <a:ea typeface="+mj-ea"/>
                <a:cs typeface="+mj-cs"/>
              </a:rPr>
              <a:t>» 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  <a:ea typeface="+mj-ea"/>
                <a:cs typeface="+mj-cs"/>
              </a:rPr>
              <a:t>Н. Щербы</a:t>
            </a:r>
            <a:endParaRPr lang="ru-RU" sz="1600" b="1" dirty="0">
              <a:solidFill>
                <a:schemeClr val="bg1">
                  <a:lumMod val="50000"/>
                </a:schemeClr>
              </a:solidFill>
              <a:latin typeface="Graphik LCG" panose="020B0503030202060203" pitchFamily="34" charset="0"/>
              <a:ea typeface="+mj-ea"/>
              <a:cs typeface="+mj-cs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BE6F7677-663C-4AE6-B5A7-382126720007}"/>
              </a:ext>
            </a:extLst>
          </p:cNvPr>
          <p:cNvSpPr/>
          <p:nvPr/>
        </p:nvSpPr>
        <p:spPr>
          <a:xfrm>
            <a:off x="3599590" y="3459617"/>
            <a:ext cx="2496410" cy="2496410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506" b="-32494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41" name="object 34">
            <a:extLst>
              <a:ext uri="{FF2B5EF4-FFF2-40B4-BE49-F238E27FC236}">
                <a16:creationId xmlns:a16="http://schemas.microsoft.com/office/drawing/2014/main" id="{0A43EA21-E7FA-4302-B10A-5D6694928F29}"/>
              </a:ext>
            </a:extLst>
          </p:cNvPr>
          <p:cNvSpPr txBox="1"/>
          <p:nvPr/>
        </p:nvSpPr>
        <p:spPr>
          <a:xfrm>
            <a:off x="6196769" y="1585885"/>
            <a:ext cx="4258492" cy="285477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ru-RU" b="1" dirty="0">
                <a:latin typeface="Graphik LCG" panose="020B0503030202060203" pitchFamily="34" charset="0"/>
                <a:ea typeface="+mj-ea"/>
                <a:cs typeface="+mj-cs"/>
              </a:rPr>
              <a:t>Игрушечные бренды</a:t>
            </a:r>
          </a:p>
        </p:txBody>
      </p:sp>
      <p:sp>
        <p:nvSpPr>
          <p:cNvPr id="42" name="object 34">
            <a:extLst>
              <a:ext uri="{FF2B5EF4-FFF2-40B4-BE49-F238E27FC236}">
                <a16:creationId xmlns:a16="http://schemas.microsoft.com/office/drawing/2014/main" id="{D6E6A91C-AED1-4E87-B078-662002DE0BD1}"/>
              </a:ext>
            </a:extLst>
          </p:cNvPr>
          <p:cNvSpPr txBox="1"/>
          <p:nvPr/>
        </p:nvSpPr>
        <p:spPr>
          <a:xfrm>
            <a:off x="6196769" y="2011009"/>
            <a:ext cx="2451931" cy="697833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SzPct val="120000"/>
              <a:buFont typeface="Graphik LCG" panose="020B0503030202060203" pitchFamily="34" charset="0"/>
              <a:buChar char="•"/>
            </a:pPr>
            <a:r>
              <a:rPr lang="en-US" sz="1600" b="1" dirty="0">
                <a:solidFill>
                  <a:srgbClr val="FF2D00"/>
                </a:solidFill>
                <a:latin typeface="Graphik LCG" panose="020B0503030202060203" pitchFamily="34" charset="0"/>
                <a:ea typeface="+mj-ea"/>
                <a:cs typeface="+mj-cs"/>
              </a:rPr>
              <a:t>Peppa Pig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SzPct val="120000"/>
              <a:buFont typeface="Graphik LCG" panose="020B0503030202060203" pitchFamily="34" charset="0"/>
              <a:buChar char="•"/>
            </a:pPr>
            <a:r>
              <a:rPr lang="en-US" sz="1600" b="1" dirty="0">
                <a:solidFill>
                  <a:srgbClr val="FF2D00"/>
                </a:solidFill>
                <a:latin typeface="Graphik LCG" panose="020B0503030202060203" pitchFamily="34" charset="0"/>
                <a:ea typeface="+mj-ea"/>
                <a:cs typeface="+mj-cs"/>
              </a:rPr>
              <a:t>«</a:t>
            </a:r>
            <a:r>
              <a:rPr lang="ru-RU" sz="1600" b="1" dirty="0">
                <a:solidFill>
                  <a:srgbClr val="FF2D00"/>
                </a:solidFill>
                <a:latin typeface="Graphik LCG" panose="020B0503030202060203" pitchFamily="34" charset="0"/>
                <a:ea typeface="+mj-ea"/>
                <a:cs typeface="+mj-cs"/>
              </a:rPr>
              <a:t>Дикие </a:t>
            </a:r>
            <a:r>
              <a:rPr lang="ru-RU" sz="1600" b="1" dirty="0" err="1">
                <a:solidFill>
                  <a:srgbClr val="FF2D00"/>
                </a:solidFill>
                <a:latin typeface="Graphik LCG" panose="020B0503030202060203" pitchFamily="34" charset="0"/>
                <a:ea typeface="+mj-ea"/>
                <a:cs typeface="+mj-cs"/>
              </a:rPr>
              <a:t>скричеры</a:t>
            </a:r>
            <a:r>
              <a:rPr lang="ru-RU" sz="1600" b="1" dirty="0">
                <a:solidFill>
                  <a:srgbClr val="FF2D00"/>
                </a:solidFill>
                <a:latin typeface="Graphik LCG" panose="020B0503030202060203" pitchFamily="34" charset="0"/>
                <a:ea typeface="+mj-ea"/>
                <a:cs typeface="+mj-cs"/>
              </a:rPr>
              <a:t>»</a:t>
            </a:r>
            <a:endParaRPr lang="en-US" sz="1600" b="1" dirty="0">
              <a:solidFill>
                <a:srgbClr val="FF2D00"/>
              </a:solidFill>
              <a:latin typeface="Graphik LCG" panose="020B0503030202060203" pitchFamily="34" charset="0"/>
              <a:ea typeface="+mj-ea"/>
              <a:cs typeface="+mj-cs"/>
            </a:endParaRPr>
          </a:p>
        </p:txBody>
      </p:sp>
      <p:sp>
        <p:nvSpPr>
          <p:cNvPr id="43" name="object 34">
            <a:extLst>
              <a:ext uri="{FF2B5EF4-FFF2-40B4-BE49-F238E27FC236}">
                <a16:creationId xmlns:a16="http://schemas.microsoft.com/office/drawing/2014/main" id="{0423D7ED-415C-4377-9442-9083F65DACF5}"/>
              </a:ext>
            </a:extLst>
          </p:cNvPr>
          <p:cNvSpPr txBox="1"/>
          <p:nvPr/>
        </p:nvSpPr>
        <p:spPr>
          <a:xfrm>
            <a:off x="8953500" y="2011009"/>
            <a:ext cx="2451931" cy="697833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SzPct val="120000"/>
              <a:buFont typeface="Graphik LCG" panose="020B0503030202060203" pitchFamily="34" charset="0"/>
              <a:buChar char="•"/>
            </a:pPr>
            <a:r>
              <a:rPr lang="en-US" sz="1600" b="1" dirty="0" err="1">
                <a:solidFill>
                  <a:srgbClr val="FF2D00"/>
                </a:solidFill>
                <a:latin typeface="Graphik LCG" panose="020B0503030202060203" pitchFamily="34" charset="0"/>
                <a:ea typeface="+mj-ea"/>
                <a:cs typeface="+mj-cs"/>
              </a:rPr>
              <a:t>GooJitZu</a:t>
            </a:r>
            <a:endParaRPr lang="en-US" sz="1600" b="1" dirty="0">
              <a:solidFill>
                <a:srgbClr val="FF2D00"/>
              </a:solidFill>
              <a:latin typeface="Graphik LCG" panose="020B0503030202060203" pitchFamily="34" charset="0"/>
              <a:ea typeface="+mj-ea"/>
              <a:cs typeface="+mj-c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SzPct val="120000"/>
              <a:buFont typeface="Graphik LCG" panose="020B0503030202060203" pitchFamily="34" charset="0"/>
              <a:buChar char="•"/>
            </a:pPr>
            <a:r>
              <a:rPr lang="en-US" sz="1600" b="1" dirty="0">
                <a:solidFill>
                  <a:srgbClr val="FF2D00"/>
                </a:solidFill>
                <a:latin typeface="Graphik LCG" panose="020B0503030202060203" pitchFamily="34" charset="0"/>
                <a:ea typeface="+mj-ea"/>
                <a:cs typeface="+mj-cs"/>
              </a:rPr>
              <a:t>Infinity </a:t>
            </a:r>
            <a:r>
              <a:rPr lang="en-US" sz="1600" b="1" dirty="0" err="1">
                <a:solidFill>
                  <a:srgbClr val="FF2D00"/>
                </a:solidFill>
                <a:latin typeface="Graphik LCG" panose="020B0503030202060203" pitchFamily="34" charset="0"/>
                <a:ea typeface="+mj-ea"/>
                <a:cs typeface="+mj-cs"/>
              </a:rPr>
              <a:t>Nado</a:t>
            </a:r>
            <a:r>
              <a:rPr lang="en-US" sz="1600" b="1" dirty="0">
                <a:solidFill>
                  <a:srgbClr val="FF2D00"/>
                </a:solidFill>
                <a:latin typeface="Graphik LCG" panose="020B0503030202060203" pitchFamily="34" charset="0"/>
                <a:ea typeface="+mj-ea"/>
                <a:cs typeface="+mj-cs"/>
              </a:rPr>
              <a:t> </a:t>
            </a:r>
            <a:r>
              <a:rPr lang="ru-RU" sz="1600" b="1" dirty="0">
                <a:solidFill>
                  <a:srgbClr val="FF2D00"/>
                </a:solidFill>
                <a:latin typeface="Graphik LCG" panose="020B0503030202060203" pitchFamily="34" charset="0"/>
                <a:ea typeface="+mj-ea"/>
                <a:cs typeface="+mj-cs"/>
              </a:rPr>
              <a:t>и др. </a:t>
            </a:r>
            <a:endParaRPr lang="ru-RU" sz="1600" b="1" dirty="0">
              <a:latin typeface="Graphik LCG" panose="020B0503030202060203" pitchFamily="34" charset="0"/>
              <a:ea typeface="+mj-ea"/>
              <a:cs typeface="+mj-cs"/>
            </a:endParaRPr>
          </a:p>
        </p:txBody>
      </p:sp>
      <p:sp>
        <p:nvSpPr>
          <p:cNvPr id="44" name="Овал 43" descr="PROfashion - фотографии/фото/картинки PROfashion.ru">
            <a:extLst>
              <a:ext uri="{FF2B5EF4-FFF2-40B4-BE49-F238E27FC236}">
                <a16:creationId xmlns:a16="http://schemas.microsoft.com/office/drawing/2014/main" id="{355FBB63-5133-4FFC-B99B-7DF57D68BE22}"/>
              </a:ext>
            </a:extLst>
          </p:cNvPr>
          <p:cNvSpPr/>
          <p:nvPr/>
        </p:nvSpPr>
        <p:spPr>
          <a:xfrm>
            <a:off x="9015406" y="3459613"/>
            <a:ext cx="2496414" cy="2496414"/>
          </a:xfrm>
          <a:prstGeom prst="ellipse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5694" r="-18306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614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0870870" y="1635468"/>
            <a:ext cx="898625" cy="391873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1200" spc="-45" dirty="0">
                <a:solidFill>
                  <a:srgbClr val="2B3137"/>
                </a:solidFill>
                <a:latin typeface="Graphik LCG" panose="020B0503030202060203" pitchFamily="34" charset="0"/>
                <a:cs typeface="Arial"/>
              </a:rPr>
              <a:t>Онлайн-интересы</a:t>
            </a:r>
            <a:endParaRPr sz="1200" dirty="0">
              <a:solidFill>
                <a:srgbClr val="2B3137"/>
              </a:solidFill>
              <a:latin typeface="Graphik LCG" panose="020B0503030202060203" pitchFamily="34" charset="0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70870" y="3849320"/>
            <a:ext cx="1007871" cy="595968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1200" spc="-49" dirty="0" err="1">
                <a:solidFill>
                  <a:srgbClr val="2B3137"/>
                </a:solidFill>
                <a:latin typeface="Graphik LCG" panose="020B0503030202060203" pitchFamily="34" charset="0"/>
                <a:cs typeface="Arial"/>
              </a:rPr>
              <a:t>Офлайн</a:t>
            </a:r>
            <a:r>
              <a:rPr lang="ru-RU" sz="1200" spc="-49" dirty="0">
                <a:solidFill>
                  <a:srgbClr val="2B3137"/>
                </a:solidFill>
                <a:latin typeface="Graphik LCG" panose="020B0503030202060203" pitchFamily="34" charset="0"/>
                <a:cs typeface="Arial"/>
              </a:rPr>
              <a:t>-</a:t>
            </a:r>
            <a:r>
              <a:rPr lang="en-US" sz="1200" spc="-49" dirty="0">
                <a:solidFill>
                  <a:srgbClr val="2B3137"/>
                </a:solidFill>
                <a:latin typeface="Graphik LCG" panose="020B0503030202060203" pitchFamily="34" charset="0"/>
                <a:cs typeface="Arial"/>
              </a:rPr>
              <a:t> </a:t>
            </a:r>
            <a:endParaRPr lang="ru-RU" sz="1200" spc="-49" dirty="0">
              <a:solidFill>
                <a:srgbClr val="2B3137"/>
              </a:solidFill>
              <a:latin typeface="Graphik LCG" panose="020B0503030202060203" pitchFamily="34" charset="0"/>
              <a:cs typeface="Arial"/>
            </a:endParaRPr>
          </a:p>
          <a:p>
            <a:pPr marL="7701">
              <a:spcBef>
                <a:spcPts val="73"/>
              </a:spcBef>
            </a:pPr>
            <a:r>
              <a:rPr lang="ru-RU" sz="1200" spc="-49" dirty="0">
                <a:solidFill>
                  <a:srgbClr val="2B3137"/>
                </a:solidFill>
                <a:latin typeface="Graphik LCG" panose="020B0503030202060203" pitchFamily="34" charset="0"/>
                <a:cs typeface="Arial"/>
              </a:rPr>
              <a:t>и </a:t>
            </a:r>
            <a:r>
              <a:rPr lang="ru-RU" sz="1200" spc="-58" dirty="0">
                <a:solidFill>
                  <a:srgbClr val="2B3137"/>
                </a:solidFill>
                <a:latin typeface="Graphik LCG" panose="020B0503030202060203" pitchFamily="34" charset="0"/>
                <a:cs typeface="Arial"/>
              </a:rPr>
              <a:t>анкетные</a:t>
            </a:r>
            <a:r>
              <a:rPr lang="ru-RU" sz="1200" spc="-85" dirty="0">
                <a:solidFill>
                  <a:srgbClr val="2B3137"/>
                </a:solidFill>
                <a:latin typeface="Graphik LCG" panose="020B0503030202060203" pitchFamily="34" charset="0"/>
                <a:cs typeface="Arial"/>
              </a:rPr>
              <a:t> </a:t>
            </a:r>
            <a:r>
              <a:rPr lang="ru-RU" sz="1200" spc="-69" dirty="0">
                <a:solidFill>
                  <a:srgbClr val="2B3137"/>
                </a:solidFill>
                <a:latin typeface="Graphik LCG" panose="020B0503030202060203" pitchFamily="34" charset="0"/>
                <a:cs typeface="Arial"/>
              </a:rPr>
              <a:t>данные</a:t>
            </a:r>
            <a:r>
              <a:rPr sz="1200" spc="-88" dirty="0">
                <a:solidFill>
                  <a:srgbClr val="2B3137"/>
                </a:solidFill>
                <a:latin typeface="Graphik LCG" panose="020B0503030202060203" pitchFamily="34" charset="0"/>
                <a:cs typeface="Arial"/>
              </a:rPr>
              <a:t> </a:t>
            </a:r>
            <a:r>
              <a:rPr lang="en-US" sz="1200" spc="-69" dirty="0">
                <a:solidFill>
                  <a:srgbClr val="2B3137"/>
                </a:solidFill>
                <a:latin typeface="Graphik LCG" panose="020B0503030202060203" pitchFamily="34" charset="0"/>
                <a:cs typeface="Arial"/>
              </a:rPr>
              <a:t> </a:t>
            </a:r>
            <a:endParaRPr sz="1200" dirty="0">
              <a:solidFill>
                <a:srgbClr val="2B3137"/>
              </a:solidFill>
              <a:latin typeface="Graphik LCG" panose="020B0503030202060203" pitchFamily="34" charset="0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70870" y="5840082"/>
            <a:ext cx="826371" cy="391873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1200" spc="-39" dirty="0">
                <a:solidFill>
                  <a:srgbClr val="2B3137"/>
                </a:solidFill>
                <a:latin typeface="Graphik LCG" panose="020B0503030202060203" pitchFamily="34" charset="0"/>
                <a:cs typeface="Arial"/>
              </a:rPr>
              <a:t>Другие</a:t>
            </a:r>
            <a:r>
              <a:rPr sz="1200" spc="-91" dirty="0">
                <a:solidFill>
                  <a:srgbClr val="2B3137"/>
                </a:solidFill>
                <a:latin typeface="Graphik LCG" panose="020B0503030202060203" pitchFamily="34" charset="0"/>
                <a:cs typeface="Arial"/>
              </a:rPr>
              <a:t> </a:t>
            </a:r>
            <a:r>
              <a:rPr sz="1200" spc="-69" dirty="0">
                <a:solidFill>
                  <a:srgbClr val="2B3137"/>
                </a:solidFill>
                <a:latin typeface="Graphik LCG" panose="020B0503030202060203" pitchFamily="34" charset="0"/>
                <a:cs typeface="Arial"/>
              </a:rPr>
              <a:t>данные</a:t>
            </a:r>
            <a:endParaRPr sz="1200" dirty="0">
              <a:solidFill>
                <a:srgbClr val="2B3137"/>
              </a:solidFill>
              <a:latin typeface="Graphik LCG" panose="020B0503030202060203" pitchFamily="34" charset="0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86156" y="1559993"/>
            <a:ext cx="1198762" cy="56138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spcBef>
                <a:spcPts val="58"/>
              </a:spcBef>
            </a:pPr>
            <a:r>
              <a:rPr sz="1200" b="1" spc="24" dirty="0" err="1">
                <a:solidFill>
                  <a:srgbClr val="2B3137"/>
                </a:solidFill>
                <a:latin typeface="Graphik LCG" panose="020B0503030202060203" pitchFamily="34" charset="0"/>
                <a:cs typeface="Arial"/>
              </a:rPr>
              <a:t>Интернет</a:t>
            </a:r>
            <a:r>
              <a:rPr lang="en-US" sz="1200" b="1" spc="24" dirty="0">
                <a:solidFill>
                  <a:srgbClr val="2B3137"/>
                </a:solidFill>
                <a:latin typeface="Graphik LCG" panose="020B0503030202060203" pitchFamily="34" charset="0"/>
                <a:cs typeface="Arial"/>
              </a:rPr>
              <a:t>-</a:t>
            </a:r>
            <a:r>
              <a:rPr sz="1200" b="1" spc="-94" dirty="0">
                <a:solidFill>
                  <a:srgbClr val="2B3137"/>
                </a:solidFill>
                <a:latin typeface="Graphik LCG" panose="020B0503030202060203" pitchFamily="34" charset="0"/>
                <a:cs typeface="Arial"/>
              </a:rPr>
              <a:t> </a:t>
            </a:r>
            <a:r>
              <a:rPr sz="1200" b="1" spc="-3" dirty="0">
                <a:solidFill>
                  <a:srgbClr val="2B3137"/>
                </a:solidFill>
                <a:latin typeface="Graphik LCG" panose="020B0503030202060203" pitchFamily="34" charset="0"/>
                <a:cs typeface="Arial"/>
              </a:rPr>
              <a:t>активность  </a:t>
            </a:r>
            <a:r>
              <a:rPr sz="1200" b="1" spc="30" dirty="0">
                <a:solidFill>
                  <a:srgbClr val="2B3137"/>
                </a:solidFill>
                <a:latin typeface="Graphik LCG" panose="020B0503030202060203" pitchFamily="34" charset="0"/>
                <a:cs typeface="Arial"/>
              </a:rPr>
              <a:t>(кликстрим)</a:t>
            </a:r>
            <a:endParaRPr sz="1200" dirty="0">
              <a:solidFill>
                <a:srgbClr val="2B3137"/>
              </a:solidFill>
              <a:latin typeface="Graphik LCG" panose="020B0503030202060203" pitchFamily="34" charset="0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637065" y="1559993"/>
            <a:ext cx="1405459" cy="31516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00400"/>
              </a:lnSpc>
              <a:spcBef>
                <a:spcPts val="58"/>
              </a:spcBef>
            </a:pPr>
            <a:r>
              <a:rPr lang="ru-RU" sz="2000" b="1" dirty="0">
                <a:solidFill>
                  <a:srgbClr val="FF2D00"/>
                </a:solidFill>
                <a:latin typeface="Graphik LCG" panose="020B0503030202060203" pitchFamily="34" charset="0"/>
              </a:rPr>
              <a:t>640</a:t>
            </a:r>
            <a:r>
              <a:rPr lang="en-US" sz="2000" b="1" dirty="0">
                <a:solidFill>
                  <a:srgbClr val="FF2D00"/>
                </a:solidFill>
                <a:latin typeface="Graphik LCG" panose="020B0503030202060203" pitchFamily="34" charset="0"/>
              </a:rPr>
              <a:t>+</a:t>
            </a:r>
            <a:r>
              <a:rPr lang="ru-RU" sz="2000" b="1" dirty="0">
                <a:solidFill>
                  <a:srgbClr val="FF2D00"/>
                </a:solidFill>
                <a:latin typeface="Graphik LCG" panose="020B0503030202060203" pitchFamily="34" charset="0"/>
              </a:rPr>
              <a:t> МЛН</a:t>
            </a:r>
            <a:endParaRPr sz="2000" b="1" dirty="0">
              <a:solidFill>
                <a:srgbClr val="FF2D00"/>
              </a:solidFill>
              <a:latin typeface="Graphik LCG" panose="020B0503030202060203" pitchFamily="34" charset="0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86155" y="2562702"/>
            <a:ext cx="1460970" cy="37671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spcBef>
                <a:spcPts val="58"/>
              </a:spcBef>
            </a:pPr>
            <a:r>
              <a:rPr lang="ru-RU" sz="1200" b="1" spc="36" dirty="0">
                <a:solidFill>
                  <a:srgbClr val="2B3137"/>
                </a:solidFill>
                <a:latin typeface="Graphik LCG" panose="020B0503030202060203" pitchFamily="34" charset="0"/>
                <a:cs typeface="Arial"/>
              </a:rPr>
              <a:t>Транзакционные данные</a:t>
            </a:r>
            <a:endParaRPr lang="ru-RU" sz="1200" dirty="0">
              <a:solidFill>
                <a:srgbClr val="2B3137"/>
              </a:solidFill>
              <a:latin typeface="Graphik LCG" panose="020B0503030202060203" pitchFamily="34" charset="0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86156" y="3584888"/>
            <a:ext cx="805170" cy="379053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200" b="1" spc="36" dirty="0">
                <a:solidFill>
                  <a:srgbClr val="2B3137"/>
                </a:solidFill>
                <a:latin typeface="Graphik LCG" panose="020B0503030202060203" pitchFamily="34" charset="0"/>
                <a:cs typeface="Arial"/>
              </a:rPr>
              <a:t>Данные</a:t>
            </a:r>
            <a:r>
              <a:rPr sz="1200" b="1" spc="-94" dirty="0">
                <a:solidFill>
                  <a:srgbClr val="2B3137"/>
                </a:solidFill>
                <a:latin typeface="Graphik LCG" panose="020B0503030202060203" pitchFamily="34" charset="0"/>
                <a:cs typeface="Arial"/>
              </a:rPr>
              <a:t> </a:t>
            </a:r>
            <a:r>
              <a:rPr sz="1200" b="1" spc="-64" dirty="0">
                <a:solidFill>
                  <a:srgbClr val="2B3137"/>
                </a:solidFill>
                <a:latin typeface="Graphik LCG" panose="020B0503030202060203" pitchFamily="34" charset="0"/>
                <a:cs typeface="Arial"/>
              </a:rPr>
              <a:t>МТС</a:t>
            </a:r>
            <a:endParaRPr sz="1200" dirty="0">
              <a:solidFill>
                <a:srgbClr val="2B3137"/>
              </a:solidFill>
              <a:latin typeface="Graphik LCG" panose="020B0503030202060203" pitchFamily="34" charset="0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86156" y="4642244"/>
            <a:ext cx="1003118" cy="576543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200" b="1" spc="33" dirty="0" err="1">
                <a:solidFill>
                  <a:srgbClr val="2B3137"/>
                </a:solidFill>
                <a:latin typeface="Graphik LCG" panose="020B0503030202060203" pitchFamily="34" charset="0"/>
                <a:cs typeface="Arial"/>
              </a:rPr>
              <a:t>Офлайн</a:t>
            </a:r>
            <a:r>
              <a:rPr lang="ru-RU" sz="1200" b="1" spc="33" dirty="0">
                <a:solidFill>
                  <a:srgbClr val="2B3137"/>
                </a:solidFill>
                <a:latin typeface="Graphik LCG" panose="020B0503030202060203" pitchFamily="34" charset="0"/>
                <a:cs typeface="Arial"/>
              </a:rPr>
              <a:t>-</a:t>
            </a:r>
            <a:r>
              <a:rPr lang="en-US" sz="1200" b="1" spc="33" dirty="0">
                <a:solidFill>
                  <a:srgbClr val="2B3137"/>
                </a:solidFill>
                <a:latin typeface="Graphik LCG" panose="020B0503030202060203" pitchFamily="34" charset="0"/>
                <a:cs typeface="Arial"/>
              </a:rPr>
              <a:t> </a:t>
            </a:r>
            <a:endParaRPr lang="ru-RU" sz="1200" b="1" spc="33" dirty="0">
              <a:solidFill>
                <a:srgbClr val="2B3137"/>
              </a:solidFill>
              <a:latin typeface="Graphik LCG" panose="020B0503030202060203" pitchFamily="34" charset="0"/>
              <a:cs typeface="Arial"/>
            </a:endParaRPr>
          </a:p>
          <a:p>
            <a:pPr marL="7701">
              <a:spcBef>
                <a:spcPts val="76"/>
              </a:spcBef>
            </a:pPr>
            <a:r>
              <a:rPr lang="ru-RU" sz="1200" b="1" spc="33" dirty="0">
                <a:solidFill>
                  <a:srgbClr val="2B3137"/>
                </a:solidFill>
                <a:latin typeface="Graphik LCG" panose="020B0503030202060203" pitchFamily="34" charset="0"/>
                <a:cs typeface="Arial"/>
              </a:rPr>
              <a:t>и внешние </a:t>
            </a:r>
            <a:r>
              <a:rPr sz="1200" b="1" spc="33" dirty="0" err="1">
                <a:solidFill>
                  <a:srgbClr val="2B3137"/>
                </a:solidFill>
                <a:latin typeface="Graphik LCG" panose="020B0503030202060203" pitchFamily="34" charset="0"/>
                <a:cs typeface="Arial"/>
              </a:rPr>
              <a:t>данные</a:t>
            </a:r>
            <a:endParaRPr sz="1200" dirty="0">
              <a:solidFill>
                <a:srgbClr val="2B3137"/>
              </a:solidFill>
              <a:latin typeface="Graphik LCG" panose="020B0503030202060203" pitchFamily="34" charset="0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86156" y="5698306"/>
            <a:ext cx="1003118" cy="379053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200" b="1" spc="36" dirty="0">
                <a:solidFill>
                  <a:srgbClr val="2B3137"/>
                </a:solidFill>
                <a:latin typeface="Graphik LCG" panose="020B0503030202060203" pitchFamily="34" charset="0"/>
                <a:cs typeface="Arial"/>
              </a:rPr>
              <a:t>Данные</a:t>
            </a:r>
            <a:r>
              <a:rPr sz="1200" b="1" spc="-88" dirty="0">
                <a:solidFill>
                  <a:srgbClr val="2B3137"/>
                </a:solidFill>
                <a:latin typeface="Graphik LCG" panose="020B0503030202060203" pitchFamily="34" charset="0"/>
                <a:cs typeface="Arial"/>
              </a:rPr>
              <a:t> </a:t>
            </a:r>
            <a:r>
              <a:rPr sz="1200" b="1" spc="55" dirty="0">
                <a:solidFill>
                  <a:srgbClr val="2B3137"/>
                </a:solidFill>
                <a:latin typeface="Graphik LCG" panose="020B0503030202060203" pitchFamily="34" charset="0"/>
                <a:cs typeface="Arial"/>
              </a:rPr>
              <a:t>OZON</a:t>
            </a:r>
            <a:endParaRPr sz="1200" dirty="0">
              <a:solidFill>
                <a:srgbClr val="2B3137"/>
              </a:solidFill>
              <a:latin typeface="Graphik LCG" panose="020B0503030202060203" pitchFamily="34" charset="0"/>
              <a:cs typeface="Arial"/>
            </a:endParaRPr>
          </a:p>
        </p:txBody>
      </p:sp>
      <p:sp>
        <p:nvSpPr>
          <p:cNvPr id="61" name="Заголовок 1">
            <a:extLst>
              <a:ext uri="{FF2B5EF4-FFF2-40B4-BE49-F238E27FC236}">
                <a16:creationId xmlns:a16="http://schemas.microsoft.com/office/drawing/2014/main" id="{9D5B03BF-5D4F-4752-9325-82F6EDECFB95}"/>
              </a:ext>
            </a:extLst>
          </p:cNvPr>
          <p:cNvSpPr txBox="1">
            <a:spLocks/>
          </p:cNvSpPr>
          <p:nvPr/>
        </p:nvSpPr>
        <p:spPr>
          <a:xfrm>
            <a:off x="712268" y="434477"/>
            <a:ext cx="6156308" cy="7453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FF2D00"/>
                </a:solidFill>
                <a:latin typeface="Graphik LCG" panose="020B0503030202060203" pitchFamily="34" charset="0"/>
              </a:rPr>
              <a:t>Segmento</a:t>
            </a:r>
            <a:endParaRPr lang="ru-RU" dirty="0">
              <a:solidFill>
                <a:srgbClr val="FF2D00"/>
              </a:solidFill>
              <a:latin typeface="Graphik LCG" panose="020B0503030202060203" pitchFamily="34" charset="0"/>
            </a:endParaRPr>
          </a:p>
        </p:txBody>
      </p: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D8F1626F-FB23-4F88-955F-D353420EC597}"/>
              </a:ext>
            </a:extLst>
          </p:cNvPr>
          <p:cNvGrpSpPr/>
          <p:nvPr/>
        </p:nvGrpSpPr>
        <p:grpSpPr>
          <a:xfrm>
            <a:off x="-6183" y="0"/>
            <a:ext cx="262782" cy="6858000"/>
            <a:chOff x="428" y="0"/>
            <a:chExt cx="262782" cy="6858000"/>
          </a:xfrm>
        </p:grpSpPr>
        <p:sp>
          <p:nvSpPr>
            <p:cNvPr id="65" name="object 5">
              <a:extLst>
                <a:ext uri="{FF2B5EF4-FFF2-40B4-BE49-F238E27FC236}">
                  <a16:creationId xmlns:a16="http://schemas.microsoft.com/office/drawing/2014/main" id="{ED7A6D09-FE79-430E-BDF6-A9206327AE01}"/>
                </a:ext>
              </a:extLst>
            </p:cNvPr>
            <p:cNvSpPr/>
            <p:nvPr/>
          </p:nvSpPr>
          <p:spPr>
            <a:xfrm>
              <a:off x="428" y="0"/>
              <a:ext cx="262782" cy="6858000"/>
            </a:xfrm>
            <a:custGeom>
              <a:avLst/>
              <a:gdLst/>
              <a:ahLst/>
              <a:cxnLst/>
              <a:rect l="l" t="t" r="r" b="b"/>
              <a:pathLst>
                <a:path w="169545" h="7787640">
                  <a:moveTo>
                    <a:pt x="169303" y="0"/>
                  </a:moveTo>
                  <a:lnTo>
                    <a:pt x="0" y="0"/>
                  </a:lnTo>
                  <a:lnTo>
                    <a:pt x="0" y="7787427"/>
                  </a:lnTo>
                  <a:lnTo>
                    <a:pt x="169303" y="7787427"/>
                  </a:lnTo>
                  <a:lnTo>
                    <a:pt x="169303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66" name="Рисунок 65">
              <a:extLst>
                <a:ext uri="{FF2B5EF4-FFF2-40B4-BE49-F238E27FC236}">
                  <a16:creationId xmlns:a16="http://schemas.microsoft.com/office/drawing/2014/main" id="{8624984C-D9BE-42BD-BD14-8482F9508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-263297" y="6204204"/>
              <a:ext cx="855969" cy="197042"/>
            </a:xfrm>
            <a:prstGeom prst="rect">
              <a:avLst/>
            </a:prstGeom>
          </p:spPr>
        </p:pic>
      </p:grp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44539BAE-1958-4B53-B3E6-0223D7717D15}"/>
              </a:ext>
            </a:extLst>
          </p:cNvPr>
          <p:cNvCxnSpPr>
            <a:cxnSpLocks/>
          </p:cNvCxnSpPr>
          <p:nvPr/>
        </p:nvCxnSpPr>
        <p:spPr>
          <a:xfrm>
            <a:off x="786782" y="2436900"/>
            <a:ext cx="926208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A4B34426-6BEC-4795-A3CB-58DC92C94FB1}"/>
              </a:ext>
            </a:extLst>
          </p:cNvPr>
          <p:cNvCxnSpPr>
            <a:cxnSpLocks/>
          </p:cNvCxnSpPr>
          <p:nvPr/>
        </p:nvCxnSpPr>
        <p:spPr>
          <a:xfrm>
            <a:off x="790970" y="3452728"/>
            <a:ext cx="9271282" cy="82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0259865F-D376-4188-9187-64662C7067F0}"/>
              </a:ext>
            </a:extLst>
          </p:cNvPr>
          <p:cNvCxnSpPr>
            <a:cxnSpLocks/>
          </p:cNvCxnSpPr>
          <p:nvPr/>
        </p:nvCxnSpPr>
        <p:spPr>
          <a:xfrm>
            <a:off x="777586" y="4481548"/>
            <a:ext cx="9284666" cy="2963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F025102A-72FF-4EF7-9801-49A1887E0313}"/>
              </a:ext>
            </a:extLst>
          </p:cNvPr>
          <p:cNvCxnSpPr>
            <a:cxnSpLocks/>
          </p:cNvCxnSpPr>
          <p:nvPr/>
        </p:nvCxnSpPr>
        <p:spPr>
          <a:xfrm>
            <a:off x="786782" y="5505584"/>
            <a:ext cx="928466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bject 33">
            <a:extLst>
              <a:ext uri="{FF2B5EF4-FFF2-40B4-BE49-F238E27FC236}">
                <a16:creationId xmlns:a16="http://schemas.microsoft.com/office/drawing/2014/main" id="{CDF974D8-40CE-4195-BA74-18C18D013649}"/>
              </a:ext>
            </a:extLst>
          </p:cNvPr>
          <p:cNvSpPr txBox="1"/>
          <p:nvPr/>
        </p:nvSpPr>
        <p:spPr>
          <a:xfrm>
            <a:off x="8637065" y="1850695"/>
            <a:ext cx="1405459" cy="156160"/>
          </a:xfrm>
          <a:prstGeom prst="rect">
            <a:avLst/>
          </a:prstGeom>
        </p:spPr>
        <p:txBody>
          <a:bodyPr vert="horz" wrap="square" lIns="0" tIns="32730" rIns="0" bIns="0" rtlCol="0">
            <a:spAutoFit/>
          </a:bodyPr>
          <a:lstStyle/>
          <a:p>
            <a:pPr marL="7317">
              <a:spcBef>
                <a:spcPts val="258"/>
              </a:spcBef>
              <a:buClr>
                <a:srgbClr val="4DAD00"/>
              </a:buClr>
              <a:tabLst>
                <a:tab pos="106278" algn="l"/>
              </a:tabLst>
            </a:pPr>
            <a:r>
              <a:rPr lang="ru-RU" sz="800" dirty="0">
                <a:latin typeface="Graphik LCG" panose="020B0503030202060203" pitchFamily="34" charset="0"/>
              </a:rPr>
              <a:t>профилей во всех  каналах</a:t>
            </a:r>
          </a:p>
        </p:txBody>
      </p:sp>
      <p:sp>
        <p:nvSpPr>
          <p:cNvPr id="77" name="object 28">
            <a:extLst>
              <a:ext uri="{FF2B5EF4-FFF2-40B4-BE49-F238E27FC236}">
                <a16:creationId xmlns:a16="http://schemas.microsoft.com/office/drawing/2014/main" id="{DB419B67-3FA1-4B4C-B51F-0314F30B63B8}"/>
              </a:ext>
            </a:extLst>
          </p:cNvPr>
          <p:cNvSpPr txBox="1"/>
          <p:nvPr/>
        </p:nvSpPr>
        <p:spPr>
          <a:xfrm>
            <a:off x="8637064" y="2565688"/>
            <a:ext cx="1307811" cy="31516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00400"/>
              </a:lnSpc>
              <a:spcBef>
                <a:spcPts val="58"/>
              </a:spcBef>
            </a:pPr>
            <a:r>
              <a:rPr lang="ru-RU" sz="2000" b="1" dirty="0">
                <a:solidFill>
                  <a:srgbClr val="FF2D00"/>
                </a:solidFill>
                <a:latin typeface="Graphik LCG" panose="020B0503030202060203" pitchFamily="34" charset="0"/>
              </a:rPr>
              <a:t>40 МЛН</a:t>
            </a:r>
            <a:endParaRPr sz="2000" b="1" dirty="0">
              <a:solidFill>
                <a:srgbClr val="FF2D00"/>
              </a:solidFill>
              <a:latin typeface="Graphik LCG" panose="020B0503030202060203" pitchFamily="34" charset="0"/>
            </a:endParaRPr>
          </a:p>
        </p:txBody>
      </p:sp>
      <p:sp>
        <p:nvSpPr>
          <p:cNvPr id="78" name="object 33">
            <a:extLst>
              <a:ext uri="{FF2B5EF4-FFF2-40B4-BE49-F238E27FC236}">
                <a16:creationId xmlns:a16="http://schemas.microsoft.com/office/drawing/2014/main" id="{1BD4E2A8-0437-40A0-8182-611CCDA60015}"/>
              </a:ext>
            </a:extLst>
          </p:cNvPr>
          <p:cNvSpPr txBox="1"/>
          <p:nvPr/>
        </p:nvSpPr>
        <p:spPr>
          <a:xfrm>
            <a:off x="8637065" y="2856389"/>
            <a:ext cx="910247" cy="156160"/>
          </a:xfrm>
          <a:prstGeom prst="rect">
            <a:avLst/>
          </a:prstGeom>
        </p:spPr>
        <p:txBody>
          <a:bodyPr vert="horz" wrap="square" lIns="0" tIns="32730" rIns="0" bIns="0" rtlCol="0">
            <a:spAutoFit/>
          </a:bodyPr>
          <a:lstStyle/>
          <a:p>
            <a:pPr marL="7317">
              <a:spcBef>
                <a:spcPts val="258"/>
              </a:spcBef>
              <a:buClr>
                <a:srgbClr val="4DAD00"/>
              </a:buClr>
              <a:tabLst>
                <a:tab pos="106278" algn="l"/>
              </a:tabLst>
            </a:pPr>
            <a:r>
              <a:rPr lang="ru-RU" sz="800" dirty="0">
                <a:latin typeface="Graphik LCG" panose="020B0503030202060203" pitchFamily="34" charset="0"/>
              </a:rPr>
              <a:t>клиентов банка</a:t>
            </a:r>
          </a:p>
        </p:txBody>
      </p:sp>
      <p:sp>
        <p:nvSpPr>
          <p:cNvPr id="79" name="object 28">
            <a:extLst>
              <a:ext uri="{FF2B5EF4-FFF2-40B4-BE49-F238E27FC236}">
                <a16:creationId xmlns:a16="http://schemas.microsoft.com/office/drawing/2014/main" id="{95D75699-524E-4CFA-86DD-E9CE1CCFBC6F}"/>
              </a:ext>
            </a:extLst>
          </p:cNvPr>
          <p:cNvSpPr txBox="1"/>
          <p:nvPr/>
        </p:nvSpPr>
        <p:spPr>
          <a:xfrm>
            <a:off x="8637065" y="3636279"/>
            <a:ext cx="1050380" cy="31516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00400"/>
              </a:lnSpc>
              <a:spcBef>
                <a:spcPts val="58"/>
              </a:spcBef>
            </a:pPr>
            <a:r>
              <a:rPr lang="ru-RU" sz="2000" b="1" dirty="0">
                <a:solidFill>
                  <a:srgbClr val="FF2D00"/>
                </a:solidFill>
                <a:latin typeface="Graphik LCG" panose="020B0503030202060203" pitchFamily="34" charset="0"/>
              </a:rPr>
              <a:t>∼30%</a:t>
            </a:r>
          </a:p>
        </p:txBody>
      </p:sp>
      <p:sp>
        <p:nvSpPr>
          <p:cNvPr id="80" name="object 33">
            <a:extLst>
              <a:ext uri="{FF2B5EF4-FFF2-40B4-BE49-F238E27FC236}">
                <a16:creationId xmlns:a16="http://schemas.microsoft.com/office/drawing/2014/main" id="{0A9CDA95-C0B3-4C33-8A65-30C576FFB9FD}"/>
              </a:ext>
            </a:extLst>
          </p:cNvPr>
          <p:cNvSpPr txBox="1"/>
          <p:nvPr/>
        </p:nvSpPr>
        <p:spPr>
          <a:xfrm>
            <a:off x="8637065" y="3926980"/>
            <a:ext cx="910247" cy="156160"/>
          </a:xfrm>
          <a:prstGeom prst="rect">
            <a:avLst/>
          </a:prstGeom>
        </p:spPr>
        <p:txBody>
          <a:bodyPr vert="horz" wrap="square" lIns="0" tIns="32730" rIns="0" bIns="0" rtlCol="0">
            <a:spAutoFit/>
          </a:bodyPr>
          <a:lstStyle/>
          <a:p>
            <a:pPr marL="7317">
              <a:spcBef>
                <a:spcPts val="258"/>
              </a:spcBef>
              <a:buClr>
                <a:srgbClr val="4DAD00"/>
              </a:buClr>
              <a:tabLst>
                <a:tab pos="106278" algn="l"/>
              </a:tabLst>
            </a:pPr>
            <a:r>
              <a:rPr lang="ru-RU" sz="800" dirty="0">
                <a:latin typeface="Graphik LCG" panose="020B0503030202060203" pitchFamily="34" charset="0"/>
              </a:rPr>
              <a:t>абонентов</a:t>
            </a:r>
          </a:p>
        </p:txBody>
      </p:sp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F5AD40BC-A446-4B53-9986-DEDD42DBDF96}"/>
              </a:ext>
            </a:extLst>
          </p:cNvPr>
          <p:cNvGrpSpPr/>
          <p:nvPr/>
        </p:nvGrpSpPr>
        <p:grpSpPr>
          <a:xfrm>
            <a:off x="10628175" y="1561331"/>
            <a:ext cx="111831" cy="4818578"/>
            <a:chOff x="10057411" y="1561331"/>
            <a:chExt cx="262791" cy="2781404"/>
          </a:xfrm>
        </p:grpSpPr>
        <p:sp>
          <p:nvSpPr>
            <p:cNvPr id="82" name="object 5">
              <a:extLst>
                <a:ext uri="{FF2B5EF4-FFF2-40B4-BE49-F238E27FC236}">
                  <a16:creationId xmlns:a16="http://schemas.microsoft.com/office/drawing/2014/main" id="{4FB3A330-48DE-4563-BBE5-629B92242959}"/>
                </a:ext>
              </a:extLst>
            </p:cNvPr>
            <p:cNvSpPr/>
            <p:nvPr/>
          </p:nvSpPr>
          <p:spPr>
            <a:xfrm>
              <a:off x="10057411" y="1561331"/>
              <a:ext cx="262782" cy="1365512"/>
            </a:xfrm>
            <a:prstGeom prst="roundRect">
              <a:avLst>
                <a:gd name="adj" fmla="val 50000"/>
              </a:avLst>
            </a:prstGeom>
            <a:solidFill>
              <a:srgbClr val="FF2D00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85" name="object 5">
              <a:extLst>
                <a:ext uri="{FF2B5EF4-FFF2-40B4-BE49-F238E27FC236}">
                  <a16:creationId xmlns:a16="http://schemas.microsoft.com/office/drawing/2014/main" id="{41D4295C-FB0E-4196-9339-BF9F1C698E5D}"/>
                </a:ext>
              </a:extLst>
            </p:cNvPr>
            <p:cNvSpPr/>
            <p:nvPr/>
          </p:nvSpPr>
          <p:spPr>
            <a:xfrm>
              <a:off x="10057413" y="3910455"/>
              <a:ext cx="262789" cy="432280"/>
            </a:xfrm>
            <a:prstGeom prst="roundRect">
              <a:avLst>
                <a:gd name="adj" fmla="val 50000"/>
              </a:avLst>
            </a:prstGeom>
            <a:solidFill>
              <a:srgbClr val="95959B"/>
            </a:solidFill>
          </p:spPr>
          <p:txBody>
            <a:bodyPr wrap="square" lIns="0" tIns="0" rIns="0" bIns="0" rtlCol="0"/>
            <a:lstStyle/>
            <a:p>
              <a:endParaRPr sz="1092" dirty="0">
                <a:solidFill>
                  <a:srgbClr val="2B3137"/>
                </a:solidFill>
              </a:endParaRPr>
            </a:p>
          </p:txBody>
        </p:sp>
        <p:sp>
          <p:nvSpPr>
            <p:cNvPr id="84" name="object 5">
              <a:extLst>
                <a:ext uri="{FF2B5EF4-FFF2-40B4-BE49-F238E27FC236}">
                  <a16:creationId xmlns:a16="http://schemas.microsoft.com/office/drawing/2014/main" id="{D1EE7E0C-FA3E-4B47-AB89-ABC5D11755DB}"/>
                </a:ext>
              </a:extLst>
            </p:cNvPr>
            <p:cNvSpPr/>
            <p:nvPr/>
          </p:nvSpPr>
          <p:spPr>
            <a:xfrm>
              <a:off x="10057418" y="2824340"/>
              <a:ext cx="262782" cy="1162770"/>
            </a:xfrm>
            <a:custGeom>
              <a:avLst/>
              <a:gdLst/>
              <a:ahLst/>
              <a:cxnLst/>
              <a:rect l="l" t="t" r="r" b="b"/>
              <a:pathLst>
                <a:path w="169545" h="7787640">
                  <a:moveTo>
                    <a:pt x="169303" y="0"/>
                  </a:moveTo>
                  <a:lnTo>
                    <a:pt x="0" y="0"/>
                  </a:lnTo>
                  <a:lnTo>
                    <a:pt x="0" y="7787427"/>
                  </a:lnTo>
                  <a:lnTo>
                    <a:pt x="169303" y="7787427"/>
                  </a:lnTo>
                  <a:lnTo>
                    <a:pt x="169303" y="0"/>
                  </a:lnTo>
                  <a:close/>
                </a:path>
              </a:pathLst>
            </a:custGeom>
            <a:solidFill>
              <a:srgbClr val="2B3137"/>
            </a:solidFill>
          </p:spPr>
          <p:txBody>
            <a:bodyPr wrap="square" lIns="0" tIns="0" rIns="0" bIns="0" rtlCol="0"/>
            <a:lstStyle/>
            <a:p>
              <a:endParaRPr sz="1092">
                <a:solidFill>
                  <a:srgbClr val="2B3137"/>
                </a:solidFill>
              </a:endParaRPr>
            </a:p>
          </p:txBody>
        </p:sp>
      </p:grpSp>
      <p:sp>
        <p:nvSpPr>
          <p:cNvPr id="88" name="object 28">
            <a:extLst>
              <a:ext uri="{FF2B5EF4-FFF2-40B4-BE49-F238E27FC236}">
                <a16:creationId xmlns:a16="http://schemas.microsoft.com/office/drawing/2014/main" id="{8389A8DA-F754-47FA-8A60-5C9042DA403E}"/>
              </a:ext>
            </a:extLst>
          </p:cNvPr>
          <p:cNvSpPr txBox="1"/>
          <p:nvPr/>
        </p:nvSpPr>
        <p:spPr>
          <a:xfrm>
            <a:off x="8637065" y="5652710"/>
            <a:ext cx="1050380" cy="31516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00400"/>
              </a:lnSpc>
              <a:spcBef>
                <a:spcPts val="58"/>
              </a:spcBef>
            </a:pPr>
            <a:r>
              <a:rPr lang="ru-RU" sz="2000" b="1" dirty="0">
                <a:solidFill>
                  <a:srgbClr val="FF2D00"/>
                </a:solidFill>
                <a:latin typeface="Graphik LCG" panose="020B0503030202060203" pitchFamily="34" charset="0"/>
              </a:rPr>
              <a:t>50 МЛН</a:t>
            </a:r>
          </a:p>
        </p:txBody>
      </p:sp>
      <p:sp>
        <p:nvSpPr>
          <p:cNvPr id="89" name="object 33">
            <a:extLst>
              <a:ext uri="{FF2B5EF4-FFF2-40B4-BE49-F238E27FC236}">
                <a16:creationId xmlns:a16="http://schemas.microsoft.com/office/drawing/2014/main" id="{2E25C003-1995-4AD1-8311-118126ACBBBE}"/>
              </a:ext>
            </a:extLst>
          </p:cNvPr>
          <p:cNvSpPr txBox="1"/>
          <p:nvPr/>
        </p:nvSpPr>
        <p:spPr>
          <a:xfrm>
            <a:off x="8637065" y="5943411"/>
            <a:ext cx="910247" cy="156160"/>
          </a:xfrm>
          <a:prstGeom prst="rect">
            <a:avLst/>
          </a:prstGeom>
        </p:spPr>
        <p:txBody>
          <a:bodyPr vert="horz" wrap="square" lIns="0" tIns="32730" rIns="0" bIns="0" rtlCol="0">
            <a:spAutoFit/>
          </a:bodyPr>
          <a:lstStyle/>
          <a:p>
            <a:pPr marL="7317">
              <a:spcBef>
                <a:spcPts val="258"/>
              </a:spcBef>
              <a:buClr>
                <a:srgbClr val="4DAD00"/>
              </a:buClr>
              <a:tabLst>
                <a:tab pos="106278" algn="l"/>
              </a:tabLst>
            </a:pPr>
            <a:r>
              <a:rPr lang="en-US" sz="800" dirty="0">
                <a:latin typeface="Graphik LCG" panose="020B0503030202060203" pitchFamily="34" charset="0"/>
              </a:rPr>
              <a:t>MAU</a:t>
            </a:r>
            <a:endParaRPr lang="ru-RU" sz="800" dirty="0">
              <a:latin typeface="Graphik LCG" panose="020B0503030202060203" pitchFamily="34" charset="0"/>
            </a:endParaRPr>
          </a:p>
        </p:txBody>
      </p:sp>
      <p:sp>
        <p:nvSpPr>
          <p:cNvPr id="95" name="Прямоугольник: скругленные углы 94">
            <a:extLst>
              <a:ext uri="{FF2B5EF4-FFF2-40B4-BE49-F238E27FC236}">
                <a16:creationId xmlns:a16="http://schemas.microsoft.com/office/drawing/2014/main" id="{FD008F21-001D-4236-B159-AC8CB723C481}"/>
              </a:ext>
            </a:extLst>
          </p:cNvPr>
          <p:cNvSpPr/>
          <p:nvPr/>
        </p:nvSpPr>
        <p:spPr>
          <a:xfrm>
            <a:off x="2590755" y="1563986"/>
            <a:ext cx="2570959" cy="349587"/>
          </a:xfrm>
          <a:prstGeom prst="roundRect">
            <a:avLst>
              <a:gd name="adj" fmla="val 50000"/>
            </a:avLst>
          </a:prstGeom>
          <a:solidFill>
            <a:srgbClr val="F3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ru-RU" sz="1000" b="0" dirty="0">
                <a:solidFill>
                  <a:srgbClr val="2B3137"/>
                </a:solidFill>
                <a:latin typeface="Graphik LCG" panose="020B0503030202060203" pitchFamily="34" charset="0"/>
              </a:rPr>
              <a:t>Посещения сайтов  и приложений</a:t>
            </a:r>
          </a:p>
        </p:txBody>
      </p:sp>
      <p:sp>
        <p:nvSpPr>
          <p:cNvPr id="96" name="Прямоугольник: скругленные углы 95">
            <a:extLst>
              <a:ext uri="{FF2B5EF4-FFF2-40B4-BE49-F238E27FC236}">
                <a16:creationId xmlns:a16="http://schemas.microsoft.com/office/drawing/2014/main" id="{DC58591B-182E-4999-A413-B55B3F7B0E8D}"/>
              </a:ext>
            </a:extLst>
          </p:cNvPr>
          <p:cNvSpPr/>
          <p:nvPr/>
        </p:nvSpPr>
        <p:spPr>
          <a:xfrm>
            <a:off x="5224648" y="1563986"/>
            <a:ext cx="1124848" cy="349587"/>
          </a:xfrm>
          <a:prstGeom prst="roundRect">
            <a:avLst>
              <a:gd name="adj" fmla="val 50000"/>
            </a:avLst>
          </a:prstGeom>
          <a:solidFill>
            <a:srgbClr val="F3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ru-RU" sz="1000" b="0" dirty="0">
                <a:solidFill>
                  <a:srgbClr val="2B3137"/>
                </a:solidFill>
                <a:latin typeface="Graphik LCG" panose="020B0503030202060203" pitchFamily="34" charset="0"/>
              </a:rPr>
              <a:t>Интересы</a:t>
            </a:r>
          </a:p>
        </p:txBody>
      </p:sp>
      <p:sp>
        <p:nvSpPr>
          <p:cNvPr id="97" name="Прямоугольник: скругленные углы 96">
            <a:extLst>
              <a:ext uri="{FF2B5EF4-FFF2-40B4-BE49-F238E27FC236}">
                <a16:creationId xmlns:a16="http://schemas.microsoft.com/office/drawing/2014/main" id="{C5F57766-86D6-4AF7-97C7-E91B19D2D5E7}"/>
              </a:ext>
            </a:extLst>
          </p:cNvPr>
          <p:cNvSpPr/>
          <p:nvPr/>
        </p:nvSpPr>
        <p:spPr>
          <a:xfrm>
            <a:off x="2590755" y="1987252"/>
            <a:ext cx="1185505" cy="349587"/>
          </a:xfrm>
          <a:prstGeom prst="roundRect">
            <a:avLst>
              <a:gd name="adj" fmla="val 50000"/>
            </a:avLst>
          </a:prstGeom>
          <a:solidFill>
            <a:srgbClr val="F3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ru-RU" sz="1000" b="0" dirty="0">
                <a:solidFill>
                  <a:srgbClr val="2B3137"/>
                </a:solidFill>
                <a:latin typeface="Graphik LCG" panose="020B0503030202060203" pitchFamily="34" charset="0"/>
              </a:rPr>
              <a:t>Намерения</a:t>
            </a:r>
          </a:p>
        </p:txBody>
      </p:sp>
      <p:sp>
        <p:nvSpPr>
          <p:cNvPr id="98" name="Прямоугольник: скругленные углы 97">
            <a:extLst>
              <a:ext uri="{FF2B5EF4-FFF2-40B4-BE49-F238E27FC236}">
                <a16:creationId xmlns:a16="http://schemas.microsoft.com/office/drawing/2014/main" id="{EF1B5157-626D-49A7-97A7-B4E0770561BC}"/>
              </a:ext>
            </a:extLst>
          </p:cNvPr>
          <p:cNvSpPr/>
          <p:nvPr/>
        </p:nvSpPr>
        <p:spPr>
          <a:xfrm>
            <a:off x="3839128" y="1987252"/>
            <a:ext cx="1692041" cy="349587"/>
          </a:xfrm>
          <a:prstGeom prst="roundRect">
            <a:avLst>
              <a:gd name="adj" fmla="val 50000"/>
            </a:avLst>
          </a:prstGeom>
          <a:solidFill>
            <a:srgbClr val="F3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ru-RU" sz="1000" b="0" dirty="0">
                <a:solidFill>
                  <a:srgbClr val="2B3137"/>
                </a:solidFill>
                <a:latin typeface="Graphik LCG" panose="020B0503030202060203" pitchFamily="34" charset="0"/>
              </a:rPr>
              <a:t>Онлайн-конверсии</a:t>
            </a:r>
          </a:p>
        </p:txBody>
      </p:sp>
      <p:sp>
        <p:nvSpPr>
          <p:cNvPr id="99" name="Прямоугольник: скругленные углы 98">
            <a:extLst>
              <a:ext uri="{FF2B5EF4-FFF2-40B4-BE49-F238E27FC236}">
                <a16:creationId xmlns:a16="http://schemas.microsoft.com/office/drawing/2014/main" id="{61A477C1-933C-4807-AAA9-7B760F3A6B1C}"/>
              </a:ext>
            </a:extLst>
          </p:cNvPr>
          <p:cNvSpPr/>
          <p:nvPr/>
        </p:nvSpPr>
        <p:spPr>
          <a:xfrm>
            <a:off x="5594037" y="1987252"/>
            <a:ext cx="1185505" cy="349587"/>
          </a:xfrm>
          <a:prstGeom prst="roundRect">
            <a:avLst>
              <a:gd name="adj" fmla="val 50000"/>
            </a:avLst>
          </a:prstGeom>
          <a:solidFill>
            <a:srgbClr val="F3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1000" b="0" dirty="0">
                <a:solidFill>
                  <a:srgbClr val="2B3137"/>
                </a:solidFill>
                <a:latin typeface="Graphik LCG" panose="020B0503030202060203" pitchFamily="34" charset="0"/>
              </a:rPr>
              <a:t>Look-alike</a:t>
            </a:r>
          </a:p>
        </p:txBody>
      </p:sp>
      <p:sp>
        <p:nvSpPr>
          <p:cNvPr id="100" name="Прямоугольник: скругленные углы 99">
            <a:extLst>
              <a:ext uri="{FF2B5EF4-FFF2-40B4-BE49-F238E27FC236}">
                <a16:creationId xmlns:a16="http://schemas.microsoft.com/office/drawing/2014/main" id="{D216C3B4-8672-4502-8B73-D7C9913A8E40}"/>
              </a:ext>
            </a:extLst>
          </p:cNvPr>
          <p:cNvSpPr/>
          <p:nvPr/>
        </p:nvSpPr>
        <p:spPr>
          <a:xfrm>
            <a:off x="2590757" y="2561564"/>
            <a:ext cx="1695080" cy="349587"/>
          </a:xfrm>
          <a:prstGeom prst="roundRect">
            <a:avLst>
              <a:gd name="adj" fmla="val 50000"/>
            </a:avLst>
          </a:prstGeom>
          <a:solidFill>
            <a:srgbClr val="F3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ru-RU" sz="1000" b="0" dirty="0">
                <a:solidFill>
                  <a:srgbClr val="2B3137"/>
                </a:solidFill>
                <a:latin typeface="Graphik LCG" panose="020B0503030202060203" pitchFamily="34" charset="0"/>
              </a:rPr>
              <a:t>Действия на сайте</a:t>
            </a:r>
          </a:p>
        </p:txBody>
      </p:sp>
      <p:sp>
        <p:nvSpPr>
          <p:cNvPr id="101" name="Прямоугольник: скругленные углы 100">
            <a:extLst>
              <a:ext uri="{FF2B5EF4-FFF2-40B4-BE49-F238E27FC236}">
                <a16:creationId xmlns:a16="http://schemas.microsoft.com/office/drawing/2014/main" id="{062BDCA7-407B-4C30-81A8-ECAD98FB4F77}"/>
              </a:ext>
            </a:extLst>
          </p:cNvPr>
          <p:cNvSpPr/>
          <p:nvPr/>
        </p:nvSpPr>
        <p:spPr>
          <a:xfrm>
            <a:off x="5639901" y="2984931"/>
            <a:ext cx="2603866" cy="349587"/>
          </a:xfrm>
          <a:prstGeom prst="roundRect">
            <a:avLst>
              <a:gd name="adj" fmla="val 50000"/>
            </a:avLst>
          </a:prstGeom>
          <a:solidFill>
            <a:srgbClr val="F3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ru-RU" sz="1000" b="0" dirty="0">
                <a:solidFill>
                  <a:srgbClr val="2B3137"/>
                </a:solidFill>
                <a:latin typeface="Graphik LCG" panose="020B0503030202060203" pitchFamily="34" charset="0"/>
              </a:rPr>
              <a:t>Идентификация в онлайн банкинге </a:t>
            </a:r>
          </a:p>
        </p:txBody>
      </p: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1FFAC597-0677-435A-B05B-36CC52DE20AB}"/>
              </a:ext>
            </a:extLst>
          </p:cNvPr>
          <p:cNvSpPr/>
          <p:nvPr/>
        </p:nvSpPr>
        <p:spPr>
          <a:xfrm>
            <a:off x="4333725" y="2562702"/>
            <a:ext cx="1621776" cy="349587"/>
          </a:xfrm>
          <a:prstGeom prst="roundRect">
            <a:avLst>
              <a:gd name="adj" fmla="val 50000"/>
            </a:avLst>
          </a:prstGeom>
          <a:solidFill>
            <a:srgbClr val="F3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ru-RU" sz="1000" b="0" dirty="0">
                <a:solidFill>
                  <a:srgbClr val="2B3137"/>
                </a:solidFill>
                <a:latin typeface="Graphik LCG" panose="020B0503030202060203" pitchFamily="34" charset="0"/>
              </a:rPr>
              <a:t>Профиль клиент</a:t>
            </a:r>
            <a:r>
              <a:rPr lang="ru-RU" sz="1000" dirty="0">
                <a:solidFill>
                  <a:srgbClr val="2B3137"/>
                </a:solidFill>
                <a:latin typeface="Graphik LCG" panose="020B0503030202060203" pitchFamily="34" charset="0"/>
              </a:rPr>
              <a:t>а</a:t>
            </a:r>
            <a:endParaRPr lang="ru-RU" sz="1000" b="0" dirty="0">
              <a:solidFill>
                <a:srgbClr val="2B3137"/>
              </a:solidFill>
              <a:latin typeface="Graphik LCG" panose="020B0503030202060203" pitchFamily="34" charset="0"/>
            </a:endParaRPr>
          </a:p>
        </p:txBody>
      </p:sp>
      <p:sp>
        <p:nvSpPr>
          <p:cNvPr id="103" name="Прямоугольник: скругленные углы 102">
            <a:extLst>
              <a:ext uri="{FF2B5EF4-FFF2-40B4-BE49-F238E27FC236}">
                <a16:creationId xmlns:a16="http://schemas.microsoft.com/office/drawing/2014/main" id="{F63CDD06-900A-469E-82E8-CADF8BB8FB6D}"/>
              </a:ext>
            </a:extLst>
          </p:cNvPr>
          <p:cNvSpPr/>
          <p:nvPr/>
        </p:nvSpPr>
        <p:spPr>
          <a:xfrm>
            <a:off x="2590620" y="2981445"/>
            <a:ext cx="3003028" cy="349587"/>
          </a:xfrm>
          <a:prstGeom prst="roundRect">
            <a:avLst>
              <a:gd name="adj" fmla="val 50000"/>
            </a:avLst>
          </a:prstGeom>
          <a:solidFill>
            <a:srgbClr val="F3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ru-RU" sz="1000" b="0" dirty="0">
                <a:solidFill>
                  <a:srgbClr val="2B3137"/>
                </a:solidFill>
                <a:latin typeface="Graphik LCG" panose="020B0503030202060203" pitchFamily="34" charset="0"/>
              </a:rPr>
              <a:t>Платежное поведение и торговые точки</a:t>
            </a:r>
          </a:p>
        </p:txBody>
      </p:sp>
      <p:sp>
        <p:nvSpPr>
          <p:cNvPr id="105" name="Прямоугольник: скругленные углы 104">
            <a:extLst>
              <a:ext uri="{FF2B5EF4-FFF2-40B4-BE49-F238E27FC236}">
                <a16:creationId xmlns:a16="http://schemas.microsoft.com/office/drawing/2014/main" id="{59F2A7BD-EF1E-4881-8373-F705E2A20AFD}"/>
              </a:ext>
            </a:extLst>
          </p:cNvPr>
          <p:cNvSpPr/>
          <p:nvPr/>
        </p:nvSpPr>
        <p:spPr>
          <a:xfrm>
            <a:off x="5997181" y="2560517"/>
            <a:ext cx="2020579" cy="349587"/>
          </a:xfrm>
          <a:prstGeom prst="roundRect">
            <a:avLst>
              <a:gd name="adj" fmla="val 50000"/>
            </a:avLst>
          </a:prstGeom>
          <a:solidFill>
            <a:srgbClr val="F3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ru-RU" sz="1000" b="0" dirty="0">
                <a:solidFill>
                  <a:srgbClr val="2B3137"/>
                </a:solidFill>
                <a:latin typeface="Graphik LCG" panose="020B0503030202060203" pitchFamily="34" charset="0"/>
              </a:rPr>
              <a:t>Продуктовые сегменты</a:t>
            </a:r>
          </a:p>
        </p:txBody>
      </p:sp>
      <p:sp>
        <p:nvSpPr>
          <p:cNvPr id="109" name="Прямоугольник: скругленные углы 108">
            <a:extLst>
              <a:ext uri="{FF2B5EF4-FFF2-40B4-BE49-F238E27FC236}">
                <a16:creationId xmlns:a16="http://schemas.microsoft.com/office/drawing/2014/main" id="{B29DE1DC-50F3-4FFA-8EE1-747B18E67A80}"/>
              </a:ext>
            </a:extLst>
          </p:cNvPr>
          <p:cNvSpPr/>
          <p:nvPr/>
        </p:nvSpPr>
        <p:spPr>
          <a:xfrm>
            <a:off x="2590756" y="3605950"/>
            <a:ext cx="4188786" cy="349587"/>
          </a:xfrm>
          <a:prstGeom prst="roundRect">
            <a:avLst>
              <a:gd name="adj" fmla="val 50000"/>
            </a:avLst>
          </a:prstGeom>
          <a:solidFill>
            <a:srgbClr val="F3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ru-RU" sz="1000" b="0" dirty="0">
                <a:solidFill>
                  <a:srgbClr val="2B3137"/>
                </a:solidFill>
                <a:latin typeface="Graphik LCG" panose="020B0503030202060203" pitchFamily="34" charset="0"/>
              </a:rPr>
              <a:t>Посещения сайтов и приложений  в мобильном интернете</a:t>
            </a:r>
          </a:p>
        </p:txBody>
      </p:sp>
      <p:sp>
        <p:nvSpPr>
          <p:cNvPr id="115" name="Прямоугольник: скругленные углы 114">
            <a:extLst>
              <a:ext uri="{FF2B5EF4-FFF2-40B4-BE49-F238E27FC236}">
                <a16:creationId xmlns:a16="http://schemas.microsoft.com/office/drawing/2014/main" id="{EAEBF022-E725-40C0-8463-67D2C3919408}"/>
              </a:ext>
            </a:extLst>
          </p:cNvPr>
          <p:cNvSpPr/>
          <p:nvPr/>
        </p:nvSpPr>
        <p:spPr>
          <a:xfrm>
            <a:off x="2590756" y="4030364"/>
            <a:ext cx="2940413" cy="349587"/>
          </a:xfrm>
          <a:prstGeom prst="roundRect">
            <a:avLst>
              <a:gd name="adj" fmla="val 50000"/>
            </a:avLst>
          </a:prstGeom>
          <a:solidFill>
            <a:srgbClr val="F3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ru-RU" sz="1000" b="0" dirty="0">
                <a:solidFill>
                  <a:srgbClr val="2B3137"/>
                </a:solidFill>
                <a:latin typeface="Graphik LCG" panose="020B0503030202060203" pitchFamily="34" charset="0"/>
              </a:rPr>
              <a:t>Социально-демографические данные</a:t>
            </a:r>
          </a:p>
        </p:txBody>
      </p:sp>
      <p:sp>
        <p:nvSpPr>
          <p:cNvPr id="116" name="Прямоугольник: скругленные углы 115">
            <a:extLst>
              <a:ext uri="{FF2B5EF4-FFF2-40B4-BE49-F238E27FC236}">
                <a16:creationId xmlns:a16="http://schemas.microsoft.com/office/drawing/2014/main" id="{C3989C7F-3C70-48FA-9058-4F4C8C79EA5F}"/>
              </a:ext>
            </a:extLst>
          </p:cNvPr>
          <p:cNvSpPr/>
          <p:nvPr/>
        </p:nvSpPr>
        <p:spPr>
          <a:xfrm>
            <a:off x="5594038" y="4030364"/>
            <a:ext cx="1409695" cy="349587"/>
          </a:xfrm>
          <a:prstGeom prst="roundRect">
            <a:avLst>
              <a:gd name="adj" fmla="val 50000"/>
            </a:avLst>
          </a:prstGeom>
          <a:solidFill>
            <a:srgbClr val="F3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ru-RU" sz="1000" b="0" dirty="0">
                <a:solidFill>
                  <a:srgbClr val="95959B"/>
                </a:solidFill>
                <a:latin typeface="Graphik LCG" panose="020B0503030202060203" pitchFamily="34" charset="0"/>
              </a:rPr>
              <a:t>Геолокация*</a:t>
            </a:r>
            <a:endParaRPr lang="en-US" sz="1000" b="0" dirty="0">
              <a:solidFill>
                <a:srgbClr val="95959B"/>
              </a:solidFill>
              <a:latin typeface="Graphik LCG" panose="020B0503030202060203" pitchFamily="34" charset="0"/>
            </a:endParaRPr>
          </a:p>
        </p:txBody>
      </p:sp>
      <p:sp>
        <p:nvSpPr>
          <p:cNvPr id="117" name="Прямоугольник: скругленные углы 116">
            <a:extLst>
              <a:ext uri="{FF2B5EF4-FFF2-40B4-BE49-F238E27FC236}">
                <a16:creationId xmlns:a16="http://schemas.microsoft.com/office/drawing/2014/main" id="{47B9574F-B966-4577-8E82-E9EE1F963FEA}"/>
              </a:ext>
            </a:extLst>
          </p:cNvPr>
          <p:cNvSpPr/>
          <p:nvPr/>
        </p:nvSpPr>
        <p:spPr>
          <a:xfrm>
            <a:off x="6846567" y="3613440"/>
            <a:ext cx="938554" cy="349587"/>
          </a:xfrm>
          <a:prstGeom prst="roundRect">
            <a:avLst>
              <a:gd name="adj" fmla="val 50000"/>
            </a:avLst>
          </a:prstGeom>
          <a:solidFill>
            <a:srgbClr val="F3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sz="1000" b="0" dirty="0">
                <a:solidFill>
                  <a:srgbClr val="95959B"/>
                </a:solidFill>
                <a:latin typeface="Graphik LCG" panose="020B0503030202060203" pitchFamily="34" charset="0"/>
              </a:rPr>
              <a:t>ARPU</a:t>
            </a:r>
            <a:r>
              <a:rPr lang="ru-RU" sz="1000" b="0" dirty="0">
                <a:solidFill>
                  <a:srgbClr val="95959B"/>
                </a:solidFill>
                <a:latin typeface="Graphik LCG" panose="020B0503030202060203" pitchFamily="34" charset="0"/>
              </a:rPr>
              <a:t>*</a:t>
            </a:r>
            <a:endParaRPr lang="en-US" sz="1000" b="0" dirty="0">
              <a:solidFill>
                <a:srgbClr val="95959B"/>
              </a:solidFill>
              <a:latin typeface="Graphik LCG" panose="020B0503030202060203" pitchFamily="34" charset="0"/>
            </a:endParaRPr>
          </a:p>
        </p:txBody>
      </p:sp>
      <p:sp>
        <p:nvSpPr>
          <p:cNvPr id="124" name="Заголовок 1">
            <a:extLst>
              <a:ext uri="{FF2B5EF4-FFF2-40B4-BE49-F238E27FC236}">
                <a16:creationId xmlns:a16="http://schemas.microsoft.com/office/drawing/2014/main" id="{689061E2-0A95-4A56-8438-57BA81FE144E}"/>
              </a:ext>
            </a:extLst>
          </p:cNvPr>
          <p:cNvSpPr txBox="1">
            <a:spLocks/>
          </p:cNvSpPr>
          <p:nvPr/>
        </p:nvSpPr>
        <p:spPr>
          <a:xfrm>
            <a:off x="11537180" y="6508046"/>
            <a:ext cx="595265" cy="2634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800" b="0" dirty="0">
                <a:solidFill>
                  <a:srgbClr val="95959B"/>
                </a:solidFill>
                <a:latin typeface="Graphik LCG" panose="020B0503030202060203" pitchFamily="34" charset="0"/>
              </a:rPr>
              <a:t>*скоро</a:t>
            </a:r>
          </a:p>
        </p:txBody>
      </p:sp>
      <p:sp>
        <p:nvSpPr>
          <p:cNvPr id="125" name="Прямоугольник: скругленные углы 124">
            <a:extLst>
              <a:ext uri="{FF2B5EF4-FFF2-40B4-BE49-F238E27FC236}">
                <a16:creationId xmlns:a16="http://schemas.microsoft.com/office/drawing/2014/main" id="{B8E8AFAF-549B-4F3E-B5D4-FEE4A55A2A30}"/>
              </a:ext>
            </a:extLst>
          </p:cNvPr>
          <p:cNvSpPr/>
          <p:nvPr/>
        </p:nvSpPr>
        <p:spPr>
          <a:xfrm>
            <a:off x="2590756" y="4623882"/>
            <a:ext cx="2106512" cy="349587"/>
          </a:xfrm>
          <a:prstGeom prst="roundRect">
            <a:avLst>
              <a:gd name="adj" fmla="val 50000"/>
            </a:avLst>
          </a:prstGeom>
          <a:solidFill>
            <a:srgbClr val="F3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ru-RU" sz="1000" b="0" dirty="0">
                <a:solidFill>
                  <a:srgbClr val="2B3137"/>
                </a:solidFill>
                <a:latin typeface="Graphik LCG" panose="020B0503030202060203" pitchFamily="34" charset="0"/>
              </a:rPr>
              <a:t>Данные о составе чека</a:t>
            </a:r>
          </a:p>
        </p:txBody>
      </p:sp>
      <p:sp>
        <p:nvSpPr>
          <p:cNvPr id="126" name="Прямоугольник: скругленные углы 125">
            <a:extLst>
              <a:ext uri="{FF2B5EF4-FFF2-40B4-BE49-F238E27FC236}">
                <a16:creationId xmlns:a16="http://schemas.microsoft.com/office/drawing/2014/main" id="{81B4D5D3-3781-4808-8023-EBBB536D6F00}"/>
              </a:ext>
            </a:extLst>
          </p:cNvPr>
          <p:cNvSpPr/>
          <p:nvPr/>
        </p:nvSpPr>
        <p:spPr>
          <a:xfrm>
            <a:off x="4753463" y="4623882"/>
            <a:ext cx="1513987" cy="349587"/>
          </a:xfrm>
          <a:prstGeom prst="roundRect">
            <a:avLst>
              <a:gd name="adj" fmla="val 50000"/>
            </a:avLst>
          </a:prstGeom>
          <a:solidFill>
            <a:srgbClr val="F3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ru-RU" sz="1000" b="0" dirty="0">
                <a:solidFill>
                  <a:srgbClr val="2B3137"/>
                </a:solidFill>
                <a:latin typeface="Graphik LCG" panose="020B0503030202060203" pitchFamily="34" charset="0"/>
              </a:rPr>
              <a:t>Сторонние </a:t>
            </a:r>
            <a:r>
              <a:rPr lang="en-US" sz="1000" b="0" dirty="0">
                <a:solidFill>
                  <a:srgbClr val="2B3137"/>
                </a:solidFill>
                <a:latin typeface="Graphik LCG" panose="020B0503030202060203" pitchFamily="34" charset="0"/>
              </a:rPr>
              <a:t>DMP</a:t>
            </a:r>
          </a:p>
        </p:txBody>
      </p:sp>
      <p:sp>
        <p:nvSpPr>
          <p:cNvPr id="127" name="Прямоугольник: скругленные углы 126">
            <a:extLst>
              <a:ext uri="{FF2B5EF4-FFF2-40B4-BE49-F238E27FC236}">
                <a16:creationId xmlns:a16="http://schemas.microsoft.com/office/drawing/2014/main" id="{AEE0BE77-AF7B-493E-A558-AC5933E6A36E}"/>
              </a:ext>
            </a:extLst>
          </p:cNvPr>
          <p:cNvSpPr/>
          <p:nvPr/>
        </p:nvSpPr>
        <p:spPr>
          <a:xfrm>
            <a:off x="2584970" y="5047172"/>
            <a:ext cx="1513987" cy="349587"/>
          </a:xfrm>
          <a:prstGeom prst="roundRect">
            <a:avLst>
              <a:gd name="adj" fmla="val 50000"/>
            </a:avLst>
          </a:prstGeom>
          <a:solidFill>
            <a:srgbClr val="F3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ru-RU" sz="1000" b="0" dirty="0">
                <a:solidFill>
                  <a:srgbClr val="2B3137"/>
                </a:solidFill>
                <a:latin typeface="Graphik LCG" panose="020B0503030202060203" pitchFamily="34" charset="0"/>
              </a:rPr>
              <a:t>Данные клиентов</a:t>
            </a:r>
          </a:p>
        </p:txBody>
      </p:sp>
      <p:sp>
        <p:nvSpPr>
          <p:cNvPr id="128" name="Прямоугольник: скругленные углы 127">
            <a:extLst>
              <a:ext uri="{FF2B5EF4-FFF2-40B4-BE49-F238E27FC236}">
                <a16:creationId xmlns:a16="http://schemas.microsoft.com/office/drawing/2014/main" id="{FE31549D-4FE6-4EE0-ABD5-80704360284F}"/>
              </a:ext>
            </a:extLst>
          </p:cNvPr>
          <p:cNvSpPr/>
          <p:nvPr/>
        </p:nvSpPr>
        <p:spPr>
          <a:xfrm>
            <a:off x="2590756" y="5631015"/>
            <a:ext cx="2331958" cy="349587"/>
          </a:xfrm>
          <a:prstGeom prst="roundRect">
            <a:avLst>
              <a:gd name="adj" fmla="val 50000"/>
            </a:avLst>
          </a:prstGeom>
          <a:solidFill>
            <a:srgbClr val="F3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ru-RU" sz="1000" b="0" dirty="0">
                <a:solidFill>
                  <a:srgbClr val="2B3137"/>
                </a:solidFill>
                <a:latin typeface="Graphik LCG" panose="020B0503030202060203" pitchFamily="34" charset="0"/>
              </a:rPr>
              <a:t>Покупательское поведение</a:t>
            </a:r>
          </a:p>
        </p:txBody>
      </p:sp>
      <p:sp>
        <p:nvSpPr>
          <p:cNvPr id="129" name="Прямоугольник: скругленные углы 128">
            <a:extLst>
              <a:ext uri="{FF2B5EF4-FFF2-40B4-BE49-F238E27FC236}">
                <a16:creationId xmlns:a16="http://schemas.microsoft.com/office/drawing/2014/main" id="{07D971F7-5184-40C9-B90B-D354A8595108}"/>
              </a:ext>
            </a:extLst>
          </p:cNvPr>
          <p:cNvSpPr/>
          <p:nvPr/>
        </p:nvSpPr>
        <p:spPr>
          <a:xfrm>
            <a:off x="4983886" y="5631015"/>
            <a:ext cx="1209673" cy="349587"/>
          </a:xfrm>
          <a:prstGeom prst="roundRect">
            <a:avLst>
              <a:gd name="adj" fmla="val 50000"/>
            </a:avLst>
          </a:prstGeom>
          <a:solidFill>
            <a:srgbClr val="F3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ru-RU" sz="1000" b="0" dirty="0" err="1">
                <a:solidFill>
                  <a:srgbClr val="2B3137"/>
                </a:solidFill>
                <a:latin typeface="Graphik LCG" panose="020B0503030202060203" pitchFamily="34" charset="0"/>
              </a:rPr>
              <a:t>Соц</a:t>
            </a:r>
            <a:r>
              <a:rPr lang="ru-RU" sz="1000" b="0" dirty="0">
                <a:solidFill>
                  <a:srgbClr val="2B3137"/>
                </a:solidFill>
                <a:latin typeface="Graphik LCG" panose="020B0503030202060203" pitchFamily="34" charset="0"/>
              </a:rPr>
              <a:t>-дем</a:t>
            </a:r>
          </a:p>
        </p:txBody>
      </p:sp>
      <p:sp>
        <p:nvSpPr>
          <p:cNvPr id="130" name="Прямоугольник: скругленные углы 129">
            <a:extLst>
              <a:ext uri="{FF2B5EF4-FFF2-40B4-BE49-F238E27FC236}">
                <a16:creationId xmlns:a16="http://schemas.microsoft.com/office/drawing/2014/main" id="{DC719EDE-16FD-4AF5-92D7-090D039101A5}"/>
              </a:ext>
            </a:extLst>
          </p:cNvPr>
          <p:cNvSpPr/>
          <p:nvPr/>
        </p:nvSpPr>
        <p:spPr>
          <a:xfrm>
            <a:off x="2590756" y="6054305"/>
            <a:ext cx="1695081" cy="349587"/>
          </a:xfrm>
          <a:prstGeom prst="roundRect">
            <a:avLst>
              <a:gd name="adj" fmla="val 50000"/>
            </a:avLst>
          </a:prstGeom>
          <a:solidFill>
            <a:srgbClr val="F3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ru-RU" sz="1000" b="0" dirty="0">
                <a:solidFill>
                  <a:srgbClr val="2B3137"/>
                </a:solidFill>
                <a:latin typeface="Graphik LCG" panose="020B0503030202060203" pitchFamily="34" charset="0"/>
              </a:rPr>
              <a:t>Макро-сегменты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2A82FCF-6E90-4836-8C3E-75BA9ED64A85}"/>
              </a:ext>
            </a:extLst>
          </p:cNvPr>
          <p:cNvSpPr txBox="1">
            <a:spLocks/>
          </p:cNvSpPr>
          <p:nvPr/>
        </p:nvSpPr>
        <p:spPr>
          <a:xfrm>
            <a:off x="712267" y="541285"/>
            <a:ext cx="10411004" cy="6913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dirty="0">
                <a:solidFill>
                  <a:srgbClr val="FF2D00"/>
                </a:solidFill>
                <a:latin typeface="Graphik LCG" panose="020B0503030202060203" pitchFamily="34" charset="0"/>
              </a:rPr>
              <a:t>Маркетинговая стратегия «РОСМЭН»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E394B752-85F5-47FE-9AD0-3A125C3ED64D}"/>
              </a:ext>
            </a:extLst>
          </p:cNvPr>
          <p:cNvSpPr txBox="1">
            <a:spLocks/>
          </p:cNvSpPr>
          <p:nvPr/>
        </p:nvSpPr>
        <p:spPr>
          <a:xfrm>
            <a:off x="712267" y="1347621"/>
            <a:ext cx="2244576" cy="3495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Graphik LCG" panose="020B0503030202060203" pitchFamily="34" charset="0"/>
              </a:rPr>
              <a:t>Brand building</a:t>
            </a:r>
            <a:endParaRPr lang="ru-RU" sz="1800" dirty="0">
              <a:latin typeface="Graphik LCG" panose="020B0503030202060203" pitchFamily="34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4EF43F20-AB73-43A8-899E-ED6F9DC9D3D9}"/>
              </a:ext>
            </a:extLst>
          </p:cNvPr>
          <p:cNvGrpSpPr/>
          <p:nvPr/>
        </p:nvGrpSpPr>
        <p:grpSpPr>
          <a:xfrm>
            <a:off x="769416" y="1812152"/>
            <a:ext cx="8276354" cy="519851"/>
            <a:chOff x="769416" y="1812151"/>
            <a:chExt cx="6021800" cy="353478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911D120D-18CF-4E9B-84FC-C9B0A4A7DB81}"/>
                </a:ext>
              </a:extLst>
            </p:cNvPr>
            <p:cNvSpPr/>
            <p:nvPr/>
          </p:nvSpPr>
          <p:spPr>
            <a:xfrm>
              <a:off x="769416" y="1812151"/>
              <a:ext cx="2048895" cy="349587"/>
            </a:xfrm>
            <a:prstGeom prst="roundRect">
              <a:avLst>
                <a:gd name="adj" fmla="val 50000"/>
              </a:avLst>
            </a:prstGeom>
            <a:solidFill>
              <a:srgbClr val="F3F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b="0" dirty="0">
                  <a:solidFill>
                    <a:srgbClr val="2B3137"/>
                  </a:solidFill>
                  <a:latin typeface="Graphik LCG" panose="020B0503030202060203" pitchFamily="34" charset="0"/>
                </a:rPr>
                <a:t>Игровая ценность бренда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6B040BFF-FC80-4001-A494-D3BCF2D23825}"/>
                </a:ext>
              </a:extLst>
            </p:cNvPr>
            <p:cNvSpPr/>
            <p:nvPr/>
          </p:nvSpPr>
          <p:spPr>
            <a:xfrm>
              <a:off x="5288421" y="1812151"/>
              <a:ext cx="1502795" cy="349587"/>
            </a:xfrm>
            <a:prstGeom prst="roundRect">
              <a:avLst>
                <a:gd name="adj" fmla="val 50000"/>
              </a:avLst>
            </a:prstGeom>
            <a:solidFill>
              <a:srgbClr val="F3F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b="0" dirty="0">
                  <a:solidFill>
                    <a:srgbClr val="2B3137"/>
                  </a:solidFill>
                  <a:latin typeface="Graphik LCG" panose="020B0503030202060203" pitchFamily="34" charset="0"/>
                </a:rPr>
                <a:t>Маркетинг 360°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813B1AB8-3B4D-4485-8814-92BCA637E486}"/>
                </a:ext>
              </a:extLst>
            </p:cNvPr>
            <p:cNvSpPr/>
            <p:nvPr/>
          </p:nvSpPr>
          <p:spPr>
            <a:xfrm>
              <a:off x="2931078" y="1816042"/>
              <a:ext cx="2244576" cy="349587"/>
            </a:xfrm>
            <a:prstGeom prst="roundRect">
              <a:avLst>
                <a:gd name="adj" fmla="val 50000"/>
              </a:avLst>
            </a:prstGeom>
            <a:solidFill>
              <a:srgbClr val="F3F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b="0" dirty="0">
                  <a:solidFill>
                    <a:srgbClr val="2B3137"/>
                  </a:solidFill>
                  <a:latin typeface="Graphik LCG" panose="020B0503030202060203" pitchFamily="34" charset="0"/>
                </a:rPr>
                <a:t>5—8 каналов коммуникации</a:t>
              </a: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F9660865-10F1-46E1-8B71-9F5913A8487F}"/>
              </a:ext>
            </a:extLst>
          </p:cNvPr>
          <p:cNvGrpSpPr/>
          <p:nvPr/>
        </p:nvGrpSpPr>
        <p:grpSpPr>
          <a:xfrm>
            <a:off x="843359" y="2917198"/>
            <a:ext cx="2768798" cy="2768798"/>
            <a:chOff x="5000842" y="3526928"/>
            <a:chExt cx="2768798" cy="2768798"/>
          </a:xfrm>
        </p:grpSpPr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58557348-6BDB-4A98-9536-056C7DD250D6}"/>
                </a:ext>
              </a:extLst>
            </p:cNvPr>
            <p:cNvSpPr/>
            <p:nvPr/>
          </p:nvSpPr>
          <p:spPr>
            <a:xfrm>
              <a:off x="5000842" y="3526928"/>
              <a:ext cx="2768798" cy="2768798"/>
            </a:xfrm>
            <a:prstGeom prst="ellipse">
              <a:avLst/>
            </a:prstGeom>
            <a:solidFill>
              <a:srgbClr val="FF2D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 b="0" dirty="0">
                <a:solidFill>
                  <a:srgbClr val="2B3137"/>
                </a:solidFill>
                <a:latin typeface="Graphik LCG" panose="020B0503030202060203" pitchFamily="34" charset="0"/>
              </a:endParaRP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C5B1F6BD-6954-481B-8FE1-A59984193D1F}"/>
                </a:ext>
              </a:extLst>
            </p:cNvPr>
            <p:cNvSpPr/>
            <p:nvPr/>
          </p:nvSpPr>
          <p:spPr>
            <a:xfrm>
              <a:off x="5426247" y="4619933"/>
              <a:ext cx="1917988" cy="582788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b="1" dirty="0">
                  <a:solidFill>
                    <a:schemeClr val="bg1"/>
                  </a:solidFill>
                  <a:latin typeface="Graphik LCG" panose="020B0503030202060203" pitchFamily="34" charset="0"/>
                  <a:ea typeface="+mj-ea"/>
                  <a:cs typeface="+mj-cs"/>
                </a:rPr>
                <a:t>E-COMMERCE</a:t>
              </a:r>
              <a:endParaRPr lang="ru-RU" b="1" dirty="0">
                <a:solidFill>
                  <a:schemeClr val="bg1"/>
                </a:solidFill>
                <a:latin typeface="Graphik LCG" panose="020B0503030202060203" pitchFamily="34" charset="0"/>
                <a:ea typeface="+mj-ea"/>
                <a:cs typeface="+mj-cs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ru-RU" b="1" dirty="0">
                  <a:solidFill>
                    <a:schemeClr val="bg1"/>
                  </a:solidFill>
                  <a:latin typeface="Graphik LCG" panose="020B0503030202060203" pitchFamily="34" charset="0"/>
                  <a:ea typeface="+mj-ea"/>
                  <a:cs typeface="+mj-cs"/>
                </a:rPr>
                <a:t>ПРИОРИТЕТ</a:t>
              </a: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595E023A-F0EC-4DE9-ABDA-96CA164A827B}"/>
              </a:ext>
            </a:extLst>
          </p:cNvPr>
          <p:cNvGrpSpPr/>
          <p:nvPr/>
        </p:nvGrpSpPr>
        <p:grpSpPr>
          <a:xfrm>
            <a:off x="3946952" y="2917197"/>
            <a:ext cx="2768797" cy="2768797"/>
            <a:chOff x="3920210" y="3428999"/>
            <a:chExt cx="2768797" cy="2768797"/>
          </a:xfrm>
        </p:grpSpPr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7D4D60B4-7D61-46A7-ABD2-E9201EA5FE73}"/>
                </a:ext>
              </a:extLst>
            </p:cNvPr>
            <p:cNvSpPr/>
            <p:nvPr/>
          </p:nvSpPr>
          <p:spPr>
            <a:xfrm>
              <a:off x="3920210" y="3428999"/>
              <a:ext cx="2768797" cy="276879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9595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 b="0" dirty="0">
                <a:solidFill>
                  <a:srgbClr val="2B3137"/>
                </a:solidFill>
                <a:latin typeface="Graphik LCG" panose="020B0503030202060203" pitchFamily="34" charset="0"/>
              </a:endParaRPr>
            </a:p>
          </p:txBody>
        </p:sp>
        <p:sp>
          <p:nvSpPr>
            <p:cNvPr id="23" name="Google Shape;161;p9">
              <a:extLst>
                <a:ext uri="{FF2B5EF4-FFF2-40B4-BE49-F238E27FC236}">
                  <a16:creationId xmlns:a16="http://schemas.microsoft.com/office/drawing/2014/main" id="{B01665E5-0198-4D96-86D4-AF2201E36DE6}"/>
                </a:ext>
              </a:extLst>
            </p:cNvPr>
            <p:cNvSpPr txBox="1"/>
            <p:nvPr/>
          </p:nvSpPr>
          <p:spPr>
            <a:xfrm>
              <a:off x="4230225" y="4782213"/>
              <a:ext cx="2158718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 dirty="0">
                  <a:solidFill>
                    <a:srgbClr val="95959B"/>
                  </a:solidFill>
                  <a:latin typeface="Graphik LCG" panose="020B0503030202060203" pitchFamily="34" charset="0"/>
                  <a:ea typeface="Poppins"/>
                  <a:cs typeface="Poppins"/>
                  <a:sym typeface="Poppins"/>
                </a:rPr>
                <a:t>ЦЕЛЕВАЯ АУДИТОРИЯ БРЕНДА</a:t>
              </a:r>
              <a:endParaRPr lang="ru-RU" sz="1400" b="0" dirty="0">
                <a:solidFill>
                  <a:srgbClr val="95959B"/>
                </a:solidFill>
                <a:latin typeface="Graphik LCG" panose="020B0503030202060203" pitchFamily="34" charset="0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4" name="Google Shape;175;p9">
              <a:extLst>
                <a:ext uri="{FF2B5EF4-FFF2-40B4-BE49-F238E27FC236}">
                  <a16:creationId xmlns:a16="http://schemas.microsoft.com/office/drawing/2014/main" id="{C3376CE8-8F4C-40CA-9089-36A530D7405F}"/>
                </a:ext>
              </a:extLst>
            </p:cNvPr>
            <p:cNvSpPr/>
            <p:nvPr/>
          </p:nvSpPr>
          <p:spPr>
            <a:xfrm>
              <a:off x="4388156" y="4399461"/>
              <a:ext cx="1832904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600" b="1" dirty="0">
                  <a:solidFill>
                    <a:srgbClr val="FF0000"/>
                  </a:solidFill>
                  <a:latin typeface="Graphik LCG" panose="020B0503030202060203" pitchFamily="34" charset="0"/>
                  <a:ea typeface="Calibri"/>
                  <a:cs typeface="Calibri"/>
                  <a:sym typeface="Calibri"/>
                </a:rPr>
                <a:t>РЕБЕНОК</a:t>
              </a:r>
              <a:endParaRPr lang="ru-RU" sz="16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400D7983-4D72-469F-8C6D-9B37E89E2373}"/>
              </a:ext>
            </a:extLst>
          </p:cNvPr>
          <p:cNvGrpSpPr/>
          <p:nvPr/>
        </p:nvGrpSpPr>
        <p:grpSpPr>
          <a:xfrm>
            <a:off x="7054240" y="2917197"/>
            <a:ext cx="2768797" cy="2768797"/>
            <a:chOff x="7027498" y="3428999"/>
            <a:chExt cx="2768797" cy="2768797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FF25A7FF-3BB5-465C-A915-7822BA1B271D}"/>
                </a:ext>
              </a:extLst>
            </p:cNvPr>
            <p:cNvSpPr/>
            <p:nvPr/>
          </p:nvSpPr>
          <p:spPr>
            <a:xfrm>
              <a:off x="7027498" y="3428999"/>
              <a:ext cx="2768797" cy="276879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9595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 b="0" dirty="0">
                <a:solidFill>
                  <a:srgbClr val="2B3137"/>
                </a:solidFill>
                <a:latin typeface="Graphik LCG" panose="020B0503030202060203" pitchFamily="34" charset="0"/>
              </a:endParaRPr>
            </a:p>
          </p:txBody>
        </p:sp>
        <p:sp>
          <p:nvSpPr>
            <p:cNvPr id="26" name="Google Shape;161;p9">
              <a:extLst>
                <a:ext uri="{FF2B5EF4-FFF2-40B4-BE49-F238E27FC236}">
                  <a16:creationId xmlns:a16="http://schemas.microsoft.com/office/drawing/2014/main" id="{DEB7D5A2-F017-4AEC-9A54-7C8F2FAD4BCD}"/>
                </a:ext>
              </a:extLst>
            </p:cNvPr>
            <p:cNvSpPr txBox="1"/>
            <p:nvPr/>
          </p:nvSpPr>
          <p:spPr>
            <a:xfrm>
              <a:off x="7344356" y="4782213"/>
              <a:ext cx="2158718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 dirty="0">
                  <a:solidFill>
                    <a:srgbClr val="95959B"/>
                  </a:solidFill>
                  <a:latin typeface="Graphik LCG" panose="020B0503030202060203" pitchFamily="34" charset="0"/>
                  <a:ea typeface="Poppins"/>
                  <a:cs typeface="Poppins"/>
                  <a:sym typeface="Poppins"/>
                </a:rPr>
                <a:t>ДЛЯ БРЕНДОВ 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 dirty="0">
                  <a:solidFill>
                    <a:srgbClr val="95959B"/>
                  </a:solidFill>
                  <a:latin typeface="Graphik LCG" panose="020B0503030202060203" pitchFamily="34" charset="0"/>
                  <a:ea typeface="Poppins"/>
                  <a:cs typeface="Poppins"/>
                  <a:sym typeface="Poppins"/>
                </a:rPr>
                <a:t>НА МАРКЕТПЛЕЙСАХ </a:t>
              </a:r>
            </a:p>
          </p:txBody>
        </p:sp>
        <p:sp>
          <p:nvSpPr>
            <p:cNvPr id="27" name="Google Shape;175;p9">
              <a:extLst>
                <a:ext uri="{FF2B5EF4-FFF2-40B4-BE49-F238E27FC236}">
                  <a16:creationId xmlns:a16="http://schemas.microsoft.com/office/drawing/2014/main" id="{A1B2BEA3-1397-43E4-B70C-1841F64E88AF}"/>
                </a:ext>
              </a:extLst>
            </p:cNvPr>
            <p:cNvSpPr/>
            <p:nvPr/>
          </p:nvSpPr>
          <p:spPr>
            <a:xfrm>
              <a:off x="7192403" y="4399461"/>
              <a:ext cx="2438983" cy="3631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ru-RU" sz="1600" b="1" dirty="0">
                  <a:solidFill>
                    <a:srgbClr val="FF2D00"/>
                  </a:solidFill>
                  <a:latin typeface="Graphik LCG" panose="020B0503030202060203" pitchFamily="34" charset="0"/>
                </a:rPr>
                <a:t>ГЛАВНЫЙ ВЫЗОВ</a:t>
              </a:r>
              <a:r>
                <a:rPr lang="en-US" sz="1600" b="1" dirty="0">
                  <a:solidFill>
                    <a:srgbClr val="FF2D00"/>
                  </a:solidFill>
                  <a:latin typeface="Graphik LCG" panose="020B0503030202060203" pitchFamily="34" charset="0"/>
                </a:rPr>
                <a:t> </a:t>
              </a:r>
              <a:endParaRPr lang="ru-RU" sz="1600" b="1" dirty="0">
                <a:solidFill>
                  <a:srgbClr val="FF2D00"/>
                </a:solidFill>
                <a:latin typeface="Graphik LCG" panose="020B05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655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2A82FCF-6E90-4836-8C3E-75BA9ED64A85}"/>
              </a:ext>
            </a:extLst>
          </p:cNvPr>
          <p:cNvSpPr txBox="1">
            <a:spLocks/>
          </p:cNvSpPr>
          <p:nvPr/>
        </p:nvSpPr>
        <p:spPr>
          <a:xfrm>
            <a:off x="712267" y="541285"/>
            <a:ext cx="5129733" cy="6913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dirty="0">
                <a:solidFill>
                  <a:srgbClr val="FF2D00"/>
                </a:solidFill>
                <a:latin typeface="Graphik LCG" panose="020B0503030202060203" pitchFamily="34" charset="0"/>
              </a:rPr>
              <a:t>Соглашение </a:t>
            </a:r>
            <a:r>
              <a:rPr lang="en-US" dirty="0">
                <a:solidFill>
                  <a:srgbClr val="FF2D00"/>
                </a:solidFill>
                <a:latin typeface="Graphik LCG" panose="020B0503030202060203" pitchFamily="34" charset="0"/>
              </a:rPr>
              <a:t>c Ozon</a:t>
            </a:r>
            <a:endParaRPr lang="ru-RU" dirty="0">
              <a:solidFill>
                <a:srgbClr val="FF2D00"/>
              </a:solidFill>
              <a:latin typeface="Graphik LCG" panose="020B0503030202060203" pitchFamily="34" charset="0"/>
            </a:endParaRPr>
          </a:p>
        </p:txBody>
      </p: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68222444-687E-42AE-8547-B8744F0D2A65}"/>
              </a:ext>
            </a:extLst>
          </p:cNvPr>
          <p:cNvGrpSpPr/>
          <p:nvPr/>
        </p:nvGrpSpPr>
        <p:grpSpPr>
          <a:xfrm>
            <a:off x="8266652" y="2314658"/>
            <a:ext cx="2902220" cy="2902220"/>
            <a:chOff x="8266652" y="2351882"/>
            <a:chExt cx="2902220" cy="2902220"/>
          </a:xfrm>
        </p:grpSpPr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91636B25-A7D6-4AA1-836F-E49858C4A53A}"/>
                </a:ext>
              </a:extLst>
            </p:cNvPr>
            <p:cNvSpPr/>
            <p:nvPr/>
          </p:nvSpPr>
          <p:spPr>
            <a:xfrm>
              <a:off x="8266652" y="2351882"/>
              <a:ext cx="2902220" cy="2902220"/>
            </a:xfrm>
            <a:prstGeom prst="ellipse">
              <a:avLst/>
            </a:prstGeom>
            <a:solidFill>
              <a:srgbClr val="FF2D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 b="0" dirty="0">
                <a:solidFill>
                  <a:srgbClr val="2B3137"/>
                </a:solidFill>
                <a:latin typeface="Graphik LCG" panose="020B0503030202060203" pitchFamily="34" charset="0"/>
              </a:endParaRPr>
            </a:p>
          </p:txBody>
        </p:sp>
        <p:sp>
          <p:nvSpPr>
            <p:cNvPr id="11" name="Google Shape;175;p9">
              <a:extLst>
                <a:ext uri="{FF2B5EF4-FFF2-40B4-BE49-F238E27FC236}">
                  <a16:creationId xmlns:a16="http://schemas.microsoft.com/office/drawing/2014/main" id="{F35328FC-3051-4CA1-8F87-6447077E1A3D}"/>
                </a:ext>
              </a:extLst>
            </p:cNvPr>
            <p:cNvSpPr/>
            <p:nvPr/>
          </p:nvSpPr>
          <p:spPr>
            <a:xfrm>
              <a:off x="8513786" y="3401364"/>
              <a:ext cx="2407952" cy="8032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ru-RU" sz="1400" b="1" dirty="0">
                  <a:solidFill>
                    <a:schemeClr val="bg1"/>
                  </a:solidFill>
                  <a:latin typeface="Graphik LCG" panose="020B0503030202060203" pitchFamily="34" charset="0"/>
                  <a:ea typeface="+mj-ea"/>
                  <a:cs typeface="+mj-cs"/>
                </a:rPr>
                <a:t>МЭТЧИНГ </a:t>
              </a:r>
              <a:endParaRPr lang="en-US" sz="1400" b="1" dirty="0">
                <a:solidFill>
                  <a:schemeClr val="bg1"/>
                </a:solidFill>
                <a:latin typeface="Graphik LCG" panose="020B0503030202060203" pitchFamily="34" charset="0"/>
                <a:ea typeface="+mj-ea"/>
                <a:cs typeface="+mj-cs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ru-RU" sz="1400" b="1" dirty="0">
                  <a:solidFill>
                    <a:schemeClr val="bg1"/>
                  </a:solidFill>
                  <a:latin typeface="Graphik LCG" panose="020B0503030202060203" pitchFamily="34" charset="0"/>
                  <a:ea typeface="+mj-ea"/>
                  <a:cs typeface="+mj-cs"/>
                </a:rPr>
                <a:t>С</a:t>
              </a:r>
              <a:r>
                <a:rPr lang="en-US" sz="1400" b="1" dirty="0">
                  <a:solidFill>
                    <a:schemeClr val="bg1"/>
                  </a:solidFill>
                  <a:latin typeface="Graphik LCG" panose="020B0503030202060203" pitchFamily="34" charset="0"/>
                  <a:ea typeface="+mj-ea"/>
                  <a:cs typeface="+mj-cs"/>
                </a:rPr>
                <a:t> </a:t>
              </a:r>
              <a:r>
                <a:rPr lang="ru-RU" sz="1400" b="1" dirty="0">
                  <a:solidFill>
                    <a:schemeClr val="bg1"/>
                  </a:solidFill>
                  <a:latin typeface="Graphik LCG" panose="020B0503030202060203" pitchFamily="34" charset="0"/>
                  <a:ea typeface="+mj-ea"/>
                  <a:cs typeface="+mj-cs"/>
                </a:rPr>
                <a:t>СОБСТВЕННЫМИ ДАННЫМИ</a:t>
              </a: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E7D9693-0876-4C55-A1F4-CD141501A1FF}"/>
              </a:ext>
            </a:extLst>
          </p:cNvPr>
          <p:cNvGrpSpPr/>
          <p:nvPr/>
        </p:nvGrpSpPr>
        <p:grpSpPr>
          <a:xfrm>
            <a:off x="5804346" y="3919692"/>
            <a:ext cx="2279432" cy="2279432"/>
            <a:chOff x="5804346" y="4038186"/>
            <a:chExt cx="2279432" cy="2279432"/>
          </a:xfrm>
        </p:grpSpPr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CF20AE6F-28BB-412B-AEEE-B02BE81AE587}"/>
                </a:ext>
              </a:extLst>
            </p:cNvPr>
            <p:cNvSpPr/>
            <p:nvPr/>
          </p:nvSpPr>
          <p:spPr>
            <a:xfrm>
              <a:off x="5804346" y="4038186"/>
              <a:ext cx="2279432" cy="227943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9595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 b="0" dirty="0">
                <a:solidFill>
                  <a:srgbClr val="2B3137"/>
                </a:solidFill>
                <a:latin typeface="Graphik LCG" panose="020B0503030202060203" pitchFamily="34" charset="0"/>
              </a:endParaRPr>
            </a:p>
          </p:txBody>
        </p:sp>
        <p:sp>
          <p:nvSpPr>
            <p:cNvPr id="13" name="Google Shape;175;p9">
              <a:extLst>
                <a:ext uri="{FF2B5EF4-FFF2-40B4-BE49-F238E27FC236}">
                  <a16:creationId xmlns:a16="http://schemas.microsoft.com/office/drawing/2014/main" id="{54387EA5-0FF3-4F91-A76E-908ACFF5BA4C}"/>
                </a:ext>
              </a:extLst>
            </p:cNvPr>
            <p:cNvSpPr/>
            <p:nvPr/>
          </p:nvSpPr>
          <p:spPr>
            <a:xfrm>
              <a:off x="5987220" y="4894768"/>
              <a:ext cx="1913684" cy="566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ru-RU" sz="1400" b="1" dirty="0">
                  <a:solidFill>
                    <a:srgbClr val="FF2D00"/>
                  </a:solidFill>
                  <a:latin typeface="Graphik LCG" panose="020B0503030202060203" pitchFamily="34" charset="0"/>
                  <a:ea typeface="+mj-ea"/>
                  <a:cs typeface="+mj-cs"/>
                </a:rPr>
                <a:t>КАСТОМНЫЕ СЕГМЕНТЫ</a:t>
              </a: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DA6700AC-2CA5-4831-B6AB-639BB376568E}"/>
              </a:ext>
            </a:extLst>
          </p:cNvPr>
          <p:cNvGrpSpPr/>
          <p:nvPr/>
        </p:nvGrpSpPr>
        <p:grpSpPr>
          <a:xfrm>
            <a:off x="5789547" y="1278470"/>
            <a:ext cx="2320976" cy="2320976"/>
            <a:chOff x="5789547" y="1273124"/>
            <a:chExt cx="2320976" cy="2320976"/>
          </a:xfrm>
        </p:grpSpPr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43804244-B261-4BDD-9F24-9040029A0A4E}"/>
                </a:ext>
              </a:extLst>
            </p:cNvPr>
            <p:cNvSpPr/>
            <p:nvPr/>
          </p:nvSpPr>
          <p:spPr>
            <a:xfrm>
              <a:off x="5789547" y="1273124"/>
              <a:ext cx="2320976" cy="232097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9595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 b="0" dirty="0">
                <a:solidFill>
                  <a:srgbClr val="2B3137"/>
                </a:solidFill>
                <a:latin typeface="Graphik LCG" panose="020B0503030202060203" pitchFamily="34" charset="0"/>
              </a:endParaRPr>
            </a:p>
          </p:txBody>
        </p:sp>
        <p:sp>
          <p:nvSpPr>
            <p:cNvPr id="21" name="Google Shape;175;p9">
              <a:extLst>
                <a:ext uri="{FF2B5EF4-FFF2-40B4-BE49-F238E27FC236}">
                  <a16:creationId xmlns:a16="http://schemas.microsoft.com/office/drawing/2014/main" id="{ECD43C5F-1D28-4168-B10E-21E091E208D2}"/>
                </a:ext>
              </a:extLst>
            </p:cNvPr>
            <p:cNvSpPr/>
            <p:nvPr/>
          </p:nvSpPr>
          <p:spPr>
            <a:xfrm>
              <a:off x="5993193" y="2006601"/>
              <a:ext cx="1913684" cy="8032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ru-RU" sz="1400" b="1" dirty="0">
                  <a:solidFill>
                    <a:srgbClr val="FF2D00"/>
                  </a:solidFill>
                  <a:latin typeface="Graphik LCG" panose="020B0503030202060203" pitchFamily="34" charset="0"/>
                  <a:ea typeface="+mj-ea"/>
                  <a:cs typeface="+mj-cs"/>
                </a:rPr>
                <a:t>АУДИТОРИЯ </a:t>
              </a:r>
              <a:endParaRPr lang="en-US" sz="1400" b="1" dirty="0">
                <a:solidFill>
                  <a:srgbClr val="FF2D00"/>
                </a:solidFill>
                <a:latin typeface="Graphik LCG" panose="020B0503030202060203" pitchFamily="34" charset="0"/>
                <a:ea typeface="+mj-ea"/>
                <a:cs typeface="+mj-cs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ru-RU" sz="1400" b="1" dirty="0">
                  <a:solidFill>
                    <a:srgbClr val="FF2D00"/>
                  </a:solidFill>
                  <a:latin typeface="Graphik LCG" panose="020B0503030202060203" pitchFamily="34" charset="0"/>
                  <a:ea typeface="+mj-ea"/>
                  <a:cs typeface="+mj-cs"/>
                </a:rPr>
                <a:t>НА ВНЕШНИХ ПЛОЩАДКАХ</a:t>
              </a: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886B5E02-9788-4AEA-97B6-812C839FD4CD}"/>
              </a:ext>
            </a:extLst>
          </p:cNvPr>
          <p:cNvGrpSpPr/>
          <p:nvPr/>
        </p:nvGrpSpPr>
        <p:grpSpPr>
          <a:xfrm>
            <a:off x="1306520" y="1640422"/>
            <a:ext cx="4250692" cy="4250692"/>
            <a:chOff x="1306520" y="1640422"/>
            <a:chExt cx="4250692" cy="4250692"/>
          </a:xfrm>
        </p:grpSpPr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10E827E7-F81B-4B08-BA43-42386C17D8B5}"/>
                </a:ext>
              </a:extLst>
            </p:cNvPr>
            <p:cNvSpPr/>
            <p:nvPr/>
          </p:nvSpPr>
          <p:spPr>
            <a:xfrm>
              <a:off x="1306520" y="1640422"/>
              <a:ext cx="4250692" cy="4250692"/>
            </a:xfrm>
            <a:prstGeom prst="ellipse">
              <a:avLst/>
            </a:prstGeom>
            <a:solidFill>
              <a:srgbClr val="005B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50" b="0" dirty="0">
                <a:solidFill>
                  <a:srgbClr val="2B3137"/>
                </a:solidFill>
                <a:latin typeface="Graphik LCG" panose="020B0503030202060203" pitchFamily="34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DAA557C5-CBE3-40B5-BA6C-66965EA30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07103" y="3229641"/>
              <a:ext cx="2215203" cy="484392"/>
            </a:xfrm>
            <a:prstGeom prst="rect">
              <a:avLst/>
            </a:prstGeom>
          </p:spPr>
        </p:pic>
        <p:sp>
          <p:nvSpPr>
            <p:cNvPr id="23" name="Google Shape;175;p9">
              <a:extLst>
                <a:ext uri="{FF2B5EF4-FFF2-40B4-BE49-F238E27FC236}">
                  <a16:creationId xmlns:a16="http://schemas.microsoft.com/office/drawing/2014/main" id="{1F083DA2-61CC-440D-B9F7-A06E7C1D377D}"/>
                </a:ext>
              </a:extLst>
            </p:cNvPr>
            <p:cNvSpPr/>
            <p:nvPr/>
          </p:nvSpPr>
          <p:spPr>
            <a:xfrm>
              <a:off x="2210728" y="3919692"/>
              <a:ext cx="2407952" cy="566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ru-RU" sz="1400" b="1" dirty="0">
                  <a:solidFill>
                    <a:schemeClr val="bg1"/>
                  </a:solidFill>
                  <a:latin typeface="Graphik LCG" panose="020B0503030202060203" pitchFamily="34" charset="0"/>
                  <a:ea typeface="+mj-ea"/>
                  <a:cs typeface="+mj-cs"/>
                </a:rPr>
                <a:t>ДОСТУП К ДАННЫМ МАРКЕТПЛЕЙСА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412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2A82FCF-6E90-4836-8C3E-75BA9ED64A85}"/>
              </a:ext>
            </a:extLst>
          </p:cNvPr>
          <p:cNvSpPr txBox="1">
            <a:spLocks/>
          </p:cNvSpPr>
          <p:nvPr/>
        </p:nvSpPr>
        <p:spPr>
          <a:xfrm>
            <a:off x="712267" y="541285"/>
            <a:ext cx="10411004" cy="6913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dirty="0">
                <a:solidFill>
                  <a:srgbClr val="FF2D00"/>
                </a:solidFill>
                <a:latin typeface="Graphik LCG" panose="020B0503030202060203" pitchFamily="34" charset="0"/>
              </a:rPr>
              <a:t>Особенности рекламных кампаний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ABE2BA5-340C-4E09-8218-A006880C7A18}"/>
              </a:ext>
            </a:extLst>
          </p:cNvPr>
          <p:cNvSpPr/>
          <p:nvPr/>
        </p:nvSpPr>
        <p:spPr>
          <a:xfrm>
            <a:off x="2029802" y="2125048"/>
            <a:ext cx="3596298" cy="7218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ru-RU" sz="2800" b="1" dirty="0">
                <a:solidFill>
                  <a:srgbClr val="FF2D00"/>
                </a:solidFill>
                <a:latin typeface="Graphik LCG" panose="020B0503030202060203" pitchFamily="34" charset="0"/>
                <a:ea typeface="+mj-ea"/>
                <a:cs typeface="+mj-cs"/>
              </a:rPr>
              <a:t>«Дикие </a:t>
            </a:r>
            <a:r>
              <a:rPr lang="ru-RU" sz="2800" b="1" dirty="0" err="1">
                <a:solidFill>
                  <a:srgbClr val="FF2D00"/>
                </a:solidFill>
                <a:latin typeface="Graphik LCG" panose="020B0503030202060203" pitchFamily="34" charset="0"/>
                <a:ea typeface="+mj-ea"/>
                <a:cs typeface="+mj-cs"/>
              </a:rPr>
              <a:t>скричеры</a:t>
            </a:r>
            <a:r>
              <a:rPr lang="ru-RU" sz="2800" b="1" dirty="0">
                <a:solidFill>
                  <a:srgbClr val="FF2D00"/>
                </a:solidFill>
                <a:latin typeface="Graphik LCG" panose="020B0503030202060203" pitchFamily="34" charset="0"/>
                <a:ea typeface="+mj-ea"/>
                <a:cs typeface="+mj-cs"/>
              </a:rPr>
              <a:t>»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ru-RU" sz="16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4-й квартал 2020-го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C1CE0BB-571A-4ECD-9CF7-930A8E310C65}"/>
              </a:ext>
            </a:extLst>
          </p:cNvPr>
          <p:cNvSpPr txBox="1">
            <a:spLocks/>
          </p:cNvSpPr>
          <p:nvPr/>
        </p:nvSpPr>
        <p:spPr>
          <a:xfrm>
            <a:off x="852638" y="3238166"/>
            <a:ext cx="4748062" cy="27463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6213" indent="-176213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2B3137"/>
                </a:solidFill>
                <a:latin typeface="Graphik LCG" panose="020B0503030202060203" pitchFamily="34" charset="0"/>
              </a:rPr>
              <a:t>Машинки-трансформеры</a:t>
            </a:r>
            <a:r>
              <a:rPr lang="ru-RU" sz="1400" b="0" dirty="0">
                <a:solidFill>
                  <a:srgbClr val="2B3137"/>
                </a:solidFill>
                <a:latin typeface="Graphik LCG" panose="020B0503030202060203" pitchFamily="34" charset="0"/>
              </a:rPr>
              <a:t> для мальчиков 6—9 лет.</a:t>
            </a:r>
          </a:p>
          <a:p>
            <a:pPr marL="176213" indent="-176213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2B3137"/>
                </a:solidFill>
                <a:latin typeface="Graphik LCG" panose="020B0503030202060203" pitchFamily="34" charset="0"/>
              </a:rPr>
              <a:t>Бренд</a:t>
            </a:r>
            <a:r>
              <a:rPr lang="ru-RU" sz="1400" b="0" dirty="0">
                <a:solidFill>
                  <a:srgbClr val="2B3137"/>
                </a:solidFill>
                <a:latin typeface="Graphik LCG" panose="020B0503030202060203" pitchFamily="34" charset="0"/>
              </a:rPr>
              <a:t> — лидер категории с высоким проникновением на рынок и высоким уровнем знания среди ЦА.</a:t>
            </a:r>
          </a:p>
          <a:p>
            <a:pPr marL="176213" indent="-176213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2B3137"/>
                </a:solidFill>
                <a:latin typeface="Graphik LCG" panose="020B0503030202060203" pitchFamily="34" charset="0"/>
              </a:rPr>
              <a:t>Задача</a:t>
            </a:r>
            <a:r>
              <a:rPr lang="ru-RU" sz="1400" b="0" dirty="0">
                <a:solidFill>
                  <a:srgbClr val="2B3137"/>
                </a:solidFill>
                <a:latin typeface="Graphik LCG" panose="020B0503030202060203" pitchFamily="34" charset="0"/>
              </a:rPr>
              <a:t>: привлечь целевую аудиторию на </a:t>
            </a:r>
            <a:r>
              <a:rPr lang="en-US" sz="1400" b="0" dirty="0">
                <a:solidFill>
                  <a:srgbClr val="2B3137"/>
                </a:solidFill>
                <a:latin typeface="Graphik LCG" panose="020B0503030202060203" pitchFamily="34" charset="0"/>
              </a:rPr>
              <a:t>Ozon</a:t>
            </a:r>
            <a:r>
              <a:rPr lang="ru-RU" sz="1400" b="0" dirty="0">
                <a:solidFill>
                  <a:srgbClr val="2B3137"/>
                </a:solidFill>
                <a:latin typeface="Graphik LCG" panose="020B0503030202060203" pitchFamily="34" charset="0"/>
              </a:rPr>
              <a:t> и</a:t>
            </a:r>
            <a:r>
              <a:rPr lang="en-US" sz="1400" b="0" dirty="0">
                <a:solidFill>
                  <a:srgbClr val="2B3137"/>
                </a:solidFill>
                <a:latin typeface="Graphik LCG" panose="020B0503030202060203" pitchFamily="34" charset="0"/>
              </a:rPr>
              <a:t> </a:t>
            </a:r>
            <a:r>
              <a:rPr lang="ru-RU" sz="1400" b="0" dirty="0">
                <a:solidFill>
                  <a:srgbClr val="2B3137"/>
                </a:solidFill>
                <a:latin typeface="Graphik LCG" panose="020B0503030202060203" pitchFamily="34" charset="0"/>
              </a:rPr>
              <a:t>простимулировать продажи машинок-трансформеров «Дикие </a:t>
            </a:r>
            <a:r>
              <a:rPr lang="ru-RU" sz="1400" b="0" dirty="0" err="1">
                <a:solidFill>
                  <a:srgbClr val="2B3137"/>
                </a:solidFill>
                <a:latin typeface="Graphik LCG" panose="020B0503030202060203" pitchFamily="34" charset="0"/>
              </a:rPr>
              <a:t>скричеры</a:t>
            </a:r>
            <a:r>
              <a:rPr lang="ru-RU" sz="1400" b="0" dirty="0">
                <a:solidFill>
                  <a:srgbClr val="2B3137"/>
                </a:solidFill>
                <a:latin typeface="Graphik LCG" panose="020B0503030202060203" pitchFamily="34" charset="0"/>
              </a:rPr>
              <a:t>» в период высокого сезонного спроса на игрушки на маркетплейсе.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BA5DD4B-6FBB-4350-84AC-BF058CBC888C}"/>
              </a:ext>
            </a:extLst>
          </p:cNvPr>
          <p:cNvSpPr/>
          <p:nvPr/>
        </p:nvSpPr>
        <p:spPr>
          <a:xfrm>
            <a:off x="7576271" y="2158904"/>
            <a:ext cx="2006511" cy="654153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2400" b="1" dirty="0" err="1">
                <a:solidFill>
                  <a:srgbClr val="FF2D00"/>
                </a:solidFill>
                <a:latin typeface="Graphik LCG" panose="020B0503030202060203" pitchFamily="34" charset="0"/>
                <a:ea typeface="+mj-ea"/>
                <a:cs typeface="+mj-cs"/>
              </a:rPr>
              <a:t>Kindi</a:t>
            </a:r>
            <a:r>
              <a:rPr lang="en-US" sz="2400" b="1" dirty="0">
                <a:solidFill>
                  <a:srgbClr val="FF2D00"/>
                </a:solidFill>
                <a:latin typeface="Graphik LCG" panose="020B0503030202060203" pitchFamily="34" charset="0"/>
                <a:ea typeface="+mj-ea"/>
                <a:cs typeface="+mj-cs"/>
              </a:rPr>
              <a:t> Kids</a:t>
            </a:r>
            <a:endParaRPr lang="ru-RU" sz="2400" b="1" dirty="0">
              <a:solidFill>
                <a:srgbClr val="FF2D00"/>
              </a:solidFill>
              <a:latin typeface="Graphik LCG" panose="020B0503030202060203" pitchFamily="34" charset="0"/>
              <a:ea typeface="+mj-ea"/>
              <a:cs typeface="+mj-cs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ru-RU" sz="16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4-й квартал 2020-го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548B2221-7A9F-48DF-87A7-E148EDEA206A}"/>
              </a:ext>
            </a:extLst>
          </p:cNvPr>
          <p:cNvSpPr txBox="1">
            <a:spLocks/>
          </p:cNvSpPr>
          <p:nvPr/>
        </p:nvSpPr>
        <p:spPr>
          <a:xfrm>
            <a:off x="6460333" y="3238166"/>
            <a:ext cx="5170112" cy="300287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6213" indent="-176213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2B3137"/>
                </a:solidFill>
                <a:latin typeface="Graphik LCG" panose="020B0503030202060203" pitchFamily="34" charset="0"/>
              </a:rPr>
              <a:t>Куклы</a:t>
            </a:r>
            <a:r>
              <a:rPr lang="ru-RU" sz="1400" b="0" dirty="0">
                <a:solidFill>
                  <a:srgbClr val="2B3137"/>
                </a:solidFill>
                <a:latin typeface="Graphik LCG" panose="020B0503030202060203" pitchFamily="34" charset="0"/>
              </a:rPr>
              <a:t> для девочек 3—6 лет.</a:t>
            </a:r>
          </a:p>
          <a:p>
            <a:pPr marL="176213" indent="-176213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1400" b="0" dirty="0">
                <a:solidFill>
                  <a:srgbClr val="2B3137"/>
                </a:solidFill>
                <a:latin typeface="Graphik LCG" panose="020B0503030202060203" pitchFamily="34" charset="0"/>
              </a:rPr>
              <a:t>Новый бренд с минимальным </a:t>
            </a:r>
            <a:r>
              <a:rPr lang="ru-RU" sz="1400" b="0" dirty="0" err="1">
                <a:solidFill>
                  <a:srgbClr val="2B3137"/>
                </a:solidFill>
                <a:latin typeface="Graphik LCG" panose="020B0503030202060203" pitchFamily="34" charset="0"/>
              </a:rPr>
              <a:t>прониковением</a:t>
            </a:r>
            <a:r>
              <a:rPr lang="ru-RU" sz="1400" b="0" dirty="0">
                <a:solidFill>
                  <a:srgbClr val="2B3137"/>
                </a:solidFill>
                <a:latin typeface="Graphik LCG" panose="020B0503030202060203" pitchFamily="34" charset="0"/>
              </a:rPr>
              <a:t> на рынок.</a:t>
            </a:r>
          </a:p>
          <a:p>
            <a:pPr marL="176213" indent="-176213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2B3137"/>
                </a:solidFill>
                <a:latin typeface="Graphik LCG" panose="020B0503030202060203" pitchFamily="34" charset="0"/>
              </a:rPr>
              <a:t>Инструменты </a:t>
            </a:r>
            <a:r>
              <a:rPr lang="en-US" sz="1400" dirty="0" err="1">
                <a:solidFill>
                  <a:srgbClr val="2B3137"/>
                </a:solidFill>
                <a:latin typeface="Graphik LCG" panose="020B0503030202060203" pitchFamily="34" charset="0"/>
              </a:rPr>
              <a:t>Segmento</a:t>
            </a:r>
            <a:r>
              <a:rPr lang="en-US" sz="1400" dirty="0">
                <a:solidFill>
                  <a:srgbClr val="2B3137"/>
                </a:solidFill>
                <a:latin typeface="Graphik LCG" panose="020B0503030202060203" pitchFamily="34" charset="0"/>
              </a:rPr>
              <a:t> </a:t>
            </a:r>
            <a:r>
              <a:rPr lang="ru-RU" sz="1400" b="0" dirty="0">
                <a:solidFill>
                  <a:srgbClr val="2B3137"/>
                </a:solidFill>
                <a:latin typeface="Graphik LCG" panose="020B0503030202060203" pitchFamily="34" charset="0"/>
              </a:rPr>
              <a:t>— часть маркетинг-микса рекламной кампании по запуску бренда на российском рынке. </a:t>
            </a:r>
          </a:p>
          <a:p>
            <a:pPr marL="176213" indent="-176213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2B3137"/>
                </a:solidFill>
                <a:latin typeface="Graphik LCG" panose="020B0503030202060203" pitchFamily="34" charset="0"/>
              </a:rPr>
              <a:t>Задача</a:t>
            </a:r>
            <a:r>
              <a:rPr lang="ru-RU" sz="1400" b="0" dirty="0">
                <a:solidFill>
                  <a:srgbClr val="2B3137"/>
                </a:solidFill>
                <a:latin typeface="Graphik LCG" panose="020B0503030202060203" pitchFamily="34" charset="0"/>
              </a:rPr>
              <a:t>:  построение знания по бренду в связке с брендом маркетплейса и приведение трафика на площадку</a:t>
            </a:r>
          </a:p>
          <a:p>
            <a:pPr marL="176213" indent="-176213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ru-RU" sz="1400" b="0" dirty="0">
              <a:solidFill>
                <a:srgbClr val="2B3137"/>
              </a:solidFill>
              <a:latin typeface="Graphik LCG" panose="020B0503030202060203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8FAA55D-9910-4CA9-9A26-D4DF91F828BD}"/>
              </a:ext>
            </a:extLst>
          </p:cNvPr>
          <p:cNvSpPr/>
          <p:nvPr/>
        </p:nvSpPr>
        <p:spPr>
          <a:xfrm>
            <a:off x="852638" y="1226829"/>
            <a:ext cx="7580162" cy="21685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ru-RU" sz="1400" b="1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Первоначальная схема кампаний: </a:t>
            </a:r>
            <a:r>
              <a:rPr lang="ru-RU" sz="14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Видеореклама и </a:t>
            </a:r>
            <a:r>
              <a:rPr lang="ru-RU" sz="1400" dirty="0" err="1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ретаргетинг</a:t>
            </a:r>
            <a:r>
              <a:rPr lang="ru-RU" sz="14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 баннерами</a:t>
            </a:r>
          </a:p>
        </p:txBody>
      </p:sp>
      <p:sp>
        <p:nvSpPr>
          <p:cNvPr id="14" name="Овал 13" descr="Кукла Донатина 25см с аксессуарами Кинди Кидс от Kindi Kids, 38391 - купить  в интернет-магазине ToyWay">
            <a:extLst>
              <a:ext uri="{FF2B5EF4-FFF2-40B4-BE49-F238E27FC236}">
                <a16:creationId xmlns:a16="http://schemas.microsoft.com/office/drawing/2014/main" id="{3AD828E6-8DA4-44BE-A68D-1B6D6010DAC1}"/>
              </a:ext>
            </a:extLst>
          </p:cNvPr>
          <p:cNvSpPr/>
          <p:nvPr/>
        </p:nvSpPr>
        <p:spPr>
          <a:xfrm>
            <a:off x="6337661" y="2006555"/>
            <a:ext cx="984250" cy="984250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9000" b="-9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ru-RU" dirty="0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56D82E3A-35EE-4A4D-A418-4F26D70EB8F6}"/>
              </a:ext>
            </a:extLst>
          </p:cNvPr>
          <p:cNvCxnSpPr>
            <a:cxnSpLocks/>
          </p:cNvCxnSpPr>
          <p:nvPr/>
        </p:nvCxnSpPr>
        <p:spPr>
          <a:xfrm>
            <a:off x="6007100" y="2166745"/>
            <a:ext cx="0" cy="3817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>
            <a:extLst>
              <a:ext uri="{FF2B5EF4-FFF2-40B4-BE49-F238E27FC236}">
                <a16:creationId xmlns:a16="http://schemas.microsoft.com/office/drawing/2014/main" id="{96EF1EC4-6E71-403D-B8CD-96B4969EC67E}"/>
              </a:ext>
            </a:extLst>
          </p:cNvPr>
          <p:cNvSpPr/>
          <p:nvPr/>
        </p:nvSpPr>
        <p:spPr>
          <a:xfrm>
            <a:off x="782529" y="2006555"/>
            <a:ext cx="984250" cy="984250"/>
          </a:xfrm>
          <a:prstGeom prst="ellipse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000" r="-25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70627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2A82FCF-6E90-4836-8C3E-75BA9ED64A85}"/>
              </a:ext>
            </a:extLst>
          </p:cNvPr>
          <p:cNvSpPr txBox="1">
            <a:spLocks/>
          </p:cNvSpPr>
          <p:nvPr/>
        </p:nvSpPr>
        <p:spPr>
          <a:xfrm>
            <a:off x="712267" y="541285"/>
            <a:ext cx="8793683" cy="6913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dirty="0">
                <a:solidFill>
                  <a:srgbClr val="FF2D00"/>
                </a:solidFill>
                <a:latin typeface="Graphik LCG" panose="020B0503030202060203" pitchFamily="34" charset="0"/>
              </a:rPr>
              <a:t>Таргетинг на данных </a:t>
            </a:r>
            <a:r>
              <a:rPr lang="en-US" dirty="0">
                <a:solidFill>
                  <a:srgbClr val="FF2D00"/>
                </a:solidFill>
                <a:latin typeface="Graphik LCG" panose="020B0503030202060203" pitchFamily="34" charset="0"/>
              </a:rPr>
              <a:t>Ozon</a:t>
            </a:r>
            <a:endParaRPr lang="ru-RU" dirty="0">
              <a:solidFill>
                <a:srgbClr val="FF2D00"/>
              </a:solidFill>
              <a:latin typeface="Graphik LCG" panose="020B0503030202060203" pitchFamily="3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C1CE0BB-571A-4ECD-9CF7-930A8E310C65}"/>
              </a:ext>
            </a:extLst>
          </p:cNvPr>
          <p:cNvSpPr txBox="1">
            <a:spLocks/>
          </p:cNvSpPr>
          <p:nvPr/>
        </p:nvSpPr>
        <p:spPr>
          <a:xfrm>
            <a:off x="782529" y="2709317"/>
            <a:ext cx="5415070" cy="323909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6213" indent="-176213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2B3137"/>
                </a:solidFill>
                <a:latin typeface="Graphik LCG" panose="020B0503030202060203" pitchFamily="34" charset="0"/>
              </a:rPr>
              <a:t>Родители (от 25 до 44 лет) мальчиков 5—12 лет </a:t>
            </a:r>
            <a:r>
              <a:rPr lang="ru-RU" sz="1200" b="0" dirty="0">
                <a:solidFill>
                  <a:srgbClr val="2B3137"/>
                </a:solidFill>
                <a:latin typeface="Graphik LCG" panose="020B0503030202060203" pitchFamily="34" charset="0"/>
              </a:rPr>
              <a:t>с интересами в категории «Роботы-трансформеры».</a:t>
            </a:r>
          </a:p>
          <a:p>
            <a:pPr marL="176213" indent="-176213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1200" b="0" dirty="0">
                <a:solidFill>
                  <a:srgbClr val="2B3137"/>
                </a:solidFill>
                <a:latin typeface="Graphik LCG" panose="020B0503030202060203" pitchFamily="34" charset="0"/>
              </a:rPr>
              <a:t>Те, кто в последние полгода </a:t>
            </a:r>
            <a:r>
              <a:rPr lang="ru-RU" sz="1200" dirty="0">
                <a:solidFill>
                  <a:srgbClr val="2B3137"/>
                </a:solidFill>
                <a:latin typeface="Graphik LCG" panose="020B0503030202060203" pitchFamily="34" charset="0"/>
              </a:rPr>
              <a:t>не покупал «</a:t>
            </a:r>
            <a:r>
              <a:rPr lang="ru-RU" sz="1200" dirty="0" err="1">
                <a:solidFill>
                  <a:srgbClr val="2B3137"/>
                </a:solidFill>
                <a:latin typeface="Graphik LCG" panose="020B0503030202060203" pitchFamily="34" charset="0"/>
              </a:rPr>
              <a:t>Скричеров</a:t>
            </a:r>
            <a:r>
              <a:rPr lang="ru-RU" sz="1200" dirty="0">
                <a:solidFill>
                  <a:srgbClr val="2B3137"/>
                </a:solidFill>
                <a:latin typeface="Graphik LCG" panose="020B0503030202060203" pitchFamily="34" charset="0"/>
              </a:rPr>
              <a:t>», но добавлял в корзину</a:t>
            </a:r>
            <a:r>
              <a:rPr lang="ru-RU" sz="1200" b="0" dirty="0">
                <a:solidFill>
                  <a:srgbClr val="2B3137"/>
                </a:solidFill>
                <a:latin typeface="Graphik LCG" panose="020B0503030202060203" pitchFamily="34" charset="0"/>
              </a:rPr>
              <a:t>, избранное или покупал продукцию конкурентов; а также проявляли интерес к игровым приставкам, видеоиграм и к товарам с символикой популярных детских мультфильмов.</a:t>
            </a:r>
          </a:p>
          <a:p>
            <a:pPr marL="176213" indent="-176213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1200" dirty="0" err="1">
                <a:solidFill>
                  <a:srgbClr val="2B3137"/>
                </a:solidFill>
                <a:latin typeface="Graphik LCG" panose="020B0503030202060203" pitchFamily="34" charset="0"/>
              </a:rPr>
              <a:t>Кастомные</a:t>
            </a:r>
            <a:r>
              <a:rPr lang="ru-RU" sz="1200" dirty="0">
                <a:solidFill>
                  <a:srgbClr val="2B3137"/>
                </a:solidFill>
                <a:latin typeface="Graphik LCG" panose="020B0503030202060203" pitchFamily="34" charset="0"/>
              </a:rPr>
              <a:t> сегменты на данных </a:t>
            </a:r>
            <a:r>
              <a:rPr lang="en-US" sz="1200" dirty="0">
                <a:solidFill>
                  <a:srgbClr val="2B3137"/>
                </a:solidFill>
                <a:latin typeface="Graphik LCG" panose="020B0503030202060203" pitchFamily="34" charset="0"/>
              </a:rPr>
              <a:t>Ozon</a:t>
            </a:r>
            <a:r>
              <a:rPr lang="ru-RU" sz="1200" b="0" dirty="0">
                <a:solidFill>
                  <a:srgbClr val="2B3137"/>
                </a:solidFill>
                <a:latin typeface="Graphik LCG" panose="020B0503030202060203" pitchFamily="34" charset="0"/>
              </a:rPr>
              <a:t>. Интересы по категориям «Роботы и Трансформеры», «Игрушки для мальчиков». Интересы по конкурентам.</a:t>
            </a:r>
          </a:p>
          <a:p>
            <a:pPr marL="176213" indent="-176213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2B3137"/>
                </a:solidFill>
                <a:latin typeface="Graphik LCG" panose="020B0503030202060203" pitchFamily="34" charset="0"/>
              </a:rPr>
              <a:t>География: вся Россия</a:t>
            </a:r>
            <a:r>
              <a:rPr lang="ru-RU" sz="1200" b="0" dirty="0">
                <a:solidFill>
                  <a:srgbClr val="2B3137"/>
                </a:solidFill>
                <a:latin typeface="Graphik LCG" panose="020B0503030202060203" pitchFamily="34" charset="0"/>
              </a:rPr>
              <a:t>. С акцентом на города: Москва, Санкт-Петербург, Краснодар, </a:t>
            </a:r>
            <a:r>
              <a:rPr lang="ru-RU" sz="1200" b="0" dirty="0" err="1">
                <a:solidFill>
                  <a:srgbClr val="2B3137"/>
                </a:solidFill>
                <a:latin typeface="Graphik LCG" panose="020B0503030202060203" pitchFamily="34" charset="0"/>
              </a:rPr>
              <a:t>Ростов</a:t>
            </a:r>
            <a:r>
              <a:rPr lang="ru-RU" sz="1200" b="0" dirty="0">
                <a:solidFill>
                  <a:srgbClr val="2B3137"/>
                </a:solidFill>
                <a:latin typeface="Graphik LCG" panose="020B0503030202060203" pitchFamily="34" charset="0"/>
              </a:rPr>
              <a:t>-на-Дону, Екатеринбург, Новосибирск и Казань.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548B2221-7A9F-48DF-87A7-E148EDEA206A}"/>
              </a:ext>
            </a:extLst>
          </p:cNvPr>
          <p:cNvSpPr txBox="1">
            <a:spLocks/>
          </p:cNvSpPr>
          <p:nvPr/>
        </p:nvSpPr>
        <p:spPr>
          <a:xfrm>
            <a:off x="6847750" y="2709317"/>
            <a:ext cx="4748095" cy="323909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6213" indent="-176213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2B3137"/>
                </a:solidFill>
                <a:latin typeface="Graphik LCG" panose="020B0503030202060203" pitchFamily="34" charset="0"/>
              </a:rPr>
              <a:t>Мамы девочек 3-6 лет </a:t>
            </a:r>
            <a:r>
              <a:rPr lang="ru-RU" sz="1200" b="0" dirty="0">
                <a:solidFill>
                  <a:srgbClr val="2B3137"/>
                </a:solidFill>
                <a:latin typeface="Graphik LCG" panose="020B0503030202060203" pitchFamily="34" charset="0"/>
              </a:rPr>
              <a:t>с интересами в категориях: игрушки для девочек, куклы и аксессуары, пупсы, куклы и пупсы, одежда для девочек от 3 до 6 лет, обувь для девочек от 3 до 6 лет.</a:t>
            </a:r>
          </a:p>
          <a:p>
            <a:pPr marL="176213" indent="-176213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1200" b="0" dirty="0">
                <a:solidFill>
                  <a:srgbClr val="2B3137"/>
                </a:solidFill>
                <a:latin typeface="Graphik LCG" panose="020B0503030202060203" pitchFamily="34" charset="0"/>
              </a:rPr>
              <a:t>Более </a:t>
            </a:r>
            <a:r>
              <a:rPr lang="ru-RU" sz="1200" dirty="0">
                <a:solidFill>
                  <a:srgbClr val="2B3137"/>
                </a:solidFill>
                <a:latin typeface="Graphik LCG" panose="020B0503030202060203" pitchFamily="34" charset="0"/>
              </a:rPr>
              <a:t>узкий таргетинг </a:t>
            </a:r>
            <a:r>
              <a:rPr lang="ru-RU" sz="1200" b="0" dirty="0">
                <a:solidFill>
                  <a:srgbClr val="2B3137"/>
                </a:solidFill>
                <a:latin typeface="Graphik LCG" panose="020B0503030202060203" pitchFamily="34" charset="0"/>
              </a:rPr>
              <a:t>на тех, кто покупал или проявлял интерес к продукции конкурентов. </a:t>
            </a:r>
          </a:p>
          <a:p>
            <a:pPr marL="176213" indent="-176213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1200" dirty="0" err="1">
                <a:solidFill>
                  <a:srgbClr val="2B3137"/>
                </a:solidFill>
                <a:latin typeface="Graphik LCG" panose="020B0503030202060203" pitchFamily="34" charset="0"/>
              </a:rPr>
              <a:t>Кастомные</a:t>
            </a:r>
            <a:r>
              <a:rPr lang="ru-RU" sz="1200" dirty="0">
                <a:solidFill>
                  <a:srgbClr val="2B3137"/>
                </a:solidFill>
                <a:latin typeface="Graphik LCG" panose="020B0503030202060203" pitchFamily="34" charset="0"/>
              </a:rPr>
              <a:t> сегменты на данных </a:t>
            </a:r>
            <a:r>
              <a:rPr lang="ru-RU" sz="1200" dirty="0" err="1">
                <a:solidFill>
                  <a:srgbClr val="2B3137"/>
                </a:solidFill>
                <a:latin typeface="Graphik LCG" panose="020B0503030202060203" pitchFamily="34" charset="0"/>
              </a:rPr>
              <a:t>Ozon</a:t>
            </a:r>
            <a:r>
              <a:rPr lang="ru-RU" sz="1200" b="0" dirty="0">
                <a:solidFill>
                  <a:srgbClr val="2B3137"/>
                </a:solidFill>
                <a:latin typeface="Graphik LCG" panose="020B0503030202060203" pitchFamily="34" charset="0"/>
              </a:rPr>
              <a:t>. Интересы по категориям: «Куклы и аксессуары», «Игрушки для девочек», «Пупсы», «Детские куклы». Интересы по конкурентам.</a:t>
            </a:r>
          </a:p>
          <a:p>
            <a:pPr marL="176213" indent="-176213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2B3137"/>
                </a:solidFill>
                <a:latin typeface="Graphik LCG" panose="020B0503030202060203" pitchFamily="34" charset="0"/>
              </a:rPr>
              <a:t>География: вся Россия</a:t>
            </a:r>
            <a:r>
              <a:rPr lang="ru-RU" sz="1200" b="0" dirty="0">
                <a:solidFill>
                  <a:srgbClr val="2B3137"/>
                </a:solidFill>
                <a:latin typeface="Graphik LCG" panose="020B0503030202060203" pitchFamily="34" charset="0"/>
              </a:rPr>
              <a:t>. С акцентом на города: Москва, Санкт-Петербург, Краснодар, </a:t>
            </a:r>
            <a:r>
              <a:rPr lang="ru-RU" sz="1200" b="0" dirty="0" err="1">
                <a:solidFill>
                  <a:srgbClr val="2B3137"/>
                </a:solidFill>
                <a:latin typeface="Graphik LCG" panose="020B0503030202060203" pitchFamily="34" charset="0"/>
              </a:rPr>
              <a:t>Ростов</a:t>
            </a:r>
            <a:r>
              <a:rPr lang="ru-RU" sz="1200" b="0" dirty="0">
                <a:solidFill>
                  <a:srgbClr val="2B3137"/>
                </a:solidFill>
                <a:latin typeface="Graphik LCG" panose="020B0503030202060203" pitchFamily="34" charset="0"/>
              </a:rPr>
              <a:t>-на-Дону, Екатеринбург, Новосибирск, Казань.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13CF871-6BDB-46B7-BFFA-9A8B15569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987" y="686820"/>
            <a:ext cx="1830746" cy="400324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397762E-2DF7-4418-810D-C6C1B60F44AB}"/>
              </a:ext>
            </a:extLst>
          </p:cNvPr>
          <p:cNvSpPr/>
          <p:nvPr/>
        </p:nvSpPr>
        <p:spPr>
          <a:xfrm>
            <a:off x="2029802" y="1588019"/>
            <a:ext cx="3596298" cy="7218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ru-RU" sz="2800" b="1" dirty="0">
                <a:solidFill>
                  <a:srgbClr val="FF2D00"/>
                </a:solidFill>
                <a:latin typeface="Graphik LCG" panose="020B0503030202060203" pitchFamily="34" charset="0"/>
                <a:ea typeface="+mj-ea"/>
                <a:cs typeface="+mj-cs"/>
              </a:rPr>
              <a:t>«Дикие </a:t>
            </a:r>
            <a:r>
              <a:rPr lang="ru-RU" sz="2800" b="1" dirty="0" err="1">
                <a:solidFill>
                  <a:srgbClr val="FF2D00"/>
                </a:solidFill>
                <a:latin typeface="Graphik LCG" panose="020B0503030202060203" pitchFamily="34" charset="0"/>
                <a:ea typeface="+mj-ea"/>
                <a:cs typeface="+mj-cs"/>
              </a:rPr>
              <a:t>скричеры</a:t>
            </a:r>
            <a:r>
              <a:rPr lang="ru-RU" sz="2800" b="1" dirty="0">
                <a:solidFill>
                  <a:srgbClr val="FF2D00"/>
                </a:solidFill>
                <a:latin typeface="Graphik LCG" panose="020B0503030202060203" pitchFamily="34" charset="0"/>
                <a:ea typeface="+mj-ea"/>
                <a:cs typeface="+mj-cs"/>
              </a:rPr>
              <a:t>»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ru-RU" sz="16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Целевая аудитория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A1CB311-063C-46D0-987B-CDF7A8386834}"/>
              </a:ext>
            </a:extLst>
          </p:cNvPr>
          <p:cNvSpPr/>
          <p:nvPr/>
        </p:nvSpPr>
        <p:spPr>
          <a:xfrm>
            <a:off x="8089415" y="1621875"/>
            <a:ext cx="1917192" cy="654153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2400" b="1" dirty="0" err="1">
                <a:solidFill>
                  <a:srgbClr val="FF2D00"/>
                </a:solidFill>
                <a:latin typeface="Graphik LCG" panose="020B0503030202060203" pitchFamily="34" charset="0"/>
                <a:ea typeface="+mj-ea"/>
                <a:cs typeface="+mj-cs"/>
              </a:rPr>
              <a:t>Kindi</a:t>
            </a:r>
            <a:r>
              <a:rPr lang="en-US" sz="2400" b="1" dirty="0">
                <a:solidFill>
                  <a:srgbClr val="FF2D00"/>
                </a:solidFill>
                <a:latin typeface="Graphik LCG" panose="020B0503030202060203" pitchFamily="34" charset="0"/>
                <a:ea typeface="+mj-ea"/>
                <a:cs typeface="+mj-cs"/>
              </a:rPr>
              <a:t> Kids</a:t>
            </a:r>
            <a:endParaRPr lang="ru-RU" sz="2400" b="1" dirty="0">
              <a:solidFill>
                <a:srgbClr val="FF2D00"/>
              </a:solidFill>
              <a:latin typeface="Graphik LCG" panose="020B0503030202060203" pitchFamily="34" charset="0"/>
              <a:ea typeface="+mj-ea"/>
              <a:cs typeface="+mj-cs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ru-RU" sz="16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Целевая аудитория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A29C9BB3-55D2-4630-B880-CB7283D7A64C}"/>
              </a:ext>
            </a:extLst>
          </p:cNvPr>
          <p:cNvCxnSpPr>
            <a:cxnSpLocks/>
          </p:cNvCxnSpPr>
          <p:nvPr/>
        </p:nvCxnSpPr>
        <p:spPr>
          <a:xfrm>
            <a:off x="6520244" y="1629716"/>
            <a:ext cx="0" cy="3817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 descr="Кукла Донатина 25см с аксессуарами Кинди Кидс от Kindi Kids, 38391 - купить  в интернет-магазине ToyWay">
            <a:extLst>
              <a:ext uri="{FF2B5EF4-FFF2-40B4-BE49-F238E27FC236}">
                <a16:creationId xmlns:a16="http://schemas.microsoft.com/office/drawing/2014/main" id="{FB128C3E-68E9-4572-A423-E84AD36A3169}"/>
              </a:ext>
            </a:extLst>
          </p:cNvPr>
          <p:cNvSpPr/>
          <p:nvPr/>
        </p:nvSpPr>
        <p:spPr>
          <a:xfrm>
            <a:off x="6850805" y="1469526"/>
            <a:ext cx="984250" cy="984250"/>
          </a:xfrm>
          <a:prstGeom prst="ellipse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9000" b="-9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77B9F743-7B67-4155-A70E-3C1D5E3FC88C}"/>
              </a:ext>
            </a:extLst>
          </p:cNvPr>
          <p:cNvSpPr/>
          <p:nvPr/>
        </p:nvSpPr>
        <p:spPr>
          <a:xfrm>
            <a:off x="782529" y="1469526"/>
            <a:ext cx="984250" cy="984250"/>
          </a:xfrm>
          <a:prstGeom prst="ellipse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000" r="-25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907711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2A82FCF-6E90-4836-8C3E-75BA9ED64A85}"/>
              </a:ext>
            </a:extLst>
          </p:cNvPr>
          <p:cNvSpPr txBox="1">
            <a:spLocks/>
          </p:cNvSpPr>
          <p:nvPr/>
        </p:nvSpPr>
        <p:spPr>
          <a:xfrm>
            <a:off x="712267" y="541285"/>
            <a:ext cx="10411004" cy="6913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dirty="0">
                <a:solidFill>
                  <a:srgbClr val="FF2D00"/>
                </a:solidFill>
                <a:latin typeface="Graphik LCG" panose="020B0503030202060203" pitchFamily="34" charset="0"/>
              </a:rPr>
              <a:t>Инсайты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E353AD36-6360-4F27-A151-69F42E2F86A1}"/>
              </a:ext>
            </a:extLst>
          </p:cNvPr>
          <p:cNvSpPr/>
          <p:nvPr/>
        </p:nvSpPr>
        <p:spPr>
          <a:xfrm>
            <a:off x="6853422" y="3940809"/>
            <a:ext cx="2055358" cy="2055358"/>
          </a:xfrm>
          <a:prstGeom prst="ellipse">
            <a:avLst/>
          </a:prstGeom>
          <a:solidFill>
            <a:schemeClr val="bg1"/>
          </a:solidFill>
          <a:ln w="3175">
            <a:solidFill>
              <a:srgbClr val="959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 b="0" dirty="0">
              <a:solidFill>
                <a:srgbClr val="2B3137"/>
              </a:solidFill>
              <a:latin typeface="Graphik LCG" panose="020B0503030202060203" pitchFamily="34" charset="0"/>
            </a:endParaRPr>
          </a:p>
        </p:txBody>
      </p:sp>
      <p:sp>
        <p:nvSpPr>
          <p:cNvPr id="11" name="Google Shape;161;p9">
            <a:extLst>
              <a:ext uri="{FF2B5EF4-FFF2-40B4-BE49-F238E27FC236}">
                <a16:creationId xmlns:a16="http://schemas.microsoft.com/office/drawing/2014/main" id="{CF5B3226-C691-4571-B150-B51A2D61C976}"/>
              </a:ext>
            </a:extLst>
          </p:cNvPr>
          <p:cNvSpPr txBox="1"/>
          <p:nvPr/>
        </p:nvSpPr>
        <p:spPr>
          <a:xfrm>
            <a:off x="7248916" y="5130164"/>
            <a:ext cx="1264370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solidFill>
                  <a:srgbClr val="95959B"/>
                </a:solidFill>
                <a:latin typeface="Graphik LCG" panose="020B0503030202060203" pitchFamily="34" charset="0"/>
                <a:ea typeface="Poppins"/>
                <a:cs typeface="Poppins"/>
                <a:sym typeface="Poppins"/>
              </a:rPr>
              <a:t>ЧЕМ </a:t>
            </a:r>
            <a:r>
              <a:rPr lang="en-US" sz="1000" dirty="0">
                <a:solidFill>
                  <a:srgbClr val="95959B"/>
                </a:solidFill>
                <a:latin typeface="Graphik LCG" panose="020B0503030202060203" pitchFamily="34" charset="0"/>
                <a:ea typeface="Poppins"/>
                <a:cs typeface="Poppins"/>
                <a:sym typeface="Poppins"/>
              </a:rPr>
              <a:t>KINDI KIDS</a:t>
            </a:r>
            <a:endParaRPr lang="ru-RU" sz="1000" b="0" dirty="0">
              <a:solidFill>
                <a:srgbClr val="95959B"/>
              </a:solidFill>
              <a:latin typeface="Graphik LCG" panose="020B0503030202060203" pitchFamily="34" charset="0"/>
              <a:ea typeface="Poppins"/>
              <a:cs typeface="Poppins"/>
              <a:sym typeface="Poppins"/>
            </a:endParaRPr>
          </a:p>
        </p:txBody>
      </p:sp>
      <p:sp>
        <p:nvSpPr>
          <p:cNvPr id="12" name="Google Shape;175;p9">
            <a:extLst>
              <a:ext uri="{FF2B5EF4-FFF2-40B4-BE49-F238E27FC236}">
                <a16:creationId xmlns:a16="http://schemas.microsoft.com/office/drawing/2014/main" id="{B7114EB6-6413-4F3B-B7E8-C234D7E596CC}"/>
              </a:ext>
            </a:extLst>
          </p:cNvPr>
          <p:cNvSpPr/>
          <p:nvPr/>
        </p:nvSpPr>
        <p:spPr>
          <a:xfrm>
            <a:off x="6964649" y="4546082"/>
            <a:ext cx="183290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FF0000"/>
                </a:solidFill>
                <a:latin typeface="Graphik LCG" panose="020B0503030202060203" pitchFamily="34" charset="0"/>
                <a:ea typeface="Calibri"/>
                <a:cs typeface="Calibri"/>
                <a:sym typeface="Calibri"/>
              </a:rPr>
              <a:t>В 4,5</a:t>
            </a:r>
            <a:r>
              <a:rPr lang="en-US" sz="1600" b="1" dirty="0">
                <a:solidFill>
                  <a:srgbClr val="FF0000"/>
                </a:solidFill>
                <a:latin typeface="Graphik LCG" panose="020B0503030202060203" pitchFamily="34" charset="0"/>
                <a:ea typeface="Calibri"/>
                <a:cs typeface="Calibri"/>
                <a:sym typeface="Calibri"/>
              </a:rPr>
              <a:t> </a:t>
            </a:r>
            <a:r>
              <a:rPr lang="ru-RU" sz="1600" b="1" dirty="0">
                <a:solidFill>
                  <a:srgbClr val="FF0000"/>
                </a:solidFill>
                <a:latin typeface="Graphik LCG" panose="020B0503030202060203" pitchFamily="34" charset="0"/>
                <a:ea typeface="Calibri"/>
                <a:cs typeface="Calibri"/>
                <a:sym typeface="Calibri"/>
              </a:rPr>
              <a:t>РАЗ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FF0000"/>
                </a:solidFill>
                <a:latin typeface="Graphik LCG" panose="020B0503030202060203" pitchFamily="34" charset="0"/>
                <a:cs typeface="Calibri"/>
                <a:sym typeface="Calibri"/>
              </a:rPr>
              <a:t>БОЛЬШЕ</a:t>
            </a:r>
            <a:endParaRPr lang="ru-RU" sz="1600" dirty="0">
              <a:latin typeface="Graphik LCG" panose="020B0503030202060203" pitchFamily="34" charset="0"/>
            </a:endParaRPr>
          </a:p>
        </p:txBody>
      </p:sp>
      <p:sp>
        <p:nvSpPr>
          <p:cNvPr id="13" name="Google Shape;158;p9">
            <a:extLst>
              <a:ext uri="{FF2B5EF4-FFF2-40B4-BE49-F238E27FC236}">
                <a16:creationId xmlns:a16="http://schemas.microsoft.com/office/drawing/2014/main" id="{0270A887-86AC-4188-AB38-B98999E3E0A6}"/>
              </a:ext>
            </a:extLst>
          </p:cNvPr>
          <p:cNvSpPr txBox="1"/>
          <p:nvPr/>
        </p:nvSpPr>
        <p:spPr>
          <a:xfrm>
            <a:off x="6694401" y="3297602"/>
            <a:ext cx="23734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Graphik LCG" panose="020B0503030202060203" pitchFamily="34" charset="0"/>
                <a:ea typeface="Poppins"/>
                <a:cs typeface="Poppins"/>
                <a:sym typeface="Poppins"/>
              </a:rPr>
              <a:t>Конверсия в покупку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Graphik LCG" panose="020B0503030202060203" pitchFamily="34" charset="0"/>
                <a:cs typeface="Poppins"/>
                <a:sym typeface="Poppins"/>
              </a:rPr>
              <a:t>«Дикие </a:t>
            </a:r>
            <a:r>
              <a:rPr lang="ru-RU" sz="1400" b="1" dirty="0" err="1">
                <a:solidFill>
                  <a:schemeClr val="dk1"/>
                </a:solidFill>
                <a:latin typeface="Graphik LCG" panose="020B0503030202060203" pitchFamily="34" charset="0"/>
                <a:cs typeface="Poppins"/>
                <a:sym typeface="Poppins"/>
              </a:rPr>
              <a:t>скричеры</a:t>
            </a:r>
            <a:r>
              <a:rPr lang="ru-RU" sz="1400" b="1" dirty="0">
                <a:solidFill>
                  <a:schemeClr val="dk1"/>
                </a:solidFill>
                <a:latin typeface="Graphik LCG" panose="020B0503030202060203" pitchFamily="34" charset="0"/>
                <a:cs typeface="Poppins"/>
                <a:sym typeface="Poppins"/>
              </a:rPr>
              <a:t>»</a:t>
            </a:r>
            <a:endParaRPr sz="1400" b="1" dirty="0">
              <a:latin typeface="Graphik LCG" panose="020B0503030202060203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C9E543A5-1383-4264-85B1-19CF3194068F}"/>
              </a:ext>
            </a:extLst>
          </p:cNvPr>
          <p:cNvSpPr/>
          <p:nvPr/>
        </p:nvSpPr>
        <p:spPr>
          <a:xfrm>
            <a:off x="9391134" y="3940809"/>
            <a:ext cx="2055358" cy="2055358"/>
          </a:xfrm>
          <a:prstGeom prst="ellipse">
            <a:avLst/>
          </a:prstGeom>
          <a:solidFill>
            <a:schemeClr val="bg1"/>
          </a:solidFill>
          <a:ln w="3175">
            <a:solidFill>
              <a:srgbClr val="959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 b="0" dirty="0">
              <a:solidFill>
                <a:srgbClr val="2B3137"/>
              </a:solidFill>
              <a:latin typeface="Graphik LCG" panose="020B0503030202060203" pitchFamily="34" charset="0"/>
            </a:endParaRPr>
          </a:p>
        </p:txBody>
      </p:sp>
      <p:sp>
        <p:nvSpPr>
          <p:cNvPr id="15" name="Google Shape;161;p9">
            <a:extLst>
              <a:ext uri="{FF2B5EF4-FFF2-40B4-BE49-F238E27FC236}">
                <a16:creationId xmlns:a16="http://schemas.microsoft.com/office/drawing/2014/main" id="{3DE2DA47-BFED-4866-9767-FC5787F76A65}"/>
              </a:ext>
            </a:extLst>
          </p:cNvPr>
          <p:cNvSpPr txBox="1"/>
          <p:nvPr/>
        </p:nvSpPr>
        <p:spPr>
          <a:xfrm>
            <a:off x="9786628" y="5130164"/>
            <a:ext cx="1264370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solidFill>
                  <a:srgbClr val="95959B"/>
                </a:solidFill>
                <a:latin typeface="Graphik LCG" panose="020B0503030202060203" pitchFamily="34" charset="0"/>
                <a:ea typeface="Poppins"/>
                <a:cs typeface="Poppins"/>
                <a:sym typeface="Poppins"/>
              </a:rPr>
              <a:t>ПОКУПОК</a:t>
            </a:r>
            <a:endParaRPr lang="ru-RU" sz="1000" b="0" dirty="0">
              <a:solidFill>
                <a:srgbClr val="95959B"/>
              </a:solidFill>
              <a:latin typeface="Graphik LCG" panose="020B0503030202060203" pitchFamily="34" charset="0"/>
              <a:ea typeface="Poppins"/>
              <a:cs typeface="Poppins"/>
              <a:sym typeface="Poppins"/>
            </a:endParaRPr>
          </a:p>
        </p:txBody>
      </p:sp>
      <p:sp>
        <p:nvSpPr>
          <p:cNvPr id="16" name="Google Shape;175;p9">
            <a:extLst>
              <a:ext uri="{FF2B5EF4-FFF2-40B4-BE49-F238E27FC236}">
                <a16:creationId xmlns:a16="http://schemas.microsoft.com/office/drawing/2014/main" id="{083E426E-67D0-45FB-A107-8D93E4803FEA}"/>
              </a:ext>
            </a:extLst>
          </p:cNvPr>
          <p:cNvSpPr/>
          <p:nvPr/>
        </p:nvSpPr>
        <p:spPr>
          <a:xfrm>
            <a:off x="9502361" y="4546082"/>
            <a:ext cx="183290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FF0000"/>
                </a:solidFill>
                <a:latin typeface="Graphik LCG" panose="020B0503030202060203" pitchFamily="34" charset="0"/>
                <a:ea typeface="Calibri"/>
                <a:cs typeface="Calibri"/>
                <a:sym typeface="Calibri"/>
              </a:rPr>
              <a:t>&gt;50%</a:t>
            </a: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FF0000"/>
                </a:solidFill>
                <a:latin typeface="Graphik LCG" panose="020B0503030202060203" pitchFamily="34" charset="0"/>
                <a:cs typeface="Calibri"/>
                <a:sym typeface="Calibri"/>
              </a:rPr>
              <a:t>POST-CLICK</a:t>
            </a:r>
            <a:endParaRPr lang="ru-RU" sz="1600" dirty="0">
              <a:latin typeface="Graphik LCG" panose="020B0503030202060203" pitchFamily="34" charset="0"/>
            </a:endParaRPr>
          </a:p>
        </p:txBody>
      </p:sp>
      <p:sp>
        <p:nvSpPr>
          <p:cNvPr id="17" name="Google Shape;158;p9">
            <a:extLst>
              <a:ext uri="{FF2B5EF4-FFF2-40B4-BE49-F238E27FC236}">
                <a16:creationId xmlns:a16="http://schemas.microsoft.com/office/drawing/2014/main" id="{70767B67-0984-4867-97B6-DCFDA4E6896C}"/>
              </a:ext>
            </a:extLst>
          </p:cNvPr>
          <p:cNvSpPr txBox="1"/>
          <p:nvPr/>
        </p:nvSpPr>
        <p:spPr>
          <a:xfrm>
            <a:off x="9565457" y="3297602"/>
            <a:ext cx="170671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Graphik LCG" panose="020B0503030202060203" pitchFamily="34" charset="0"/>
                <a:ea typeface="Poppins"/>
                <a:cs typeface="Poppins"/>
                <a:sym typeface="Poppins"/>
              </a:rPr>
              <a:t>В течение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Graphik LCG" panose="020B0503030202060203" pitchFamily="34" charset="0"/>
                <a:ea typeface="Poppins"/>
                <a:cs typeface="Poppins"/>
                <a:sym typeface="Poppins"/>
              </a:rPr>
              <a:t>двух недель</a:t>
            </a:r>
            <a:endParaRPr sz="1400" b="1" dirty="0">
              <a:latin typeface="Graphik LCG" panose="020B0503030202060203" pitchFamily="34" charset="0"/>
            </a:endParaRPr>
          </a:p>
        </p:txBody>
      </p:sp>
      <p:sp>
        <p:nvSpPr>
          <p:cNvPr id="18" name="Google Shape;146;p7">
            <a:extLst>
              <a:ext uri="{FF2B5EF4-FFF2-40B4-BE49-F238E27FC236}">
                <a16:creationId xmlns:a16="http://schemas.microsoft.com/office/drawing/2014/main" id="{A9C715F4-45FD-4D69-8678-23C130F1E1EF}"/>
              </a:ext>
            </a:extLst>
          </p:cNvPr>
          <p:cNvSpPr txBox="1"/>
          <p:nvPr/>
        </p:nvSpPr>
        <p:spPr>
          <a:xfrm>
            <a:off x="712266" y="1745712"/>
            <a:ext cx="6314108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rgbClr val="FF2D00"/>
                </a:solidFill>
                <a:latin typeface="Graphik LCG" panose="020B0503030202060203" pitchFamily="34" charset="0"/>
                <a:ea typeface="Poppins"/>
                <a:cs typeface="Poppins"/>
                <a:sym typeface="Poppins"/>
              </a:rPr>
              <a:t>OLV </a:t>
            </a:r>
            <a:r>
              <a:rPr lang="ru-RU" sz="1400" dirty="0">
                <a:solidFill>
                  <a:srgbClr val="2B3137"/>
                </a:solidFill>
                <a:latin typeface="Graphik LCG" panose="020B0503030202060203" pitchFamily="34" charset="0"/>
                <a:ea typeface="Poppins"/>
                <a:cs typeface="Poppins"/>
                <a:sym typeface="Poppins"/>
              </a:rPr>
              <a:t>— инструмент построения знания.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rgbClr val="FF2D00"/>
                </a:solidFill>
                <a:latin typeface="Graphik LCG" panose="020B0503030202060203" pitchFamily="34" charset="0"/>
                <a:ea typeface="Poppins"/>
                <a:cs typeface="Poppins"/>
                <a:sym typeface="Poppins"/>
              </a:rPr>
              <a:t>Баннеры</a:t>
            </a:r>
            <a:r>
              <a:rPr lang="ru-RU" sz="1400" b="1" dirty="0">
                <a:solidFill>
                  <a:srgbClr val="2B3137"/>
                </a:solidFill>
                <a:latin typeface="Graphik LCG" panose="020B0503030202060203" pitchFamily="34" charset="0"/>
                <a:ea typeface="Poppins"/>
                <a:cs typeface="Poppins"/>
                <a:sym typeface="Poppins"/>
              </a:rPr>
              <a:t> </a:t>
            </a:r>
            <a:r>
              <a:rPr lang="ru-RU" sz="1400" dirty="0">
                <a:solidFill>
                  <a:srgbClr val="2B3137"/>
                </a:solidFill>
                <a:latin typeface="Graphik LCG" panose="020B0503030202060203" pitchFamily="34" charset="0"/>
                <a:ea typeface="Poppins"/>
                <a:cs typeface="Poppins"/>
                <a:sym typeface="Poppins"/>
              </a:rPr>
              <a:t>— </a:t>
            </a:r>
            <a:r>
              <a:rPr lang="ru-RU" sz="1400" dirty="0" err="1">
                <a:solidFill>
                  <a:srgbClr val="2B3137"/>
                </a:solidFill>
                <a:latin typeface="Graphik LCG" panose="020B0503030202060203" pitchFamily="34" charset="0"/>
                <a:ea typeface="Poppins"/>
                <a:cs typeface="Poppins"/>
                <a:sym typeface="Poppins"/>
              </a:rPr>
              <a:t>performance</a:t>
            </a:r>
            <a:r>
              <a:rPr lang="ru-RU" sz="1400" dirty="0">
                <a:solidFill>
                  <a:srgbClr val="2B3137"/>
                </a:solidFill>
                <a:latin typeface="Graphik LCG" panose="020B0503030202060203" pitchFamily="34" charset="0"/>
                <a:ea typeface="Poppins"/>
                <a:cs typeface="Poppins"/>
                <a:sym typeface="Poppins"/>
              </a:rPr>
              <a:t>-инструмент для совершения покупки. </a:t>
            </a:r>
          </a:p>
        </p:txBody>
      </p:sp>
      <p:sp>
        <p:nvSpPr>
          <p:cNvPr id="19" name="Google Shape;158;p9">
            <a:extLst>
              <a:ext uri="{FF2B5EF4-FFF2-40B4-BE49-F238E27FC236}">
                <a16:creationId xmlns:a16="http://schemas.microsoft.com/office/drawing/2014/main" id="{E946B51C-0E8F-49FA-8B1A-58D784D69502}"/>
              </a:ext>
            </a:extLst>
          </p:cNvPr>
          <p:cNvSpPr txBox="1"/>
          <p:nvPr/>
        </p:nvSpPr>
        <p:spPr>
          <a:xfrm>
            <a:off x="712266" y="1355602"/>
            <a:ext cx="215184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dk1"/>
                </a:solidFill>
                <a:latin typeface="Graphik LCG" panose="020B0503030202060203" pitchFamily="34" charset="0"/>
                <a:ea typeface="Poppins"/>
                <a:cs typeface="Poppins"/>
                <a:sym typeface="Poppins"/>
              </a:rPr>
              <a:t>Гипотеза</a:t>
            </a:r>
            <a:endParaRPr b="1" dirty="0">
              <a:latin typeface="Graphik LCG" panose="020B0503030202060203" pitchFamily="34" charset="0"/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4576A454-5CF8-4345-9BEE-86D2C8F4BFDC}"/>
              </a:ext>
            </a:extLst>
          </p:cNvPr>
          <p:cNvSpPr/>
          <p:nvPr/>
        </p:nvSpPr>
        <p:spPr>
          <a:xfrm>
            <a:off x="3333276" y="3436128"/>
            <a:ext cx="3039320" cy="3039320"/>
          </a:xfrm>
          <a:prstGeom prst="ellipse">
            <a:avLst/>
          </a:prstGeom>
          <a:solidFill>
            <a:srgbClr val="FF2D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 b="0" dirty="0">
              <a:solidFill>
                <a:srgbClr val="2B3137"/>
              </a:solidFill>
              <a:latin typeface="Graphik LCG" panose="020B0503030202060203" pitchFamily="34" charset="0"/>
            </a:endParaRPr>
          </a:p>
        </p:txBody>
      </p:sp>
      <p:sp>
        <p:nvSpPr>
          <p:cNvPr id="26" name="Google Shape;161;p9">
            <a:extLst>
              <a:ext uri="{FF2B5EF4-FFF2-40B4-BE49-F238E27FC236}">
                <a16:creationId xmlns:a16="http://schemas.microsoft.com/office/drawing/2014/main" id="{6C8FA9C6-1D96-4CB8-9D7B-DB7A9244222B}"/>
              </a:ext>
            </a:extLst>
          </p:cNvPr>
          <p:cNvSpPr txBox="1"/>
          <p:nvPr/>
        </p:nvSpPr>
        <p:spPr>
          <a:xfrm>
            <a:off x="4036734" y="5072572"/>
            <a:ext cx="163240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>
                <a:solidFill>
                  <a:schemeClr val="bg1"/>
                </a:solidFill>
                <a:latin typeface="Graphik LCG" panose="020B0503030202060203" pitchFamily="34" charset="0"/>
                <a:ea typeface="Poppins"/>
                <a:cs typeface="Poppins"/>
                <a:sym typeface="Poppins"/>
              </a:rPr>
              <a:t>КЛИКА ПО </a:t>
            </a:r>
            <a:r>
              <a:rPr lang="en-US" sz="1000" dirty="0">
                <a:solidFill>
                  <a:schemeClr val="bg1"/>
                </a:solidFill>
                <a:latin typeface="Graphik LCG" panose="020B0503030202060203" pitchFamily="34" charset="0"/>
                <a:ea typeface="Poppins"/>
                <a:cs typeface="Poppins"/>
                <a:sym typeface="Poppins"/>
              </a:rPr>
              <a:t>OLV</a:t>
            </a:r>
            <a:r>
              <a:rPr lang="ru-RU" sz="1000" dirty="0">
                <a:solidFill>
                  <a:schemeClr val="bg1"/>
                </a:solidFill>
                <a:latin typeface="Graphik LCG" panose="020B0503030202060203" pitchFamily="34" charset="0"/>
                <a:ea typeface="Poppins"/>
                <a:cs typeface="Poppins"/>
                <a:sym typeface="Poppins"/>
              </a:rPr>
              <a:t>, ЧЕМ ПО БАННЕРАМ</a:t>
            </a:r>
            <a:endParaRPr lang="ru-RU" sz="1000" b="0" dirty="0">
              <a:solidFill>
                <a:schemeClr val="bg1"/>
              </a:solidFill>
              <a:latin typeface="Graphik LCG" panose="020B0503030202060203" pitchFamily="34" charset="0"/>
              <a:ea typeface="Poppins"/>
              <a:cs typeface="Poppins"/>
              <a:sym typeface="Poppins"/>
            </a:endParaRPr>
          </a:p>
        </p:txBody>
      </p:sp>
      <p:sp>
        <p:nvSpPr>
          <p:cNvPr id="27" name="Google Shape;175;p9">
            <a:extLst>
              <a:ext uri="{FF2B5EF4-FFF2-40B4-BE49-F238E27FC236}">
                <a16:creationId xmlns:a16="http://schemas.microsoft.com/office/drawing/2014/main" id="{247F55E5-2A64-47E6-96B5-78CE269F9FE4}"/>
              </a:ext>
            </a:extLst>
          </p:cNvPr>
          <p:cNvSpPr/>
          <p:nvPr/>
        </p:nvSpPr>
        <p:spPr>
          <a:xfrm>
            <a:off x="3714030" y="4488490"/>
            <a:ext cx="227781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bg1"/>
                </a:solidFill>
                <a:latin typeface="Graphik LCG" panose="020B0503030202060203" pitchFamily="34" charset="0"/>
                <a:ea typeface="Calibri"/>
                <a:cs typeface="Calibri"/>
                <a:sym typeface="Calibri"/>
              </a:rPr>
              <a:t>В 2 РАЗА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chemeClr val="bg1"/>
                </a:solidFill>
                <a:latin typeface="Graphik LCG" panose="020B0503030202060203" pitchFamily="34" charset="0"/>
                <a:ea typeface="Calibri"/>
                <a:cs typeface="Calibri"/>
                <a:sym typeface="Calibri"/>
              </a:rPr>
              <a:t>НИЖЕ СТОИМОСТЬ</a:t>
            </a:r>
            <a:endParaRPr lang="ru-RU" sz="160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28" name="Google Shape;158;p9">
            <a:extLst>
              <a:ext uri="{FF2B5EF4-FFF2-40B4-BE49-F238E27FC236}">
                <a16:creationId xmlns:a16="http://schemas.microsoft.com/office/drawing/2014/main" id="{7C279DD9-51CA-48B1-A1C5-1A679BD4E8AD}"/>
              </a:ext>
            </a:extLst>
          </p:cNvPr>
          <p:cNvSpPr txBox="1"/>
          <p:nvPr/>
        </p:nvSpPr>
        <p:spPr>
          <a:xfrm>
            <a:off x="3609872" y="3035467"/>
            <a:ext cx="248612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Graphik LCG" panose="020B0503030202060203" pitchFamily="34" charset="0"/>
                <a:ea typeface="Poppins"/>
                <a:cs typeface="Poppins"/>
                <a:sym typeface="Poppins"/>
              </a:rPr>
              <a:t>После перенастройки</a:t>
            </a:r>
            <a:endParaRPr sz="1400" b="1" dirty="0">
              <a:latin typeface="Graphik LCG" panose="020B0503030202060203" pitchFamily="34" charset="0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819FC667-8937-4B7C-AEF3-C5DC70BFFD0E}"/>
              </a:ext>
            </a:extLst>
          </p:cNvPr>
          <p:cNvSpPr/>
          <p:nvPr/>
        </p:nvSpPr>
        <p:spPr>
          <a:xfrm>
            <a:off x="808603" y="3940809"/>
            <a:ext cx="2055358" cy="2055358"/>
          </a:xfrm>
          <a:prstGeom prst="ellipse">
            <a:avLst/>
          </a:prstGeom>
          <a:solidFill>
            <a:schemeClr val="bg1"/>
          </a:solidFill>
          <a:ln w="3175">
            <a:solidFill>
              <a:srgbClr val="959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 b="0" dirty="0">
              <a:solidFill>
                <a:srgbClr val="2B3137"/>
              </a:solidFill>
              <a:latin typeface="Graphik LCG" panose="020B0503030202060203" pitchFamily="34" charset="0"/>
            </a:endParaRPr>
          </a:p>
        </p:txBody>
      </p:sp>
      <p:sp>
        <p:nvSpPr>
          <p:cNvPr id="31" name="Google Shape;175;p9">
            <a:extLst>
              <a:ext uri="{FF2B5EF4-FFF2-40B4-BE49-F238E27FC236}">
                <a16:creationId xmlns:a16="http://schemas.microsoft.com/office/drawing/2014/main" id="{BCC469E8-35BD-451A-BC5B-FE7BD41364EC}"/>
              </a:ext>
            </a:extLst>
          </p:cNvPr>
          <p:cNvSpPr/>
          <p:nvPr/>
        </p:nvSpPr>
        <p:spPr>
          <a:xfrm>
            <a:off x="919830" y="4663816"/>
            <a:ext cx="183290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0000"/>
                </a:solidFill>
                <a:latin typeface="Graphik LCG" panose="020B0503030202060203" pitchFamily="34" charset="0"/>
                <a:ea typeface="Calibri"/>
                <a:cs typeface="Calibri"/>
                <a:sym typeface="Calibri"/>
              </a:rPr>
              <a:t>OLV </a:t>
            </a:r>
            <a:r>
              <a:rPr lang="ru-RU" sz="1600" b="1" dirty="0">
                <a:solidFill>
                  <a:srgbClr val="FF0000"/>
                </a:solidFill>
                <a:latin typeface="Graphik LCG" panose="020B0503030202060203" pitchFamily="34" charset="0"/>
                <a:ea typeface="Calibri"/>
                <a:cs typeface="Calibri"/>
                <a:sym typeface="Calibri"/>
              </a:rPr>
              <a:t>БОЛЕЕ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FF0000"/>
                </a:solidFill>
                <a:latin typeface="Graphik LCG" panose="020B0503030202060203" pitchFamily="34" charset="0"/>
                <a:cs typeface="Calibri"/>
                <a:sym typeface="Calibri"/>
              </a:rPr>
              <a:t>ЭФФЕКТИВЕН</a:t>
            </a:r>
            <a:endParaRPr lang="ru-RU" sz="1600" dirty="0">
              <a:latin typeface="Graphik LCG" panose="020B0503030202060203" pitchFamily="34" charset="0"/>
            </a:endParaRPr>
          </a:p>
        </p:txBody>
      </p:sp>
      <p:sp>
        <p:nvSpPr>
          <p:cNvPr id="32" name="Google Shape;158;p9">
            <a:extLst>
              <a:ext uri="{FF2B5EF4-FFF2-40B4-BE49-F238E27FC236}">
                <a16:creationId xmlns:a16="http://schemas.microsoft.com/office/drawing/2014/main" id="{F8698E5F-5C2B-4C40-B5FD-966BA2D3C609}"/>
              </a:ext>
            </a:extLst>
          </p:cNvPr>
          <p:cNvSpPr txBox="1"/>
          <p:nvPr/>
        </p:nvSpPr>
        <p:spPr>
          <a:xfrm>
            <a:off x="919831" y="3297602"/>
            <a:ext cx="183290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Graphik LCG" panose="020B0503030202060203" pitchFamily="34" charset="0"/>
                <a:ea typeface="Poppins"/>
                <a:cs typeface="Poppins"/>
                <a:sym typeface="Poppins"/>
              </a:rPr>
              <a:t>Данные первых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dirty="0">
                <a:solidFill>
                  <a:schemeClr val="dk1"/>
                </a:solidFill>
                <a:latin typeface="Graphik LCG" panose="020B0503030202060203" pitchFamily="34" charset="0"/>
                <a:ea typeface="Poppins"/>
                <a:cs typeface="Poppins"/>
                <a:sym typeface="Poppins"/>
              </a:rPr>
              <a:t>дней кампаний</a:t>
            </a:r>
            <a:endParaRPr sz="1400" b="1" dirty="0">
              <a:latin typeface="Graphik LCG" panose="020B0503030202060203" pitchFamily="34" charset="0"/>
            </a:endParaRP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228BF51E-C858-44F9-B86E-0726FB6F13D3}"/>
              </a:ext>
            </a:extLst>
          </p:cNvPr>
          <p:cNvCxnSpPr>
            <a:cxnSpLocks/>
          </p:cNvCxnSpPr>
          <p:nvPr/>
        </p:nvCxnSpPr>
        <p:spPr>
          <a:xfrm>
            <a:off x="796899" y="2781300"/>
            <a:ext cx="1059820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713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 descr="Кукла Донатина 25см с аксессуарами Кинди Кидс от Kindi Kids, 38391 - купить  в интернет-магазине ToyWay">
            <a:extLst>
              <a:ext uri="{FF2B5EF4-FFF2-40B4-BE49-F238E27FC236}">
                <a16:creationId xmlns:a16="http://schemas.microsoft.com/office/drawing/2014/main" id="{ED7AA18C-FC86-439F-8D60-B78D74955756}"/>
              </a:ext>
            </a:extLst>
          </p:cNvPr>
          <p:cNvSpPr/>
          <p:nvPr/>
        </p:nvSpPr>
        <p:spPr>
          <a:xfrm>
            <a:off x="6553200" y="982254"/>
            <a:ext cx="5080000" cy="5080000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9000" b="-9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ru-RU" dirty="0"/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7C047F01-D9EC-462F-AC2B-2A4300A27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109313"/>
              </p:ext>
            </p:extLst>
          </p:nvPr>
        </p:nvGraphicFramePr>
        <p:xfrm>
          <a:off x="712267" y="1253846"/>
          <a:ext cx="5616000" cy="290742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28988869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6871435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121369018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1142811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76703586"/>
                    </a:ext>
                  </a:extLst>
                </a:gridCol>
              </a:tblGrid>
              <a:tr h="484571">
                <a:tc>
                  <a:txBody>
                    <a:bodyPr/>
                    <a:lstStyle/>
                    <a:p>
                      <a:pPr algn="l"/>
                      <a:r>
                        <a:rPr lang="ru-RU" sz="1800" b="1" dirty="0">
                          <a:latin typeface="Graphik LCG" panose="020B0503030202060203" pitchFamily="34" charset="0"/>
                        </a:rPr>
                        <a:t>Видео</a:t>
                      </a:r>
                      <a:endParaRPr lang="ru-RU" dirty="0">
                        <a:latin typeface="Graphik LCG" panose="020B0503030202060203" pitchFamily="34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dirty="0">
                        <a:latin typeface="Graphik LCG" panose="020B0503030202060203" pitchFamily="34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raphik LCG" panose="020B0503030202060203" pitchFamily="34" charset="0"/>
                        </a:rPr>
                        <a:t>ПЛАН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raphik LCG" panose="020B0503030202060203" pitchFamily="34" charset="0"/>
                        </a:rPr>
                        <a:t>ФАКТ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raphik LCG" panose="020B0503030202060203" pitchFamily="34" charset="0"/>
                        </a:rPr>
                        <a:t>РАЗНИЦА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2697522"/>
                  </a:ext>
                </a:extLst>
              </a:tr>
              <a:tr h="484571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Graphik LCG" panose="020B0503030202060203" pitchFamily="34" charset="0"/>
                        </a:rPr>
                        <a:t>CTR</a:t>
                      </a:r>
                      <a:endParaRPr lang="ru-RU" sz="1600" dirty="0">
                        <a:latin typeface="Graphik LCG" panose="020B0503030202060203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1600" dirty="0">
                        <a:latin typeface="Graphik LCG" panose="020B0503030202060203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latin typeface="Graphik LCG" panose="020B0503030202060203" pitchFamily="34" charset="0"/>
                        </a:rPr>
                        <a:t>1%</a:t>
                      </a: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latin typeface="Graphik LCG" panose="020B0503030202060203" pitchFamily="34" charset="0"/>
                        </a:rPr>
                        <a:t>1,56%</a:t>
                      </a: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1" dirty="0">
                          <a:latin typeface="Graphik LCG" panose="020B0503030202060203" pitchFamily="34" charset="0"/>
                        </a:rPr>
                        <a:t>56,45%</a:t>
                      </a: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75291249"/>
                  </a:ext>
                </a:extLst>
              </a:tr>
              <a:tr h="484571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Graphik LCG" panose="020B0503030202060203" pitchFamily="34" charset="0"/>
                        </a:rPr>
                        <a:t>VTR</a:t>
                      </a:r>
                      <a:endParaRPr lang="ru-RU" sz="1600" dirty="0">
                        <a:latin typeface="Graphik LCG" panose="020B0503030202060203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endParaRPr lang="ru-RU" sz="1600" dirty="0">
                        <a:latin typeface="Graphik LCG" panose="020B0503030202060203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latin typeface="Graphik LCG" panose="020B0503030202060203" pitchFamily="34" charset="0"/>
                        </a:rPr>
                        <a:t>54%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latin typeface="Graphik LCG" panose="020B0503030202060203" pitchFamily="34" charset="0"/>
                        </a:rPr>
                        <a:t>77,73%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1" dirty="0">
                          <a:latin typeface="Graphik LCG" panose="020B0503030202060203" pitchFamily="34" charset="0"/>
                        </a:rPr>
                        <a:t>43,94%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190386776"/>
                  </a:ext>
                </a:extLst>
              </a:tr>
              <a:tr h="484571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Graphik LCG" panose="020B0503030202060203" pitchFamily="34" charset="0"/>
                        </a:rPr>
                        <a:t>CPC</a:t>
                      </a:r>
                      <a:endParaRPr lang="ru-RU" sz="1600" dirty="0">
                        <a:latin typeface="Graphik LCG" panose="020B0503030202060203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endParaRPr lang="ru-RU" sz="1600" dirty="0">
                        <a:latin typeface="Graphik LCG" panose="020B0503030202060203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latin typeface="Graphik LCG" panose="020B0503030202060203" pitchFamily="34" charset="0"/>
                        </a:rPr>
                        <a:t>27 ₽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latin typeface="Graphik LCG" panose="020B0503030202060203" pitchFamily="34" charset="0"/>
                        </a:rPr>
                        <a:t>24,74 ₽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1" dirty="0">
                          <a:latin typeface="Graphik LCG" panose="020B0503030202060203" pitchFamily="34" charset="0"/>
                        </a:rPr>
                        <a:t>9,19%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796034179"/>
                  </a:ext>
                </a:extLst>
              </a:tr>
              <a:tr h="484571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latin typeface="Graphik LCG" panose="020B0503030202060203" pitchFamily="34" charset="0"/>
                        </a:rPr>
                        <a:t>Клики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endParaRPr lang="ru-RU" sz="1600" dirty="0">
                        <a:latin typeface="Graphik LCG" panose="020B0503030202060203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latin typeface="Graphik LCG" panose="020B0503030202060203" pitchFamily="34" charset="0"/>
                        </a:rPr>
                        <a:t>11 204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latin typeface="Graphik LCG" panose="020B0503030202060203" pitchFamily="34" charset="0"/>
                        </a:rPr>
                        <a:t>12 233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1" dirty="0">
                          <a:latin typeface="Graphik LCG" panose="020B0503030202060203" pitchFamily="34" charset="0"/>
                        </a:rPr>
                        <a:t>9,19%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539288509"/>
                  </a:ext>
                </a:extLst>
              </a:tr>
              <a:tr h="484571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latin typeface="Graphik LCG" panose="020B0503030202060203" pitchFamily="34" charset="0"/>
                        </a:rPr>
                        <a:t>Просмотры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endParaRPr lang="ru-RU" sz="1600" dirty="0">
                        <a:latin typeface="Graphik LCG" panose="020B0503030202060203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latin typeface="Graphik LCG" panose="020B0503030202060203" pitchFamily="34" charset="0"/>
                        </a:rPr>
                        <a:t>605 000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latin typeface="Graphik LCG" panose="020B0503030202060203" pitchFamily="34" charset="0"/>
                        </a:rPr>
                        <a:t>607 750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1" dirty="0">
                          <a:latin typeface="Graphik LCG" panose="020B0503030202060203" pitchFamily="34" charset="0"/>
                        </a:rPr>
                        <a:t>0,45%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566994233"/>
                  </a:ext>
                </a:extLst>
              </a:tr>
            </a:tbl>
          </a:graphicData>
        </a:graphic>
      </p:graphicFrame>
      <p:graphicFrame>
        <p:nvGraphicFramePr>
          <p:cNvPr id="11" name="Таблица 6">
            <a:extLst>
              <a:ext uri="{FF2B5EF4-FFF2-40B4-BE49-F238E27FC236}">
                <a16:creationId xmlns:a16="http://schemas.microsoft.com/office/drawing/2014/main" id="{6AEEC087-D0B2-43FB-BBC6-A96C92CC9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202128"/>
              </p:ext>
            </p:extLst>
          </p:nvPr>
        </p:nvGraphicFramePr>
        <p:xfrm>
          <a:off x="712267" y="4460278"/>
          <a:ext cx="5616000" cy="193828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28988869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77963596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121369018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1142811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76703586"/>
                    </a:ext>
                  </a:extLst>
                </a:gridCol>
              </a:tblGrid>
              <a:tr h="484571">
                <a:tc>
                  <a:txBody>
                    <a:bodyPr/>
                    <a:lstStyle/>
                    <a:p>
                      <a:pPr algn="l"/>
                      <a:r>
                        <a:rPr lang="ru-RU" sz="1800" b="1" dirty="0">
                          <a:latin typeface="Graphik LCG" panose="020B0503030202060203" pitchFamily="34" charset="0"/>
                        </a:rPr>
                        <a:t>Баннеры</a:t>
                      </a:r>
                      <a:endParaRPr lang="ru-RU" dirty="0">
                        <a:latin typeface="Graphik LCG" panose="020B0503030202060203" pitchFamily="34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dirty="0">
                        <a:latin typeface="Graphik LCG" panose="020B0503030202060203" pitchFamily="34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raphik LCG" panose="020B0503030202060203" pitchFamily="34" charset="0"/>
                        </a:rPr>
                        <a:t>ПЛАН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raphik LCG" panose="020B0503030202060203" pitchFamily="34" charset="0"/>
                        </a:rPr>
                        <a:t>ФАКТ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raphik LCG" panose="020B0503030202060203" pitchFamily="34" charset="0"/>
                        </a:rPr>
                        <a:t>РАЗНИЦА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2697522"/>
                  </a:ext>
                </a:extLst>
              </a:tr>
              <a:tr h="484571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Graphik LCG" panose="020B0503030202060203" pitchFamily="34" charset="0"/>
                        </a:rPr>
                        <a:t>CTR</a:t>
                      </a:r>
                      <a:endParaRPr lang="ru-RU" sz="1600" dirty="0">
                        <a:latin typeface="Graphik LCG" panose="020B0503030202060203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ru-RU" sz="1600" dirty="0">
                        <a:latin typeface="Graphik LCG" panose="020B0503030202060203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>
                          <a:latin typeface="Graphik LCG" panose="020B0503030202060203" pitchFamily="34" charset="0"/>
                        </a:rPr>
                        <a:t>0,06%</a:t>
                      </a:r>
                      <a:endParaRPr lang="ru-RU" sz="1600" dirty="0">
                        <a:latin typeface="Graphik LCG" panose="020B0503030202060203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>
                          <a:latin typeface="Graphik LCG" panose="020B0503030202060203" pitchFamily="34" charset="0"/>
                        </a:rPr>
                        <a:t>0,15%</a:t>
                      </a:r>
                      <a:endParaRPr lang="ru-RU" sz="1600" dirty="0">
                        <a:latin typeface="Graphik LCG" panose="020B0503030202060203" pitchFamily="34" charset="0"/>
                      </a:endParaRP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1" dirty="0">
                          <a:latin typeface="Graphik LCG" panose="020B0503030202060203" pitchFamily="34" charset="0"/>
                        </a:rPr>
                        <a:t>143,13%</a:t>
                      </a: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75291249"/>
                  </a:ext>
                </a:extLst>
              </a:tr>
              <a:tr h="484571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latin typeface="Graphik LCG" panose="020B0503030202060203" pitchFamily="34" charset="0"/>
                        </a:rPr>
                        <a:t>CPC</a:t>
                      </a:r>
                      <a:endParaRPr lang="ru-RU" sz="1600" dirty="0">
                        <a:latin typeface="Graphik LCG" panose="020B0503030202060203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endParaRPr lang="ru-RU" sz="1600" dirty="0">
                        <a:latin typeface="Graphik LCG" panose="020B0503030202060203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latin typeface="Graphik LCG" panose="020B0503030202060203" pitchFamily="34" charset="0"/>
                        </a:rPr>
                        <a:t>57,6 ₽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latin typeface="Graphik LCG" panose="020B0503030202060203" pitchFamily="34" charset="0"/>
                        </a:rPr>
                        <a:t>57,01 ₽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1" dirty="0">
                          <a:latin typeface="Graphik LCG" panose="020B0503030202060203" pitchFamily="34" charset="0"/>
                        </a:rPr>
                        <a:t>1,04%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796034179"/>
                  </a:ext>
                </a:extLst>
              </a:tr>
              <a:tr h="484571">
                <a:tc>
                  <a:txBody>
                    <a:bodyPr/>
                    <a:lstStyle/>
                    <a:p>
                      <a:pPr algn="l"/>
                      <a:r>
                        <a:rPr lang="ru-RU" sz="1600">
                          <a:latin typeface="Graphik LCG" panose="020B0503030202060203" pitchFamily="34" charset="0"/>
                        </a:rPr>
                        <a:t>Клики</a:t>
                      </a:r>
                      <a:endParaRPr lang="ru-RU" sz="1600" dirty="0">
                        <a:latin typeface="Graphik LCG" panose="020B0503030202060203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endParaRPr lang="ru-RU" sz="1600" dirty="0">
                        <a:latin typeface="Graphik LCG" panose="020B0503030202060203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>
                          <a:latin typeface="Graphik LCG" panose="020B0503030202060203" pitchFamily="34" charset="0"/>
                        </a:rPr>
                        <a:t>2300</a:t>
                      </a:r>
                      <a:endParaRPr lang="ru-RU" sz="1600" dirty="0">
                        <a:latin typeface="Graphik LCG" panose="020B0503030202060203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latin typeface="Graphik LCG" panose="020B0503030202060203" pitchFamily="34" charset="0"/>
                        </a:rPr>
                        <a:t>2324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1" dirty="0">
                          <a:latin typeface="Graphik LCG" panose="020B0503030202060203" pitchFamily="34" charset="0"/>
                        </a:rPr>
                        <a:t>1,04%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539288509"/>
                  </a:ext>
                </a:extLst>
              </a:tr>
            </a:tbl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B880B8B-9DB5-4582-BAF1-1C19BF282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679" y="427393"/>
            <a:ext cx="3401042" cy="16529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BC0A3B-6C80-4644-B90E-7DC7D3D6D00C}"/>
              </a:ext>
            </a:extLst>
          </p:cNvPr>
          <p:cNvSpPr txBox="1"/>
          <p:nvPr/>
        </p:nvSpPr>
        <p:spPr>
          <a:xfrm>
            <a:off x="719520" y="364172"/>
            <a:ext cx="40048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i="0" dirty="0">
                <a:effectLst/>
                <a:latin typeface="Graphik LCG" panose="020B0503030202060203" pitchFamily="34" charset="0"/>
              </a:rPr>
              <a:t>РЕЗУЛЬТАТЫ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FF6691AC-1E5F-4320-A14E-B0B2463F89AF}"/>
              </a:ext>
            </a:extLst>
          </p:cNvPr>
          <p:cNvSpPr txBox="1">
            <a:spLocks/>
          </p:cNvSpPr>
          <p:nvPr/>
        </p:nvSpPr>
        <p:spPr>
          <a:xfrm>
            <a:off x="712267" y="585821"/>
            <a:ext cx="3098758" cy="6241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FF2D00"/>
                </a:solidFill>
                <a:latin typeface="Graphik LCG" panose="020B0503030202060203" pitchFamily="34" charset="0"/>
              </a:rPr>
              <a:t>Kindi</a:t>
            </a:r>
            <a:r>
              <a:rPr lang="en-US" dirty="0">
                <a:solidFill>
                  <a:srgbClr val="FF2D00"/>
                </a:solidFill>
                <a:latin typeface="Graphik LCG" panose="020B0503030202060203" pitchFamily="34" charset="0"/>
              </a:rPr>
              <a:t> Kids</a:t>
            </a:r>
            <a:endParaRPr lang="ru-RU" i="0" dirty="0">
              <a:solidFill>
                <a:srgbClr val="FF2D00"/>
              </a:solidFill>
              <a:effectLst/>
              <a:latin typeface="Graphik LCG" panose="020B0503030202060203" pitchFamily="34" charset="0"/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4828F252-FA60-4340-B1D6-58CCDA1FC4C6}"/>
              </a:ext>
            </a:extLst>
          </p:cNvPr>
          <p:cNvCxnSpPr>
            <a:cxnSpLocks/>
          </p:cNvCxnSpPr>
          <p:nvPr/>
        </p:nvCxnSpPr>
        <p:spPr>
          <a:xfrm>
            <a:off x="812087" y="1795970"/>
            <a:ext cx="528391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75FB88D-16AA-489B-BCC3-56E944405C94}"/>
              </a:ext>
            </a:extLst>
          </p:cNvPr>
          <p:cNvCxnSpPr>
            <a:cxnSpLocks/>
          </p:cNvCxnSpPr>
          <p:nvPr/>
        </p:nvCxnSpPr>
        <p:spPr>
          <a:xfrm>
            <a:off x="812087" y="4996370"/>
            <a:ext cx="528391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7864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</TotalTime>
  <Words>756</Words>
  <Application>Microsoft Office PowerPoint</Application>
  <PresentationFormat>Широкоэкранный</PresentationFormat>
  <Paragraphs>189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Graphik LCG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Артем Ларионов</cp:lastModifiedBy>
  <cp:revision>7</cp:revision>
  <dcterms:created xsi:type="dcterms:W3CDTF">2021-11-23T07:17:44Z</dcterms:created>
  <dcterms:modified xsi:type="dcterms:W3CDTF">2021-11-30T05:17:13Z</dcterms:modified>
</cp:coreProperties>
</file>