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0"/>
  </p:notesMasterIdLst>
  <p:sldIdLst>
    <p:sldId id="1480" r:id="rId2"/>
    <p:sldId id="289" r:id="rId3"/>
    <p:sldId id="765" r:id="rId4"/>
    <p:sldId id="299" r:id="rId5"/>
    <p:sldId id="494" r:id="rId6"/>
    <p:sldId id="499" r:id="rId7"/>
    <p:sldId id="498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юлина" initials="Т" lastIdx="3" clrIdx="0">
    <p:extLst>
      <p:ext uri="{19B8F6BF-5375-455C-9EA6-DF929625EA0E}">
        <p15:presenceInfo xmlns:p15="http://schemas.microsoft.com/office/powerpoint/2012/main" userId="Тюли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AB"/>
    <a:srgbClr val="FF2D00"/>
    <a:srgbClr val="2B3137"/>
    <a:srgbClr val="F1F1F3"/>
    <a:srgbClr val="95959B"/>
    <a:srgbClr val="F3F3F5"/>
    <a:srgbClr val="00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99772836841077"/>
          <c:y val="6.1230981286115677E-2"/>
          <c:w val="0.8503702731168491"/>
          <c:h val="0.911849835393080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DD-4894-BF2D-0A33D6F17AF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DD-4894-BF2D-0A33D6F17AF7}"/>
              </c:ext>
            </c:extLst>
          </c:dPt>
          <c:dLbls>
            <c:dLbl>
              <c:idx val="0"/>
              <c:layout>
                <c:manualLayout>
                  <c:x val="-0.5600871227077354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46,27%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748444363781224"/>
                      <c:h val="0.3296025094010210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A4DD-4894-BF2D-0A33D6F17AF7}"/>
                </c:ext>
              </c:extLst>
            </c:dLbl>
            <c:dLbl>
              <c:idx val="1"/>
              <c:layout>
                <c:manualLayout>
                  <c:x val="-0.49632064177732216"/>
                  <c:y val="7.5657892777430636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30,97%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272349046892244"/>
                      <c:h val="0.2708482869085010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A4DD-4894-BF2D-0A33D6F17AF7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Лист1!$A$2:$A$3</c:f>
              <c:strCache>
                <c:ptCount val="2"/>
                <c:pt idx="0">
                  <c:v>основная</c:v>
                </c:pt>
                <c:pt idx="1">
                  <c:v>контрольная</c:v>
                </c:pt>
              </c:strCache>
            </c:strRef>
          </c:cat>
          <c:val>
            <c:numRef>
              <c:f>Лист1!$B$2:$B$3</c:f>
              <c:numCache>
                <c:formatCode>0.0%</c:formatCode>
                <c:ptCount val="2"/>
                <c:pt idx="0">
                  <c:v>0.4627</c:v>
                </c:pt>
                <c:pt idx="1">
                  <c:v>0.30969999999999998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DD-4894-BF2D-0A33D6F17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16809984"/>
        <c:axId val="1816811680"/>
      </c:barChart>
      <c:catAx>
        <c:axId val="181680998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816811680"/>
        <c:crosses val="autoZero"/>
        <c:auto val="1"/>
        <c:lblAlgn val="ctr"/>
        <c:lblOffset val="100"/>
        <c:noMultiLvlLbl val="0"/>
      </c:catAx>
      <c:valAx>
        <c:axId val="1816811680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81680998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E1553-7C80-0749-A035-77BC9BDFD1DA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0C4F-AE01-B344-8EA5-2D3056818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96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7733D-4763-45BE-BA69-5EADBE2E1E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364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682CB-179B-794B-BA99-FDDA81E09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652BB-AADF-4656-BC86-8E2B98ADE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8B8D5A-40E5-4131-9771-DD18EFC71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E1014-9FA9-4101-91BD-8DD802F9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61480B-44A6-4973-A24E-B721E5BE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6EEB7-77EF-405C-9AA6-7F19763E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1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EF519-8719-47F5-B603-A02FE015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D58FE7-E413-483D-B54E-AADC0ADD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A9E7E0-6137-49E7-AA05-9FFDC75E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EE2F72-F46A-43B8-BB28-89EAA7FB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8BD3E-2C0F-400E-98C0-30BF165C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4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EDF678-050A-458B-AD64-82354F429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29C3FC-0CEC-47A7-9677-FCC28D1E4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9AB9C-C952-427C-80AB-FFC213BF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1152B-3654-4196-8E78-671283F7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15B91E-0E37-4430-9043-4D2FC28F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0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Заголовок и текст на светл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0E739F7-2483-433F-A7AD-0F50A41E7952}"/>
              </a:ext>
            </a:extLst>
          </p:cNvPr>
          <p:cNvSpPr/>
          <p:nvPr userDrawn="1"/>
        </p:nvSpPr>
        <p:spPr>
          <a:xfrm>
            <a:off x="0" y="0"/>
            <a:ext cx="550863" cy="6858000"/>
          </a:xfrm>
          <a:prstGeom prst="rect">
            <a:avLst/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07DAB1-1EB6-430C-9154-B704318F4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204637" y="5893997"/>
            <a:ext cx="968467" cy="22293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B4A4-8FD9-4A3B-881D-063B5BA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4547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523439-2A17-4739-83CB-D026F96883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1225" y="2312989"/>
            <a:ext cx="5184775" cy="735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6CB75F9-A141-4AEF-A6F2-110553266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225" y="3244850"/>
            <a:ext cx="5184775" cy="1300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4786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473">
          <p15:clr>
            <a:srgbClr val="FBAE40"/>
          </p15:clr>
        </p15:guide>
        <p15:guide id="4" pos="2207">
          <p15:clr>
            <a:srgbClr val="FBAE40"/>
          </p15:clr>
        </p15:guide>
        <p15:guide id="5" pos="7106">
          <p15:clr>
            <a:srgbClr val="FBAE40"/>
          </p15:clr>
        </p15:guide>
        <p15:guide id="6" pos="7333">
          <p15:clr>
            <a:srgbClr val="FBAE40"/>
          </p15:clr>
        </p15:guide>
        <p15:guide id="7" pos="574">
          <p15:clr>
            <a:srgbClr val="FBAE40"/>
          </p15:clr>
        </p15:guide>
        <p15:guide id="8" pos="347">
          <p15:clr>
            <a:srgbClr val="FBAE40"/>
          </p15:clr>
        </p15:guide>
        <p15:guide id="9" orient="horz" pos="3770">
          <p15:clr>
            <a:srgbClr val="FBAE40"/>
          </p15:clr>
        </p15:guide>
        <p15:guide id="10" orient="horz" pos="4088">
          <p15:clr>
            <a:srgbClr val="FBAE40"/>
          </p15:clr>
        </p15:guide>
        <p15:guide id="11" orient="horz" pos="550">
          <p15:clr>
            <a:srgbClr val="FBAE40"/>
          </p15:clr>
        </p15:guide>
        <p15:guide id="12" orient="horz" pos="777">
          <p15:clr>
            <a:srgbClr val="FBAE40"/>
          </p15:clr>
        </p15:guide>
        <p15:guide id="13" orient="horz" pos="2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31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пис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0E739F7-2483-433F-A7AD-0F50A41E7952}"/>
              </a:ext>
            </a:extLst>
          </p:cNvPr>
          <p:cNvSpPr/>
          <p:nvPr userDrawn="1"/>
        </p:nvSpPr>
        <p:spPr>
          <a:xfrm>
            <a:off x="0" y="0"/>
            <a:ext cx="550863" cy="6858000"/>
          </a:xfrm>
          <a:prstGeom prst="rect">
            <a:avLst/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07DAB1-1EB6-430C-9154-B704318F4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204637" y="5893997"/>
            <a:ext cx="968467" cy="222939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22CC7CE-3B29-4528-9AD9-87CBE14C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4547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B4A41-45D5-4F65-910A-B69E12D72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225" y="2089150"/>
            <a:ext cx="10415588" cy="4400550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263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473">
          <p15:clr>
            <a:srgbClr val="FBAE40"/>
          </p15:clr>
        </p15:guide>
        <p15:guide id="4" pos="2207">
          <p15:clr>
            <a:srgbClr val="FBAE40"/>
          </p15:clr>
        </p15:guide>
        <p15:guide id="5" pos="7106">
          <p15:clr>
            <a:srgbClr val="FBAE40"/>
          </p15:clr>
        </p15:guide>
        <p15:guide id="6" pos="7333">
          <p15:clr>
            <a:srgbClr val="FBAE40"/>
          </p15:clr>
        </p15:guide>
        <p15:guide id="7" pos="574">
          <p15:clr>
            <a:srgbClr val="FBAE40"/>
          </p15:clr>
        </p15:guide>
        <p15:guide id="8" pos="347">
          <p15:clr>
            <a:srgbClr val="FBAE40"/>
          </p15:clr>
        </p15:guide>
        <p15:guide id="9" orient="horz" pos="3770">
          <p15:clr>
            <a:srgbClr val="FBAE40"/>
          </p15:clr>
        </p15:guide>
        <p15:guide id="10" orient="horz" pos="4088">
          <p15:clr>
            <a:srgbClr val="FBAE40"/>
          </p15:clr>
        </p15:guide>
        <p15:guide id="11" orient="horz" pos="550">
          <p15:clr>
            <a:srgbClr val="FBAE40"/>
          </p15:clr>
        </p15:guide>
        <p15:guide id="12" orient="horz" pos="777">
          <p15:clr>
            <a:srgbClr val="FBAE40"/>
          </p15:clr>
        </p15:guide>
        <p15:guide id="13" orient="horz" pos="2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3D89F-C9EB-4AFA-BD21-A197BCFE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AD20D-1C9F-47F0-AFDB-490BB839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0B89F5-F8BD-4951-B7E0-E5B662D5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2CE0D-A5D7-42EB-A086-D55B7D12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1B0855-9C11-4D1D-8B59-A93230DE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7DF92-CC0F-436B-9E1E-3210FE2F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E009E0-2FC7-4350-BB0B-68CBB1F1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C0B78-D105-49DE-B56D-52BD880E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AB12B-58E8-4101-81F0-1A7BA394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CC411E-F970-4236-940A-89B87C41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DB436-622B-41D7-B1A4-709C12DE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6BEA1-9426-462C-BD53-12CC47999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EE5AB7-88D7-4D8D-BEDD-488B5D4AC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4E6B78-2689-42E2-BA74-4FA8AE11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EA87E0-F30A-414C-92A9-545DABC5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CF97C2-0F90-45BA-B39A-5C257D0F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2CF20-D97A-4FE3-868C-4D656709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94B349-5C5B-46C7-941D-4BF8D77B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4346E3-D94B-4684-B896-13D849F0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0AD577-A310-4ED6-A417-F0A68D917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5D1B86-0DF2-4ADD-8529-E7387371B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EB7499-85E2-4B2B-B174-C886CE50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88A795-5D27-4355-9C41-2BC5DF0F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ECDCED-1BDB-497D-ACD8-F398E6BB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53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1C439-3CCA-4FB3-BA9A-43B40080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A66E16-790F-461F-B95B-678710BE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78B2EA-94E1-43F7-9839-FE06AB31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C4A4D6-14DD-45DD-9796-A62C9BFA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7C9DE-9230-4C6E-94C3-B4A62C0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0F2C13-69E3-4C95-BC8B-4637F233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B008F2-7178-4558-B21B-07C3DCDA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5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44AC0-2D40-46BD-BF25-F8D81F73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8CD14-B774-42D1-B2F6-530143EA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8B1A11-03A2-46A4-87A7-130F91F3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4B27F2-6078-4006-A15B-56127AEC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CB21D1-2252-4186-B503-A1B7EBD8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690E01-4266-42BD-BACC-72363F6C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8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019E-FC88-4DB0-A6B0-224D944C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0F1DF5-1859-485E-ABEA-055B37362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CF512A-273A-4B19-AADE-D88C108CC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FA6B16-CD39-4723-83B8-68CF3494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24BD44-C69F-44BA-AA06-C8C72089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98B1F5-6D04-4C2C-9EF7-9ADCD188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8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96960-6C8E-4ACB-AE2E-387155D1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315A3-6660-4125-8C87-16D97242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9C8E04-F1FC-4CF4-8559-B564573C7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6C50-5838-C949-9991-5545811F6AA9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19260-6836-40BA-AD8B-6D2C554B0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12D134-B258-4530-AA11-5D5ECB8EE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8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gment.ru/" TargetMode="External"/><Relationship Id="rId3" Type="http://schemas.openxmlformats.org/officeDocument/2006/relationships/image" Target="../media/image5.png"/><Relationship Id="rId7" Type="http://schemas.openxmlformats.org/officeDocument/2006/relationships/hyperlink" Target="mailto:info@segmento.r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5">
            <a:extLst>
              <a:ext uri="{FF2B5EF4-FFF2-40B4-BE49-F238E27FC236}">
                <a16:creationId xmlns:a16="http://schemas.microsoft.com/office/drawing/2014/main" id="{E4C5F6E5-5F5C-416A-8305-E5055BABB4C1}"/>
              </a:ext>
            </a:extLst>
          </p:cNvPr>
          <p:cNvSpPr/>
          <p:nvPr/>
        </p:nvSpPr>
        <p:spPr>
          <a:xfrm>
            <a:off x="428" y="0"/>
            <a:ext cx="12191572" cy="1342923"/>
          </a:xfrm>
          <a:custGeom>
            <a:avLst/>
            <a:gdLst/>
            <a:ahLst/>
            <a:cxnLst/>
            <a:rect l="l" t="t" r="r" b="b"/>
            <a:pathLst>
              <a:path w="169545" h="7787640">
                <a:moveTo>
                  <a:pt x="169303" y="0"/>
                </a:moveTo>
                <a:lnTo>
                  <a:pt x="0" y="0"/>
                </a:lnTo>
                <a:lnTo>
                  <a:pt x="0" y="7787427"/>
                </a:lnTo>
                <a:lnTo>
                  <a:pt x="169303" y="7787427"/>
                </a:lnTo>
                <a:lnTo>
                  <a:pt x="169303" y="0"/>
                </a:lnTo>
                <a:close/>
              </a:path>
            </a:pathLst>
          </a:custGeom>
          <a:solidFill>
            <a:srgbClr val="FF2D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D6FA73-206A-495E-96E8-3A7BF3A35F7C}"/>
              </a:ext>
            </a:extLst>
          </p:cNvPr>
          <p:cNvSpPr txBox="1">
            <a:spLocks/>
          </p:cNvSpPr>
          <p:nvPr/>
        </p:nvSpPr>
        <p:spPr>
          <a:xfrm>
            <a:off x="5872803" y="609598"/>
            <a:ext cx="4336600" cy="577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600" b="1" dirty="0">
                <a:solidFill>
                  <a:schemeClr val="bg1"/>
                </a:solidFill>
                <a:latin typeface="Graphik LCG" panose="020B0503030202060203" pitchFamily="34" charset="0"/>
              </a:rPr>
              <a:t>Автоматизированная система </a:t>
            </a:r>
          </a:p>
          <a:p>
            <a:pPr algn="l">
              <a:lnSpc>
                <a:spcPct val="100000"/>
              </a:lnSpc>
            </a:pPr>
            <a:r>
              <a:rPr lang="ru-RU" sz="1600" b="1" dirty="0">
                <a:solidFill>
                  <a:schemeClr val="bg1"/>
                </a:solidFill>
                <a:latin typeface="Graphik LCG" panose="020B0503030202060203" pitchFamily="34" charset="0"/>
              </a:rPr>
              <a:t>онлайн-маркетинга для роста бизнеса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888074-8988-49A7-A4D8-B5A2B0ADEAD5}"/>
              </a:ext>
            </a:extLst>
          </p:cNvPr>
          <p:cNvSpPr txBox="1">
            <a:spLocks/>
          </p:cNvSpPr>
          <p:nvPr/>
        </p:nvSpPr>
        <p:spPr>
          <a:xfrm>
            <a:off x="1229919" y="2210470"/>
            <a:ext cx="7201017" cy="9877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b="1" dirty="0">
                <a:solidFill>
                  <a:srgbClr val="2B3137"/>
                </a:solidFill>
                <a:latin typeface="Graphik LCG" panose="020B0503030202060203" pitchFamily="34" charset="0"/>
              </a:rPr>
              <a:t>Post-campaign </a:t>
            </a:r>
            <a:r>
              <a:rPr lang="ru-RU" sz="4800" b="1" dirty="0">
                <a:solidFill>
                  <a:srgbClr val="2B3137"/>
                </a:solidFill>
                <a:latin typeface="Graphik LCG" panose="020B0503030202060203" pitchFamily="34" charset="0"/>
              </a:rPr>
              <a:t>отчет</a:t>
            </a:r>
          </a:p>
        </p:txBody>
      </p:sp>
      <p:pic>
        <p:nvPicPr>
          <p:cNvPr id="14" name="Рисунок 13" descr="Изображение выглядит как текст, часы, знак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D35E66D7-B09B-47D3-B5C2-1FE78DC40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 r="41544"/>
          <a:stretch/>
        </p:blipFill>
        <p:spPr>
          <a:xfrm>
            <a:off x="9623049" y="6183976"/>
            <a:ext cx="703207" cy="188905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F173D1-9E1F-4314-9796-73B4D2E3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6316" y="6172234"/>
            <a:ext cx="896279" cy="21238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96F24B-85F6-48E2-9BCA-6135393F6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9919" y="505996"/>
            <a:ext cx="3635687" cy="836927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434D0B1-AC17-4374-A51B-A7580B6D5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94939"/>
              </p:ext>
            </p:extLst>
          </p:nvPr>
        </p:nvGraphicFramePr>
        <p:xfrm>
          <a:off x="829580" y="4333216"/>
          <a:ext cx="62896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838">
                  <a:extLst>
                    <a:ext uri="{9D8B030D-6E8A-4147-A177-3AD203B41FA5}">
                      <a16:colId xmlns:a16="http://schemas.microsoft.com/office/drawing/2014/main" val="2762093582"/>
                    </a:ext>
                  </a:extLst>
                </a:gridCol>
                <a:gridCol w="3144838">
                  <a:extLst>
                    <a:ext uri="{9D8B030D-6E8A-4147-A177-3AD203B41FA5}">
                      <a16:colId xmlns:a16="http://schemas.microsoft.com/office/drawing/2014/main" val="3572898126"/>
                    </a:ext>
                  </a:extLst>
                </a:gridCol>
              </a:tblGrid>
              <a:tr h="3606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Клиент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GNTO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747881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Рекламная кампания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OLV in-app, display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388363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Период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05.08-15.09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573104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Продукт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333333"/>
                          </a:solidFill>
                        </a:rPr>
                        <a:t>Video</a:t>
                      </a:r>
                      <a:endParaRPr lang="ru-RU" b="1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99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14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усеченные противолежащие углы 1">
            <a:extLst>
              <a:ext uri="{FF2B5EF4-FFF2-40B4-BE49-F238E27FC236}">
                <a16:creationId xmlns:a16="http://schemas.microsoft.com/office/drawing/2014/main" id="{6BD4EDDD-3FE2-4542-9E32-A355D6A0B392}"/>
              </a:ext>
            </a:extLst>
          </p:cNvPr>
          <p:cNvSpPr/>
          <p:nvPr/>
        </p:nvSpPr>
        <p:spPr>
          <a:xfrm>
            <a:off x="6445740" y="5182128"/>
            <a:ext cx="4933949" cy="1339032"/>
          </a:xfrm>
          <a:prstGeom prst="snip2Diag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4CF5D238-9A2C-49D4-8B86-8AB2F6D06DE8}"/>
              </a:ext>
            </a:extLst>
          </p:cNvPr>
          <p:cNvSpPr txBox="1">
            <a:spLocks/>
          </p:cNvSpPr>
          <p:nvPr/>
        </p:nvSpPr>
        <p:spPr>
          <a:xfrm>
            <a:off x="712266" y="541286"/>
            <a:ext cx="8610263" cy="624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i="0" dirty="0">
                <a:solidFill>
                  <a:srgbClr val="FF2D00"/>
                </a:solidFill>
                <a:effectLst/>
                <a:latin typeface="Graphik LCG" panose="020B0503030202060203" pitchFamily="34" charset="0"/>
              </a:rPr>
              <a:t>Охватная кампания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510993AF-BA75-4C38-A3ED-56631CA6646E}"/>
              </a:ext>
            </a:extLst>
          </p:cNvPr>
          <p:cNvSpPr/>
          <p:nvPr/>
        </p:nvSpPr>
        <p:spPr>
          <a:xfrm>
            <a:off x="6561705" y="2404722"/>
            <a:ext cx="2187426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05.08-15.09.2020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1349CF71-D6C7-4D53-B90C-1D6D667BA2F9}"/>
              </a:ext>
            </a:extLst>
          </p:cNvPr>
          <p:cNvSpPr txBox="1">
            <a:spLocks/>
          </p:cNvSpPr>
          <p:nvPr/>
        </p:nvSpPr>
        <p:spPr>
          <a:xfrm>
            <a:off x="6504555" y="2049081"/>
            <a:ext cx="2797026" cy="349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Период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A8F7A03E-701C-4F80-80AC-EDDE72C80415}"/>
              </a:ext>
            </a:extLst>
          </p:cNvPr>
          <p:cNvSpPr/>
          <p:nvPr/>
        </p:nvSpPr>
        <p:spPr>
          <a:xfrm>
            <a:off x="6561705" y="3383767"/>
            <a:ext cx="1010666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Вся РФ</a:t>
            </a: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F8096227-1086-418A-953D-E6C753392781}"/>
              </a:ext>
            </a:extLst>
          </p:cNvPr>
          <p:cNvSpPr txBox="1">
            <a:spLocks/>
          </p:cNvSpPr>
          <p:nvPr/>
        </p:nvSpPr>
        <p:spPr>
          <a:xfrm>
            <a:off x="6504555" y="3028126"/>
            <a:ext cx="2797026" cy="349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Гео</a:t>
            </a:r>
          </a:p>
        </p:txBody>
      </p:sp>
      <p:sp>
        <p:nvSpPr>
          <p:cNvPr id="44" name="Заголовок 1">
            <a:extLst>
              <a:ext uri="{FF2B5EF4-FFF2-40B4-BE49-F238E27FC236}">
                <a16:creationId xmlns:a16="http://schemas.microsoft.com/office/drawing/2014/main" id="{EEFA134A-0701-4C15-A8EC-75C3D2AFFE30}"/>
              </a:ext>
            </a:extLst>
          </p:cNvPr>
          <p:cNvSpPr txBox="1">
            <a:spLocks/>
          </p:cNvSpPr>
          <p:nvPr/>
        </p:nvSpPr>
        <p:spPr>
          <a:xfrm>
            <a:off x="6504555" y="4267348"/>
            <a:ext cx="3084885" cy="374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Аудитория</a:t>
            </a:r>
            <a:endParaRPr lang="ru-RU" sz="180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5342C0CF-FF20-4F72-AC00-018AF3F25C2D}"/>
              </a:ext>
            </a:extLst>
          </p:cNvPr>
          <p:cNvSpPr txBox="1">
            <a:spLocks/>
          </p:cNvSpPr>
          <p:nvPr/>
        </p:nvSpPr>
        <p:spPr>
          <a:xfrm>
            <a:off x="6334125" y="5205748"/>
            <a:ext cx="4933949" cy="9790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КАСТОМНЫЕ СЕГМЕНТЫ : платежеспособность </a:t>
            </a:r>
            <a:r>
              <a:rPr lang="en-US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High, Premium, Lux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.</a:t>
            </a:r>
            <a:r>
              <a:rPr lang="en-US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 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Регулярные траты на отдых за рубежом, отели класса 4*+, авиабилеты </a:t>
            </a:r>
            <a:r>
              <a:rPr lang="ru-RU" sz="12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бизнесс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-класс, аренда яхт,  использование услуг консьерж-сервиса, высокие траты на шоппинг за рубежом. 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15DE9B15-208C-403D-9238-7E423DDF1AF0}"/>
              </a:ext>
            </a:extLst>
          </p:cNvPr>
          <p:cNvSpPr/>
          <p:nvPr/>
        </p:nvSpPr>
        <p:spPr>
          <a:xfrm>
            <a:off x="7626843" y="4628521"/>
            <a:ext cx="1010666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Женщины</a:t>
            </a:r>
            <a:endParaRPr lang="ru-RU" sz="1000" dirty="0"/>
          </a:p>
        </p:txBody>
      </p:sp>
      <p:sp>
        <p:nvSpPr>
          <p:cNvPr id="52" name="Заголовок 1">
            <a:extLst>
              <a:ext uri="{FF2B5EF4-FFF2-40B4-BE49-F238E27FC236}">
                <a16:creationId xmlns:a16="http://schemas.microsoft.com/office/drawing/2014/main" id="{C57851F1-9EBF-4FC6-A8BA-D5D01BC7336E}"/>
              </a:ext>
            </a:extLst>
          </p:cNvPr>
          <p:cNvSpPr txBox="1">
            <a:spLocks/>
          </p:cNvSpPr>
          <p:nvPr/>
        </p:nvSpPr>
        <p:spPr>
          <a:xfrm>
            <a:off x="719521" y="1502585"/>
            <a:ext cx="2244576" cy="349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Цели и задачи</a:t>
            </a: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F90F92E9-D354-41C2-B2AD-14318F579153}"/>
              </a:ext>
            </a:extLst>
          </p:cNvPr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68" name="object 5">
              <a:extLst>
                <a:ext uri="{FF2B5EF4-FFF2-40B4-BE49-F238E27FC236}">
                  <a16:creationId xmlns:a16="http://schemas.microsoft.com/office/drawing/2014/main" id="{CE7FFD43-03EC-4970-B364-06E3B3D34275}"/>
                </a:ext>
              </a:extLst>
            </p:cNvPr>
            <p:cNvSpPr/>
            <p:nvPr/>
          </p:nvSpPr>
          <p:spPr>
            <a:xfrm>
              <a:off x="428" y="0"/>
              <a:ext cx="262782" cy="6858000"/>
            </a:xfrm>
            <a:custGeom>
              <a:avLst/>
              <a:gdLst/>
              <a:ahLst/>
              <a:cxnLst/>
              <a:rect l="l" t="t" r="r" b="b"/>
              <a:pathLst>
                <a:path w="169545" h="7787640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B5258127-52C7-482B-A847-935F7FED0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-263297" y="6204204"/>
              <a:ext cx="855969" cy="197042"/>
            </a:xfrm>
            <a:prstGeom prst="rect">
              <a:avLst/>
            </a:prstGeom>
          </p:spPr>
        </p:pic>
      </p:grpSp>
      <p:sp>
        <p:nvSpPr>
          <p:cNvPr id="3" name="Овал 2">
            <a:extLst>
              <a:ext uri="{FF2B5EF4-FFF2-40B4-BE49-F238E27FC236}">
                <a16:creationId xmlns:a16="http://schemas.microsoft.com/office/drawing/2014/main" id="{B2BD9877-286B-4497-8817-6DBFB0EB5DE9}"/>
              </a:ext>
            </a:extLst>
          </p:cNvPr>
          <p:cNvSpPr/>
          <p:nvPr/>
        </p:nvSpPr>
        <p:spPr>
          <a:xfrm>
            <a:off x="2900167" y="1334263"/>
            <a:ext cx="2355237" cy="2355237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Охват ЦА при помощи видео роликов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86F8DA22-1DEB-413B-A62A-4F6C94671FB5}"/>
              </a:ext>
            </a:extLst>
          </p:cNvPr>
          <p:cNvSpPr/>
          <p:nvPr/>
        </p:nvSpPr>
        <p:spPr>
          <a:xfrm>
            <a:off x="408298" y="1905566"/>
            <a:ext cx="2491869" cy="2491869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srgbClr val="2B3137"/>
                </a:solidFill>
              </a:rPr>
              <a:t>Формирование ЦА, релевантной задачам клиента</a:t>
            </a:r>
            <a:endParaRPr lang="ru-RU" sz="1000" dirty="0">
              <a:effectLst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55F32006-8CED-4BD9-836B-EA240A0FBA23}"/>
              </a:ext>
            </a:extLst>
          </p:cNvPr>
          <p:cNvSpPr/>
          <p:nvPr/>
        </p:nvSpPr>
        <p:spPr>
          <a:xfrm>
            <a:off x="4523666" y="3804849"/>
            <a:ext cx="1388080" cy="1388080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000" b="0" kern="1200" dirty="0">
                <a:solidFill>
                  <a:srgbClr val="2B3137"/>
                </a:solidFill>
                <a:effectLst/>
                <a:latin typeface="Graphik LCG" panose="020B0503030202060203" pitchFamily="34" charset="0"/>
                <a:ea typeface="+mn-ea"/>
                <a:cs typeface="+mn-cs"/>
              </a:rPr>
              <a:t>ИЗМЕРЕНИЕ </a:t>
            </a: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000" b="0" kern="1200" dirty="0">
                <a:solidFill>
                  <a:srgbClr val="2B3137"/>
                </a:solidFill>
                <a:effectLst/>
                <a:latin typeface="Graphik LCG" panose="020B0503030202060203" pitchFamily="34" charset="0"/>
                <a:ea typeface="+mn-ea"/>
                <a:cs typeface="+mn-cs"/>
              </a:rPr>
              <a:t>Brand LIFT</a:t>
            </a:r>
            <a:endParaRPr lang="ru-RU" sz="1000" dirty="0">
              <a:effectLst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7C442E6B-51C2-437A-A872-927635A78859}"/>
              </a:ext>
            </a:extLst>
          </p:cNvPr>
          <p:cNvSpPr/>
          <p:nvPr/>
        </p:nvSpPr>
        <p:spPr>
          <a:xfrm>
            <a:off x="2402075" y="3686320"/>
            <a:ext cx="2049888" cy="2049888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000" b="0" kern="1200" dirty="0">
                <a:solidFill>
                  <a:srgbClr val="2B3137"/>
                </a:solidFill>
                <a:effectLst/>
                <a:latin typeface="Graphik LCG" panose="020B0503030202060203" pitchFamily="34" charset="0"/>
                <a:ea typeface="+mn-ea"/>
                <a:cs typeface="+mn-cs"/>
              </a:rPr>
              <a:t>Оптимизация кампании чтобы ЦА досматривала ролик до конца </a:t>
            </a:r>
            <a:endParaRPr lang="ru-RU" sz="1000" dirty="0"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C27FCB-9C39-47F3-8045-90BCEFD895A8}"/>
              </a:ext>
            </a:extLst>
          </p:cNvPr>
          <p:cNvSpPr txBox="1"/>
          <p:nvPr/>
        </p:nvSpPr>
        <p:spPr>
          <a:xfrm>
            <a:off x="719521" y="364171"/>
            <a:ext cx="1486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0" dirty="0">
                <a:solidFill>
                  <a:srgbClr val="95959B"/>
                </a:solidFill>
                <a:effectLst/>
                <a:latin typeface="Graphik LCG" panose="020B0503030202060203" pitchFamily="34" charset="0"/>
              </a:rPr>
              <a:t>КАРДИОМАГНИЛ</a:t>
            </a:r>
            <a:endParaRPr lang="ru-RU" sz="1200" dirty="0">
              <a:solidFill>
                <a:srgbClr val="95959B"/>
              </a:solidFill>
            </a:endParaRP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28AB1CDD-6058-49A2-A901-56AB72EC0A32}"/>
              </a:ext>
            </a:extLst>
          </p:cNvPr>
          <p:cNvSpPr txBox="1">
            <a:spLocks/>
          </p:cNvSpPr>
          <p:nvPr/>
        </p:nvSpPr>
        <p:spPr>
          <a:xfrm>
            <a:off x="719521" y="5517690"/>
            <a:ext cx="2244576" cy="349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Бюджет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80067BB4-3320-4BA3-BC9E-F28FE378F314}"/>
              </a:ext>
            </a:extLst>
          </p:cNvPr>
          <p:cNvSpPr txBox="1">
            <a:spLocks/>
          </p:cNvSpPr>
          <p:nvPr/>
        </p:nvSpPr>
        <p:spPr>
          <a:xfrm>
            <a:off x="712267" y="5769048"/>
            <a:ext cx="2251830" cy="5460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i="0" dirty="0">
                <a:solidFill>
                  <a:srgbClr val="FF2D00"/>
                </a:solidFill>
                <a:effectLst/>
                <a:latin typeface="Graphik LCG" panose="020B0503030202060203" pitchFamily="34" charset="0"/>
              </a:rPr>
              <a:t>50,000 </a:t>
            </a:r>
            <a:r>
              <a:rPr lang="en-US" sz="2400" i="0" dirty="0" err="1">
                <a:solidFill>
                  <a:srgbClr val="FF2D00"/>
                </a:solidFill>
                <a:effectLst/>
                <a:latin typeface="Graphik LCG" panose="020B0503030202060203" pitchFamily="34" charset="0"/>
              </a:rPr>
              <a:t>eur</a:t>
            </a:r>
            <a:endParaRPr lang="ru-RU" sz="2400" i="0" dirty="0">
              <a:solidFill>
                <a:srgbClr val="FF2D00"/>
              </a:solidFill>
              <a:effectLst/>
              <a:latin typeface="Graphik LCG" panose="020B0503030202060203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A68A3CA9-45D3-4D27-86FA-6ACFDFFC8073}"/>
              </a:ext>
            </a:extLst>
          </p:cNvPr>
          <p:cNvSpPr/>
          <p:nvPr/>
        </p:nvSpPr>
        <p:spPr>
          <a:xfrm>
            <a:off x="6504555" y="1006894"/>
            <a:ext cx="1308614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Видеореклама</a:t>
            </a: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179E376F-16E8-419A-B6A4-384AB41E252A}"/>
              </a:ext>
            </a:extLst>
          </p:cNvPr>
          <p:cNvSpPr txBox="1">
            <a:spLocks/>
          </p:cNvSpPr>
          <p:nvPr/>
        </p:nvSpPr>
        <p:spPr>
          <a:xfrm>
            <a:off x="6504555" y="669720"/>
            <a:ext cx="2244576" cy="349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Рекламные форматы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9A66A507-D090-4164-97F6-BF939FC89A65}"/>
              </a:ext>
            </a:extLst>
          </p:cNvPr>
          <p:cNvSpPr/>
          <p:nvPr/>
        </p:nvSpPr>
        <p:spPr>
          <a:xfrm>
            <a:off x="6489550" y="1455504"/>
            <a:ext cx="1690174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Desctop</a:t>
            </a:r>
            <a:endParaRPr lang="ru-RU" sz="100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637BCAF5-44B9-4807-9758-BBFBBE14CDF7}"/>
              </a:ext>
            </a:extLst>
          </p:cNvPr>
          <p:cNvSpPr/>
          <p:nvPr/>
        </p:nvSpPr>
        <p:spPr>
          <a:xfrm>
            <a:off x="6561705" y="4628521"/>
            <a:ext cx="1010666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Мужчины </a:t>
            </a:r>
            <a:endParaRPr lang="ru-RU" sz="1000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38BA3EF8-1A4B-44DD-B442-6243D87DC30F}"/>
              </a:ext>
            </a:extLst>
          </p:cNvPr>
          <p:cNvSpPr/>
          <p:nvPr/>
        </p:nvSpPr>
        <p:spPr>
          <a:xfrm>
            <a:off x="8718607" y="4628521"/>
            <a:ext cx="719124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0" dirty="0">
                <a:solidFill>
                  <a:srgbClr val="2B3137"/>
                </a:solidFill>
                <a:latin typeface="Graphik LCG" panose="020B0503030202060203" pitchFamily="34" charset="0"/>
              </a:rPr>
              <a:t>25-55+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C063C19F-5E2A-4209-BE7A-9F17F7A4C90E}"/>
              </a:ext>
            </a:extLst>
          </p:cNvPr>
          <p:cNvSpPr/>
          <p:nvPr/>
        </p:nvSpPr>
        <p:spPr>
          <a:xfrm>
            <a:off x="8266027" y="1466322"/>
            <a:ext cx="1690174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In-app</a:t>
            </a:r>
            <a:endParaRPr lang="ru-RU" sz="100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602EC58-A90D-428B-A33C-143539D293ED}"/>
              </a:ext>
            </a:extLst>
          </p:cNvPr>
          <p:cNvSpPr/>
          <p:nvPr/>
        </p:nvSpPr>
        <p:spPr>
          <a:xfrm>
            <a:off x="771882" y="1878992"/>
            <a:ext cx="5075140" cy="3171585"/>
          </a:xfrm>
          <a:prstGeom prst="roundRect">
            <a:avLst>
              <a:gd name="adj" fmla="val 2901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endParaRPr lang="ru-RU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9E7D9D1-4AC5-4B06-B7C8-013BA40A5CD4}"/>
              </a:ext>
            </a:extLst>
          </p:cNvPr>
          <p:cNvSpPr txBox="1">
            <a:spLocks/>
          </p:cNvSpPr>
          <p:nvPr/>
        </p:nvSpPr>
        <p:spPr>
          <a:xfrm>
            <a:off x="712267" y="541286"/>
            <a:ext cx="5383734" cy="624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i="0" dirty="0">
                <a:solidFill>
                  <a:srgbClr val="FF2D00"/>
                </a:solidFill>
                <a:effectLst/>
                <a:latin typeface="Graphik LCG" panose="020B0503030202060203" pitchFamily="34" charset="0"/>
              </a:rPr>
              <a:t>Результаты кампании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C337E2A-49DB-42D6-8EFA-AF99A2BE9036}"/>
              </a:ext>
            </a:extLst>
          </p:cNvPr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16D1263B-09C5-4D0E-B637-7BDFF992CBCE}"/>
                </a:ext>
              </a:extLst>
            </p:cNvPr>
            <p:cNvSpPr/>
            <p:nvPr/>
          </p:nvSpPr>
          <p:spPr>
            <a:xfrm>
              <a:off x="428" y="0"/>
              <a:ext cx="262782" cy="6858000"/>
            </a:xfrm>
            <a:custGeom>
              <a:avLst/>
              <a:gdLst/>
              <a:ahLst/>
              <a:cxnLst/>
              <a:rect l="l" t="t" r="r" b="b"/>
              <a:pathLst>
                <a:path w="169545" h="7787640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84C686F8-4AD7-4AE7-A032-9433F09EF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-263297" y="6204204"/>
              <a:ext cx="855969" cy="197042"/>
            </a:xfrm>
            <a:prstGeom prst="rect">
              <a:avLst/>
            </a:prstGeom>
          </p:spPr>
        </p:pic>
      </p:grp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DF890F45-9069-4FE1-B6A7-511AEE5D3338}"/>
              </a:ext>
            </a:extLst>
          </p:cNvPr>
          <p:cNvSpPr/>
          <p:nvPr/>
        </p:nvSpPr>
        <p:spPr>
          <a:xfrm>
            <a:off x="3178011" y="3704075"/>
            <a:ext cx="2207723" cy="3306325"/>
          </a:xfrm>
          <a:prstGeom prst="roundRect">
            <a:avLst>
              <a:gd name="adj" fmla="val 2901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9489D-077A-45A2-A97D-B57F82D52C2D}"/>
              </a:ext>
            </a:extLst>
          </p:cNvPr>
          <p:cNvSpPr txBox="1"/>
          <p:nvPr/>
        </p:nvSpPr>
        <p:spPr>
          <a:xfrm>
            <a:off x="719521" y="364171"/>
            <a:ext cx="1486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0" dirty="0">
                <a:solidFill>
                  <a:srgbClr val="95959B"/>
                </a:solidFill>
                <a:effectLst/>
                <a:latin typeface="Graphik LCG" panose="020B0503030202060203" pitchFamily="34" charset="0"/>
              </a:rPr>
              <a:t>КАРДИОМАГНИЛ</a:t>
            </a:r>
            <a:endParaRPr lang="ru-RU" sz="1200" dirty="0">
              <a:solidFill>
                <a:srgbClr val="95959B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5622A7-1862-4EEF-BEFB-0F144F673C19}"/>
              </a:ext>
            </a:extLst>
          </p:cNvPr>
          <p:cNvSpPr txBox="1"/>
          <p:nvPr/>
        </p:nvSpPr>
        <p:spPr>
          <a:xfrm>
            <a:off x="6587829" y="1930256"/>
            <a:ext cx="1374690" cy="412779"/>
          </a:xfrm>
          <a:prstGeom prst="rect">
            <a:avLst/>
          </a:prstGeom>
          <a:noFill/>
        </p:spPr>
        <p:txBody>
          <a:bodyPr wrap="square" lIns="90901" tIns="45453" rIns="90901" bIns="45453" rtlCol="0">
            <a:noAutofit/>
          </a:bodyPr>
          <a:lstStyle/>
          <a:p>
            <a:pPr defTabSz="454565">
              <a:defRPr/>
            </a:pPr>
            <a:r>
              <a:rPr lang="en-US" sz="1400" b="1" dirty="0">
                <a:solidFill>
                  <a:srgbClr val="2B3137"/>
                </a:solidFill>
                <a:latin typeface="Graphik LCG" panose="020B0503030202060203" pitchFamily="34" charset="0"/>
                <a:sym typeface="Carme"/>
              </a:rPr>
              <a:t>OLV </a:t>
            </a:r>
            <a:r>
              <a:rPr lang="en-US" sz="1400" b="1" dirty="0" err="1">
                <a:solidFill>
                  <a:srgbClr val="2B3137"/>
                </a:solidFill>
                <a:latin typeface="Graphik LCG" panose="020B0503030202060203" pitchFamily="34" charset="0"/>
                <a:sym typeface="Carme"/>
              </a:rPr>
              <a:t>Desctop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B3137"/>
              </a:solidFill>
              <a:effectLst/>
              <a:uLnTx/>
              <a:uFillTx/>
              <a:latin typeface="Graphik LCG" panose="020B0503030202060203" pitchFamily="34" charset="0"/>
              <a:sym typeface="Carme"/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F8F4DCA3-FA6D-485C-93AD-EE70180E2431}"/>
              </a:ext>
            </a:extLst>
          </p:cNvPr>
          <p:cNvCxnSpPr>
            <a:cxnSpLocks/>
          </p:cNvCxnSpPr>
          <p:nvPr/>
        </p:nvCxnSpPr>
        <p:spPr>
          <a:xfrm>
            <a:off x="8931631" y="2676088"/>
            <a:ext cx="0" cy="2562103"/>
          </a:xfrm>
          <a:prstGeom prst="line">
            <a:avLst/>
          </a:prstGeom>
          <a:ln w="6350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65D2D7-0651-4826-9AF2-0FC4E0183C24}"/>
              </a:ext>
            </a:extLst>
          </p:cNvPr>
          <p:cNvSpPr txBox="1"/>
          <p:nvPr/>
        </p:nvSpPr>
        <p:spPr>
          <a:xfrm>
            <a:off x="9480333" y="1910003"/>
            <a:ext cx="1374690" cy="412779"/>
          </a:xfrm>
          <a:prstGeom prst="rect">
            <a:avLst/>
          </a:prstGeom>
          <a:noFill/>
        </p:spPr>
        <p:txBody>
          <a:bodyPr wrap="square" lIns="90901" tIns="45453" rIns="90901" bIns="45453" rtlCol="0">
            <a:noAutofit/>
          </a:bodyPr>
          <a:lstStyle/>
          <a:p>
            <a:pPr defTabSz="454565">
              <a:defRPr/>
            </a:pPr>
            <a:r>
              <a:rPr lang="en-US" sz="1400" b="1" dirty="0">
                <a:solidFill>
                  <a:srgbClr val="2B3137"/>
                </a:solidFill>
                <a:latin typeface="Graphik LCG" panose="020B0503030202060203" pitchFamily="34" charset="0"/>
                <a:sym typeface="Carme"/>
              </a:rPr>
              <a:t>OLV In-app</a:t>
            </a:r>
          </a:p>
          <a:p>
            <a:pPr defTabSz="454565"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B3137"/>
              </a:solidFill>
              <a:effectLst/>
              <a:uLnTx/>
              <a:uFillTx/>
              <a:latin typeface="Graphik LCG" panose="020B0503030202060203" pitchFamily="34" charset="0"/>
              <a:sym typeface="Carme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ACF1EE1-8552-4A90-9B02-D475F3AB2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8565"/>
              </p:ext>
            </p:extLst>
          </p:nvPr>
        </p:nvGraphicFramePr>
        <p:xfrm>
          <a:off x="6125184" y="2833189"/>
          <a:ext cx="2528285" cy="1123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58567222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43430504"/>
                    </a:ext>
                  </a:extLst>
                </a:gridCol>
                <a:gridCol w="747110">
                  <a:extLst>
                    <a:ext uri="{9D8B030D-6E8A-4147-A177-3AD203B41FA5}">
                      <a16:colId xmlns:a16="http://schemas.microsoft.com/office/drawing/2014/main" val="3015150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Показатель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План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Факт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7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Показы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7 270 000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6 832 724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21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Охват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2 259 680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2 688 708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2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Частота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2,54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1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VTR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58,18%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61,11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1760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5F8A7BB-5E1D-4F1C-B75D-CD8A91D39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62386"/>
              </p:ext>
            </p:extLst>
          </p:nvPr>
        </p:nvGraphicFramePr>
        <p:xfrm>
          <a:off x="9209794" y="2833189"/>
          <a:ext cx="2800149" cy="1123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3383">
                  <a:extLst>
                    <a:ext uri="{9D8B030D-6E8A-4147-A177-3AD203B41FA5}">
                      <a16:colId xmlns:a16="http://schemas.microsoft.com/office/drawing/2014/main" val="1217357038"/>
                    </a:ext>
                  </a:extLst>
                </a:gridCol>
                <a:gridCol w="933383">
                  <a:extLst>
                    <a:ext uri="{9D8B030D-6E8A-4147-A177-3AD203B41FA5}">
                      <a16:colId xmlns:a16="http://schemas.microsoft.com/office/drawing/2014/main" val="119422859"/>
                    </a:ext>
                  </a:extLst>
                </a:gridCol>
                <a:gridCol w="933383">
                  <a:extLst>
                    <a:ext uri="{9D8B030D-6E8A-4147-A177-3AD203B41FA5}">
                      <a16:colId xmlns:a16="http://schemas.microsoft.com/office/drawing/2014/main" val="3602682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Показатель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План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Факт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0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Показы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6 258 000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6 640 482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36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Охват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1 643 403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1 924 617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45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Частота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3,45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8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VTR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45,21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64,76%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28575" marB="28575" anchor="ctr">
                    <a:solidFill>
                      <a:srgbClr val="FFB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8248"/>
                  </a:ext>
                </a:extLst>
              </a:tr>
            </a:tbl>
          </a:graphicData>
        </a:graphic>
      </p:graphicFrame>
      <p:pic>
        <p:nvPicPr>
          <p:cNvPr id="42" name="Picture 1">
            <a:extLst>
              <a:ext uri="{FF2B5EF4-FFF2-40B4-BE49-F238E27FC236}">
                <a16:creationId xmlns:a16="http://schemas.microsoft.com/office/drawing/2014/main" id="{34AB512E-B493-4621-81D7-4185E560AE19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265" y="2053253"/>
            <a:ext cx="4772160" cy="2751494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EEAB82AE-6076-44E3-A85F-6E2EAE32B1E4}"/>
              </a:ext>
            </a:extLst>
          </p:cNvPr>
          <p:cNvPicPr/>
          <p:nvPr/>
        </p:nvPicPr>
        <p:blipFill rotWithShape="1">
          <a:blip r:embed="rId5" cstate="print"/>
          <a:srcRect l="9090" t="-1" r="37168" b="5664"/>
          <a:stretch/>
        </p:blipFill>
        <p:spPr bwMode="auto">
          <a:xfrm>
            <a:off x="3423878" y="4979008"/>
            <a:ext cx="1695450" cy="18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B3D7CE-6F83-4C36-9E84-83246BC4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76" y="3556717"/>
            <a:ext cx="7740651" cy="1781884"/>
          </a:xfrm>
          <a:prstGeom prst="rect">
            <a:avLst/>
          </a:prstGeom>
        </p:spPr>
      </p:pic>
      <p:sp>
        <p:nvSpPr>
          <p:cNvPr id="14" name="Shape 19">
            <a:extLst>
              <a:ext uri="{FF2B5EF4-FFF2-40B4-BE49-F238E27FC236}">
                <a16:creationId xmlns:a16="http://schemas.microsoft.com/office/drawing/2014/main" id="{66A28DC2-8DD8-4416-86E2-9A9387779DE2}"/>
              </a:ext>
            </a:extLst>
          </p:cNvPr>
          <p:cNvSpPr txBox="1"/>
          <p:nvPr/>
        </p:nvSpPr>
        <p:spPr>
          <a:xfrm>
            <a:off x="9935571" y="130629"/>
            <a:ext cx="2056720" cy="2609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ru-RU" sz="1500" kern="1200" dirty="0">
                <a:latin typeface="FuturaFuturis" panose="020B0602020204020303" pitchFamily="34" charset="0"/>
              </a:rPr>
              <a:t>www.segmento.ru</a:t>
            </a:r>
          </a:p>
        </p:txBody>
      </p:sp>
      <p:sp>
        <p:nvSpPr>
          <p:cNvPr id="8" name="Заголовок 11">
            <a:extLst>
              <a:ext uri="{FF2B5EF4-FFF2-40B4-BE49-F238E27FC236}">
                <a16:creationId xmlns:a16="http://schemas.microsoft.com/office/drawing/2014/main" id="{F0AD9195-61F2-41B6-B080-470EA92E8135}"/>
              </a:ext>
            </a:extLst>
          </p:cNvPr>
          <p:cNvSpPr txBox="1">
            <a:spLocks/>
          </p:cNvSpPr>
          <p:nvPr/>
        </p:nvSpPr>
        <p:spPr>
          <a:xfrm>
            <a:off x="896476" y="3024851"/>
            <a:ext cx="5369208" cy="1680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0938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>
                <a:solidFill>
                  <a:srgbClr val="FF2E00"/>
                </a:solidFill>
                <a:latin typeface="FuturaFuturis" panose="020B06020202040203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3400"/>
              </a:lnSpc>
            </a:pPr>
            <a:r>
              <a:rPr lang="en-US" sz="6600" dirty="0">
                <a:solidFill>
                  <a:schemeClr val="tx1"/>
                </a:solidFill>
                <a:cs typeface="Arial" panose="020B0604020202020204" pitchFamily="34" charset="0"/>
                <a:sym typeface="PT Sans"/>
              </a:rPr>
              <a:t>Brand Lift</a:t>
            </a:r>
            <a:br>
              <a:rPr lang="en-US" sz="6600" dirty="0">
                <a:solidFill>
                  <a:schemeClr val="tx1"/>
                </a:solidFill>
                <a:cs typeface="Arial" panose="020B0604020202020204" pitchFamily="34" charset="0"/>
                <a:sym typeface="PT Sans"/>
              </a:rPr>
            </a:br>
            <a:r>
              <a:rPr lang="en-GB" sz="2800" dirty="0">
                <a:solidFill>
                  <a:schemeClr val="accent1"/>
                </a:solidFill>
              </a:rPr>
              <a:t>Brand awareness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 </a:t>
            </a:r>
            <a:endParaRPr lang="ru-RU" sz="6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83ACFE16-1FA7-5549-80B5-FBB7A9066652}"/>
              </a:ext>
            </a:extLst>
          </p:cNvPr>
          <p:cNvGraphicFramePr>
            <a:graphicFrameLocks noGrp="1"/>
          </p:cNvGraphicFramePr>
          <p:nvPr/>
        </p:nvGraphicFramePr>
        <p:xfrm>
          <a:off x="829580" y="4333216"/>
          <a:ext cx="62896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838">
                  <a:extLst>
                    <a:ext uri="{9D8B030D-6E8A-4147-A177-3AD203B41FA5}">
                      <a16:colId xmlns:a16="http://schemas.microsoft.com/office/drawing/2014/main" val="2762093582"/>
                    </a:ext>
                  </a:extLst>
                </a:gridCol>
                <a:gridCol w="3144838">
                  <a:extLst>
                    <a:ext uri="{9D8B030D-6E8A-4147-A177-3AD203B41FA5}">
                      <a16:colId xmlns:a16="http://schemas.microsoft.com/office/drawing/2014/main" val="3572898126"/>
                    </a:ext>
                  </a:extLst>
                </a:gridCol>
              </a:tblGrid>
              <a:tr h="3606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Клиент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GNTO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747881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Рекламная кампания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OLV in-app, display</a:t>
                      </a: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388363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Период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05.08-15.09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573104"/>
                  </a:ext>
                </a:extLst>
              </a:tr>
              <a:tr h="36067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Продукт</a:t>
                      </a: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333333"/>
                          </a:solidFill>
                        </a:rPr>
                        <a:t>Video</a:t>
                      </a:r>
                      <a:endParaRPr lang="ru-RU" b="1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996895"/>
                  </a:ext>
                </a:extLst>
              </a:tr>
            </a:tbl>
          </a:graphicData>
        </a:graphic>
      </p:graphicFrame>
      <p:pic>
        <p:nvPicPr>
          <p:cNvPr id="3" name="Рисунок 2" descr="Изображение выглядит как транспор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027F146-7FBD-40A5-BC4C-87D03A99F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36" y="2024063"/>
            <a:ext cx="2188487" cy="46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41A7E8C8-C9D2-4C2F-8070-554B7D3E0248}"/>
              </a:ext>
            </a:extLst>
          </p:cNvPr>
          <p:cNvSpPr/>
          <p:nvPr/>
        </p:nvSpPr>
        <p:spPr>
          <a:xfrm>
            <a:off x="7764447" y="2102412"/>
            <a:ext cx="2671971" cy="3483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8600D063-729A-4200-8CE3-C6F6AD8D4547}"/>
              </a:ext>
            </a:extLst>
          </p:cNvPr>
          <p:cNvSpPr/>
          <p:nvPr/>
        </p:nvSpPr>
        <p:spPr>
          <a:xfrm>
            <a:off x="926182" y="2102412"/>
            <a:ext cx="1146084" cy="34833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8B97C20-6CF9-4400-815E-A60AB78A3998}"/>
              </a:ext>
            </a:extLst>
          </p:cNvPr>
          <p:cNvSpPr/>
          <p:nvPr/>
        </p:nvSpPr>
        <p:spPr>
          <a:xfrm>
            <a:off x="3206801" y="2093955"/>
            <a:ext cx="4232929" cy="3483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BAE571-1B66-40CA-B194-118B7E11CAB7}"/>
              </a:ext>
            </a:extLst>
          </p:cNvPr>
          <p:cNvSpPr/>
          <p:nvPr/>
        </p:nvSpPr>
        <p:spPr>
          <a:xfrm>
            <a:off x="0" y="0"/>
            <a:ext cx="550863" cy="6858000"/>
          </a:xfrm>
          <a:prstGeom prst="rect">
            <a:avLst/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Futuris" charset="0"/>
              <a:ea typeface="FuturaFuturis" charset="0"/>
              <a:cs typeface="FuturaFuturis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B3EDDD-0E23-4440-B86B-C090EB3F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204637" y="5893997"/>
            <a:ext cx="968467" cy="2229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2340" y="5014906"/>
            <a:ext cx="195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Не показываем рекламу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9876" y="3336113"/>
            <a:ext cx="155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Показываем рекламу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669" y="2083504"/>
            <a:ext cx="12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Целевая аудитория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Futuris" charset="0"/>
              <a:ea typeface="FuturaFuturis" charset="0"/>
              <a:cs typeface="FuturaFuturis" charset="0"/>
            </a:endParaRPr>
          </a:p>
        </p:txBody>
      </p:sp>
      <p:cxnSp>
        <p:nvCxnSpPr>
          <p:cNvPr id="19" name="Straight Arrow Connector 14">
            <a:extLst>
              <a:ext uri="{FF2B5EF4-FFF2-40B4-BE49-F238E27FC236}">
                <a16:creationId xmlns:a16="http://schemas.microsoft.com/office/drawing/2014/main" id="{61FA2436-1262-4013-BE0A-4BFFC7C1ECD9}"/>
              </a:ext>
            </a:extLst>
          </p:cNvPr>
          <p:cNvCxnSpPr>
            <a:cxnSpLocks/>
          </p:cNvCxnSpPr>
          <p:nvPr/>
        </p:nvCxnSpPr>
        <p:spPr>
          <a:xfrm>
            <a:off x="4751099" y="3171859"/>
            <a:ext cx="134490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66015" y="2757754"/>
            <a:ext cx="157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900" dirty="0"/>
              <a:t>Достигнута целевая частота показов</a:t>
            </a:r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ea typeface="FuturaFuturis" charset="0"/>
              <a:cs typeface="FuturaFuturi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49140-999C-4FB2-AF55-C4CF29F7B97F}"/>
              </a:ext>
            </a:extLst>
          </p:cNvPr>
          <p:cNvSpPr txBox="1"/>
          <p:nvPr/>
        </p:nvSpPr>
        <p:spPr>
          <a:xfrm>
            <a:off x="7977548" y="3344105"/>
            <a:ext cx="184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+mn-ea"/>
                <a:cs typeface="+mn-cs"/>
              </a:rPr>
              <a:t>%</a:t>
            </a:r>
            <a:r>
              <a:rPr lang="ru-RU" sz="1400" dirty="0">
                <a:solidFill>
                  <a:prstClr val="black"/>
                </a:solidFill>
                <a:latin typeface="FuturaFuturis" charset="0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+mn-ea"/>
                <a:cs typeface="+mn-cs"/>
              </a:rPr>
              <a:t>положительных ответов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90AF3E-CB8C-44B9-8A61-430B0970EA0D}"/>
              </a:ext>
            </a:extLst>
          </p:cNvPr>
          <p:cNvSpPr txBox="1"/>
          <p:nvPr/>
        </p:nvSpPr>
        <p:spPr>
          <a:xfrm>
            <a:off x="4528601" y="2169958"/>
            <a:ext cx="158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2D00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Период РК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06189" y="4520136"/>
            <a:ext cx="119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2D00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Brand Lift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Futuris" charset="0"/>
              <a:ea typeface="FuturaFuturis" charset="0"/>
              <a:cs typeface="FuturaFuturis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F6A87A3-2053-48E1-9D4E-D59359CA76E8}"/>
              </a:ext>
            </a:extLst>
          </p:cNvPr>
          <p:cNvSpPr/>
          <p:nvPr/>
        </p:nvSpPr>
        <p:spPr>
          <a:xfrm>
            <a:off x="2127579" y="2639274"/>
            <a:ext cx="764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Тестовая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группа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4D4AA4A7-C4BC-4DA5-91A4-5FF50917CA2F}"/>
              </a:ext>
            </a:extLst>
          </p:cNvPr>
          <p:cNvSpPr/>
          <p:nvPr/>
        </p:nvSpPr>
        <p:spPr>
          <a:xfrm>
            <a:off x="2108772" y="4458581"/>
            <a:ext cx="1040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Контрольная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группа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B9CA91F-9F5A-4F96-B583-34BFC571F07B}"/>
              </a:ext>
            </a:extLst>
          </p:cNvPr>
          <p:cNvGrpSpPr/>
          <p:nvPr/>
        </p:nvGrpSpPr>
        <p:grpSpPr>
          <a:xfrm>
            <a:off x="6308617" y="2737319"/>
            <a:ext cx="694177" cy="643383"/>
            <a:chOff x="5228804" y="1575203"/>
            <a:chExt cx="794259" cy="736142"/>
          </a:xfrm>
        </p:grpSpPr>
        <p:pic>
          <p:nvPicPr>
            <p:cNvPr id="61" name="Рисунок 121">
              <a:extLst>
                <a:ext uri="{FF2B5EF4-FFF2-40B4-BE49-F238E27FC236}">
                  <a16:creationId xmlns:a16="http://schemas.microsoft.com/office/drawing/2014/main" id="{74D91F5C-5AA0-4C4F-A5C1-0BDE0BFE9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28804" y="1575203"/>
              <a:ext cx="794259" cy="736142"/>
            </a:xfrm>
            <a:prstGeom prst="rect">
              <a:avLst/>
            </a:prstGeom>
          </p:spPr>
        </p:pic>
        <p:pic>
          <p:nvPicPr>
            <p:cNvPr id="59" name="Рисунок 24">
              <a:extLst>
                <a:ext uri="{FF2B5EF4-FFF2-40B4-BE49-F238E27FC236}">
                  <a16:creationId xmlns:a16="http://schemas.microsoft.com/office/drawing/2014/main" id="{7F627FC8-A345-479D-A372-AE3601A31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634" y="1653821"/>
              <a:ext cx="322687" cy="363037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70FA249-33A6-424E-8841-07FAA00CA784}"/>
              </a:ext>
            </a:extLst>
          </p:cNvPr>
          <p:cNvSpPr txBox="1"/>
          <p:nvPr/>
        </p:nvSpPr>
        <p:spPr>
          <a:xfrm>
            <a:off x="5864129" y="3380702"/>
            <a:ext cx="155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Показываем опрос</a:t>
            </a:r>
          </a:p>
        </p:txBody>
      </p:sp>
      <p:cxnSp>
        <p:nvCxnSpPr>
          <p:cNvPr id="56" name="Straight Arrow Connector 14">
            <a:extLst>
              <a:ext uri="{FF2B5EF4-FFF2-40B4-BE49-F238E27FC236}">
                <a16:creationId xmlns:a16="http://schemas.microsoft.com/office/drawing/2014/main" id="{CBB41376-EF58-AB48-8405-831A436632F4}"/>
              </a:ext>
            </a:extLst>
          </p:cNvPr>
          <p:cNvCxnSpPr>
            <a:cxnSpLocks/>
          </p:cNvCxnSpPr>
          <p:nvPr/>
        </p:nvCxnSpPr>
        <p:spPr>
          <a:xfrm>
            <a:off x="7994958" y="4041321"/>
            <a:ext cx="121897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A72F96-EA31-D347-A412-E439F5384AE5}"/>
              </a:ext>
            </a:extLst>
          </p:cNvPr>
          <p:cNvSpPr txBox="1"/>
          <p:nvPr/>
        </p:nvSpPr>
        <p:spPr>
          <a:xfrm>
            <a:off x="8949038" y="3826267"/>
            <a:ext cx="191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+mn-ea"/>
                <a:cs typeface="+mn-cs"/>
              </a:rPr>
              <a:t>100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+mn-ea"/>
                <a:cs typeface="+mn-cs"/>
              </a:rPr>
              <a:t>%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+mn-ea"/>
                <a:cs typeface="+mn-cs"/>
              </a:rPr>
              <a:t>=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Futuris" charset="0"/>
              <a:ea typeface="+mn-ea"/>
              <a:cs typeface="+mn-cs"/>
            </a:endParaRP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91241A2-38CB-46A2-9BE9-4069ABD610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04" y="2672170"/>
            <a:ext cx="786273" cy="786273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402579D-BF20-47F9-975A-FE8FC8344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6" y="3520740"/>
            <a:ext cx="786273" cy="786273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EF690C7-F542-4BEE-871C-64AEF0F9E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48" y="4503875"/>
            <a:ext cx="786273" cy="786273"/>
          </a:xfrm>
          <a:prstGeom prst="rect">
            <a:avLst/>
          </a:prstGeom>
        </p:spPr>
      </p:pic>
      <p:cxnSp>
        <p:nvCxnSpPr>
          <p:cNvPr id="63" name="Straight Arrow Connector 14">
            <a:extLst>
              <a:ext uri="{FF2B5EF4-FFF2-40B4-BE49-F238E27FC236}">
                <a16:creationId xmlns:a16="http://schemas.microsoft.com/office/drawing/2014/main" id="{B1B0911E-C91F-4E76-B5B0-DB8D91809CBA}"/>
              </a:ext>
            </a:extLst>
          </p:cNvPr>
          <p:cNvCxnSpPr>
            <a:cxnSpLocks/>
          </p:cNvCxnSpPr>
          <p:nvPr/>
        </p:nvCxnSpPr>
        <p:spPr>
          <a:xfrm>
            <a:off x="2072266" y="3157400"/>
            <a:ext cx="11927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DB799D1-5107-45F0-ABB0-A31ED77489B7}"/>
              </a:ext>
            </a:extLst>
          </p:cNvPr>
          <p:cNvCxnSpPr>
            <a:cxnSpLocks/>
          </p:cNvCxnSpPr>
          <p:nvPr/>
        </p:nvCxnSpPr>
        <p:spPr>
          <a:xfrm>
            <a:off x="2063557" y="2717483"/>
            <a:ext cx="0" cy="153971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27653AEE-2555-496F-B3C3-1E4FDD1B36DB}"/>
              </a:ext>
            </a:extLst>
          </p:cNvPr>
          <p:cNvCxnSpPr>
            <a:cxnSpLocks/>
          </p:cNvCxnSpPr>
          <p:nvPr/>
        </p:nvCxnSpPr>
        <p:spPr>
          <a:xfrm>
            <a:off x="2063557" y="4463431"/>
            <a:ext cx="0" cy="76970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4">
            <a:extLst>
              <a:ext uri="{FF2B5EF4-FFF2-40B4-BE49-F238E27FC236}">
                <a16:creationId xmlns:a16="http://schemas.microsoft.com/office/drawing/2014/main" id="{101E88EB-3D84-4CDE-A48A-0B31D866399D}"/>
              </a:ext>
            </a:extLst>
          </p:cNvPr>
          <p:cNvCxnSpPr>
            <a:cxnSpLocks/>
          </p:cNvCxnSpPr>
          <p:nvPr/>
        </p:nvCxnSpPr>
        <p:spPr>
          <a:xfrm>
            <a:off x="2074404" y="4922148"/>
            <a:ext cx="11927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BB3828D7-C486-45A1-B329-CF09C8CD4E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64" y="2616656"/>
            <a:ext cx="755081" cy="755081"/>
          </a:xfrm>
          <a:prstGeom prst="rect">
            <a:avLst/>
          </a:prstGeom>
        </p:spPr>
      </p:pic>
      <p:pic>
        <p:nvPicPr>
          <p:cNvPr id="64" name="Рисунок 121">
            <a:extLst>
              <a:ext uri="{FF2B5EF4-FFF2-40B4-BE49-F238E27FC236}">
                <a16:creationId xmlns:a16="http://schemas.microsoft.com/office/drawing/2014/main" id="{171BE004-FE8C-430F-92A9-8E3A74D7C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8899" y="2731008"/>
            <a:ext cx="691314" cy="64072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620E8F6-5BBD-4EE9-9A4F-7649BED717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72" y="4238736"/>
            <a:ext cx="677581" cy="677581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4C09F77-BB4B-4DA5-A125-CE4EB57F1B36}"/>
              </a:ext>
            </a:extLst>
          </p:cNvPr>
          <p:cNvGrpSpPr/>
          <p:nvPr/>
        </p:nvGrpSpPr>
        <p:grpSpPr>
          <a:xfrm>
            <a:off x="3916270" y="4332595"/>
            <a:ext cx="691314" cy="640729"/>
            <a:chOff x="3100343" y="5128972"/>
            <a:chExt cx="691314" cy="640729"/>
          </a:xfrm>
        </p:grpSpPr>
        <p:pic>
          <p:nvPicPr>
            <p:cNvPr id="66" name="Рисунок 121">
              <a:extLst>
                <a:ext uri="{FF2B5EF4-FFF2-40B4-BE49-F238E27FC236}">
                  <a16:creationId xmlns:a16="http://schemas.microsoft.com/office/drawing/2014/main" id="{32A8B8F9-1119-40C3-ABA6-F37C009C8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0343" y="5128972"/>
              <a:ext cx="691314" cy="640729"/>
            </a:xfrm>
            <a:prstGeom prst="rect">
              <a:avLst/>
            </a:prstGeom>
          </p:spPr>
        </p:pic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8E559BA-C34B-4485-B8F8-5A32691EB337}"/>
                </a:ext>
              </a:extLst>
            </p:cNvPr>
            <p:cNvSpPr/>
            <p:nvPr/>
          </p:nvSpPr>
          <p:spPr>
            <a:xfrm>
              <a:off x="3428187" y="5179067"/>
              <a:ext cx="310429" cy="341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1" name="Straight Arrow Connector 14">
            <a:extLst>
              <a:ext uri="{FF2B5EF4-FFF2-40B4-BE49-F238E27FC236}">
                <a16:creationId xmlns:a16="http://schemas.microsoft.com/office/drawing/2014/main" id="{A1AF0D5E-82DE-485B-A514-2DED886525B9}"/>
              </a:ext>
            </a:extLst>
          </p:cNvPr>
          <p:cNvCxnSpPr>
            <a:cxnSpLocks/>
          </p:cNvCxnSpPr>
          <p:nvPr/>
        </p:nvCxnSpPr>
        <p:spPr>
          <a:xfrm>
            <a:off x="4708698" y="4916317"/>
            <a:ext cx="1387302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092D61E3-B837-4F1A-9B4B-5B5D5405E0C2}"/>
              </a:ext>
            </a:extLst>
          </p:cNvPr>
          <p:cNvGrpSpPr/>
          <p:nvPr/>
        </p:nvGrpSpPr>
        <p:grpSpPr>
          <a:xfrm>
            <a:off x="6308617" y="4342642"/>
            <a:ext cx="694177" cy="643383"/>
            <a:chOff x="5228804" y="1575203"/>
            <a:chExt cx="794259" cy="736142"/>
          </a:xfrm>
        </p:grpSpPr>
        <p:pic>
          <p:nvPicPr>
            <p:cNvPr id="84" name="Рисунок 121">
              <a:extLst>
                <a:ext uri="{FF2B5EF4-FFF2-40B4-BE49-F238E27FC236}">
                  <a16:creationId xmlns:a16="http://schemas.microsoft.com/office/drawing/2014/main" id="{B284DF94-DA3D-4596-A887-E0496CAE6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28804" y="1575203"/>
              <a:ext cx="794259" cy="736142"/>
            </a:xfrm>
            <a:prstGeom prst="rect">
              <a:avLst/>
            </a:prstGeom>
          </p:spPr>
        </p:pic>
        <p:pic>
          <p:nvPicPr>
            <p:cNvPr id="85" name="Рисунок 24">
              <a:extLst>
                <a:ext uri="{FF2B5EF4-FFF2-40B4-BE49-F238E27FC236}">
                  <a16:creationId xmlns:a16="http://schemas.microsoft.com/office/drawing/2014/main" id="{4FF6B8AC-92D8-4050-8C3E-295A4C4B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634" y="1653821"/>
              <a:ext cx="322687" cy="363037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BB7F6A6-D15F-465E-85C8-D1F9758A6603}"/>
              </a:ext>
            </a:extLst>
          </p:cNvPr>
          <p:cNvSpPr txBox="1"/>
          <p:nvPr/>
        </p:nvSpPr>
        <p:spPr>
          <a:xfrm>
            <a:off x="5864129" y="4986025"/>
            <a:ext cx="155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Показываем опрос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6F6C829-2726-4B1E-8811-7482C5466AF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827" r="42494"/>
          <a:stretch/>
        </p:blipFill>
        <p:spPr>
          <a:xfrm>
            <a:off x="8068110" y="2672170"/>
            <a:ext cx="519656" cy="576212"/>
          </a:xfrm>
          <a:prstGeom prst="rect">
            <a:avLst/>
          </a:prstGeom>
        </p:spPr>
      </p:pic>
      <p:cxnSp>
        <p:nvCxnSpPr>
          <p:cNvPr id="91" name="Straight Arrow Connector 14">
            <a:extLst>
              <a:ext uri="{FF2B5EF4-FFF2-40B4-BE49-F238E27FC236}">
                <a16:creationId xmlns:a16="http://schemas.microsoft.com/office/drawing/2014/main" id="{E0D6927C-0D66-4BAF-B20A-C4E9390B1582}"/>
              </a:ext>
            </a:extLst>
          </p:cNvPr>
          <p:cNvCxnSpPr>
            <a:cxnSpLocks/>
          </p:cNvCxnSpPr>
          <p:nvPr/>
        </p:nvCxnSpPr>
        <p:spPr>
          <a:xfrm>
            <a:off x="7166011" y="3228206"/>
            <a:ext cx="65658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4">
            <a:extLst>
              <a:ext uri="{FF2B5EF4-FFF2-40B4-BE49-F238E27FC236}">
                <a16:creationId xmlns:a16="http://schemas.microsoft.com/office/drawing/2014/main" id="{1DF6FC79-90D6-4EAE-B440-C051E985230C}"/>
              </a:ext>
            </a:extLst>
          </p:cNvPr>
          <p:cNvCxnSpPr>
            <a:cxnSpLocks/>
          </p:cNvCxnSpPr>
          <p:nvPr/>
        </p:nvCxnSpPr>
        <p:spPr>
          <a:xfrm>
            <a:off x="7123610" y="4973410"/>
            <a:ext cx="69898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0E7E243-53BE-4A09-A588-70F6E22B3C9F}"/>
              </a:ext>
            </a:extLst>
          </p:cNvPr>
          <p:cNvSpPr txBox="1"/>
          <p:nvPr/>
        </p:nvSpPr>
        <p:spPr>
          <a:xfrm>
            <a:off x="8005779" y="4992177"/>
            <a:ext cx="184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+mn-ea"/>
                <a:cs typeface="+mn-cs"/>
              </a:rPr>
              <a:t>%</a:t>
            </a:r>
            <a:r>
              <a:rPr lang="ru-RU" sz="1400" dirty="0">
                <a:solidFill>
                  <a:prstClr val="black"/>
                </a:solidFill>
                <a:latin typeface="FuturaFuturis" charset="0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+mn-ea"/>
                <a:cs typeface="+mn-cs"/>
              </a:rPr>
              <a:t>положительных ответов</a:t>
            </a:r>
          </a:p>
        </p:txBody>
      </p:sp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BE743873-554E-43DE-8E6E-533E432AD13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400" r="42495"/>
          <a:stretch/>
        </p:blipFill>
        <p:spPr>
          <a:xfrm>
            <a:off x="8068110" y="4320242"/>
            <a:ext cx="547887" cy="57621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F2BB2CE-108A-4DE8-BB35-26CDFE3FAD78}"/>
              </a:ext>
            </a:extLst>
          </p:cNvPr>
          <p:cNvSpPr txBox="1"/>
          <p:nvPr/>
        </p:nvSpPr>
        <p:spPr>
          <a:xfrm>
            <a:off x="7961591" y="2156015"/>
            <a:ext cx="187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Подсчет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Futuris" charset="0"/>
                <a:ea typeface="FuturaFuturis" charset="0"/>
                <a:cs typeface="FuturaFuturis" charset="0"/>
              </a:rPr>
              <a:t>Brand Lift</a:t>
            </a:r>
          </a:p>
        </p:txBody>
      </p:sp>
      <p:cxnSp>
        <p:nvCxnSpPr>
          <p:cNvPr id="97" name="Straight Arrow Connector 14">
            <a:extLst>
              <a:ext uri="{FF2B5EF4-FFF2-40B4-BE49-F238E27FC236}">
                <a16:creationId xmlns:a16="http://schemas.microsoft.com/office/drawing/2014/main" id="{1DBA7B01-CD1B-44DF-B228-FA9CAC964158}"/>
              </a:ext>
            </a:extLst>
          </p:cNvPr>
          <p:cNvCxnSpPr>
            <a:cxnSpLocks/>
          </p:cNvCxnSpPr>
          <p:nvPr/>
        </p:nvCxnSpPr>
        <p:spPr>
          <a:xfrm>
            <a:off x="9341522" y="4041321"/>
            <a:ext cx="13468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04136C2C-7A51-4156-99F0-0E2CB095C2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237" y="3126270"/>
            <a:ext cx="1332312" cy="133231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4099B1CF-10A5-49CB-B5BC-19E4F96A36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945" y="3249068"/>
            <a:ext cx="434895" cy="43531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821CF-4B54-FD48-8546-8ACF1E4B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140869"/>
            <a:ext cx="10515600" cy="1325563"/>
          </a:xfrm>
        </p:spPr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764E16-CBE5-1C48-B157-557C601BF1F6}"/>
              </a:ext>
            </a:extLst>
          </p:cNvPr>
          <p:cNvSpPr/>
          <p:nvPr/>
        </p:nvSpPr>
        <p:spPr>
          <a:xfrm>
            <a:off x="811305" y="1098304"/>
            <a:ext cx="1051559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00" b="1" dirty="0">
                <a:solidFill>
                  <a:srgbClr val="333333"/>
                </a:solidFill>
                <a:latin typeface="+mj-lt"/>
              </a:rPr>
              <a:t>Brand Lift - </a:t>
            </a:r>
            <a:r>
              <a:rPr lang="ru-RU" sz="1300" b="1" dirty="0">
                <a:solidFill>
                  <a:srgbClr val="333333"/>
                </a:solidFill>
                <a:latin typeface="+mj-lt"/>
              </a:rPr>
              <a:t>инструмент, который позволяет оценить влияние рекламной кампании на значения брендовых метрик, таких как: </a:t>
            </a:r>
            <a:r>
              <a:rPr lang="en-GB" sz="1300" b="1" dirty="0">
                <a:solidFill>
                  <a:schemeClr val="accent1"/>
                </a:solidFill>
                <a:latin typeface="+mj-lt"/>
              </a:rPr>
              <a:t>brand awareness </a:t>
            </a:r>
            <a:r>
              <a:rPr lang="en-GB" sz="1300" b="1" dirty="0">
                <a:solidFill>
                  <a:srgbClr val="333333"/>
                </a:solidFill>
                <a:latin typeface="+mj-lt"/>
              </a:rPr>
              <a:t>(</a:t>
            </a:r>
            <a:r>
              <a:rPr lang="ru-RU" sz="1300" b="1" dirty="0">
                <a:solidFill>
                  <a:srgbClr val="333333"/>
                </a:solidFill>
                <a:latin typeface="+mj-lt"/>
              </a:rPr>
              <a:t>узнаваемость бренда), </a:t>
            </a:r>
            <a:r>
              <a:rPr lang="en-GB" sz="1300" b="1" dirty="0">
                <a:solidFill>
                  <a:schemeClr val="accent1"/>
                </a:solidFill>
                <a:latin typeface="+mj-lt"/>
              </a:rPr>
              <a:t>ad recall </a:t>
            </a:r>
            <a:r>
              <a:rPr lang="en-GB" sz="1300" b="1" dirty="0">
                <a:solidFill>
                  <a:srgbClr val="333333"/>
                </a:solidFill>
                <a:latin typeface="+mj-lt"/>
              </a:rPr>
              <a:t>(</a:t>
            </a:r>
            <a:r>
              <a:rPr lang="ru-RU" sz="1300" b="1" dirty="0">
                <a:solidFill>
                  <a:srgbClr val="333333"/>
                </a:solidFill>
                <a:latin typeface="+mj-lt"/>
              </a:rPr>
              <a:t>запоминаемость бренда), </a:t>
            </a:r>
            <a:r>
              <a:rPr lang="en-GB" sz="1300" b="1" dirty="0">
                <a:solidFill>
                  <a:schemeClr val="accent1"/>
                </a:solidFill>
                <a:latin typeface="+mj-lt"/>
              </a:rPr>
              <a:t>consideration</a:t>
            </a:r>
            <a:r>
              <a:rPr lang="en-GB" sz="1300" b="1" dirty="0">
                <a:solidFill>
                  <a:srgbClr val="333333"/>
                </a:solidFill>
                <a:latin typeface="+mj-lt"/>
              </a:rPr>
              <a:t> (</a:t>
            </a:r>
            <a:r>
              <a:rPr lang="ru-RU" sz="1300" b="1" dirty="0">
                <a:solidFill>
                  <a:srgbClr val="333333"/>
                </a:solidFill>
                <a:latin typeface="+mj-lt"/>
              </a:rPr>
              <a:t>предпочтение), </a:t>
            </a:r>
            <a:r>
              <a:rPr lang="en-GB" sz="1300" b="1" dirty="0">
                <a:solidFill>
                  <a:schemeClr val="accent1"/>
                </a:solidFill>
                <a:latin typeface="+mj-lt"/>
              </a:rPr>
              <a:t>intent </a:t>
            </a:r>
            <a:r>
              <a:rPr lang="en-GB" sz="1300" b="1" dirty="0">
                <a:solidFill>
                  <a:srgbClr val="333333"/>
                </a:solidFill>
                <a:latin typeface="+mj-lt"/>
              </a:rPr>
              <a:t>(</a:t>
            </a:r>
            <a:r>
              <a:rPr lang="ru-RU" sz="1300" b="1" dirty="0">
                <a:solidFill>
                  <a:srgbClr val="333333"/>
                </a:solidFill>
                <a:latin typeface="+mj-lt"/>
              </a:rPr>
              <a:t>намерение). Значение брендовых метрик измеряется посредством опроса пользователей.</a:t>
            </a:r>
            <a:endParaRPr lang="ru-RU" sz="1300" b="1" dirty="0">
              <a:latin typeface="+mj-lt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1639A2A-B9E5-3F4F-9D7D-5C9478F491A4}"/>
              </a:ext>
            </a:extLst>
          </p:cNvPr>
          <p:cNvGraphicFramePr>
            <a:graphicFrameLocks noGrp="1"/>
          </p:cNvGraphicFramePr>
          <p:nvPr/>
        </p:nvGraphicFramePr>
        <p:xfrm>
          <a:off x="919669" y="5991261"/>
          <a:ext cx="10729914" cy="649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398">
                  <a:extLst>
                    <a:ext uri="{9D8B030D-6E8A-4147-A177-3AD203B41FA5}">
                      <a16:colId xmlns:a16="http://schemas.microsoft.com/office/drawing/2014/main" val="3473650072"/>
                    </a:ext>
                  </a:extLst>
                </a:gridCol>
                <a:gridCol w="9253516">
                  <a:extLst>
                    <a:ext uri="{9D8B030D-6E8A-4147-A177-3AD203B41FA5}">
                      <a16:colId xmlns:a16="http://schemas.microsoft.com/office/drawing/2014/main" val="496534751"/>
                    </a:ext>
                  </a:extLst>
                </a:gridCol>
              </a:tblGrid>
              <a:tr h="64977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  <a:latin typeface="+mn-lt"/>
                        </a:rPr>
                        <a:t>Статистическая значимость</a:t>
                      </a:r>
                      <a:endParaRPr lang="ru-RU" sz="1400" b="1" i="0" u="none" strike="noStrike" dirty="0">
                        <a:solidFill>
                          <a:srgbClr val="FF2D00"/>
                        </a:solidFill>
                        <a:effectLst/>
                        <a:latin typeface="+mn-lt"/>
                      </a:endParaRPr>
                    </a:p>
                  </a:txBody>
                  <a:tcPr marL="7118" marR="7118" marT="7118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 fontAlgn="ctr">
                        <a:tabLst>
                          <a:tab pos="9058275" algn="l"/>
                        </a:tabLst>
                      </a:pPr>
                      <a:r>
                        <a:rPr lang="ru-RU" sz="800" b="0" dirty="0">
                          <a:latin typeface="FuturaFuturisLight" panose="020B0402030204020303" pitchFamily="34" charset="0"/>
                        </a:rPr>
                        <a:t>Исследование проводится путем опроса случайных пользователей из тестовой и контрольной группы, по ответам которых делается вывод о всей группе. Чем больше пользователей будет опрошено, </a:t>
                      </a:r>
                      <a:br>
                        <a:rPr lang="ru-RU" sz="800" b="0" dirty="0">
                          <a:latin typeface="FuturaFuturisLight" panose="020B0402030204020303" pitchFamily="34" charset="0"/>
                        </a:rPr>
                      </a:br>
                      <a:r>
                        <a:rPr lang="ru-RU" sz="800" b="0" dirty="0">
                          <a:latin typeface="FuturaFuturisLight" panose="020B0402030204020303" pitchFamily="34" charset="0"/>
                        </a:rPr>
                        <a:t>тем точнее будет результат. Статистическая значимость говорит о том, что разница % положительных ответов в тестовой и контрольной группе не является случайной с вероятностью не менее 80%. Статистическая значимость проверяется с помощью критерия хи-квадрат. Чем больше </a:t>
                      </a:r>
                      <a:r>
                        <a:rPr lang="ru-RU" sz="800" b="0" dirty="0" err="1">
                          <a:latin typeface="FuturaFuturisLight" panose="020B0402030204020303" pitchFamily="34" charset="0"/>
                        </a:rPr>
                        <a:t>Brand</a:t>
                      </a:r>
                      <a:r>
                        <a:rPr lang="ru-RU" sz="800" b="0" dirty="0">
                          <a:latin typeface="FuturaFuturisLight" panose="020B0402030204020303" pitchFamily="34" charset="0"/>
                        </a:rPr>
                        <a:t> </a:t>
                      </a:r>
                      <a:r>
                        <a:rPr lang="ru-RU" sz="800" b="0" dirty="0" err="1">
                          <a:latin typeface="FuturaFuturisLight" panose="020B0402030204020303" pitchFamily="34" charset="0"/>
                        </a:rPr>
                        <a:t>Lift</a:t>
                      </a:r>
                      <a:r>
                        <a:rPr lang="ru-RU" sz="800" b="0" dirty="0">
                          <a:latin typeface="FuturaFuturisLight" panose="020B0402030204020303" pitchFamily="34" charset="0"/>
                        </a:rPr>
                        <a:t>, тем меньше ответов нужно для получения статистической значимости.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FuturaFuturisLight" panose="020B0402030204020303" pitchFamily="34" charset="0"/>
                      </a:endParaRPr>
                    </a:p>
                  </a:txBody>
                  <a:tcPr marL="7118" marR="7118" marT="711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5778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0AC4948-21AA-4EEA-9EDF-C84E02749C26}"/>
              </a:ext>
            </a:extLst>
          </p:cNvPr>
          <p:cNvSpPr txBox="1"/>
          <p:nvPr/>
        </p:nvSpPr>
        <p:spPr>
          <a:xfrm>
            <a:off x="4666015" y="3247409"/>
            <a:ext cx="155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900" dirty="0"/>
              <a:t>Не более 7 дней с последнего показа</a:t>
            </a:r>
            <a:endParaRPr kumimoji="0" lang="ru-RU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FuturaFuturis" charset="0"/>
              <a:cs typeface="FuturaFutur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1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701E8F5-4FC0-6D47-9806-87D6601A00AF}"/>
              </a:ext>
            </a:extLst>
          </p:cNvPr>
          <p:cNvGraphicFramePr>
            <a:graphicFrameLocks noGrp="1"/>
          </p:cNvGraphicFramePr>
          <p:nvPr/>
        </p:nvGraphicFramePr>
        <p:xfrm>
          <a:off x="966854" y="1701799"/>
          <a:ext cx="7394948" cy="29737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28516">
                  <a:extLst>
                    <a:ext uri="{9D8B030D-6E8A-4147-A177-3AD203B41FA5}">
                      <a16:colId xmlns:a16="http://schemas.microsoft.com/office/drawing/2014/main" val="4190077020"/>
                    </a:ext>
                  </a:extLst>
                </a:gridCol>
                <a:gridCol w="1514828">
                  <a:extLst>
                    <a:ext uri="{9D8B030D-6E8A-4147-A177-3AD203B41FA5}">
                      <a16:colId xmlns:a16="http://schemas.microsoft.com/office/drawing/2014/main" val="2909230132"/>
                    </a:ext>
                  </a:extLst>
                </a:gridCol>
                <a:gridCol w="1553667">
                  <a:extLst>
                    <a:ext uri="{9D8B030D-6E8A-4147-A177-3AD203B41FA5}">
                      <a16:colId xmlns:a16="http://schemas.microsoft.com/office/drawing/2014/main" val="3146117996"/>
                    </a:ext>
                  </a:extLst>
                </a:gridCol>
                <a:gridCol w="2397937">
                  <a:extLst>
                    <a:ext uri="{9D8B030D-6E8A-4147-A177-3AD203B41FA5}">
                      <a16:colId xmlns:a16="http://schemas.microsoft.com/office/drawing/2014/main" val="3851757709"/>
                    </a:ext>
                  </a:extLst>
                </a:gridCol>
              </a:tblGrid>
              <a:tr h="709947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0" algn="l" fontAlgn="ctr">
                        <a:tabLst>
                          <a:tab pos="1700213" algn="l"/>
                        </a:tabLst>
                      </a:pPr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Всего ответов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0" algn="l" fontAlgn="ctr"/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Ответов «ДА» 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0" algn="l" fontAlgn="ctr"/>
                      <a:r>
                        <a:rPr lang="ru-RU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Доля ответов «ДА»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675851"/>
                  </a:ext>
                </a:extLst>
              </a:tr>
              <a:tr h="709947"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accent1"/>
                          </a:solidFill>
                        </a:rPr>
                        <a:t>Итого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638</a:t>
                      </a:r>
                      <a:endParaRPr lang="ru-RU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665</a:t>
                      </a:r>
                      <a:endParaRPr lang="ru-RU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309559"/>
                  </a:ext>
                </a:extLst>
              </a:tr>
              <a:tr h="776921">
                <a:tc>
                  <a:txBody>
                    <a:bodyPr/>
                    <a:lstStyle/>
                    <a:p>
                      <a:r>
                        <a:rPr lang="ru-RU" sz="1800" dirty="0"/>
                        <a:t>Тестовая группа</a:t>
                      </a:r>
                      <a:endParaRPr lang="ru-RU" sz="900" dirty="0">
                        <a:latin typeface="FuturaFuturisLight" panose="020B0402030204020303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1031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477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693863"/>
                  </a:ext>
                </a:extLst>
              </a:tr>
              <a:tr h="776921">
                <a:tc>
                  <a:txBody>
                    <a:bodyPr/>
                    <a:lstStyle/>
                    <a:p>
                      <a:r>
                        <a:rPr lang="ru-RU" sz="1800" dirty="0"/>
                        <a:t>Контрольная группа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607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1</a:t>
                      </a:r>
                      <a:r>
                        <a:rPr lang="en-US" sz="1400" dirty="0"/>
                        <a:t>88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6005576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0800E-9EB4-FF40-82A9-65B587DB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результаты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979E9-BEB5-5840-AF24-F73F6B075FBD}"/>
              </a:ext>
            </a:extLst>
          </p:cNvPr>
          <p:cNvSpPr txBox="1"/>
          <p:nvPr/>
        </p:nvSpPr>
        <p:spPr>
          <a:xfrm>
            <a:off x="911225" y="1230954"/>
            <a:ext cx="480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Показатели опросной кампании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F37FA51-3651-4B3A-8A31-6D547AD042B4}"/>
              </a:ext>
            </a:extLst>
          </p:cNvPr>
          <p:cNvGraphicFramePr>
            <a:graphicFrameLocks noGrp="1"/>
          </p:cNvGraphicFramePr>
          <p:nvPr/>
        </p:nvGraphicFramePr>
        <p:xfrm>
          <a:off x="6898958" y="4831019"/>
          <a:ext cx="4997967" cy="156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7967">
                  <a:extLst>
                    <a:ext uri="{9D8B030D-6E8A-4147-A177-3AD203B41FA5}">
                      <a16:colId xmlns:a16="http://schemas.microsoft.com/office/drawing/2014/main" val="1842435037"/>
                    </a:ext>
                  </a:extLst>
                </a:gridCol>
              </a:tblGrid>
              <a:tr h="346027">
                <a:tc>
                  <a:txBody>
                    <a:bodyPr/>
                    <a:lstStyle/>
                    <a:p>
                      <a:pPr marL="93663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Комментарий</a:t>
                      </a:r>
                      <a:endParaRPr lang="en-GB" sz="1400" b="1" dirty="0"/>
                    </a:p>
                  </a:txBody>
                  <a:tcPr marL="7118" marR="7118" marT="7118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31097"/>
                  </a:ext>
                </a:extLst>
              </a:tr>
              <a:tr h="1223633">
                <a:tc>
                  <a:txBody>
                    <a:bodyPr/>
                    <a:lstStyle/>
                    <a:p>
                      <a:pPr marL="92075" indent="0" algn="l" fontAlgn="ctr"/>
                      <a:r>
                        <a:rPr lang="ru-RU" sz="1400" u="none" strike="noStrike" dirty="0">
                          <a:effectLst/>
                          <a:latin typeface="FuturaFuturisLight" panose="020B0402030204020303" pitchFamily="34" charset="0"/>
                        </a:rPr>
                        <a:t>% роста запоминаемости рекламы составляет 49,38%, стат. значимость результата удалось достичь, </a:t>
                      </a:r>
                      <a:r>
                        <a:rPr lang="ru-RU" sz="1400" u="none" strike="noStrike" dirty="0" err="1">
                          <a:effectLst/>
                          <a:latin typeface="FuturaFuturisLight" panose="020B0402030204020303" pitchFamily="34" charset="0"/>
                        </a:rPr>
                        <a:t>confidence</a:t>
                      </a:r>
                      <a:r>
                        <a:rPr lang="ru-RU" sz="1400" u="none" strike="noStrike" dirty="0">
                          <a:effectLst/>
                          <a:latin typeface="FuturaFuturisLight" panose="020B0402030204020303" pitchFamily="34" charset="0"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  <a:latin typeface="FuturaFuturisLight" panose="020B0402030204020303" pitchFamily="34" charset="0"/>
                        </a:rPr>
                        <a:t>level</a:t>
                      </a:r>
                      <a:r>
                        <a:rPr lang="ru-RU" sz="1400" u="none" strike="noStrike" dirty="0">
                          <a:effectLst/>
                          <a:latin typeface="FuturaFuturisLight" panose="020B0402030204020303" pitchFamily="34" charset="0"/>
                        </a:rPr>
                        <a:t> – 99%.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FuturaFuturisLight" panose="020B0402030204020303" pitchFamily="34" charset="0"/>
                      </a:endParaRPr>
                    </a:p>
                  </a:txBody>
                  <a:tcPr marL="7118" marR="7118" marT="7118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95140"/>
                  </a:ext>
                </a:extLst>
              </a:tr>
            </a:tbl>
          </a:graphicData>
        </a:graphic>
      </p:graphicFrame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7869B906-AB0A-4836-9582-33C0387DA1C1}"/>
              </a:ext>
            </a:extLst>
          </p:cNvPr>
          <p:cNvGraphicFramePr/>
          <p:nvPr/>
        </p:nvGraphicFramePr>
        <p:xfrm>
          <a:off x="5858672" y="3027362"/>
          <a:ext cx="2657121" cy="1678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2C1FAA-221B-924C-A131-4B426263F3A9}"/>
              </a:ext>
            </a:extLst>
          </p:cNvPr>
          <p:cNvSpPr/>
          <p:nvPr/>
        </p:nvSpPr>
        <p:spPr>
          <a:xfrm>
            <a:off x="8839498" y="2324115"/>
            <a:ext cx="3020406" cy="235142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0DE49-E713-3845-AE6B-CAD2791FD968}"/>
              </a:ext>
            </a:extLst>
          </p:cNvPr>
          <p:cNvSpPr txBox="1"/>
          <p:nvPr/>
        </p:nvSpPr>
        <p:spPr>
          <a:xfrm>
            <a:off x="9880979" y="329207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300</a:t>
            </a:r>
            <a:r>
              <a:rPr lang="en-US" dirty="0"/>
              <a:t>x</a:t>
            </a:r>
            <a:r>
              <a:rPr lang="ru-RU" dirty="0"/>
              <a:t>250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4673776-065C-1D40-AC32-EB8D473E9A66}"/>
              </a:ext>
            </a:extLst>
          </p:cNvPr>
          <p:cNvSpPr txBox="1"/>
          <p:nvPr/>
        </p:nvSpPr>
        <p:spPr>
          <a:xfrm>
            <a:off x="8839498" y="1780338"/>
            <a:ext cx="36008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rPr dirty="0"/>
              <a:t>      </a:t>
            </a:r>
            <a:r>
              <a:rPr dirty="0" err="1"/>
              <a:t>Опросный</a:t>
            </a:r>
            <a:r>
              <a:rPr dirty="0"/>
              <a:t> </a:t>
            </a:r>
            <a:r>
              <a:rPr dirty="0" err="1"/>
              <a:t>баннер</a:t>
            </a:r>
            <a:endParaRPr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53B451-7BA9-4D12-ADBD-6C69513E5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98" y="2322294"/>
            <a:ext cx="3020406" cy="2384528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0EC6CA1-A204-44D5-B390-177F80A7BC26}"/>
              </a:ext>
            </a:extLst>
          </p:cNvPr>
          <p:cNvGrpSpPr/>
          <p:nvPr/>
        </p:nvGrpSpPr>
        <p:grpSpPr>
          <a:xfrm>
            <a:off x="911225" y="4887011"/>
            <a:ext cx="1610962" cy="1737816"/>
            <a:chOff x="1067075" y="4899313"/>
            <a:chExt cx="1332312" cy="1332312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955866AD-028C-44B7-8F1D-F3C6CBF71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075" y="4899313"/>
              <a:ext cx="1332312" cy="1332312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5EAB733-C034-4E8A-A27E-41B34174E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783" y="5022111"/>
              <a:ext cx="434895" cy="43531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AEEB869-D01D-4F6E-A1CF-237E5749F7DA}"/>
              </a:ext>
            </a:extLst>
          </p:cNvPr>
          <p:cNvSpPr txBox="1"/>
          <p:nvPr/>
        </p:nvSpPr>
        <p:spPr>
          <a:xfrm>
            <a:off x="3008250" y="5124609"/>
            <a:ext cx="3060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Итого </a:t>
            </a:r>
            <a:r>
              <a:rPr lang="en-GB" b="1" dirty="0"/>
              <a:t>Brand Lift</a:t>
            </a:r>
            <a:endParaRPr lang="ru-RU" b="1" dirty="0"/>
          </a:p>
          <a:p>
            <a:r>
              <a:rPr lang="ru-RU" sz="6000" b="1" dirty="0">
                <a:solidFill>
                  <a:schemeClr val="accent2"/>
                </a:solidFill>
              </a:rPr>
              <a:t>49,38</a:t>
            </a:r>
            <a:r>
              <a:rPr lang="en-GB" sz="6000" b="1" dirty="0">
                <a:solidFill>
                  <a:schemeClr val="accent2"/>
                </a:solidFill>
              </a:rPr>
              <a:t>%</a:t>
            </a:r>
            <a:br>
              <a:rPr lang="ru-RU" sz="1000" b="1" dirty="0">
                <a:solidFill>
                  <a:schemeClr val="accent2"/>
                </a:solidFill>
              </a:rPr>
            </a:br>
            <a:r>
              <a:rPr lang="ru-RU" sz="1100" dirty="0"/>
              <a:t>Статистически значимый результат </a:t>
            </a:r>
            <a:r>
              <a:rPr lang="ru-RU" dirty="0">
                <a:solidFill>
                  <a:srgbClr val="459941"/>
                </a:solidFill>
              </a:rPr>
              <a:t>✔</a:t>
            </a:r>
            <a:endParaRPr lang="ru-RU" b="1" dirty="0">
              <a:solidFill>
                <a:srgbClr val="FF2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6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08C2D-B0B5-5440-B57E-E28EA311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454775"/>
            <a:ext cx="10515600" cy="1325563"/>
          </a:xfrm>
        </p:spPr>
        <p:txBody>
          <a:bodyPr/>
          <a:lstStyle/>
          <a:p>
            <a:r>
              <a:rPr lang="ru-RU" dirty="0"/>
              <a:t>Рекомендации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A81161F-45B9-45BA-9285-02CF0167B171}"/>
              </a:ext>
            </a:extLst>
          </p:cNvPr>
          <p:cNvGrpSpPr/>
          <p:nvPr/>
        </p:nvGrpSpPr>
        <p:grpSpPr>
          <a:xfrm>
            <a:off x="2824796" y="1291293"/>
            <a:ext cx="6488617" cy="2859922"/>
            <a:chOff x="281192" y="724694"/>
            <a:chExt cx="11715860" cy="5163880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23281DC-EA8C-488D-95D9-240990D436A0}"/>
                </a:ext>
              </a:extLst>
            </p:cNvPr>
            <p:cNvGrpSpPr/>
            <p:nvPr/>
          </p:nvGrpSpPr>
          <p:grpSpPr>
            <a:xfrm>
              <a:off x="281192" y="724694"/>
              <a:ext cx="11715860" cy="5163880"/>
              <a:chOff x="281192" y="947982"/>
              <a:chExt cx="11715860" cy="5163880"/>
            </a:xfrm>
          </p:grpSpPr>
          <p:grpSp>
            <p:nvGrpSpPr>
              <p:cNvPr id="29" name="Группа 28">
                <a:extLst>
                  <a:ext uri="{FF2B5EF4-FFF2-40B4-BE49-F238E27FC236}">
                    <a16:creationId xmlns:a16="http://schemas.microsoft.com/office/drawing/2014/main" id="{F2FC56F8-2C21-47A5-BD8A-B0AB4873159B}"/>
                  </a:ext>
                </a:extLst>
              </p:cNvPr>
              <p:cNvGrpSpPr/>
              <p:nvPr/>
            </p:nvGrpSpPr>
            <p:grpSpPr>
              <a:xfrm>
                <a:off x="281192" y="989682"/>
                <a:ext cx="11715860" cy="5122180"/>
                <a:chOff x="278349" y="1174364"/>
                <a:chExt cx="11291095" cy="4936470"/>
              </a:xfrm>
            </p:grpSpPr>
            <p:pic>
              <p:nvPicPr>
                <p:cNvPr id="39" name="Рисунок 38" descr="Изображение выглядит как снимок экрана&#10;&#10;Описание создано с очень высокой степенью достоверности">
                  <a:extLst>
                    <a:ext uri="{FF2B5EF4-FFF2-40B4-BE49-F238E27FC236}">
                      <a16:creationId xmlns:a16="http://schemas.microsoft.com/office/drawing/2014/main" id="{670E8CA9-D956-42B7-92BE-D9A73E9FA4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736" r="1"/>
                <a:stretch/>
              </p:blipFill>
              <p:spPr>
                <a:xfrm>
                  <a:off x="5417928" y="1174364"/>
                  <a:ext cx="6151516" cy="452479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40" name="Рисунок 39" descr="Изображение выглядит как снимок экрана&#10;&#10;Описание создано с очень высокой степенью достоверности">
                  <a:extLst>
                    <a:ext uri="{FF2B5EF4-FFF2-40B4-BE49-F238E27FC236}">
                      <a16:creationId xmlns:a16="http://schemas.microsoft.com/office/drawing/2014/main" id="{92B9C1AF-67FF-49E8-A5ED-F63EC7297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736" r="1"/>
                <a:stretch/>
              </p:blipFill>
              <p:spPr>
                <a:xfrm>
                  <a:off x="2913214" y="1306134"/>
                  <a:ext cx="6151516" cy="452479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41" name="Рисунок 40" descr="Изображение выглядит как снимок экрана&#10;&#10;Описание создано с очень высокой степенью достоверности">
                  <a:extLst>
                    <a:ext uri="{FF2B5EF4-FFF2-40B4-BE49-F238E27FC236}">
                      <a16:creationId xmlns:a16="http://schemas.microsoft.com/office/drawing/2014/main" id="{0F07AEF4-56F4-4127-8312-53FA66F4BB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736" r="1"/>
                <a:stretch/>
              </p:blipFill>
              <p:spPr>
                <a:xfrm>
                  <a:off x="278349" y="1450512"/>
                  <a:ext cx="6151516" cy="452479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42" name="Рисунок 41" descr="Изображение выглядит как снимок экрана&#10;&#10;Описание создано с очень высокой степенью достоверности">
                  <a:extLst>
                    <a:ext uri="{FF2B5EF4-FFF2-40B4-BE49-F238E27FC236}">
                      <a16:creationId xmlns:a16="http://schemas.microsoft.com/office/drawing/2014/main" id="{C31148E7-DA10-4AE8-AFD3-6ED9948D91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756" r="-1"/>
                <a:stretch/>
              </p:blipFill>
              <p:spPr>
                <a:xfrm>
                  <a:off x="537304" y="1586041"/>
                  <a:ext cx="3251407" cy="4524793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44" name="Рисунок 43">
                  <a:extLst>
                    <a:ext uri="{FF2B5EF4-FFF2-40B4-BE49-F238E27FC236}">
                      <a16:creationId xmlns:a16="http://schemas.microsoft.com/office/drawing/2014/main" id="{7B36EA25-67E1-4A4A-BC53-8ACDF91F66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51322" y="2489860"/>
                  <a:ext cx="1543133" cy="2569736"/>
                </a:xfrm>
                <a:prstGeom prst="rect">
                  <a:avLst/>
                </a:prstGeom>
              </p:spPr>
            </p:pic>
            <p:pic>
              <p:nvPicPr>
                <p:cNvPr id="45" name="Рисунок 44">
                  <a:extLst>
                    <a:ext uri="{FF2B5EF4-FFF2-40B4-BE49-F238E27FC236}">
                      <a16:creationId xmlns:a16="http://schemas.microsoft.com/office/drawing/2014/main" id="{A22B6657-68EA-4C2C-99E0-013CDC78A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64786" y="2371283"/>
                  <a:ext cx="1543133" cy="2569736"/>
                </a:xfrm>
                <a:prstGeom prst="rect">
                  <a:avLst/>
                </a:prstGeom>
              </p:spPr>
            </p:pic>
            <p:pic>
              <p:nvPicPr>
                <p:cNvPr id="46" name="Рисунок 45">
                  <a:extLst>
                    <a:ext uri="{FF2B5EF4-FFF2-40B4-BE49-F238E27FC236}">
                      <a16:creationId xmlns:a16="http://schemas.microsoft.com/office/drawing/2014/main" id="{35D1B1EF-FF26-40A5-AC1F-FE52A94349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1154" y="2634239"/>
                  <a:ext cx="1541841" cy="2569736"/>
                </a:xfrm>
                <a:prstGeom prst="rect">
                  <a:avLst/>
                </a:prstGeom>
              </p:spPr>
            </p:pic>
          </p:grpSp>
          <p:sp>
            <p:nvSpPr>
              <p:cNvPr id="31" name="Диагональная полоса 30">
                <a:extLst>
                  <a:ext uri="{FF2B5EF4-FFF2-40B4-BE49-F238E27FC236}">
                    <a16:creationId xmlns:a16="http://schemas.microsoft.com/office/drawing/2014/main" id="{C5B2AAF3-3742-470C-9C1F-3A6EF8EBC24D}"/>
                  </a:ext>
                </a:extLst>
              </p:cNvPr>
              <p:cNvSpPr/>
              <p:nvPr/>
            </p:nvSpPr>
            <p:spPr>
              <a:xfrm rot="5400000">
                <a:off x="2264923" y="1758632"/>
                <a:ext cx="1671916" cy="1347272"/>
              </a:xfrm>
              <a:prstGeom prst="diagStripe">
                <a:avLst/>
              </a:prstGeom>
              <a:solidFill>
                <a:srgbClr val="FFC8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Диагональная полоса 31">
                <a:extLst>
                  <a:ext uri="{FF2B5EF4-FFF2-40B4-BE49-F238E27FC236}">
                    <a16:creationId xmlns:a16="http://schemas.microsoft.com/office/drawing/2014/main" id="{EC41DD1D-B8AA-48A2-A01E-D7E1790CD1CB}"/>
                  </a:ext>
                </a:extLst>
              </p:cNvPr>
              <p:cNvSpPr/>
              <p:nvPr/>
            </p:nvSpPr>
            <p:spPr>
              <a:xfrm rot="5400000">
                <a:off x="4970645" y="1623135"/>
                <a:ext cx="1671916" cy="1347272"/>
              </a:xfrm>
              <a:prstGeom prst="diagStripe">
                <a:avLst/>
              </a:prstGeom>
              <a:solidFill>
                <a:srgbClr val="FFC8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Диагональная полоса 32">
                <a:extLst>
                  <a:ext uri="{FF2B5EF4-FFF2-40B4-BE49-F238E27FC236}">
                    <a16:creationId xmlns:a16="http://schemas.microsoft.com/office/drawing/2014/main" id="{C2F210FB-BA9A-43F7-9B32-A2245E6022EB}"/>
                  </a:ext>
                </a:extLst>
              </p:cNvPr>
              <p:cNvSpPr/>
              <p:nvPr/>
            </p:nvSpPr>
            <p:spPr>
              <a:xfrm rot="5400000">
                <a:off x="7708012" y="1471365"/>
                <a:ext cx="1671916" cy="1347272"/>
              </a:xfrm>
              <a:prstGeom prst="diagStripe">
                <a:avLst/>
              </a:prstGeom>
              <a:solidFill>
                <a:srgbClr val="FFC8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Диагональная полоса 33">
                <a:extLst>
                  <a:ext uri="{FF2B5EF4-FFF2-40B4-BE49-F238E27FC236}">
                    <a16:creationId xmlns:a16="http://schemas.microsoft.com/office/drawing/2014/main" id="{AFC243B5-C21C-4F55-B6FA-159F5B7AC2B3}"/>
                  </a:ext>
                </a:extLst>
              </p:cNvPr>
              <p:cNvSpPr/>
              <p:nvPr/>
            </p:nvSpPr>
            <p:spPr>
              <a:xfrm rot="5400000">
                <a:off x="10306952" y="1338033"/>
                <a:ext cx="1671916" cy="1347272"/>
              </a:xfrm>
              <a:prstGeom prst="diagStripe">
                <a:avLst/>
              </a:prstGeom>
              <a:solidFill>
                <a:srgbClr val="FFC8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E25040-7BC6-46AE-9E34-B857B2AD21D6}"/>
                  </a:ext>
                </a:extLst>
              </p:cNvPr>
              <p:cNvSpPr txBox="1"/>
              <p:nvPr/>
            </p:nvSpPr>
            <p:spPr>
              <a:xfrm rot="3040051">
                <a:off x="2482760" y="2044117"/>
                <a:ext cx="1555122" cy="41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Futuris" charset="0"/>
                    <a:ea typeface="FuturaFuturis" charset="0"/>
                    <a:cs typeface="FuturaFuturis" charset="0"/>
                  </a:rPr>
                  <a:t>Recall</a:t>
                </a:r>
                <a:endParaRPr kumimoji="0" lang="ru-RU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uturaFuturis" charset="0"/>
                  <a:ea typeface="FuturaFuturis" charset="0"/>
                  <a:cs typeface="FuturaFuturis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0A794A-A9DD-4E1C-A321-CFF0525ED1A0}"/>
                  </a:ext>
                </a:extLst>
              </p:cNvPr>
              <p:cNvSpPr txBox="1"/>
              <p:nvPr/>
            </p:nvSpPr>
            <p:spPr>
              <a:xfrm rot="3112438">
                <a:off x="5208065" y="1880620"/>
                <a:ext cx="1555122" cy="41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Futuris" charset="0"/>
                    <a:ea typeface="FuturaFuturis" charset="0"/>
                    <a:cs typeface="FuturaFuturis" charset="0"/>
                  </a:rPr>
                  <a:t>Awareness</a:t>
                </a:r>
                <a:endParaRPr kumimoji="0" lang="ru-RU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uturaFuturis" charset="0"/>
                  <a:ea typeface="FuturaFuturis" charset="0"/>
                  <a:cs typeface="FuturaFuturis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A0EDC3-1C82-4028-8EB4-5D37DBBAD570}"/>
                  </a:ext>
                </a:extLst>
              </p:cNvPr>
              <p:cNvSpPr txBox="1"/>
              <p:nvPr/>
            </p:nvSpPr>
            <p:spPr>
              <a:xfrm rot="3068033">
                <a:off x="7817457" y="1747360"/>
                <a:ext cx="1811227" cy="41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Futuris" charset="0"/>
                    <a:ea typeface="FuturaFuturis" charset="0"/>
                    <a:cs typeface="FuturaFuturis" charset="0"/>
                  </a:rPr>
                  <a:t>Consideration</a:t>
                </a:r>
                <a:endParaRPr kumimoji="0" lang="ru-RU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uturaFuturis" charset="0"/>
                  <a:ea typeface="FuturaFuturis" charset="0"/>
                  <a:cs typeface="FuturaFuturis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282645-7854-455A-AC23-73AE541E9869}"/>
                  </a:ext>
                </a:extLst>
              </p:cNvPr>
              <p:cNvSpPr txBox="1"/>
              <p:nvPr/>
            </p:nvSpPr>
            <p:spPr>
              <a:xfrm rot="3115583">
                <a:off x="10434960" y="1646947"/>
                <a:ext cx="1811227" cy="41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FuturaFuturis" charset="0"/>
                    <a:ea typeface="FuturaFuturis" charset="0"/>
                    <a:cs typeface="FuturaFuturis" charset="0"/>
                  </a:rPr>
                  <a:t>Intent</a:t>
                </a:r>
                <a:endParaRPr kumimoji="0" lang="ru-RU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uturaFuturis" charset="0"/>
                  <a:ea typeface="FuturaFuturis" charset="0"/>
                  <a:cs typeface="FuturaFuturis" charset="0"/>
                </a:endParaRPr>
              </a:p>
            </p:txBody>
          </p:sp>
        </p:grpSp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9207B900-6AB3-4143-AA72-763A35F56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4456" y="2423260"/>
              <a:ext cx="1617997" cy="2680227"/>
            </a:xfrm>
            <a:prstGeom prst="rect">
              <a:avLst/>
            </a:prstGeom>
          </p:spPr>
        </p:pic>
      </p:grpSp>
      <p:sp>
        <p:nvSpPr>
          <p:cNvPr id="47" name="Текст 2">
            <a:extLst>
              <a:ext uri="{FF2B5EF4-FFF2-40B4-BE49-F238E27FC236}">
                <a16:creationId xmlns:a16="http://schemas.microsoft.com/office/drawing/2014/main" id="{3C58749E-AA5A-4512-ADC4-69A10F3BF456}"/>
              </a:ext>
            </a:extLst>
          </p:cNvPr>
          <p:cNvSpPr txBox="1">
            <a:spLocks/>
          </p:cNvSpPr>
          <p:nvPr/>
        </p:nvSpPr>
        <p:spPr>
          <a:xfrm>
            <a:off x="811305" y="4220095"/>
            <a:ext cx="10613263" cy="1696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2D00"/>
              </a:buClr>
              <a:buSzPct val="120000"/>
              <a:buFont typeface="FuturaFuturis" panose="020B0602020204020303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2D00"/>
              </a:buClr>
              <a:buSzPct val="120000"/>
              <a:buFont typeface="FuturaFuturis" panose="020B0602020204020303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2D00"/>
              </a:buClr>
              <a:buSzPct val="120000"/>
              <a:buFont typeface="FuturaFuturis" panose="020B0602020204020303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2D00"/>
              </a:buClr>
              <a:buSzPct val="120000"/>
              <a:buFont typeface="FuturaFuturis" panose="020B0602020204020303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/>
              <a:t>Brand Lift </a:t>
            </a:r>
            <a:r>
              <a:rPr lang="ru-RU" sz="1600" dirty="0"/>
              <a:t>в реальном времени показывает рост знания о бренде или продукте среди потребителей после контакта </a:t>
            </a:r>
            <a:br>
              <a:rPr lang="ru-RU" sz="1600" dirty="0"/>
            </a:br>
            <a:r>
              <a:rPr lang="ru-RU" sz="1600" dirty="0"/>
              <a:t>с рекламой.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Рекомендуем использовать исследования </a:t>
            </a:r>
            <a:r>
              <a:rPr lang="en-US" sz="1600" dirty="0"/>
              <a:t>Brand Lift</a:t>
            </a:r>
            <a:r>
              <a:rPr lang="ru-RU" sz="1600" dirty="0"/>
              <a:t> на регулярной основе, так как это позволяет оценить динамику показателей. Для каждого из этапов взаимодействия с покупателем предусмотрен свой вариант опроса, помогающий оценить эффективность конкретной рекламной кампании.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Также возможны замеры сразу по нескольким параметрам. Например, можно оценить рост знания как о самом бренде, так и уровень запоминаемости конкретной рекламы или осведомленности об акциях.</a:t>
            </a:r>
          </a:p>
        </p:txBody>
      </p:sp>
    </p:spTree>
    <p:extLst>
      <p:ext uri="{BB962C8B-B14F-4D97-AF65-F5344CB8AC3E}">
        <p14:creationId xmlns:p14="http://schemas.microsoft.com/office/powerpoint/2010/main" val="145469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B313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1E91883-6563-44A5-A899-BF731C0A5627}"/>
              </a:ext>
            </a:extLst>
          </p:cNvPr>
          <p:cNvSpPr txBox="1">
            <a:spLocks/>
          </p:cNvSpPr>
          <p:nvPr/>
        </p:nvSpPr>
        <p:spPr>
          <a:xfrm>
            <a:off x="1229920" y="1143670"/>
            <a:ext cx="7201017" cy="1218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6600" b="1" dirty="0">
                <a:solidFill>
                  <a:schemeClr val="bg1"/>
                </a:solidFill>
                <a:latin typeface="Graphik LCG" panose="020B0503030202060203" pitchFamily="34" charset="0"/>
              </a:rPr>
              <a:t>Спасибо!</a:t>
            </a:r>
          </a:p>
        </p:txBody>
      </p:sp>
      <p:pic>
        <p:nvPicPr>
          <p:cNvPr id="20" name="Рисунок 19" descr="Изображение выглядит как текст, часы, знак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C32F16B-9B39-4828-A637-B9CEDC0AD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 r="41544"/>
          <a:stretch/>
        </p:blipFill>
        <p:spPr>
          <a:xfrm>
            <a:off x="9623049" y="6183976"/>
            <a:ext cx="703207" cy="188905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8E27FB2-F91E-4CBA-AB57-06923D4E9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6316" y="6172234"/>
            <a:ext cx="896279" cy="212388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400151FE-DD10-42CA-BA3E-968FF813D351}"/>
              </a:ext>
            </a:extLst>
          </p:cNvPr>
          <p:cNvSpPr txBox="1">
            <a:spLocks/>
          </p:cNvSpPr>
          <p:nvPr/>
        </p:nvSpPr>
        <p:spPr>
          <a:xfrm>
            <a:off x="1229921" y="3698717"/>
            <a:ext cx="3103956" cy="18227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  <a:latin typeface="Graphik LCG" panose="020B050303020206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info@segmento.ru</a:t>
            </a:r>
            <a:endParaRPr lang="ru-RU" sz="1600" b="1" dirty="0">
              <a:solidFill>
                <a:schemeClr val="bg1"/>
              </a:solidFill>
              <a:latin typeface="Graphik LCG" panose="020B050303020206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ru-RU" sz="1600" b="1" dirty="0">
                <a:solidFill>
                  <a:schemeClr val="bg1"/>
                </a:solidFill>
                <a:latin typeface="Graphik LCG" panose="020B0503030202060203" pitchFamily="34" charset="0"/>
              </a:rPr>
              <a:t>+7 (495) 741-13-97</a:t>
            </a:r>
          </a:p>
          <a:p>
            <a:pPr algn="l"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  <a:latin typeface="Graphik LCG" panose="020B050303020206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www.segmento.ru</a:t>
            </a:r>
            <a:endParaRPr lang="en-US" sz="1600" b="1" dirty="0">
              <a:solidFill>
                <a:schemeClr val="bg1"/>
              </a:solidFill>
              <a:latin typeface="Graphik LCG" panose="020B050303020206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ru-RU" sz="1600" b="1" dirty="0" err="1">
                <a:solidFill>
                  <a:schemeClr val="bg1"/>
                </a:solidFill>
                <a:latin typeface="Graphik LCG" panose="020B0503030202060203" pitchFamily="34" charset="0"/>
              </a:rPr>
              <a:t>Берсеневская</a:t>
            </a:r>
            <a:r>
              <a:rPr lang="ru-RU" sz="1600" b="1" dirty="0">
                <a:solidFill>
                  <a:schemeClr val="bg1"/>
                </a:solidFill>
                <a:latin typeface="Graphik LCG" panose="020B0503030202060203" pitchFamily="34" charset="0"/>
              </a:rPr>
              <a:t> наб., 6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1F66299-771D-44C7-8F23-156FDE6E9EE3}"/>
              </a:ext>
            </a:extLst>
          </p:cNvPr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25" name="object 5">
              <a:extLst>
                <a:ext uri="{FF2B5EF4-FFF2-40B4-BE49-F238E27FC236}">
                  <a16:creationId xmlns:a16="http://schemas.microsoft.com/office/drawing/2014/main" id="{71878C6E-D7D5-4AED-A02D-7A532D167CFB}"/>
                </a:ext>
              </a:extLst>
            </p:cNvPr>
            <p:cNvSpPr/>
            <p:nvPr/>
          </p:nvSpPr>
          <p:spPr>
            <a:xfrm>
              <a:off x="428" y="0"/>
              <a:ext cx="262782" cy="6858000"/>
            </a:xfrm>
            <a:custGeom>
              <a:avLst/>
              <a:gdLst/>
              <a:ahLst/>
              <a:cxnLst/>
              <a:rect l="l" t="t" r="r" b="b"/>
              <a:pathLst>
                <a:path w="169545" h="7787640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>
              <a:endParaRPr sz="1092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D1A4310-E148-426D-AD22-91213E24D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-263297" y="6204204"/>
              <a:ext cx="855969" cy="197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6214</TotalTime>
  <Words>544</Words>
  <Application>Microsoft Office PowerPoint</Application>
  <PresentationFormat>Широкоэкранный</PresentationFormat>
  <Paragraphs>136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FuturaFuturis</vt:lpstr>
      <vt:lpstr>FuturaFuturisLight</vt:lpstr>
      <vt:lpstr>Graphik LCG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Методология</vt:lpstr>
      <vt:lpstr>Общие результаты</vt:lpstr>
      <vt:lpstr>Рекомендации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</cp:lastModifiedBy>
  <cp:revision>29</cp:revision>
  <dcterms:created xsi:type="dcterms:W3CDTF">2021-07-19T11:34:02Z</dcterms:created>
  <dcterms:modified xsi:type="dcterms:W3CDTF">2021-11-08T06:52:11Z</dcterms:modified>
</cp:coreProperties>
</file>