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14"/>
  </p:notesMasterIdLst>
  <p:sldIdLst>
    <p:sldId id="1482" r:id="rId2"/>
    <p:sldId id="1485" r:id="rId3"/>
    <p:sldId id="1486" r:id="rId4"/>
    <p:sldId id="1487" r:id="rId5"/>
    <p:sldId id="1488" r:id="rId6"/>
    <p:sldId id="1489" r:id="rId7"/>
    <p:sldId id="1492" r:id="rId8"/>
    <p:sldId id="1493" r:id="rId9"/>
    <p:sldId id="1494" r:id="rId10"/>
    <p:sldId id="1495" r:id="rId11"/>
    <p:sldId id="1491" r:id="rId12"/>
    <p:sldId id="149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Тюлина" initials="Т" lastIdx="3" clrIdx="0">
    <p:extLst>
      <p:ext uri="{19B8F6BF-5375-455C-9EA6-DF929625EA0E}">
        <p15:presenceInfo xmlns:p15="http://schemas.microsoft.com/office/powerpoint/2012/main" userId="Тюлин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00"/>
    <a:srgbClr val="95959B"/>
    <a:srgbClr val="2B3137"/>
    <a:srgbClr val="F3F3F5"/>
    <a:srgbClr val="005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6281"/>
  </p:normalViewPr>
  <p:slideViewPr>
    <p:cSldViewPr snapToGrid="0" snapToObjects="1">
      <p:cViewPr>
        <p:scale>
          <a:sx n="75" d="100"/>
          <a:sy n="75" d="100"/>
        </p:scale>
        <p:origin x="105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834992814388765E-2"/>
          <c:y val="3.3815030020805471E-2"/>
          <c:w val="0.91833001437122241"/>
          <c:h val="0.93236993995838902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95959B"/>
            </a:solidFill>
          </c:spPr>
          <c:dPt>
            <c:idx val="0"/>
            <c:bubble3D val="0"/>
            <c:spPr>
              <a:solidFill>
                <a:srgbClr val="FF2D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E57-4609-A4F6-044432627F4A}"/>
              </c:ext>
            </c:extLst>
          </c:dPt>
          <c:dPt>
            <c:idx val="1"/>
            <c:bubble3D val="0"/>
            <c:spPr>
              <a:solidFill>
                <a:srgbClr val="2B313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57-4609-A4F6-044432627F4A}"/>
              </c:ext>
            </c:extLst>
          </c:dPt>
          <c:dPt>
            <c:idx val="2"/>
            <c:bubble3D val="0"/>
            <c:spPr>
              <a:solidFill>
                <a:srgbClr val="95959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5E-4005-BAE1-2077B6088F8B}"/>
              </c:ext>
            </c:extLst>
          </c:dPt>
          <c:dPt>
            <c:idx val="3"/>
            <c:bubble3D val="0"/>
            <c:spPr>
              <a:solidFill>
                <a:srgbClr val="95959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5E-4005-BAE1-2077B6088F8B}"/>
              </c:ext>
            </c:extLst>
          </c:dPt>
          <c:cat>
            <c:strRef>
              <c:f>Лист1!$A$2:$A$5</c:f>
              <c:strCache>
                <c:ptCount val="2"/>
                <c:pt idx="0">
                  <c:v>Россия</c:v>
                </c:pt>
                <c:pt idx="1">
                  <c:v>Москва, Московская обл., Санкт-Петербург, Ленинградская обл.</c:v>
                </c:pt>
              </c:strCache>
            </c:strRef>
          </c:cat>
          <c:val>
            <c:numRef>
              <c:f>Лист1!$B$2:$B$5</c:f>
              <c:numCache>
                <c:formatCode>0%</c:formatCode>
                <c:ptCount val="4"/>
                <c:pt idx="0">
                  <c:v>0.59</c:v>
                </c:pt>
                <c:pt idx="1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57-4609-A4F6-044432627F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834992814388765E-2"/>
          <c:y val="3.3815030020805471E-2"/>
          <c:w val="0.91833001437122241"/>
          <c:h val="0.93236993995838902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95959B"/>
            </a:solidFill>
          </c:spPr>
          <c:dPt>
            <c:idx val="0"/>
            <c:bubble3D val="0"/>
            <c:spPr>
              <a:solidFill>
                <a:srgbClr val="FF2D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E57-4609-A4F6-044432627F4A}"/>
              </c:ext>
            </c:extLst>
          </c:dPt>
          <c:dPt>
            <c:idx val="1"/>
            <c:bubble3D val="0"/>
            <c:spPr>
              <a:solidFill>
                <a:srgbClr val="2B313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57-4609-A4F6-044432627F4A}"/>
              </c:ext>
            </c:extLst>
          </c:dPt>
          <c:dPt>
            <c:idx val="2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BE4-4B21-A429-80F53C50FF02}"/>
              </c:ext>
            </c:extLst>
          </c:dPt>
          <c:cat>
            <c:strRef>
              <c:f>Лист1!$A$2:$A$4</c:f>
              <c:strCache>
                <c:ptCount val="2"/>
                <c:pt idx="0">
                  <c:v>Россия</c:v>
                </c:pt>
                <c:pt idx="1">
                  <c:v>Москва, Московская обл., Санкт-Петербург, Ленинградская обл.</c:v>
                </c:pt>
              </c:strCache>
            </c:strRef>
          </c:cat>
          <c:val>
            <c:numRef>
              <c:f>Лист1!$B$2:$B$4</c:f>
              <c:numCache>
                <c:formatCode>0,0%</c:formatCode>
                <c:ptCount val="3"/>
                <c:pt idx="0">
                  <c:v>0.33100000000000002</c:v>
                </c:pt>
                <c:pt idx="1">
                  <c:v>0.498</c:v>
                </c:pt>
                <c:pt idx="2">
                  <c:v>0.17100000000000001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57-4609-A4F6-044432627F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834992814388765E-2"/>
          <c:y val="3.3815030020805471E-2"/>
          <c:w val="0.91833001437122241"/>
          <c:h val="0.93236993995838902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95959B"/>
            </a:solidFill>
          </c:spPr>
          <c:dPt>
            <c:idx val="0"/>
            <c:bubble3D val="0"/>
            <c:spPr>
              <a:solidFill>
                <a:srgbClr val="FF2D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E57-4609-A4F6-044432627F4A}"/>
              </c:ext>
            </c:extLst>
          </c:dPt>
          <c:dPt>
            <c:idx val="1"/>
            <c:bubble3D val="0"/>
            <c:spPr>
              <a:solidFill>
                <a:srgbClr val="2B313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57-4609-A4F6-044432627F4A}"/>
              </c:ext>
            </c:extLst>
          </c:dPt>
          <c:cat>
            <c:strRef>
              <c:f>Лист1!$A$2:$A$3</c:f>
              <c:strCache>
                <c:ptCount val="2"/>
                <c:pt idx="0">
                  <c:v>Россия</c:v>
                </c:pt>
                <c:pt idx="1">
                  <c:v>Москва, Московская обл., Санкт-Петербург, Ленинградская обл.</c:v>
                </c:pt>
              </c:strCache>
            </c:strRef>
          </c:cat>
          <c:val>
            <c:numRef>
              <c:f>Лист1!$B$2:$B$3</c:f>
              <c:numCache>
                <c:formatCode>0,0%</c:formatCode>
                <c:ptCount val="2"/>
                <c:pt idx="0">
                  <c:v>0.625</c:v>
                </c:pt>
                <c:pt idx="1">
                  <c:v>0.375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57-4609-A4F6-044432627F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E1553-7C80-0749-A035-77BC9BDFD1DA}" type="datetimeFigureOut">
              <a:rPr lang="ru-RU" smtClean="0"/>
              <a:t>07.08.2021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20C4F-AE01-B344-8EA5-2D3056818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962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355EBFF-4115-4B6D-9FAD-1DBF95A3F25E}"/>
              </a:ext>
            </a:extLst>
          </p:cNvPr>
          <p:cNvSpPr/>
          <p:nvPr userDrawn="1"/>
        </p:nvSpPr>
        <p:spPr>
          <a:xfrm>
            <a:off x="0" y="-41112"/>
            <a:ext cx="12192000" cy="2456873"/>
          </a:xfrm>
          <a:prstGeom prst="rect">
            <a:avLst/>
          </a:prstGeom>
          <a:solidFill>
            <a:srgbClr val="FF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 descr="Изображение выглядит как текст, часы, знак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3CC3162F-326F-4E78-920E-82BCF778E8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-100000"/>
                    </a14:imgEffect>
                  </a14:imgLayer>
                </a14:imgProps>
              </a:ext>
            </a:extLst>
          </a:blip>
          <a:srcRect r="41544"/>
          <a:stretch/>
        </p:blipFill>
        <p:spPr>
          <a:xfrm>
            <a:off x="9623049" y="6183976"/>
            <a:ext cx="703207" cy="188905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30135FE-00FA-444F-A48A-89C7A492BF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56316" y="6172234"/>
            <a:ext cx="896279" cy="2123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C7A46A3-0A89-4543-AB14-900AB48F9EA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3844" y="1315325"/>
            <a:ext cx="4839100" cy="111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28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4042" userDrawn="1">
          <p15:clr>
            <a:srgbClr val="A4A3A4"/>
          </p15:clr>
        </p15:guide>
        <p15:guide id="3" pos="7333" userDrawn="1">
          <p15:clr>
            <a:srgbClr val="A4A3A4"/>
          </p15:clr>
        </p15:guide>
        <p15:guide id="4" pos="347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Заголовок и текст на светл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07DAB1-1EB6-430C-9154-B704318F47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-204637" y="5893997"/>
            <a:ext cx="968467" cy="222939"/>
          </a:xfrm>
          <a:prstGeom prst="rect">
            <a:avLst/>
          </a:prstGeom>
        </p:spPr>
      </p:pic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060F25CC-07D8-4874-9FDD-AC5B9A7162BF}"/>
              </a:ext>
            </a:extLst>
          </p:cNvPr>
          <p:cNvGrpSpPr/>
          <p:nvPr userDrawn="1"/>
        </p:nvGrpSpPr>
        <p:grpSpPr>
          <a:xfrm>
            <a:off x="-6183" y="0"/>
            <a:ext cx="262782" cy="6858000"/>
            <a:chOff x="428" y="0"/>
            <a:chExt cx="262782" cy="685800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39AD5BD9-B167-46BE-B6D1-FBCE29ED86C2}"/>
                </a:ext>
              </a:extLst>
            </p:cNvPr>
            <p:cNvSpPr/>
            <p:nvPr/>
          </p:nvSpPr>
          <p:spPr>
            <a:xfrm>
              <a:off x="428" y="0"/>
              <a:ext cx="262782" cy="6858000"/>
            </a:xfrm>
            <a:custGeom>
              <a:avLst/>
              <a:gdLst/>
              <a:ahLst/>
              <a:cxnLst/>
              <a:rect l="l" t="t" r="r" b="b"/>
              <a:pathLst>
                <a:path w="169545" h="7787640">
                  <a:moveTo>
                    <a:pt x="169303" y="0"/>
                  </a:moveTo>
                  <a:lnTo>
                    <a:pt x="0" y="0"/>
                  </a:lnTo>
                  <a:lnTo>
                    <a:pt x="0" y="7787427"/>
                  </a:lnTo>
                  <a:lnTo>
                    <a:pt x="169303" y="7787427"/>
                  </a:lnTo>
                  <a:lnTo>
                    <a:pt x="169303" y="0"/>
                  </a:lnTo>
                  <a:close/>
                </a:path>
              </a:pathLst>
            </a:custGeom>
            <a:solidFill>
              <a:srgbClr val="FF2D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52" name="Рисунок 51">
              <a:extLst>
                <a:ext uri="{FF2B5EF4-FFF2-40B4-BE49-F238E27FC236}">
                  <a16:creationId xmlns:a16="http://schemas.microsoft.com/office/drawing/2014/main" id="{24700903-C79B-470B-B09A-78E6B5EAB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-263297" y="6204204"/>
              <a:ext cx="855969" cy="197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78667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6" pos="7333" userDrawn="1">
          <p15:clr>
            <a:srgbClr val="A4A3A4"/>
          </p15:clr>
        </p15:guide>
        <p15:guide id="7" pos="506" userDrawn="1">
          <p15:clr>
            <a:srgbClr val="A4A3A4"/>
          </p15:clr>
        </p15:guide>
        <p15:guide id="10" orient="horz" pos="4042" userDrawn="1">
          <p15:clr>
            <a:srgbClr val="A4A3A4"/>
          </p15:clr>
        </p15:guide>
        <p15:guide id="13" orient="horz" pos="278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96960-6C8E-4ACB-AE2E-387155D1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B315A3-6660-4125-8C87-16D97242F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9C8E04-F1FC-4CF4-8559-B564573C7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C6C50-5838-C949-9991-5545811F6AA9}" type="datetimeFigureOut">
              <a:rPr lang="ru-RU" smtClean="0"/>
              <a:t>07.08.2021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919260-6836-40BA-AD8B-6D2C554B0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12D134-B258-4530-AA11-5D5ECB8EE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18C23-52EF-6444-97F2-D01D403D8E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08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8D6FA73-206A-495E-96E8-3A7BF3A35F7C}"/>
              </a:ext>
            </a:extLst>
          </p:cNvPr>
          <p:cNvSpPr txBox="1">
            <a:spLocks/>
          </p:cNvSpPr>
          <p:nvPr/>
        </p:nvSpPr>
        <p:spPr>
          <a:xfrm>
            <a:off x="1293844" y="2882198"/>
            <a:ext cx="9362472" cy="92333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000" b="1" dirty="0">
                <a:solidFill>
                  <a:srgbClr val="95959B"/>
                </a:solidFill>
                <a:latin typeface="Graphik LCG" panose="020B0503030202060203" pitchFamily="34" charset="0"/>
              </a:rPr>
              <a:t>Sales Lift </a:t>
            </a:r>
            <a:r>
              <a:rPr lang="ru-RU" sz="3000" b="1" dirty="0">
                <a:solidFill>
                  <a:srgbClr val="95959B"/>
                </a:solidFill>
                <a:latin typeface="Graphik LCG" panose="020B0503030202060203" pitchFamily="34" charset="0"/>
              </a:rPr>
              <a:t>и </a:t>
            </a:r>
            <a:r>
              <a:rPr lang="en-US" sz="3000" b="1" dirty="0" err="1">
                <a:solidFill>
                  <a:srgbClr val="95959B"/>
                </a:solidFill>
                <a:latin typeface="Graphik LCG" panose="020B0503030202060203" pitchFamily="34" charset="0"/>
              </a:rPr>
              <a:t>OfflineCR</a:t>
            </a:r>
            <a:r>
              <a:rPr lang="en-US" sz="3000" b="1" dirty="0">
                <a:solidFill>
                  <a:srgbClr val="95959B"/>
                </a:solidFill>
                <a:latin typeface="Graphik LCG" panose="020B0503030202060203" pitchFamily="34" charset="0"/>
              </a:rPr>
              <a:t> </a:t>
            </a:r>
            <a:r>
              <a:rPr lang="ru-RU" sz="3000" b="1" dirty="0">
                <a:solidFill>
                  <a:srgbClr val="95959B"/>
                </a:solidFill>
                <a:latin typeface="Graphik LCG" panose="020B0503030202060203" pitchFamily="34" charset="0"/>
              </a:rPr>
              <a:t>в </a:t>
            </a:r>
            <a:r>
              <a:rPr lang="en-US" sz="3000" b="1" dirty="0">
                <a:solidFill>
                  <a:srgbClr val="95959B"/>
                </a:solidFill>
                <a:latin typeface="Graphik LCG" panose="020B0503030202060203" pitchFamily="34" charset="0"/>
              </a:rPr>
              <a:t>E-commerce</a:t>
            </a:r>
            <a:br>
              <a:rPr lang="en-US" sz="3000" b="1" dirty="0">
                <a:solidFill>
                  <a:srgbClr val="95959B"/>
                </a:solidFill>
                <a:latin typeface="Graphik LCG" panose="020B0503030202060203" pitchFamily="34" charset="0"/>
              </a:rPr>
            </a:br>
            <a:r>
              <a:rPr lang="ru-RU" sz="3000" b="1" dirty="0">
                <a:solidFill>
                  <a:srgbClr val="95959B"/>
                </a:solidFill>
                <a:latin typeface="Graphik LCG" panose="020B0503030202060203" pitchFamily="34" charset="0"/>
              </a:rPr>
              <a:t>на примере </a:t>
            </a:r>
            <a:r>
              <a:rPr lang="ru-RU" sz="3000" b="1" dirty="0" err="1">
                <a:solidFill>
                  <a:srgbClr val="95959B"/>
                </a:solidFill>
                <a:latin typeface="Graphik LCG" panose="020B0503030202060203" pitchFamily="34" charset="0"/>
              </a:rPr>
              <a:t>маркетплейса</a:t>
            </a:r>
            <a:r>
              <a:rPr lang="ru-RU" sz="3000" b="1" dirty="0">
                <a:solidFill>
                  <a:srgbClr val="95959B"/>
                </a:solidFill>
                <a:latin typeface="Graphik LCG" panose="020B0503030202060203" pitchFamily="34" charset="0"/>
              </a:rPr>
              <a:t> </a:t>
            </a:r>
            <a:r>
              <a:rPr lang="en-US" sz="3000" b="1" dirty="0">
                <a:solidFill>
                  <a:srgbClr val="95959B"/>
                </a:solidFill>
                <a:latin typeface="Graphik LCG" panose="020B0503030202060203" pitchFamily="34" charset="0"/>
              </a:rPr>
              <a:t>AliExpress Russia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D888074-8988-49A7-A4D8-B5A2B0ADEAD5}"/>
              </a:ext>
            </a:extLst>
          </p:cNvPr>
          <p:cNvSpPr txBox="1">
            <a:spLocks/>
          </p:cNvSpPr>
          <p:nvPr/>
        </p:nvSpPr>
        <p:spPr>
          <a:xfrm>
            <a:off x="1293844" y="5938978"/>
            <a:ext cx="3287760" cy="200055"/>
          </a:xfrm>
          <a:prstGeom prst="rect">
            <a:avLst/>
          </a:prstGeom>
          <a:ln>
            <a:noFill/>
          </a:ln>
        </p:spPr>
        <p:txBody>
          <a:bodyPr vert="horz" wrap="non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ru-RU" sz="1300" b="1" dirty="0">
                <a:solidFill>
                  <a:srgbClr val="95959B"/>
                </a:solidFill>
                <a:latin typeface="Graphik LCG" panose="020B0503030202060203" pitchFamily="34" charset="0"/>
              </a:rPr>
              <a:t>Встреча «Сценарии </a:t>
            </a:r>
            <a:r>
              <a:rPr lang="en-US" sz="1300" b="1" dirty="0">
                <a:solidFill>
                  <a:srgbClr val="95959B"/>
                </a:solidFill>
                <a:latin typeface="Graphik LCG" panose="020B0503030202060203" pitchFamily="34" charset="0"/>
              </a:rPr>
              <a:t>O2O</a:t>
            </a:r>
            <a:r>
              <a:rPr lang="ru-RU" sz="1300" b="1" dirty="0">
                <a:solidFill>
                  <a:srgbClr val="95959B"/>
                </a:solidFill>
                <a:latin typeface="Graphik LCG" panose="020B0503030202060203" pitchFamily="34" charset="0"/>
              </a:rPr>
              <a:t>»</a:t>
            </a:r>
            <a:r>
              <a:rPr lang="en-US" sz="1300" b="1" dirty="0">
                <a:solidFill>
                  <a:srgbClr val="95959B"/>
                </a:solidFill>
                <a:latin typeface="Graphik LCG" panose="020B0503030202060203" pitchFamily="34" charset="0"/>
              </a:rPr>
              <a:t> </a:t>
            </a:r>
            <a:r>
              <a:rPr lang="ru-RU" sz="1300" b="1" dirty="0">
                <a:solidFill>
                  <a:srgbClr val="95959B"/>
                </a:solidFill>
                <a:latin typeface="Graphik LCG" panose="020B0503030202060203" pitchFamily="34" charset="0"/>
              </a:rPr>
              <a:t> </a:t>
            </a:r>
            <a:r>
              <a:rPr lang="en-US" sz="1300" b="1" dirty="0">
                <a:solidFill>
                  <a:srgbClr val="95959B"/>
                </a:solidFill>
                <a:latin typeface="Graphik LCG" panose="020B0503030202060203" pitchFamily="34" charset="0"/>
              </a:rPr>
              <a:t> </a:t>
            </a:r>
            <a:r>
              <a:rPr lang="en-US" sz="1300" dirty="0">
                <a:solidFill>
                  <a:srgbClr val="95959B"/>
                </a:solidFill>
                <a:latin typeface="Graphik LCG" panose="020B0503030202060203" pitchFamily="34" charset="0"/>
              </a:rPr>
              <a:t>|</a:t>
            </a:r>
            <a:r>
              <a:rPr lang="en-US" sz="1300" b="1" dirty="0">
                <a:solidFill>
                  <a:srgbClr val="95959B"/>
                </a:solidFill>
                <a:latin typeface="Graphik LCG" panose="020B0503030202060203" pitchFamily="34" charset="0"/>
              </a:rPr>
              <a:t>   11.08.2021</a:t>
            </a:r>
          </a:p>
        </p:txBody>
      </p:sp>
      <p:pic>
        <p:nvPicPr>
          <p:cNvPr id="14" name="Рисунок 13" descr="Изображение выглядит как текст, часы, знак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D35E66D7-B09B-47D3-B5C2-1FE78DC403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-100000"/>
                    </a14:imgEffect>
                  </a14:imgLayer>
                </a14:imgProps>
              </a:ext>
            </a:extLst>
          </a:blip>
          <a:srcRect r="41544"/>
          <a:stretch/>
        </p:blipFill>
        <p:spPr>
          <a:xfrm>
            <a:off x="9623049" y="6183976"/>
            <a:ext cx="703207" cy="188905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7F173D1-9E1F-4314-9796-73B4D2E3A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56316" y="6172234"/>
            <a:ext cx="896279" cy="212388"/>
          </a:xfrm>
          <a:prstGeom prst="rect">
            <a:avLst/>
          </a:prstGeom>
        </p:spPr>
      </p:pic>
      <p:sp>
        <p:nvSpPr>
          <p:cNvPr id="18" name="object 5">
            <a:extLst>
              <a:ext uri="{FF2B5EF4-FFF2-40B4-BE49-F238E27FC236}">
                <a16:creationId xmlns:a16="http://schemas.microsoft.com/office/drawing/2014/main" id="{E4C5F6E5-5F5C-416A-8305-E5055BABB4C1}"/>
              </a:ext>
            </a:extLst>
          </p:cNvPr>
          <p:cNvSpPr/>
          <p:nvPr/>
        </p:nvSpPr>
        <p:spPr>
          <a:xfrm>
            <a:off x="427" y="0"/>
            <a:ext cx="12219281" cy="2456873"/>
          </a:xfrm>
          <a:custGeom>
            <a:avLst/>
            <a:gdLst/>
            <a:ahLst/>
            <a:cxnLst/>
            <a:rect l="l" t="t" r="r" b="b"/>
            <a:pathLst>
              <a:path w="169545" h="7787640">
                <a:moveTo>
                  <a:pt x="169303" y="0"/>
                </a:moveTo>
                <a:lnTo>
                  <a:pt x="0" y="0"/>
                </a:lnTo>
                <a:lnTo>
                  <a:pt x="0" y="7787427"/>
                </a:lnTo>
                <a:lnTo>
                  <a:pt x="169303" y="7787427"/>
                </a:lnTo>
                <a:lnTo>
                  <a:pt x="169303" y="0"/>
                </a:lnTo>
                <a:close/>
              </a:path>
            </a:pathLst>
          </a:custGeom>
          <a:solidFill>
            <a:srgbClr val="FF2D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896F24B-85F6-48E2-9BCA-6135393F66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3844" y="1342923"/>
            <a:ext cx="4839100" cy="1113950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B91B8EE-36BC-4987-BF1A-F806F6D9DC42}"/>
              </a:ext>
            </a:extLst>
          </p:cNvPr>
          <p:cNvSpPr txBox="1">
            <a:spLocks/>
          </p:cNvSpPr>
          <p:nvPr/>
        </p:nvSpPr>
        <p:spPr>
          <a:xfrm>
            <a:off x="1293844" y="6203604"/>
            <a:ext cx="2883803" cy="16927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ru-RU" sz="1100" dirty="0">
                <a:solidFill>
                  <a:srgbClr val="95959B"/>
                </a:solidFill>
                <a:latin typeface="Graphik LCG" panose="020B0503030202060203" pitchFamily="34" charset="0"/>
              </a:rPr>
              <a:t>Подготовлено специально для IAB RUSSIA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7AD12D3-D2BE-4E7F-9F00-619C3ED3DB38}"/>
              </a:ext>
            </a:extLst>
          </p:cNvPr>
          <p:cNvGrpSpPr/>
          <p:nvPr/>
        </p:nvGrpSpPr>
        <p:grpSpPr>
          <a:xfrm>
            <a:off x="1293845" y="4082826"/>
            <a:ext cx="8164192" cy="1153637"/>
            <a:chOff x="1293845" y="4082826"/>
            <a:chExt cx="8164192" cy="1153637"/>
          </a:xfrm>
        </p:grpSpPr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ADCDC991-0E4F-47EF-BAAF-DEB400DF29C9}"/>
                </a:ext>
              </a:extLst>
            </p:cNvPr>
            <p:cNvSpPr/>
            <p:nvPr/>
          </p:nvSpPr>
          <p:spPr>
            <a:xfrm>
              <a:off x="1293845" y="4082826"/>
              <a:ext cx="8164192" cy="1153637"/>
            </a:xfrm>
            <a:prstGeom prst="roundRect">
              <a:avLst>
                <a:gd name="adj" fmla="val 13539"/>
              </a:avLst>
            </a:prstGeom>
            <a:solidFill>
              <a:srgbClr val="F3F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ru-RU" sz="1000" b="0" dirty="0">
                <a:solidFill>
                  <a:srgbClr val="2B3137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10" name="Заголовок 1">
              <a:extLst>
                <a:ext uri="{FF2B5EF4-FFF2-40B4-BE49-F238E27FC236}">
                  <a16:creationId xmlns:a16="http://schemas.microsoft.com/office/drawing/2014/main" id="{5874DE82-BA82-4B77-B71C-9FDBC69F54F7}"/>
                </a:ext>
              </a:extLst>
            </p:cNvPr>
            <p:cNvSpPr txBox="1">
              <a:spLocks/>
            </p:cNvSpPr>
            <p:nvPr/>
          </p:nvSpPr>
          <p:spPr>
            <a:xfrm>
              <a:off x="1536945" y="4552305"/>
              <a:ext cx="1695977" cy="246221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600" b="1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dirty="0"/>
                <a:t>Дмитрий Шубин</a:t>
              </a:r>
            </a:p>
          </p:txBody>
        </p:sp>
        <p:sp>
          <p:nvSpPr>
            <p:cNvPr id="11" name="Заголовок 1">
              <a:extLst>
                <a:ext uri="{FF2B5EF4-FFF2-40B4-BE49-F238E27FC236}">
                  <a16:creationId xmlns:a16="http://schemas.microsoft.com/office/drawing/2014/main" id="{081930A2-AB11-4F70-9049-5321331C675C}"/>
                </a:ext>
              </a:extLst>
            </p:cNvPr>
            <p:cNvSpPr txBox="1">
              <a:spLocks/>
            </p:cNvSpPr>
            <p:nvPr/>
          </p:nvSpPr>
          <p:spPr>
            <a:xfrm>
              <a:off x="1536945" y="4866340"/>
              <a:ext cx="2369238" cy="184666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1200" dirty="0">
                  <a:solidFill>
                    <a:srgbClr val="2B3137"/>
                  </a:solidFill>
                  <a:latin typeface="Graphik LCG" panose="020B0503030202060203" pitchFamily="34" charset="0"/>
                </a:rPr>
                <a:t>Head of Media AliExpress Russia</a:t>
              </a:r>
              <a:endParaRPr lang="ru-RU" sz="1200" dirty="0">
                <a:solidFill>
                  <a:srgbClr val="2B3137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12" name="Заголовок 1">
              <a:extLst>
                <a:ext uri="{FF2B5EF4-FFF2-40B4-BE49-F238E27FC236}">
                  <a16:creationId xmlns:a16="http://schemas.microsoft.com/office/drawing/2014/main" id="{8AA27661-4457-4D8B-933E-74714B5D5297}"/>
                </a:ext>
              </a:extLst>
            </p:cNvPr>
            <p:cNvSpPr txBox="1">
              <a:spLocks/>
            </p:cNvSpPr>
            <p:nvPr/>
          </p:nvSpPr>
          <p:spPr>
            <a:xfrm>
              <a:off x="4682296" y="4552305"/>
              <a:ext cx="2181687" cy="246221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>
                <a:lnSpc>
                  <a:spcPct val="100000"/>
                </a:lnSpc>
                <a:spcBef>
                  <a:spcPct val="0"/>
                </a:spcBef>
                <a:buNone/>
                <a:defRPr sz="1600" b="1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/>
                <a:t>Людмила Дмитриева</a:t>
              </a:r>
              <a:endParaRPr lang="ru-RU" dirty="0"/>
            </a:p>
          </p:txBody>
        </p:sp>
        <p:sp>
          <p:nvSpPr>
            <p:cNvPr id="13" name="Заголовок 1">
              <a:extLst>
                <a:ext uri="{FF2B5EF4-FFF2-40B4-BE49-F238E27FC236}">
                  <a16:creationId xmlns:a16="http://schemas.microsoft.com/office/drawing/2014/main" id="{5B42F8FA-A950-4527-850C-AEAB6EC385DE}"/>
                </a:ext>
              </a:extLst>
            </p:cNvPr>
            <p:cNvSpPr txBox="1">
              <a:spLocks/>
            </p:cNvSpPr>
            <p:nvPr/>
          </p:nvSpPr>
          <p:spPr>
            <a:xfrm>
              <a:off x="4682296" y="4866340"/>
              <a:ext cx="4499630" cy="184666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ru-RU" sz="1200" dirty="0">
                  <a:solidFill>
                    <a:srgbClr val="2B3137"/>
                  </a:solidFill>
                  <a:latin typeface="Graphik LCG" panose="020B0503030202060203" pitchFamily="34" charset="0"/>
                </a:rPr>
                <a:t>Руководитель по работе с ключевыми клиентами </a:t>
              </a:r>
              <a:r>
                <a:rPr lang="ru-RU" sz="1200" dirty="0" err="1">
                  <a:solidFill>
                    <a:srgbClr val="2B3137"/>
                  </a:solidFill>
                  <a:latin typeface="Graphik LCG" panose="020B0503030202060203" pitchFamily="34" charset="0"/>
                </a:rPr>
                <a:t>Segmento</a:t>
              </a:r>
              <a:endParaRPr lang="ru-RU" sz="1200" dirty="0">
                <a:solidFill>
                  <a:srgbClr val="2B3137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17" name="Заголовок 1">
              <a:extLst>
                <a:ext uri="{FF2B5EF4-FFF2-40B4-BE49-F238E27FC236}">
                  <a16:creationId xmlns:a16="http://schemas.microsoft.com/office/drawing/2014/main" id="{19F3E8AA-92F5-48EB-B5AC-0547416F58DF}"/>
                </a:ext>
              </a:extLst>
            </p:cNvPr>
            <p:cNvSpPr txBox="1">
              <a:spLocks/>
            </p:cNvSpPr>
            <p:nvPr/>
          </p:nvSpPr>
          <p:spPr>
            <a:xfrm>
              <a:off x="1536945" y="4247504"/>
              <a:ext cx="607539" cy="153888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ru-RU" sz="1000" dirty="0">
                  <a:solidFill>
                    <a:srgbClr val="FF2D00"/>
                  </a:solidFill>
                  <a:latin typeface="Graphik LCG" panose="020B0503030202060203" pitchFamily="34" charset="0"/>
                </a:rPr>
                <a:t>СПИКЕРЫ</a:t>
              </a:r>
            </a:p>
          </p:txBody>
        </p:sp>
        <p:cxnSp>
          <p:nvCxnSpPr>
            <p:cNvPr id="3" name="Прямая соединительная линия 2">
              <a:extLst>
                <a:ext uri="{FF2B5EF4-FFF2-40B4-BE49-F238E27FC236}">
                  <a16:creationId xmlns:a16="http://schemas.microsoft.com/office/drawing/2014/main" id="{EC8A8509-E496-45A1-87EC-FB233650D9B4}"/>
                </a:ext>
              </a:extLst>
            </p:cNvPr>
            <p:cNvCxnSpPr>
              <a:cxnSpLocks/>
            </p:cNvCxnSpPr>
            <p:nvPr/>
          </p:nvCxnSpPr>
          <p:spPr>
            <a:xfrm>
              <a:off x="4304344" y="4588764"/>
              <a:ext cx="0" cy="443770"/>
            </a:xfrm>
            <a:prstGeom prst="line">
              <a:avLst/>
            </a:prstGeom>
            <a:ln w="1270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445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B211AEA1-3544-489D-9FDD-46F4EEE06D53}"/>
              </a:ext>
            </a:extLst>
          </p:cNvPr>
          <p:cNvSpPr/>
          <p:nvPr/>
        </p:nvSpPr>
        <p:spPr>
          <a:xfrm rot="10800000">
            <a:off x="255270" y="3177305"/>
            <a:ext cx="11936730" cy="1221963"/>
          </a:xfrm>
          <a:prstGeom prst="rect">
            <a:avLst/>
          </a:prstGeom>
          <a:solidFill>
            <a:srgbClr val="F3F3F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>
              <a:solidFill>
                <a:srgbClr val="2B3137"/>
              </a:solidFill>
              <a:latin typeface="Graphik LCG" panose="020B0503030202060203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1BA78-88B3-4FB7-9C56-AA34AAEC1681}"/>
              </a:ext>
            </a:extLst>
          </p:cNvPr>
          <p:cNvSpPr txBox="1">
            <a:spLocks/>
          </p:cNvSpPr>
          <p:nvPr/>
        </p:nvSpPr>
        <p:spPr>
          <a:xfrm>
            <a:off x="805815" y="600166"/>
            <a:ext cx="5307543" cy="43088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2D00"/>
                </a:solidFill>
                <a:latin typeface="Graphik LCG" panose="020B0503030202060203" pitchFamily="34" charset="0"/>
              </a:rPr>
              <a:t>Sales Lift: </a:t>
            </a:r>
            <a:r>
              <a:rPr lang="ru-RU" sz="2800" dirty="0" err="1">
                <a:solidFill>
                  <a:srgbClr val="FF2D00"/>
                </a:solidFill>
                <a:latin typeface="Graphik LCG" panose="020B0503030202060203" pitchFamily="34" charset="0"/>
              </a:rPr>
              <a:t>соцдем</a:t>
            </a:r>
            <a:r>
              <a:rPr lang="ru-RU" sz="2800" dirty="0">
                <a:solidFill>
                  <a:srgbClr val="FF2D00"/>
                </a:solidFill>
                <a:latin typeface="Graphik LCG" panose="020B0503030202060203" pitchFamily="34" charset="0"/>
              </a:rPr>
              <a:t>, география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BE34A96-8911-42A2-A961-5BDF33F7B7A1}"/>
              </a:ext>
            </a:extLst>
          </p:cNvPr>
          <p:cNvGrpSpPr/>
          <p:nvPr/>
        </p:nvGrpSpPr>
        <p:grpSpPr>
          <a:xfrm>
            <a:off x="797681" y="4635904"/>
            <a:ext cx="10758753" cy="629828"/>
            <a:chOff x="797681" y="3304340"/>
            <a:chExt cx="10758753" cy="629828"/>
          </a:xfrm>
        </p:grpSpPr>
        <p:cxnSp>
          <p:nvCxnSpPr>
            <p:cNvPr id="173" name="Прямая соединительная линия 172">
              <a:extLst>
                <a:ext uri="{FF2B5EF4-FFF2-40B4-BE49-F238E27FC236}">
                  <a16:creationId xmlns:a16="http://schemas.microsoft.com/office/drawing/2014/main" id="{9E850123-8620-4190-BE4B-83D805E25538}"/>
                </a:ext>
              </a:extLst>
            </p:cNvPr>
            <p:cNvCxnSpPr>
              <a:cxnSpLocks/>
            </p:cNvCxnSpPr>
            <p:nvPr/>
          </p:nvCxnSpPr>
          <p:spPr>
            <a:xfrm>
              <a:off x="4759000" y="3664086"/>
              <a:ext cx="2520000" cy="0"/>
            </a:xfrm>
            <a:prstGeom prst="line">
              <a:avLst/>
            </a:prstGeom>
            <a:ln w="44450" cap="rnd">
              <a:solidFill>
                <a:srgbClr val="FF2D00">
                  <a:alpha val="1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>
              <a:extLst>
                <a:ext uri="{FF2B5EF4-FFF2-40B4-BE49-F238E27FC236}">
                  <a16:creationId xmlns:a16="http://schemas.microsoft.com/office/drawing/2014/main" id="{16DE8CFE-1CFE-4955-AFD2-362F68C5BC71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4" y="3862206"/>
              <a:ext cx="25200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Заголовок 1">
              <a:extLst>
                <a:ext uri="{FF2B5EF4-FFF2-40B4-BE49-F238E27FC236}">
                  <a16:creationId xmlns:a16="http://schemas.microsoft.com/office/drawing/2014/main" id="{062EDDC6-9D35-466D-A2F0-576B86532836}"/>
                </a:ext>
              </a:extLst>
            </p:cNvPr>
            <p:cNvSpPr txBox="1">
              <a:spLocks/>
            </p:cNvSpPr>
            <p:nvPr/>
          </p:nvSpPr>
          <p:spPr>
            <a:xfrm>
              <a:off x="797681" y="3304340"/>
              <a:ext cx="1442703" cy="15497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000" dirty="0">
                  <a:solidFill>
                    <a:srgbClr val="95959B"/>
                  </a:solidFill>
                </a:rPr>
                <a:t>CR </a:t>
              </a:r>
              <a:r>
                <a:rPr lang="ru-RU" sz="1000" dirty="0">
                  <a:solidFill>
                    <a:srgbClr val="95959B"/>
                  </a:solidFill>
                </a:rPr>
                <a:t>ТЕСТОВОЙ ГРУППЫ</a:t>
              </a:r>
            </a:p>
          </p:txBody>
        </p: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1779451D-CBD7-4FD1-9A62-2643E3D94F89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4" y="3664086"/>
              <a:ext cx="2520000" cy="0"/>
            </a:xfrm>
            <a:prstGeom prst="line">
              <a:avLst/>
            </a:prstGeom>
            <a:ln w="44450" cap="rnd">
              <a:solidFill>
                <a:srgbClr val="FF2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80191C85-A74A-4A2D-9666-2AD08F6AE199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4" y="3862206"/>
              <a:ext cx="1696634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Заголовок 1">
              <a:extLst>
                <a:ext uri="{FF2B5EF4-FFF2-40B4-BE49-F238E27FC236}">
                  <a16:creationId xmlns:a16="http://schemas.microsoft.com/office/drawing/2014/main" id="{76854F64-1D06-4748-B143-4928877BD3DA}"/>
                </a:ext>
              </a:extLst>
            </p:cNvPr>
            <p:cNvSpPr txBox="1">
              <a:spLocks/>
            </p:cNvSpPr>
            <p:nvPr/>
          </p:nvSpPr>
          <p:spPr>
            <a:xfrm>
              <a:off x="3448912" y="3564485"/>
              <a:ext cx="352661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10,1%</a:t>
              </a:r>
            </a:p>
          </p:txBody>
        </p:sp>
        <p:sp>
          <p:nvSpPr>
            <p:cNvPr id="87" name="Заголовок 1">
              <a:extLst>
                <a:ext uri="{FF2B5EF4-FFF2-40B4-BE49-F238E27FC236}">
                  <a16:creationId xmlns:a16="http://schemas.microsoft.com/office/drawing/2014/main" id="{5701D841-7BDB-4072-B5F9-1459609F5886}"/>
                </a:ext>
              </a:extLst>
            </p:cNvPr>
            <p:cNvSpPr txBox="1">
              <a:spLocks/>
            </p:cNvSpPr>
            <p:nvPr/>
          </p:nvSpPr>
          <p:spPr>
            <a:xfrm>
              <a:off x="3448912" y="3771495"/>
              <a:ext cx="315792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6,8%</a:t>
              </a:r>
            </a:p>
          </p:txBody>
        </p:sp>
        <p:cxnSp>
          <p:nvCxnSpPr>
            <p:cNvPr id="110" name="Прямая соединительная линия 109">
              <a:extLst>
                <a:ext uri="{FF2B5EF4-FFF2-40B4-BE49-F238E27FC236}">
                  <a16:creationId xmlns:a16="http://schemas.microsoft.com/office/drawing/2014/main" id="{33117552-A644-49A8-9EFB-728527277AF0}"/>
                </a:ext>
              </a:extLst>
            </p:cNvPr>
            <p:cNvCxnSpPr>
              <a:cxnSpLocks/>
            </p:cNvCxnSpPr>
            <p:nvPr/>
          </p:nvCxnSpPr>
          <p:spPr>
            <a:xfrm>
              <a:off x="8629037" y="3664086"/>
              <a:ext cx="2520000" cy="0"/>
            </a:xfrm>
            <a:prstGeom prst="line">
              <a:avLst/>
            </a:prstGeom>
            <a:ln w="44450" cap="rnd">
              <a:solidFill>
                <a:srgbClr val="FF2D00">
                  <a:alpha val="1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>
              <a:extLst>
                <a:ext uri="{FF2B5EF4-FFF2-40B4-BE49-F238E27FC236}">
                  <a16:creationId xmlns:a16="http://schemas.microsoft.com/office/drawing/2014/main" id="{6257BAB3-2898-4CFA-B383-3011E5D681B6}"/>
                </a:ext>
              </a:extLst>
            </p:cNvPr>
            <p:cNvCxnSpPr>
              <a:cxnSpLocks/>
            </p:cNvCxnSpPr>
            <p:nvPr/>
          </p:nvCxnSpPr>
          <p:spPr>
            <a:xfrm>
              <a:off x="8629037" y="3862206"/>
              <a:ext cx="25200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Заголовок 1">
              <a:extLst>
                <a:ext uri="{FF2B5EF4-FFF2-40B4-BE49-F238E27FC236}">
                  <a16:creationId xmlns:a16="http://schemas.microsoft.com/office/drawing/2014/main" id="{A6797465-A4D9-42B0-89E1-75ABCE6642E2}"/>
                </a:ext>
              </a:extLst>
            </p:cNvPr>
            <p:cNvSpPr txBox="1">
              <a:spLocks/>
            </p:cNvSpPr>
            <p:nvPr/>
          </p:nvSpPr>
          <p:spPr>
            <a:xfrm>
              <a:off x="8596664" y="3304340"/>
              <a:ext cx="1442703" cy="15497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000" dirty="0">
                  <a:solidFill>
                    <a:srgbClr val="95959B"/>
                  </a:solidFill>
                </a:rPr>
                <a:t>CR </a:t>
              </a:r>
              <a:r>
                <a:rPr lang="ru-RU" sz="1000" dirty="0">
                  <a:solidFill>
                    <a:srgbClr val="95959B"/>
                  </a:solidFill>
                </a:rPr>
                <a:t>ТЕСТОВОЙ ГРУППЫ</a:t>
              </a:r>
            </a:p>
          </p:txBody>
        </p: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6B4CE2D7-5DE7-401D-B1F6-3D194CE0A9E5}"/>
                </a:ext>
              </a:extLst>
            </p:cNvPr>
            <p:cNvCxnSpPr>
              <a:cxnSpLocks/>
            </p:cNvCxnSpPr>
            <p:nvPr/>
          </p:nvCxnSpPr>
          <p:spPr>
            <a:xfrm>
              <a:off x="8629037" y="3664086"/>
              <a:ext cx="2120792" cy="0"/>
            </a:xfrm>
            <a:prstGeom prst="line">
              <a:avLst/>
            </a:prstGeom>
            <a:ln w="44450" cap="rnd">
              <a:solidFill>
                <a:srgbClr val="FF2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502E8177-CC7D-4B19-B880-BAFE5EE78A04}"/>
                </a:ext>
              </a:extLst>
            </p:cNvPr>
            <p:cNvCxnSpPr>
              <a:cxnSpLocks/>
            </p:cNvCxnSpPr>
            <p:nvPr/>
          </p:nvCxnSpPr>
          <p:spPr>
            <a:xfrm>
              <a:off x="8629037" y="3862206"/>
              <a:ext cx="1372277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Заголовок 1">
              <a:extLst>
                <a:ext uri="{FF2B5EF4-FFF2-40B4-BE49-F238E27FC236}">
                  <a16:creationId xmlns:a16="http://schemas.microsoft.com/office/drawing/2014/main" id="{44F689F5-9C51-4318-A204-727B580F6AF2}"/>
                </a:ext>
              </a:extLst>
            </p:cNvPr>
            <p:cNvSpPr txBox="1">
              <a:spLocks/>
            </p:cNvSpPr>
            <p:nvPr/>
          </p:nvSpPr>
          <p:spPr>
            <a:xfrm>
              <a:off x="11245451" y="3564485"/>
              <a:ext cx="310983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8,5%</a:t>
              </a:r>
            </a:p>
          </p:txBody>
        </p:sp>
        <p:sp>
          <p:nvSpPr>
            <p:cNvPr id="93" name="Заголовок 1">
              <a:extLst>
                <a:ext uri="{FF2B5EF4-FFF2-40B4-BE49-F238E27FC236}">
                  <a16:creationId xmlns:a16="http://schemas.microsoft.com/office/drawing/2014/main" id="{C8F80ED6-5250-4B8B-92E5-2C06CE4F4A85}"/>
                </a:ext>
              </a:extLst>
            </p:cNvPr>
            <p:cNvSpPr txBox="1">
              <a:spLocks/>
            </p:cNvSpPr>
            <p:nvPr/>
          </p:nvSpPr>
          <p:spPr>
            <a:xfrm>
              <a:off x="11245451" y="3771495"/>
              <a:ext cx="307777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5,5%</a:t>
              </a:r>
            </a:p>
          </p:txBody>
        </p:sp>
        <p:cxnSp>
          <p:nvCxnSpPr>
            <p:cNvPr id="143" name="Прямая соединительная линия 142">
              <a:extLst>
                <a:ext uri="{FF2B5EF4-FFF2-40B4-BE49-F238E27FC236}">
                  <a16:creationId xmlns:a16="http://schemas.microsoft.com/office/drawing/2014/main" id="{5CB684F5-24AA-4EB6-AE84-5AED7CCF8182}"/>
                </a:ext>
              </a:extLst>
            </p:cNvPr>
            <p:cNvCxnSpPr>
              <a:cxnSpLocks/>
            </p:cNvCxnSpPr>
            <p:nvPr/>
          </p:nvCxnSpPr>
          <p:spPr>
            <a:xfrm>
              <a:off x="4759000" y="3862206"/>
              <a:ext cx="25200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Заголовок 1">
              <a:extLst>
                <a:ext uri="{FF2B5EF4-FFF2-40B4-BE49-F238E27FC236}">
                  <a16:creationId xmlns:a16="http://schemas.microsoft.com/office/drawing/2014/main" id="{B1947375-29AA-44A0-AD31-BD98CEE5D576}"/>
                </a:ext>
              </a:extLst>
            </p:cNvPr>
            <p:cNvSpPr txBox="1">
              <a:spLocks/>
            </p:cNvSpPr>
            <p:nvPr/>
          </p:nvSpPr>
          <p:spPr>
            <a:xfrm>
              <a:off x="4726627" y="3304340"/>
              <a:ext cx="1442703" cy="15497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000" dirty="0">
                  <a:solidFill>
                    <a:srgbClr val="95959B"/>
                  </a:solidFill>
                </a:rPr>
                <a:t>CR </a:t>
              </a:r>
              <a:r>
                <a:rPr lang="ru-RU" sz="1000" dirty="0">
                  <a:solidFill>
                    <a:srgbClr val="95959B"/>
                  </a:solidFill>
                </a:rPr>
                <a:t>ТЕСТОВОЙ ГРУППЫ</a:t>
              </a:r>
            </a:p>
          </p:txBody>
        </p:sp>
        <p:cxnSp>
          <p:nvCxnSpPr>
            <p:cNvPr id="152" name="Прямая соединительная линия 151">
              <a:extLst>
                <a:ext uri="{FF2B5EF4-FFF2-40B4-BE49-F238E27FC236}">
                  <a16:creationId xmlns:a16="http://schemas.microsoft.com/office/drawing/2014/main" id="{3AA97DBC-1295-4D41-BF6A-1673C38FBF04}"/>
                </a:ext>
              </a:extLst>
            </p:cNvPr>
            <p:cNvCxnSpPr>
              <a:cxnSpLocks/>
            </p:cNvCxnSpPr>
            <p:nvPr/>
          </p:nvCxnSpPr>
          <p:spPr>
            <a:xfrm>
              <a:off x="4759000" y="3664086"/>
              <a:ext cx="2494800" cy="0"/>
            </a:xfrm>
            <a:prstGeom prst="line">
              <a:avLst/>
            </a:prstGeom>
            <a:ln w="44450" cap="rnd">
              <a:solidFill>
                <a:srgbClr val="FF2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>
              <a:extLst>
                <a:ext uri="{FF2B5EF4-FFF2-40B4-BE49-F238E27FC236}">
                  <a16:creationId xmlns:a16="http://schemas.microsoft.com/office/drawing/2014/main" id="{81AA44BD-A50E-43BC-B3D6-581773D3FFC9}"/>
                </a:ext>
              </a:extLst>
            </p:cNvPr>
            <p:cNvCxnSpPr>
              <a:cxnSpLocks/>
            </p:cNvCxnSpPr>
            <p:nvPr/>
          </p:nvCxnSpPr>
          <p:spPr>
            <a:xfrm>
              <a:off x="4759000" y="3862206"/>
              <a:ext cx="1746000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Заголовок 1">
              <a:extLst>
                <a:ext uri="{FF2B5EF4-FFF2-40B4-BE49-F238E27FC236}">
                  <a16:creationId xmlns:a16="http://schemas.microsoft.com/office/drawing/2014/main" id="{D337E1E2-21ED-465C-A505-FCC517F30E41}"/>
                </a:ext>
              </a:extLst>
            </p:cNvPr>
            <p:cNvSpPr txBox="1">
              <a:spLocks/>
            </p:cNvSpPr>
            <p:nvPr/>
          </p:nvSpPr>
          <p:spPr>
            <a:xfrm>
              <a:off x="7375414" y="3564485"/>
              <a:ext cx="389530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050" dirty="0"/>
                <a:t>10</a:t>
              </a:r>
              <a:r>
                <a:rPr lang="ru-RU" sz="1050" dirty="0"/>
                <a:t>,</a:t>
              </a:r>
              <a:r>
                <a:rPr lang="en-US" sz="1050" dirty="0"/>
                <a:t>0</a:t>
              </a:r>
              <a:r>
                <a:rPr lang="ru-RU" sz="1050" dirty="0"/>
                <a:t>%</a:t>
              </a:r>
            </a:p>
          </p:txBody>
        </p:sp>
        <p:sp>
          <p:nvSpPr>
            <p:cNvPr id="160" name="Заголовок 1">
              <a:extLst>
                <a:ext uri="{FF2B5EF4-FFF2-40B4-BE49-F238E27FC236}">
                  <a16:creationId xmlns:a16="http://schemas.microsoft.com/office/drawing/2014/main" id="{73FBC928-B656-4EE0-B11E-191AE27E6844}"/>
                </a:ext>
              </a:extLst>
            </p:cNvPr>
            <p:cNvSpPr txBox="1">
              <a:spLocks/>
            </p:cNvSpPr>
            <p:nvPr/>
          </p:nvSpPr>
          <p:spPr>
            <a:xfrm>
              <a:off x="7375414" y="3771495"/>
              <a:ext cx="312586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050" dirty="0"/>
                <a:t>7</a:t>
              </a:r>
              <a:r>
                <a:rPr lang="ru-RU" sz="1050" dirty="0"/>
                <a:t>,0%</a:t>
              </a: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7B26BBA-F9E7-4BEC-AE22-83C95B6D97F3}"/>
              </a:ext>
            </a:extLst>
          </p:cNvPr>
          <p:cNvGrpSpPr/>
          <p:nvPr/>
        </p:nvGrpSpPr>
        <p:grpSpPr>
          <a:xfrm>
            <a:off x="797681" y="5659756"/>
            <a:ext cx="10752341" cy="598078"/>
            <a:chOff x="797681" y="4328192"/>
            <a:chExt cx="10752341" cy="598078"/>
          </a:xfrm>
        </p:grpSpPr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D7DCF39E-914C-4A1A-8A82-2F34A4ABE1D1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4" y="4649838"/>
              <a:ext cx="2520000" cy="0"/>
            </a:xfrm>
            <a:prstGeom prst="line">
              <a:avLst/>
            </a:prstGeom>
            <a:ln w="44450" cap="rnd">
              <a:solidFill>
                <a:srgbClr val="FF2D00">
                  <a:alpha val="1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9483B1DF-7B2E-4BB1-B557-8C6906D85ADF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4" y="4847958"/>
              <a:ext cx="25200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Заголовок 1">
              <a:extLst>
                <a:ext uri="{FF2B5EF4-FFF2-40B4-BE49-F238E27FC236}">
                  <a16:creationId xmlns:a16="http://schemas.microsoft.com/office/drawing/2014/main" id="{21C41C0D-36B3-493A-AF76-58E0174499B5}"/>
                </a:ext>
              </a:extLst>
            </p:cNvPr>
            <p:cNvSpPr txBox="1">
              <a:spLocks/>
            </p:cNvSpPr>
            <p:nvPr/>
          </p:nvSpPr>
          <p:spPr>
            <a:xfrm>
              <a:off x="797681" y="4328192"/>
              <a:ext cx="1729641" cy="15497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000" dirty="0">
                  <a:solidFill>
                    <a:srgbClr val="95959B"/>
                  </a:solidFill>
                </a:rPr>
                <a:t>CR </a:t>
              </a:r>
              <a:r>
                <a:rPr lang="ru-RU" sz="1000" dirty="0">
                  <a:solidFill>
                    <a:srgbClr val="95959B"/>
                  </a:solidFill>
                </a:rPr>
                <a:t>КОНТРОЛЬНОЙ ГРУППЫ</a:t>
              </a:r>
            </a:p>
          </p:txBody>
        </p: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8190796B-4C59-4971-B2A1-39A62ECE1693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4" y="4649838"/>
              <a:ext cx="1971089" cy="0"/>
            </a:xfrm>
            <a:prstGeom prst="line">
              <a:avLst/>
            </a:prstGeom>
            <a:ln w="44450" cap="rnd">
              <a:solidFill>
                <a:srgbClr val="FF2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094E0C07-9DE6-434B-99F4-F96830634BB7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4" y="4847958"/>
              <a:ext cx="1247525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Заголовок 1">
              <a:extLst>
                <a:ext uri="{FF2B5EF4-FFF2-40B4-BE49-F238E27FC236}">
                  <a16:creationId xmlns:a16="http://schemas.microsoft.com/office/drawing/2014/main" id="{3A43C14A-5B8F-45FF-95D1-CE2FDD5017C1}"/>
                </a:ext>
              </a:extLst>
            </p:cNvPr>
            <p:cNvSpPr txBox="1">
              <a:spLocks/>
            </p:cNvSpPr>
            <p:nvPr/>
          </p:nvSpPr>
          <p:spPr>
            <a:xfrm>
              <a:off x="3448912" y="4550237"/>
              <a:ext cx="304571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7,9%</a:t>
              </a:r>
            </a:p>
          </p:txBody>
        </p:sp>
        <p:sp>
          <p:nvSpPr>
            <p:cNvPr id="89" name="Заголовок 1">
              <a:extLst>
                <a:ext uri="{FF2B5EF4-FFF2-40B4-BE49-F238E27FC236}">
                  <a16:creationId xmlns:a16="http://schemas.microsoft.com/office/drawing/2014/main" id="{40E70B78-1DDC-475A-890B-C66F52B678DC}"/>
                </a:ext>
              </a:extLst>
            </p:cNvPr>
            <p:cNvSpPr txBox="1">
              <a:spLocks/>
            </p:cNvSpPr>
            <p:nvPr/>
          </p:nvSpPr>
          <p:spPr>
            <a:xfrm>
              <a:off x="3448912" y="4763597"/>
              <a:ext cx="320601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5,0%</a:t>
              </a:r>
            </a:p>
          </p:txBody>
        </p: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46E5FA01-F9FE-4AD6-B550-186076C4C224}"/>
                </a:ext>
              </a:extLst>
            </p:cNvPr>
            <p:cNvCxnSpPr>
              <a:cxnSpLocks/>
            </p:cNvCxnSpPr>
            <p:nvPr/>
          </p:nvCxnSpPr>
          <p:spPr>
            <a:xfrm>
              <a:off x="8629037" y="4649838"/>
              <a:ext cx="2520000" cy="0"/>
            </a:xfrm>
            <a:prstGeom prst="line">
              <a:avLst/>
            </a:prstGeom>
            <a:ln w="44450" cap="rnd">
              <a:solidFill>
                <a:srgbClr val="FF2D00">
                  <a:alpha val="1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>
              <a:extLst>
                <a:ext uri="{FF2B5EF4-FFF2-40B4-BE49-F238E27FC236}">
                  <a16:creationId xmlns:a16="http://schemas.microsoft.com/office/drawing/2014/main" id="{AF313AEE-2A2F-4B32-9B57-620992C31FCC}"/>
                </a:ext>
              </a:extLst>
            </p:cNvPr>
            <p:cNvCxnSpPr>
              <a:cxnSpLocks/>
            </p:cNvCxnSpPr>
            <p:nvPr/>
          </p:nvCxnSpPr>
          <p:spPr>
            <a:xfrm>
              <a:off x="8629037" y="4847958"/>
              <a:ext cx="25200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Заголовок 1">
              <a:extLst>
                <a:ext uri="{FF2B5EF4-FFF2-40B4-BE49-F238E27FC236}">
                  <a16:creationId xmlns:a16="http://schemas.microsoft.com/office/drawing/2014/main" id="{D19F98D9-5BAA-4D4A-AF12-03AFE790CAEA}"/>
                </a:ext>
              </a:extLst>
            </p:cNvPr>
            <p:cNvSpPr txBox="1">
              <a:spLocks/>
            </p:cNvSpPr>
            <p:nvPr/>
          </p:nvSpPr>
          <p:spPr>
            <a:xfrm>
              <a:off x="8596664" y="4328192"/>
              <a:ext cx="1729641" cy="15497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000" dirty="0">
                  <a:solidFill>
                    <a:srgbClr val="95959B"/>
                  </a:solidFill>
                </a:rPr>
                <a:t>CR </a:t>
              </a:r>
              <a:r>
                <a:rPr lang="ru-RU" sz="1000" dirty="0">
                  <a:solidFill>
                    <a:srgbClr val="95959B"/>
                  </a:solidFill>
                </a:rPr>
                <a:t>КОНТРОЛЬНОЙ ГРУППЫ</a:t>
              </a:r>
            </a:p>
          </p:txBody>
        </p: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DEC2BA70-7559-4923-9840-0EC9FB2B60FF}"/>
                </a:ext>
              </a:extLst>
            </p:cNvPr>
            <p:cNvCxnSpPr>
              <a:cxnSpLocks/>
            </p:cNvCxnSpPr>
            <p:nvPr/>
          </p:nvCxnSpPr>
          <p:spPr>
            <a:xfrm>
              <a:off x="8629037" y="4649838"/>
              <a:ext cx="2020990" cy="0"/>
            </a:xfrm>
            <a:prstGeom prst="line">
              <a:avLst/>
            </a:prstGeom>
            <a:ln w="44450" cap="rnd">
              <a:solidFill>
                <a:srgbClr val="FF2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D07B870C-C5F7-46CD-BA3F-492A2589F210}"/>
                </a:ext>
              </a:extLst>
            </p:cNvPr>
            <p:cNvCxnSpPr>
              <a:cxnSpLocks/>
            </p:cNvCxnSpPr>
            <p:nvPr/>
          </p:nvCxnSpPr>
          <p:spPr>
            <a:xfrm>
              <a:off x="8629037" y="4847958"/>
              <a:ext cx="1172673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Заголовок 1">
              <a:extLst>
                <a:ext uri="{FF2B5EF4-FFF2-40B4-BE49-F238E27FC236}">
                  <a16:creationId xmlns:a16="http://schemas.microsoft.com/office/drawing/2014/main" id="{1ED2F124-0B68-4019-8C71-F6E40901A85E}"/>
                </a:ext>
              </a:extLst>
            </p:cNvPr>
            <p:cNvSpPr txBox="1">
              <a:spLocks/>
            </p:cNvSpPr>
            <p:nvPr/>
          </p:nvSpPr>
          <p:spPr>
            <a:xfrm>
              <a:off x="11245451" y="4550237"/>
              <a:ext cx="286938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8,1%</a:t>
              </a:r>
            </a:p>
          </p:txBody>
        </p:sp>
        <p:sp>
          <p:nvSpPr>
            <p:cNvPr id="95" name="Заголовок 1">
              <a:extLst>
                <a:ext uri="{FF2B5EF4-FFF2-40B4-BE49-F238E27FC236}">
                  <a16:creationId xmlns:a16="http://schemas.microsoft.com/office/drawing/2014/main" id="{A75A7A80-38BA-4F6F-89B1-8E9305C67E8A}"/>
                </a:ext>
              </a:extLst>
            </p:cNvPr>
            <p:cNvSpPr txBox="1">
              <a:spLocks/>
            </p:cNvSpPr>
            <p:nvPr/>
          </p:nvSpPr>
          <p:spPr>
            <a:xfrm>
              <a:off x="11245451" y="4763597"/>
              <a:ext cx="304571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4,7%</a:t>
              </a:r>
            </a:p>
          </p:txBody>
        </p:sp>
        <p:cxnSp>
          <p:nvCxnSpPr>
            <p:cNvPr id="141" name="Прямая соединительная линия 140">
              <a:extLst>
                <a:ext uri="{FF2B5EF4-FFF2-40B4-BE49-F238E27FC236}">
                  <a16:creationId xmlns:a16="http://schemas.microsoft.com/office/drawing/2014/main" id="{791265AE-02D4-4996-8173-DE561DB19077}"/>
                </a:ext>
              </a:extLst>
            </p:cNvPr>
            <p:cNvCxnSpPr>
              <a:cxnSpLocks/>
            </p:cNvCxnSpPr>
            <p:nvPr/>
          </p:nvCxnSpPr>
          <p:spPr>
            <a:xfrm>
              <a:off x="4759000" y="4649838"/>
              <a:ext cx="2520000" cy="0"/>
            </a:xfrm>
            <a:prstGeom prst="line">
              <a:avLst/>
            </a:prstGeom>
            <a:ln w="44450" cap="rnd">
              <a:solidFill>
                <a:srgbClr val="FF2D00">
                  <a:alpha val="1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>
              <a:extLst>
                <a:ext uri="{FF2B5EF4-FFF2-40B4-BE49-F238E27FC236}">
                  <a16:creationId xmlns:a16="http://schemas.microsoft.com/office/drawing/2014/main" id="{9F47183C-E753-4644-A2E5-2D42731A3904}"/>
                </a:ext>
              </a:extLst>
            </p:cNvPr>
            <p:cNvCxnSpPr>
              <a:cxnSpLocks/>
            </p:cNvCxnSpPr>
            <p:nvPr/>
          </p:nvCxnSpPr>
          <p:spPr>
            <a:xfrm>
              <a:off x="4759000" y="4847958"/>
              <a:ext cx="25200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Заголовок 1">
              <a:extLst>
                <a:ext uri="{FF2B5EF4-FFF2-40B4-BE49-F238E27FC236}">
                  <a16:creationId xmlns:a16="http://schemas.microsoft.com/office/drawing/2014/main" id="{DDF034B9-F634-4243-98B4-E2676EDC3366}"/>
                </a:ext>
              </a:extLst>
            </p:cNvPr>
            <p:cNvSpPr txBox="1">
              <a:spLocks/>
            </p:cNvSpPr>
            <p:nvPr/>
          </p:nvSpPr>
          <p:spPr>
            <a:xfrm>
              <a:off x="4726627" y="4328192"/>
              <a:ext cx="1729641" cy="15497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000" dirty="0">
                  <a:solidFill>
                    <a:srgbClr val="95959B"/>
                  </a:solidFill>
                </a:rPr>
                <a:t>CR </a:t>
              </a:r>
              <a:r>
                <a:rPr lang="ru-RU" sz="1000" dirty="0">
                  <a:solidFill>
                    <a:srgbClr val="95959B"/>
                  </a:solidFill>
                </a:rPr>
                <a:t>КОНТРОЛЬНОЙ ГРУППЫ</a:t>
              </a:r>
            </a:p>
          </p:txBody>
        </p:sp>
        <p:cxnSp>
          <p:nvCxnSpPr>
            <p:cNvPr id="154" name="Прямая соединительная линия 153">
              <a:extLst>
                <a:ext uri="{FF2B5EF4-FFF2-40B4-BE49-F238E27FC236}">
                  <a16:creationId xmlns:a16="http://schemas.microsoft.com/office/drawing/2014/main" id="{786E8170-886E-4FA1-9024-6EBF69C0C331}"/>
                </a:ext>
              </a:extLst>
            </p:cNvPr>
            <p:cNvCxnSpPr>
              <a:cxnSpLocks/>
            </p:cNvCxnSpPr>
            <p:nvPr/>
          </p:nvCxnSpPr>
          <p:spPr>
            <a:xfrm>
              <a:off x="4759000" y="4649838"/>
              <a:ext cx="1994400" cy="0"/>
            </a:xfrm>
            <a:prstGeom prst="line">
              <a:avLst/>
            </a:prstGeom>
            <a:ln w="44450" cap="rnd">
              <a:solidFill>
                <a:srgbClr val="FF2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>
              <a:extLst>
                <a:ext uri="{FF2B5EF4-FFF2-40B4-BE49-F238E27FC236}">
                  <a16:creationId xmlns:a16="http://schemas.microsoft.com/office/drawing/2014/main" id="{9807DB07-0EC3-4BEC-BC91-85E28E29080A}"/>
                </a:ext>
              </a:extLst>
            </p:cNvPr>
            <p:cNvCxnSpPr>
              <a:cxnSpLocks/>
            </p:cNvCxnSpPr>
            <p:nvPr/>
          </p:nvCxnSpPr>
          <p:spPr>
            <a:xfrm>
              <a:off x="4759000" y="4847958"/>
              <a:ext cx="1249200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Заголовок 1">
              <a:extLst>
                <a:ext uri="{FF2B5EF4-FFF2-40B4-BE49-F238E27FC236}">
                  <a16:creationId xmlns:a16="http://schemas.microsoft.com/office/drawing/2014/main" id="{776E4A9F-07F4-42A7-AC2B-6C4E3D605F0E}"/>
                </a:ext>
              </a:extLst>
            </p:cNvPr>
            <p:cNvSpPr txBox="1">
              <a:spLocks/>
            </p:cNvSpPr>
            <p:nvPr/>
          </p:nvSpPr>
          <p:spPr>
            <a:xfrm>
              <a:off x="7375414" y="4550237"/>
              <a:ext cx="323807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8,0%</a:t>
              </a:r>
            </a:p>
          </p:txBody>
        </p:sp>
        <p:sp>
          <p:nvSpPr>
            <p:cNvPr id="162" name="Заголовок 1">
              <a:extLst>
                <a:ext uri="{FF2B5EF4-FFF2-40B4-BE49-F238E27FC236}">
                  <a16:creationId xmlns:a16="http://schemas.microsoft.com/office/drawing/2014/main" id="{5D616A8B-F70D-4525-AF63-604F4CDA0C3E}"/>
                </a:ext>
              </a:extLst>
            </p:cNvPr>
            <p:cNvSpPr txBox="1">
              <a:spLocks/>
            </p:cNvSpPr>
            <p:nvPr/>
          </p:nvSpPr>
          <p:spPr>
            <a:xfrm>
              <a:off x="7375414" y="4763597"/>
              <a:ext cx="320601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5,0%</a:t>
              </a: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66D5DCA2-D167-4B00-90CB-D7A03A72C711}"/>
              </a:ext>
            </a:extLst>
          </p:cNvPr>
          <p:cNvGrpSpPr/>
          <p:nvPr/>
        </p:nvGrpSpPr>
        <p:grpSpPr>
          <a:xfrm>
            <a:off x="797681" y="3472741"/>
            <a:ext cx="10811652" cy="631097"/>
            <a:chOff x="797681" y="5555013"/>
            <a:chExt cx="10811652" cy="631097"/>
          </a:xfrm>
        </p:grpSpPr>
        <p:cxnSp>
          <p:nvCxnSpPr>
            <p:cNvPr id="172" name="Прямая соединительная линия 171">
              <a:extLst>
                <a:ext uri="{FF2B5EF4-FFF2-40B4-BE49-F238E27FC236}">
                  <a16:creationId xmlns:a16="http://schemas.microsoft.com/office/drawing/2014/main" id="{FD86B379-3EE2-4E25-88A6-A9A569B417AE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2" y="6099485"/>
              <a:ext cx="2520000" cy="0"/>
            </a:xfrm>
            <a:prstGeom prst="line">
              <a:avLst/>
            </a:prstGeom>
            <a:ln w="44450" cap="rnd">
              <a:solidFill>
                <a:srgbClr val="95959B">
                  <a:alpha val="1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Прямая соединительная линия 138">
              <a:extLst>
                <a:ext uri="{FF2B5EF4-FFF2-40B4-BE49-F238E27FC236}">
                  <a16:creationId xmlns:a16="http://schemas.microsoft.com/office/drawing/2014/main" id="{4D773EBC-7A7D-410F-B419-E92F0922DB6C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4" y="5901365"/>
              <a:ext cx="2520000" cy="0"/>
            </a:xfrm>
            <a:prstGeom prst="line">
              <a:avLst/>
            </a:prstGeom>
            <a:ln w="44450" cap="rnd">
              <a:solidFill>
                <a:srgbClr val="FF2D00">
                  <a:alpha val="1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Заголовок 1">
              <a:extLst>
                <a:ext uri="{FF2B5EF4-FFF2-40B4-BE49-F238E27FC236}">
                  <a16:creationId xmlns:a16="http://schemas.microsoft.com/office/drawing/2014/main" id="{C6CD3A2E-3E71-48B9-8D93-011383D053A8}"/>
                </a:ext>
              </a:extLst>
            </p:cNvPr>
            <p:cNvSpPr txBox="1">
              <a:spLocks/>
            </p:cNvSpPr>
            <p:nvPr/>
          </p:nvSpPr>
          <p:spPr>
            <a:xfrm>
              <a:off x="797681" y="5555013"/>
              <a:ext cx="682879" cy="15497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000" dirty="0">
                  <a:solidFill>
                    <a:srgbClr val="95959B"/>
                  </a:solidFill>
                </a:rPr>
                <a:t>SALES LIFT</a:t>
              </a:r>
              <a:endParaRPr lang="ru-RU" sz="1000" dirty="0">
                <a:solidFill>
                  <a:srgbClr val="95959B"/>
                </a:solidFill>
              </a:endParaRPr>
            </a:p>
          </p:txBody>
        </p: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2B53160D-789B-4CD8-920D-94979F5AFD39}"/>
                </a:ext>
              </a:extLst>
            </p:cNvPr>
            <p:cNvGrpSpPr/>
            <p:nvPr/>
          </p:nvGrpSpPr>
          <p:grpSpPr>
            <a:xfrm>
              <a:off x="830052" y="5901365"/>
              <a:ext cx="2455568" cy="198120"/>
              <a:chOff x="830052" y="5901365"/>
              <a:chExt cx="1234800" cy="198120"/>
            </a:xfrm>
          </p:grpSpPr>
          <p:cxnSp>
            <p:nvCxnSpPr>
              <p:cNvPr id="61" name="Прямая соединительная линия 60">
                <a:extLst>
                  <a:ext uri="{FF2B5EF4-FFF2-40B4-BE49-F238E27FC236}">
                    <a16:creationId xmlns:a16="http://schemas.microsoft.com/office/drawing/2014/main" id="{B22F4FEF-DE6E-40C9-9F97-4CA46B61E5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054" y="5901365"/>
                <a:ext cx="964800" cy="0"/>
              </a:xfrm>
              <a:prstGeom prst="line">
                <a:avLst/>
              </a:prstGeom>
              <a:ln w="44450" cap="rnd">
                <a:solidFill>
                  <a:srgbClr val="FF2D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>
                <a:extLst>
                  <a:ext uri="{FF2B5EF4-FFF2-40B4-BE49-F238E27FC236}">
                    <a16:creationId xmlns:a16="http://schemas.microsoft.com/office/drawing/2014/main" id="{5579D388-D981-4818-A1C7-B1BE47350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052" y="6099485"/>
                <a:ext cx="1234800" cy="0"/>
              </a:xfrm>
              <a:prstGeom prst="line">
                <a:avLst/>
              </a:prstGeom>
              <a:ln w="44450" cap="rnd">
                <a:solidFill>
                  <a:srgbClr val="95959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Заголовок 1">
              <a:extLst>
                <a:ext uri="{FF2B5EF4-FFF2-40B4-BE49-F238E27FC236}">
                  <a16:creationId xmlns:a16="http://schemas.microsoft.com/office/drawing/2014/main" id="{53E4FFD0-DD4A-4456-ADB2-1EFD581192E4}"/>
                </a:ext>
              </a:extLst>
            </p:cNvPr>
            <p:cNvSpPr txBox="1">
              <a:spLocks/>
            </p:cNvSpPr>
            <p:nvPr/>
          </p:nvSpPr>
          <p:spPr>
            <a:xfrm>
              <a:off x="3448912" y="5804997"/>
              <a:ext cx="392736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26,8%</a:t>
              </a:r>
            </a:p>
          </p:txBody>
        </p:sp>
        <p:sp>
          <p:nvSpPr>
            <p:cNvPr id="91" name="Заголовок 1">
              <a:extLst>
                <a:ext uri="{FF2B5EF4-FFF2-40B4-BE49-F238E27FC236}">
                  <a16:creationId xmlns:a16="http://schemas.microsoft.com/office/drawing/2014/main" id="{672004A4-6B20-4AAB-A93E-8D1439FE9AEA}"/>
                </a:ext>
              </a:extLst>
            </p:cNvPr>
            <p:cNvSpPr txBox="1">
              <a:spLocks/>
            </p:cNvSpPr>
            <p:nvPr/>
          </p:nvSpPr>
          <p:spPr>
            <a:xfrm>
              <a:off x="3448912" y="6023437"/>
              <a:ext cx="399148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34,3%</a:t>
              </a:r>
            </a:p>
          </p:txBody>
        </p:sp>
        <p:cxnSp>
          <p:nvCxnSpPr>
            <p:cNvPr id="119" name="Прямая соединительная линия 118">
              <a:extLst>
                <a:ext uri="{FF2B5EF4-FFF2-40B4-BE49-F238E27FC236}">
                  <a16:creationId xmlns:a16="http://schemas.microsoft.com/office/drawing/2014/main" id="{D757A532-1028-4860-A845-4657E9E64934}"/>
                </a:ext>
              </a:extLst>
            </p:cNvPr>
            <p:cNvCxnSpPr>
              <a:cxnSpLocks/>
            </p:cNvCxnSpPr>
            <p:nvPr/>
          </p:nvCxnSpPr>
          <p:spPr>
            <a:xfrm>
              <a:off x="8629036" y="6099485"/>
              <a:ext cx="2520000" cy="0"/>
            </a:xfrm>
            <a:prstGeom prst="line">
              <a:avLst/>
            </a:prstGeom>
            <a:ln w="44450" cap="rnd">
              <a:solidFill>
                <a:srgbClr val="95959B">
                  <a:alpha val="1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>
              <a:extLst>
                <a:ext uri="{FF2B5EF4-FFF2-40B4-BE49-F238E27FC236}">
                  <a16:creationId xmlns:a16="http://schemas.microsoft.com/office/drawing/2014/main" id="{5CABB5B5-FB99-4CA2-AB65-FF935BD2DC86}"/>
                </a:ext>
              </a:extLst>
            </p:cNvPr>
            <p:cNvCxnSpPr>
              <a:cxnSpLocks/>
            </p:cNvCxnSpPr>
            <p:nvPr/>
          </p:nvCxnSpPr>
          <p:spPr>
            <a:xfrm>
              <a:off x="8629036" y="5901365"/>
              <a:ext cx="2520000" cy="0"/>
            </a:xfrm>
            <a:prstGeom prst="line">
              <a:avLst/>
            </a:prstGeom>
            <a:ln w="44450" cap="rnd">
              <a:solidFill>
                <a:srgbClr val="FF2D00">
                  <a:alpha val="1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Заголовок 1">
              <a:extLst>
                <a:ext uri="{FF2B5EF4-FFF2-40B4-BE49-F238E27FC236}">
                  <a16:creationId xmlns:a16="http://schemas.microsoft.com/office/drawing/2014/main" id="{90F8DFBB-9392-49CC-828B-56E76D5BF349}"/>
                </a:ext>
              </a:extLst>
            </p:cNvPr>
            <p:cNvSpPr txBox="1">
              <a:spLocks/>
            </p:cNvSpPr>
            <p:nvPr/>
          </p:nvSpPr>
          <p:spPr>
            <a:xfrm>
              <a:off x="8596664" y="5555013"/>
              <a:ext cx="682879" cy="15497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000" dirty="0">
                  <a:solidFill>
                    <a:srgbClr val="95959B"/>
                  </a:solidFill>
                </a:rPr>
                <a:t>SALES LIFT</a:t>
              </a:r>
              <a:endParaRPr lang="ru-RU" sz="1000" dirty="0">
                <a:solidFill>
                  <a:srgbClr val="95959B"/>
                </a:solidFill>
              </a:endParaRPr>
            </a:p>
          </p:txBody>
        </p: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993AB169-DC1E-477E-8006-6D9B3BC11310}"/>
                </a:ext>
              </a:extLst>
            </p:cNvPr>
            <p:cNvGrpSpPr/>
            <p:nvPr/>
          </p:nvGrpSpPr>
          <p:grpSpPr>
            <a:xfrm>
              <a:off x="8629034" y="5901365"/>
              <a:ext cx="1109659" cy="198120"/>
              <a:chOff x="8629035" y="5901365"/>
              <a:chExt cx="558000" cy="198120"/>
            </a:xfrm>
          </p:grpSpPr>
          <p:cxnSp>
            <p:nvCxnSpPr>
              <p:cNvPr id="70" name="Прямая соединительная линия 69">
                <a:extLst>
                  <a:ext uri="{FF2B5EF4-FFF2-40B4-BE49-F238E27FC236}">
                    <a16:creationId xmlns:a16="http://schemas.microsoft.com/office/drawing/2014/main" id="{63540F73-B129-4819-8AAE-4D44E1F609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9035" y="5901365"/>
                <a:ext cx="180000" cy="0"/>
              </a:xfrm>
              <a:prstGeom prst="line">
                <a:avLst/>
              </a:prstGeom>
              <a:ln w="44450" cap="rnd">
                <a:solidFill>
                  <a:srgbClr val="FF2D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Прямая соединительная линия 70">
                <a:extLst>
                  <a:ext uri="{FF2B5EF4-FFF2-40B4-BE49-F238E27FC236}">
                    <a16:creationId xmlns:a16="http://schemas.microsoft.com/office/drawing/2014/main" id="{194E4336-BF39-4A27-8020-CDD4C720C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9035" y="6099485"/>
                <a:ext cx="558000" cy="0"/>
              </a:xfrm>
              <a:prstGeom prst="line">
                <a:avLst/>
              </a:prstGeom>
              <a:ln w="44450" cap="rnd">
                <a:solidFill>
                  <a:srgbClr val="95959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Заголовок 1">
              <a:extLst>
                <a:ext uri="{FF2B5EF4-FFF2-40B4-BE49-F238E27FC236}">
                  <a16:creationId xmlns:a16="http://schemas.microsoft.com/office/drawing/2014/main" id="{B058B96F-7C96-475D-9D7D-2E1F0BF5B5B6}"/>
                </a:ext>
              </a:extLst>
            </p:cNvPr>
            <p:cNvSpPr txBox="1">
              <a:spLocks/>
            </p:cNvSpPr>
            <p:nvPr/>
          </p:nvSpPr>
          <p:spPr>
            <a:xfrm>
              <a:off x="11245451" y="5804997"/>
              <a:ext cx="320601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5,0%</a:t>
              </a:r>
            </a:p>
          </p:txBody>
        </p:sp>
        <p:sp>
          <p:nvSpPr>
            <p:cNvPr id="97" name="Заголовок 1">
              <a:extLst>
                <a:ext uri="{FF2B5EF4-FFF2-40B4-BE49-F238E27FC236}">
                  <a16:creationId xmlns:a16="http://schemas.microsoft.com/office/drawing/2014/main" id="{734B7E3D-2EAB-4862-B571-153551C6F9D6}"/>
                </a:ext>
              </a:extLst>
            </p:cNvPr>
            <p:cNvSpPr txBox="1">
              <a:spLocks/>
            </p:cNvSpPr>
            <p:nvPr/>
          </p:nvSpPr>
          <p:spPr>
            <a:xfrm>
              <a:off x="11245451" y="6023437"/>
              <a:ext cx="363882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15,5%</a:t>
              </a:r>
            </a:p>
          </p:txBody>
        </p:sp>
        <p:cxnSp>
          <p:nvCxnSpPr>
            <p:cNvPr id="140" name="Прямая соединительная линия 139">
              <a:extLst>
                <a:ext uri="{FF2B5EF4-FFF2-40B4-BE49-F238E27FC236}">
                  <a16:creationId xmlns:a16="http://schemas.microsoft.com/office/drawing/2014/main" id="{2FEFB4A1-7A7F-4E70-AF28-8F8C80DF7F9A}"/>
                </a:ext>
              </a:extLst>
            </p:cNvPr>
            <p:cNvCxnSpPr>
              <a:cxnSpLocks/>
            </p:cNvCxnSpPr>
            <p:nvPr/>
          </p:nvCxnSpPr>
          <p:spPr>
            <a:xfrm>
              <a:off x="4758999" y="5901365"/>
              <a:ext cx="2520000" cy="0"/>
            </a:xfrm>
            <a:prstGeom prst="line">
              <a:avLst/>
            </a:prstGeom>
            <a:ln w="44450" cap="rnd">
              <a:solidFill>
                <a:srgbClr val="FF2D00">
                  <a:alpha val="1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Заголовок 1">
              <a:extLst>
                <a:ext uri="{FF2B5EF4-FFF2-40B4-BE49-F238E27FC236}">
                  <a16:creationId xmlns:a16="http://schemas.microsoft.com/office/drawing/2014/main" id="{F854881F-0304-4A50-9A8D-A76660675C46}"/>
                </a:ext>
              </a:extLst>
            </p:cNvPr>
            <p:cNvSpPr txBox="1">
              <a:spLocks/>
            </p:cNvSpPr>
            <p:nvPr/>
          </p:nvSpPr>
          <p:spPr>
            <a:xfrm>
              <a:off x="4726627" y="5555013"/>
              <a:ext cx="682879" cy="15497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000" dirty="0">
                  <a:solidFill>
                    <a:srgbClr val="95959B"/>
                  </a:solidFill>
                </a:rPr>
                <a:t>SALES LIFT</a:t>
              </a:r>
              <a:endParaRPr lang="ru-RU" sz="1000" dirty="0">
                <a:solidFill>
                  <a:srgbClr val="95959B"/>
                </a:solidFill>
              </a:endParaRPr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0EBCD760-69B9-4B79-AEBA-222D51462F9B}"/>
                </a:ext>
              </a:extLst>
            </p:cNvPr>
            <p:cNvGrpSpPr/>
            <p:nvPr/>
          </p:nvGrpSpPr>
          <p:grpSpPr>
            <a:xfrm>
              <a:off x="4758998" y="5901365"/>
              <a:ext cx="2520002" cy="198120"/>
              <a:chOff x="4758998" y="5901365"/>
              <a:chExt cx="1267201" cy="198120"/>
            </a:xfrm>
          </p:grpSpPr>
          <p:cxnSp>
            <p:nvCxnSpPr>
              <p:cNvPr id="157" name="Прямая соединительная линия 156">
                <a:extLst>
                  <a:ext uri="{FF2B5EF4-FFF2-40B4-BE49-F238E27FC236}">
                    <a16:creationId xmlns:a16="http://schemas.microsoft.com/office/drawing/2014/main" id="{4EBEE5EC-27F3-4CF0-918A-2A3EAB9DFE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8998" y="5901365"/>
                <a:ext cx="1234800" cy="0"/>
              </a:xfrm>
              <a:prstGeom prst="line">
                <a:avLst/>
              </a:prstGeom>
              <a:ln w="44450" cap="rnd">
                <a:solidFill>
                  <a:srgbClr val="FF2D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Прямая соединительная линия 157">
                <a:extLst>
                  <a:ext uri="{FF2B5EF4-FFF2-40B4-BE49-F238E27FC236}">
                    <a16:creationId xmlns:a16="http://schemas.microsoft.com/office/drawing/2014/main" id="{677BFED6-CBFE-4F8D-B26C-E7B2DE500A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8999" y="6099485"/>
                <a:ext cx="1267200" cy="0"/>
              </a:xfrm>
              <a:prstGeom prst="line">
                <a:avLst/>
              </a:prstGeom>
              <a:ln w="44450" cap="rnd">
                <a:solidFill>
                  <a:srgbClr val="95959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Заголовок 1">
              <a:extLst>
                <a:ext uri="{FF2B5EF4-FFF2-40B4-BE49-F238E27FC236}">
                  <a16:creationId xmlns:a16="http://schemas.microsoft.com/office/drawing/2014/main" id="{1969C495-9E95-4B98-97AD-CDFB97BF21B9}"/>
                </a:ext>
              </a:extLst>
            </p:cNvPr>
            <p:cNvSpPr txBox="1">
              <a:spLocks/>
            </p:cNvSpPr>
            <p:nvPr/>
          </p:nvSpPr>
          <p:spPr>
            <a:xfrm>
              <a:off x="7375414" y="5804997"/>
              <a:ext cx="399148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34,3%</a:t>
              </a:r>
            </a:p>
          </p:txBody>
        </p:sp>
        <p:sp>
          <p:nvSpPr>
            <p:cNvPr id="164" name="Заголовок 1">
              <a:extLst>
                <a:ext uri="{FF2B5EF4-FFF2-40B4-BE49-F238E27FC236}">
                  <a16:creationId xmlns:a16="http://schemas.microsoft.com/office/drawing/2014/main" id="{DF412402-48B2-4888-8397-634DFCF12659}"/>
                </a:ext>
              </a:extLst>
            </p:cNvPr>
            <p:cNvSpPr txBox="1">
              <a:spLocks/>
            </p:cNvSpPr>
            <p:nvPr/>
          </p:nvSpPr>
          <p:spPr>
            <a:xfrm>
              <a:off x="7375414" y="6023437"/>
              <a:ext cx="387927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35,2%</a:t>
              </a: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F9CFD02F-9330-46C1-98EB-30E0FF499464}"/>
              </a:ext>
            </a:extLst>
          </p:cNvPr>
          <p:cNvGrpSpPr/>
          <p:nvPr/>
        </p:nvGrpSpPr>
        <p:grpSpPr>
          <a:xfrm>
            <a:off x="1128573" y="2154875"/>
            <a:ext cx="9735348" cy="805987"/>
            <a:chOff x="1128573" y="2173347"/>
            <a:chExt cx="9735348" cy="805987"/>
          </a:xfrm>
        </p:grpSpPr>
        <p:sp>
          <p:nvSpPr>
            <p:cNvPr id="104" name="Заголовок 1">
              <a:extLst>
                <a:ext uri="{FF2B5EF4-FFF2-40B4-BE49-F238E27FC236}">
                  <a16:creationId xmlns:a16="http://schemas.microsoft.com/office/drawing/2014/main" id="{5668BA4E-6DD3-4125-B33C-6E3D0CFECC4A}"/>
                </a:ext>
              </a:extLst>
            </p:cNvPr>
            <p:cNvSpPr txBox="1">
              <a:spLocks/>
            </p:cNvSpPr>
            <p:nvPr/>
          </p:nvSpPr>
          <p:spPr>
            <a:xfrm>
              <a:off x="1289648" y="2173347"/>
              <a:ext cx="1713611" cy="356636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Post-view</a:t>
              </a:r>
              <a: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покупки 7 дней</a:t>
              </a:r>
              <a:b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после кампании</a:t>
              </a:r>
            </a:p>
          </p:txBody>
        </p:sp>
        <p:sp>
          <p:nvSpPr>
            <p:cNvPr id="122" name="Заголовок 1">
              <a:extLst>
                <a:ext uri="{FF2B5EF4-FFF2-40B4-BE49-F238E27FC236}">
                  <a16:creationId xmlns:a16="http://schemas.microsoft.com/office/drawing/2014/main" id="{D28200C8-7D0C-427A-A123-6C5BF5DD4E0C}"/>
                </a:ext>
              </a:extLst>
            </p:cNvPr>
            <p:cNvSpPr txBox="1">
              <a:spLocks/>
            </p:cNvSpPr>
            <p:nvPr/>
          </p:nvSpPr>
          <p:spPr>
            <a:xfrm>
              <a:off x="1289650" y="2622698"/>
              <a:ext cx="1646454" cy="356636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Post-view</a:t>
              </a:r>
              <a: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покупки</a:t>
              </a:r>
              <a:b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во время кампании</a:t>
              </a:r>
            </a:p>
          </p:txBody>
        </p:sp>
        <p:sp>
          <p:nvSpPr>
            <p:cNvPr id="124" name="Овал 123">
              <a:extLst>
                <a:ext uri="{FF2B5EF4-FFF2-40B4-BE49-F238E27FC236}">
                  <a16:creationId xmlns:a16="http://schemas.microsoft.com/office/drawing/2014/main" id="{08777A9C-0E59-47FC-854B-D37386223162}"/>
                </a:ext>
              </a:extLst>
            </p:cNvPr>
            <p:cNvSpPr/>
            <p:nvPr/>
          </p:nvSpPr>
          <p:spPr>
            <a:xfrm>
              <a:off x="1128573" y="2232420"/>
              <a:ext cx="72000" cy="72000"/>
            </a:xfrm>
            <a:prstGeom prst="ellipse">
              <a:avLst/>
            </a:prstGeom>
            <a:solidFill>
              <a:srgbClr val="FF2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5" name="Овал 124">
              <a:extLst>
                <a:ext uri="{FF2B5EF4-FFF2-40B4-BE49-F238E27FC236}">
                  <a16:creationId xmlns:a16="http://schemas.microsoft.com/office/drawing/2014/main" id="{833A83B9-CFEF-4B60-B30B-EFD3E2FCC334}"/>
                </a:ext>
              </a:extLst>
            </p:cNvPr>
            <p:cNvSpPr/>
            <p:nvPr/>
          </p:nvSpPr>
          <p:spPr>
            <a:xfrm>
              <a:off x="1128573" y="2686736"/>
              <a:ext cx="72000" cy="72000"/>
            </a:xfrm>
            <a:prstGeom prst="ellipse">
              <a:avLst/>
            </a:prstGeom>
            <a:solidFill>
              <a:srgbClr val="959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4" name="Заголовок 1">
              <a:extLst>
                <a:ext uri="{FF2B5EF4-FFF2-40B4-BE49-F238E27FC236}">
                  <a16:creationId xmlns:a16="http://schemas.microsoft.com/office/drawing/2014/main" id="{3BA410B9-888A-4866-AD52-0A80A575710A}"/>
                </a:ext>
              </a:extLst>
            </p:cNvPr>
            <p:cNvSpPr txBox="1">
              <a:spLocks/>
            </p:cNvSpPr>
            <p:nvPr/>
          </p:nvSpPr>
          <p:spPr>
            <a:xfrm>
              <a:off x="9150310" y="2173347"/>
              <a:ext cx="1713611" cy="356636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Post-view</a:t>
              </a:r>
              <a: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покупки 7 дней</a:t>
              </a:r>
              <a:b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после кампании</a:t>
              </a:r>
            </a:p>
          </p:txBody>
        </p:sp>
        <p:sp>
          <p:nvSpPr>
            <p:cNvPr id="135" name="Овал 134">
              <a:extLst>
                <a:ext uri="{FF2B5EF4-FFF2-40B4-BE49-F238E27FC236}">
                  <a16:creationId xmlns:a16="http://schemas.microsoft.com/office/drawing/2014/main" id="{F734F310-BA92-4420-BCB9-FD924D3D1417}"/>
                </a:ext>
              </a:extLst>
            </p:cNvPr>
            <p:cNvSpPr/>
            <p:nvPr/>
          </p:nvSpPr>
          <p:spPr>
            <a:xfrm>
              <a:off x="8971570" y="2232420"/>
              <a:ext cx="72000" cy="72000"/>
            </a:xfrm>
            <a:prstGeom prst="ellipse">
              <a:avLst/>
            </a:prstGeom>
            <a:solidFill>
              <a:srgbClr val="FF2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6" name="Овал 135">
              <a:extLst>
                <a:ext uri="{FF2B5EF4-FFF2-40B4-BE49-F238E27FC236}">
                  <a16:creationId xmlns:a16="http://schemas.microsoft.com/office/drawing/2014/main" id="{8C3BBC8B-2E64-46AC-9D52-1944013E1C7A}"/>
                </a:ext>
              </a:extLst>
            </p:cNvPr>
            <p:cNvSpPr/>
            <p:nvPr/>
          </p:nvSpPr>
          <p:spPr>
            <a:xfrm>
              <a:off x="8971570" y="2686736"/>
              <a:ext cx="72000" cy="72000"/>
            </a:xfrm>
            <a:prstGeom prst="ellipse">
              <a:avLst/>
            </a:prstGeom>
            <a:solidFill>
              <a:srgbClr val="959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7" name="Заголовок 1">
              <a:extLst>
                <a:ext uri="{FF2B5EF4-FFF2-40B4-BE49-F238E27FC236}">
                  <a16:creationId xmlns:a16="http://schemas.microsoft.com/office/drawing/2014/main" id="{644522FF-61F4-4A5A-B75D-AFC3B4061C8D}"/>
                </a:ext>
              </a:extLst>
            </p:cNvPr>
            <p:cNvSpPr txBox="1">
              <a:spLocks/>
            </p:cNvSpPr>
            <p:nvPr/>
          </p:nvSpPr>
          <p:spPr>
            <a:xfrm>
              <a:off x="9150310" y="2622698"/>
              <a:ext cx="1646454" cy="356636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Post-view</a:t>
              </a:r>
              <a: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покупки</a:t>
              </a:r>
              <a:b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во время кампании</a:t>
              </a:r>
            </a:p>
          </p:txBody>
        </p:sp>
        <p:sp>
          <p:nvSpPr>
            <p:cNvPr id="145" name="Заголовок 1">
              <a:extLst>
                <a:ext uri="{FF2B5EF4-FFF2-40B4-BE49-F238E27FC236}">
                  <a16:creationId xmlns:a16="http://schemas.microsoft.com/office/drawing/2014/main" id="{248AB8F6-C123-4936-9254-98A9ACE89E5D}"/>
                </a:ext>
              </a:extLst>
            </p:cNvPr>
            <p:cNvSpPr txBox="1">
              <a:spLocks/>
            </p:cNvSpPr>
            <p:nvPr/>
          </p:nvSpPr>
          <p:spPr>
            <a:xfrm>
              <a:off x="5263631" y="2173347"/>
              <a:ext cx="1713611" cy="356636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Post-view</a:t>
              </a:r>
              <a: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покупки 7 дней</a:t>
              </a:r>
              <a:b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после кампании</a:t>
              </a:r>
            </a:p>
          </p:txBody>
        </p:sp>
        <p:sp>
          <p:nvSpPr>
            <p:cNvPr id="146" name="Овал 145">
              <a:extLst>
                <a:ext uri="{FF2B5EF4-FFF2-40B4-BE49-F238E27FC236}">
                  <a16:creationId xmlns:a16="http://schemas.microsoft.com/office/drawing/2014/main" id="{B57457F4-0C12-44E5-93CE-1C3EBF7F96F2}"/>
                </a:ext>
              </a:extLst>
            </p:cNvPr>
            <p:cNvSpPr/>
            <p:nvPr/>
          </p:nvSpPr>
          <p:spPr>
            <a:xfrm>
              <a:off x="5103479" y="2232420"/>
              <a:ext cx="72000" cy="72000"/>
            </a:xfrm>
            <a:prstGeom prst="ellipse">
              <a:avLst/>
            </a:prstGeom>
            <a:solidFill>
              <a:srgbClr val="FF2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7" name="Овал 146">
              <a:extLst>
                <a:ext uri="{FF2B5EF4-FFF2-40B4-BE49-F238E27FC236}">
                  <a16:creationId xmlns:a16="http://schemas.microsoft.com/office/drawing/2014/main" id="{61EEA57A-4DD2-4139-BE67-26F859EF69FC}"/>
                </a:ext>
              </a:extLst>
            </p:cNvPr>
            <p:cNvSpPr/>
            <p:nvPr/>
          </p:nvSpPr>
          <p:spPr>
            <a:xfrm>
              <a:off x="5103479" y="2686736"/>
              <a:ext cx="72000" cy="72000"/>
            </a:xfrm>
            <a:prstGeom prst="ellipse">
              <a:avLst/>
            </a:prstGeom>
            <a:solidFill>
              <a:srgbClr val="959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7" name="Заголовок 1">
              <a:extLst>
                <a:ext uri="{FF2B5EF4-FFF2-40B4-BE49-F238E27FC236}">
                  <a16:creationId xmlns:a16="http://schemas.microsoft.com/office/drawing/2014/main" id="{219543C5-0A3D-4972-B893-E0971305813E}"/>
                </a:ext>
              </a:extLst>
            </p:cNvPr>
            <p:cNvSpPr txBox="1">
              <a:spLocks/>
            </p:cNvSpPr>
            <p:nvPr/>
          </p:nvSpPr>
          <p:spPr>
            <a:xfrm>
              <a:off x="5263631" y="2622698"/>
              <a:ext cx="1646454" cy="356636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Post-view</a:t>
              </a:r>
              <a: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покупки</a:t>
              </a:r>
              <a:b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во время кампании</a:t>
              </a: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6B94C94-547D-42CC-A890-EDC2C89D056E}"/>
              </a:ext>
            </a:extLst>
          </p:cNvPr>
          <p:cNvGrpSpPr/>
          <p:nvPr/>
        </p:nvGrpSpPr>
        <p:grpSpPr>
          <a:xfrm>
            <a:off x="797681" y="1540193"/>
            <a:ext cx="10076964" cy="454958"/>
            <a:chOff x="797681" y="1484777"/>
            <a:chExt cx="10076964" cy="454958"/>
          </a:xfrm>
        </p:grpSpPr>
        <p:sp>
          <p:nvSpPr>
            <p:cNvPr id="23" name="Заголовок 1">
              <a:extLst>
                <a:ext uri="{FF2B5EF4-FFF2-40B4-BE49-F238E27FC236}">
                  <a16:creationId xmlns:a16="http://schemas.microsoft.com/office/drawing/2014/main" id="{F453B641-B735-4F41-BAAC-D4750E82AFA7}"/>
                </a:ext>
              </a:extLst>
            </p:cNvPr>
            <p:cNvSpPr txBox="1">
              <a:spLocks/>
            </p:cNvSpPr>
            <p:nvPr/>
          </p:nvSpPr>
          <p:spPr>
            <a:xfrm>
              <a:off x="797681" y="1484777"/>
              <a:ext cx="2223366" cy="246221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600" b="1" dirty="0">
                  <a:solidFill>
                    <a:srgbClr val="FF2D00"/>
                  </a:solidFill>
                </a:rPr>
                <a:t>01  </a:t>
              </a:r>
              <a:r>
                <a:rPr lang="ru-RU" sz="1600" b="1" dirty="0"/>
                <a:t>ЖЕНЩИНЫ 25-34</a:t>
              </a:r>
            </a:p>
          </p:txBody>
        </p:sp>
        <p:sp>
          <p:nvSpPr>
            <p:cNvPr id="24" name="Заголовок 1">
              <a:extLst>
                <a:ext uri="{FF2B5EF4-FFF2-40B4-BE49-F238E27FC236}">
                  <a16:creationId xmlns:a16="http://schemas.microsoft.com/office/drawing/2014/main" id="{97558D24-CBAC-4EFD-AF8A-D8F9F87108A3}"/>
                </a:ext>
              </a:extLst>
            </p:cNvPr>
            <p:cNvSpPr txBox="1">
              <a:spLocks/>
            </p:cNvSpPr>
            <p:nvPr/>
          </p:nvSpPr>
          <p:spPr>
            <a:xfrm>
              <a:off x="8598381" y="1484777"/>
              <a:ext cx="2276264" cy="246221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600" b="1" dirty="0">
                  <a:solidFill>
                    <a:srgbClr val="FF2D00"/>
                  </a:solidFill>
                </a:rPr>
                <a:t>03  </a:t>
              </a:r>
              <a:r>
                <a:rPr lang="ru-RU" sz="1600" b="1" dirty="0"/>
                <a:t>ЖЕНЩИНЫ 35-44</a:t>
              </a:r>
            </a:p>
          </p:txBody>
        </p:sp>
        <p:sp>
          <p:nvSpPr>
            <p:cNvPr id="144" name="Заголовок 1">
              <a:extLst>
                <a:ext uri="{FF2B5EF4-FFF2-40B4-BE49-F238E27FC236}">
                  <a16:creationId xmlns:a16="http://schemas.microsoft.com/office/drawing/2014/main" id="{7424335F-8A46-4E5A-AC89-BA2E87AEC86D}"/>
                </a:ext>
              </a:extLst>
            </p:cNvPr>
            <p:cNvSpPr txBox="1">
              <a:spLocks/>
            </p:cNvSpPr>
            <p:nvPr/>
          </p:nvSpPr>
          <p:spPr>
            <a:xfrm>
              <a:off x="4728344" y="1484777"/>
              <a:ext cx="2257028" cy="246221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600" b="1" dirty="0">
                  <a:solidFill>
                    <a:srgbClr val="FF2D00"/>
                  </a:solidFill>
                </a:rPr>
                <a:t>02  </a:t>
              </a:r>
              <a:r>
                <a:rPr lang="ru-RU" sz="1600" b="1" dirty="0"/>
                <a:t>ЖЕНЩИНЫ 25-34</a:t>
              </a:r>
            </a:p>
          </p:txBody>
        </p:sp>
        <p:sp>
          <p:nvSpPr>
            <p:cNvPr id="168" name="Заголовок 1">
              <a:extLst>
                <a:ext uri="{FF2B5EF4-FFF2-40B4-BE49-F238E27FC236}">
                  <a16:creationId xmlns:a16="http://schemas.microsoft.com/office/drawing/2014/main" id="{296C470F-F169-48D8-B344-8D6D588F8D20}"/>
                </a:ext>
              </a:extLst>
            </p:cNvPr>
            <p:cNvSpPr txBox="1">
              <a:spLocks/>
            </p:cNvSpPr>
            <p:nvPr/>
          </p:nvSpPr>
          <p:spPr>
            <a:xfrm>
              <a:off x="5080619" y="1753787"/>
              <a:ext cx="2590453" cy="185948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dirty="0"/>
                <a:t>Москва, Санкт-Петербург, МО, ЛО</a:t>
              </a:r>
            </a:p>
          </p:txBody>
        </p:sp>
        <p:sp>
          <p:nvSpPr>
            <p:cNvPr id="169" name="Заголовок 1">
              <a:extLst>
                <a:ext uri="{FF2B5EF4-FFF2-40B4-BE49-F238E27FC236}">
                  <a16:creationId xmlns:a16="http://schemas.microsoft.com/office/drawing/2014/main" id="{2B914CF2-AC63-49EF-9852-7E52393E8717}"/>
                </a:ext>
              </a:extLst>
            </p:cNvPr>
            <p:cNvSpPr txBox="1">
              <a:spLocks/>
            </p:cNvSpPr>
            <p:nvPr/>
          </p:nvSpPr>
          <p:spPr>
            <a:xfrm>
              <a:off x="1105713" y="1753787"/>
              <a:ext cx="530594" cy="185948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dirty="0"/>
                <a:t>Россия</a:t>
              </a:r>
            </a:p>
          </p:txBody>
        </p:sp>
        <p:sp>
          <p:nvSpPr>
            <p:cNvPr id="170" name="Заголовок 1">
              <a:extLst>
                <a:ext uri="{FF2B5EF4-FFF2-40B4-BE49-F238E27FC236}">
                  <a16:creationId xmlns:a16="http://schemas.microsoft.com/office/drawing/2014/main" id="{44F1AD7E-3472-4CD9-B6E5-0E90AD28E052}"/>
                </a:ext>
              </a:extLst>
            </p:cNvPr>
            <p:cNvSpPr txBox="1">
              <a:spLocks/>
            </p:cNvSpPr>
            <p:nvPr/>
          </p:nvSpPr>
          <p:spPr>
            <a:xfrm>
              <a:off x="8948710" y="1753787"/>
              <a:ext cx="530594" cy="185948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dirty="0"/>
                <a:t>Россия</a:t>
              </a:r>
            </a:p>
          </p:txBody>
        </p:sp>
      </p:grpSp>
      <p:cxnSp>
        <p:nvCxnSpPr>
          <p:cNvPr id="99" name="Прямая соединительная линия 98">
            <a:extLst>
              <a:ext uri="{FF2B5EF4-FFF2-40B4-BE49-F238E27FC236}">
                <a16:creationId xmlns:a16="http://schemas.microsoft.com/office/drawing/2014/main" id="{87021260-82EB-4AB7-8EBC-A75D193F542A}"/>
              </a:ext>
            </a:extLst>
          </p:cNvPr>
          <p:cNvCxnSpPr>
            <a:cxnSpLocks/>
          </p:cNvCxnSpPr>
          <p:nvPr/>
        </p:nvCxnSpPr>
        <p:spPr>
          <a:xfrm>
            <a:off x="4259349" y="1590039"/>
            <a:ext cx="0" cy="4644505"/>
          </a:xfrm>
          <a:prstGeom prst="line">
            <a:avLst/>
          </a:prstGeom>
          <a:ln w="12700" cap="rnd">
            <a:solidFill>
              <a:srgbClr val="9595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>
            <a:extLst>
              <a:ext uri="{FF2B5EF4-FFF2-40B4-BE49-F238E27FC236}">
                <a16:creationId xmlns:a16="http://schemas.microsoft.com/office/drawing/2014/main" id="{677AB53C-7DFB-4EB7-BD9F-C93CB093FE7C}"/>
              </a:ext>
            </a:extLst>
          </p:cNvPr>
          <p:cNvCxnSpPr>
            <a:cxnSpLocks/>
          </p:cNvCxnSpPr>
          <p:nvPr/>
        </p:nvCxnSpPr>
        <p:spPr>
          <a:xfrm>
            <a:off x="8166331" y="1590039"/>
            <a:ext cx="0" cy="4644505"/>
          </a:xfrm>
          <a:prstGeom prst="line">
            <a:avLst/>
          </a:prstGeom>
          <a:ln w="12700" cap="rnd">
            <a:solidFill>
              <a:srgbClr val="9595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Заголовок 1">
            <a:extLst>
              <a:ext uri="{FF2B5EF4-FFF2-40B4-BE49-F238E27FC236}">
                <a16:creationId xmlns:a16="http://schemas.microsoft.com/office/drawing/2014/main" id="{B317195D-D559-4F64-BF4E-D813C68FE89E}"/>
              </a:ext>
            </a:extLst>
          </p:cNvPr>
          <p:cNvSpPr txBox="1">
            <a:spLocks/>
          </p:cNvSpPr>
          <p:nvPr/>
        </p:nvSpPr>
        <p:spPr>
          <a:xfrm>
            <a:off x="805815" y="1043511"/>
            <a:ext cx="7292061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400" b="0" dirty="0">
                <a:solidFill>
                  <a:srgbClr val="FF2D00"/>
                </a:solidFill>
                <a:latin typeface="Graphik LCG" panose="020B0503030202060203" pitchFamily="34" charset="0"/>
              </a:rPr>
              <a:t>Сравнение показателей за время рекламной кампании и за период 7 дней после РК</a:t>
            </a:r>
          </a:p>
        </p:txBody>
      </p:sp>
    </p:spTree>
    <p:extLst>
      <p:ext uri="{BB962C8B-B14F-4D97-AF65-F5344CB8AC3E}">
        <p14:creationId xmlns:p14="http://schemas.microsoft.com/office/powerpoint/2010/main" val="82368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1BA78-88B3-4FB7-9C56-AA34AAEC1681}"/>
              </a:ext>
            </a:extLst>
          </p:cNvPr>
          <p:cNvSpPr txBox="1">
            <a:spLocks/>
          </p:cNvSpPr>
          <p:nvPr/>
        </p:nvSpPr>
        <p:spPr>
          <a:xfrm>
            <a:off x="805815" y="600166"/>
            <a:ext cx="7856318" cy="43088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dirty="0">
                <a:solidFill>
                  <a:srgbClr val="FF2D00"/>
                </a:solidFill>
                <a:latin typeface="Graphik LCG" panose="020B0503030202060203" pitchFamily="34" charset="0"/>
              </a:rPr>
              <a:t>Охват </a:t>
            </a:r>
            <a:r>
              <a:rPr lang="en-US" sz="2800" dirty="0">
                <a:solidFill>
                  <a:srgbClr val="FF2D00"/>
                </a:solidFill>
                <a:latin typeface="Graphik LCG" panose="020B0503030202060203" pitchFamily="34" charset="0"/>
              </a:rPr>
              <a:t>vs AliExpress: </a:t>
            </a:r>
            <a:r>
              <a:rPr lang="ru-RU" sz="2800" dirty="0" err="1">
                <a:solidFill>
                  <a:srgbClr val="FF2D00"/>
                </a:solidFill>
                <a:latin typeface="Graphik LCG" panose="020B0503030202060203" pitchFamily="34" charset="0"/>
              </a:rPr>
              <a:t>соцдем</a:t>
            </a:r>
            <a:r>
              <a:rPr lang="ru-RU" sz="2800" dirty="0">
                <a:solidFill>
                  <a:srgbClr val="FF2D00"/>
                </a:solidFill>
                <a:latin typeface="Graphik LCG" panose="020B0503030202060203" pitchFamily="34" charset="0"/>
              </a:rPr>
              <a:t>, </a:t>
            </a:r>
            <a:r>
              <a:rPr lang="en-US" sz="2800" dirty="0">
                <a:solidFill>
                  <a:srgbClr val="FF2D00"/>
                </a:solidFill>
                <a:latin typeface="Graphik LCG" panose="020B0503030202060203" pitchFamily="34" charset="0"/>
              </a:rPr>
              <a:t>Affinity Index</a:t>
            </a:r>
          </a:p>
        </p:txBody>
      </p:sp>
      <p:sp>
        <p:nvSpPr>
          <p:cNvPr id="77" name="Заголовок 1">
            <a:extLst>
              <a:ext uri="{FF2B5EF4-FFF2-40B4-BE49-F238E27FC236}">
                <a16:creationId xmlns:a16="http://schemas.microsoft.com/office/drawing/2014/main" id="{7BC9987E-1501-44C6-A3C8-FD96BF7624DF}"/>
              </a:ext>
            </a:extLst>
          </p:cNvPr>
          <p:cNvSpPr txBox="1">
            <a:spLocks/>
          </p:cNvSpPr>
          <p:nvPr/>
        </p:nvSpPr>
        <p:spPr>
          <a:xfrm>
            <a:off x="2868145" y="2582375"/>
            <a:ext cx="1710405" cy="24622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600" dirty="0">
                <a:solidFill>
                  <a:srgbClr val="2B3137"/>
                </a:solidFill>
                <a:latin typeface="Graphik LCG" panose="020B0503030202060203" pitchFamily="34" charset="0"/>
              </a:rPr>
              <a:t>Женщины 25-34</a:t>
            </a:r>
          </a:p>
        </p:txBody>
      </p:sp>
      <p:sp>
        <p:nvSpPr>
          <p:cNvPr id="78" name="Заголовок 1">
            <a:extLst>
              <a:ext uri="{FF2B5EF4-FFF2-40B4-BE49-F238E27FC236}">
                <a16:creationId xmlns:a16="http://schemas.microsoft.com/office/drawing/2014/main" id="{CAA3945E-40D9-466A-BCA9-483FB84DB426}"/>
              </a:ext>
            </a:extLst>
          </p:cNvPr>
          <p:cNvSpPr txBox="1">
            <a:spLocks/>
          </p:cNvSpPr>
          <p:nvPr/>
        </p:nvSpPr>
        <p:spPr>
          <a:xfrm>
            <a:off x="8924464" y="2582375"/>
            <a:ext cx="1723229" cy="24622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600" dirty="0">
                <a:solidFill>
                  <a:srgbClr val="2B3137"/>
                </a:solidFill>
                <a:latin typeface="Graphik LCG" panose="020B0503030202060203" pitchFamily="34" charset="0"/>
              </a:rPr>
              <a:t>Женщины 35-44</a:t>
            </a:r>
          </a:p>
        </p:txBody>
      </p:sp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CA5D3A39-0890-46A4-B7C4-A08DBCE77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"/>
                    </a14:imgEffect>
                  </a14:imgLayer>
                </a14:imgProps>
              </a:ext>
            </a:extLst>
          </a:blip>
          <a:srcRect l="36429" t="7281" r="33973" b="48347"/>
          <a:stretch/>
        </p:blipFill>
        <p:spPr>
          <a:xfrm>
            <a:off x="1076290" y="1981971"/>
            <a:ext cx="1447029" cy="1447029"/>
          </a:xfrm>
          <a:prstGeom prst="ellipse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A09E93B7-AC76-4CC4-8D0E-93546459B5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32" t="3020" r="36615" b="42027"/>
          <a:stretch/>
        </p:blipFill>
        <p:spPr>
          <a:xfrm>
            <a:off x="7132609" y="1981971"/>
            <a:ext cx="1447029" cy="1447029"/>
          </a:xfrm>
          <a:prstGeom prst="ellipse">
            <a:avLst/>
          </a:prstGeom>
        </p:spPr>
      </p:pic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C6AB84AA-39A1-4F75-9913-115B1E179B94}"/>
              </a:ext>
            </a:extLst>
          </p:cNvPr>
          <p:cNvCxnSpPr>
            <a:cxnSpLocks/>
          </p:cNvCxnSpPr>
          <p:nvPr/>
        </p:nvCxnSpPr>
        <p:spPr>
          <a:xfrm>
            <a:off x="6227929" y="1970885"/>
            <a:ext cx="0" cy="3722256"/>
          </a:xfrm>
          <a:prstGeom prst="line">
            <a:avLst/>
          </a:prstGeom>
          <a:ln w="12700" cap="rnd">
            <a:solidFill>
              <a:srgbClr val="9595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F20635B-2DF5-4877-9700-3D207F353D08}"/>
              </a:ext>
            </a:extLst>
          </p:cNvPr>
          <p:cNvSpPr/>
          <p:nvPr/>
        </p:nvSpPr>
        <p:spPr>
          <a:xfrm>
            <a:off x="1076290" y="4415405"/>
            <a:ext cx="402354" cy="216982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114%</a:t>
            </a:r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9B2BD8B1-DDD6-443B-B380-FC7B6655A3A7}"/>
              </a:ext>
            </a:extLst>
          </p:cNvPr>
          <p:cNvSpPr/>
          <p:nvPr/>
        </p:nvSpPr>
        <p:spPr>
          <a:xfrm>
            <a:off x="1076290" y="5426785"/>
            <a:ext cx="450444" cy="216982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141% </a:t>
            </a: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EBD27DC3-354E-4089-9B62-F143C0502A68}"/>
              </a:ext>
            </a:extLst>
          </p:cNvPr>
          <p:cNvSpPr/>
          <p:nvPr/>
        </p:nvSpPr>
        <p:spPr>
          <a:xfrm>
            <a:off x="7132609" y="4415405"/>
            <a:ext cx="367088" cy="216982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86%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4808E7EF-8906-41AC-97C4-15153CDE1DCA}"/>
              </a:ext>
            </a:extLst>
          </p:cNvPr>
          <p:cNvSpPr/>
          <p:nvPr/>
        </p:nvSpPr>
        <p:spPr>
          <a:xfrm>
            <a:off x="7132609" y="5426785"/>
            <a:ext cx="439223" cy="216982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112% </a:t>
            </a:r>
          </a:p>
        </p:txBody>
      </p: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D33B368F-97B9-4BF7-ABD5-149467B7FE67}"/>
              </a:ext>
            </a:extLst>
          </p:cNvPr>
          <p:cNvCxnSpPr/>
          <p:nvPr/>
        </p:nvCxnSpPr>
        <p:spPr>
          <a:xfrm>
            <a:off x="1099150" y="4325805"/>
            <a:ext cx="4084840" cy="0"/>
          </a:xfrm>
          <a:prstGeom prst="line">
            <a:avLst/>
          </a:prstGeom>
          <a:ln w="44450" cap="rnd">
            <a:solidFill>
              <a:srgbClr val="FF2D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3E6203F7-F5CD-4390-99FF-AC6AC373A38E}"/>
              </a:ext>
            </a:extLst>
          </p:cNvPr>
          <p:cNvGrpSpPr/>
          <p:nvPr/>
        </p:nvGrpSpPr>
        <p:grpSpPr>
          <a:xfrm>
            <a:off x="1099150" y="4325805"/>
            <a:ext cx="4084101" cy="1006761"/>
            <a:chOff x="967221" y="4451573"/>
            <a:chExt cx="5076000" cy="1006761"/>
          </a:xfrm>
        </p:grpSpPr>
        <p:cxnSp>
          <p:nvCxnSpPr>
            <p:cNvPr id="89" name="Прямая соединительная линия 88">
              <a:extLst>
                <a:ext uri="{FF2B5EF4-FFF2-40B4-BE49-F238E27FC236}">
                  <a16:creationId xmlns:a16="http://schemas.microsoft.com/office/drawing/2014/main" id="{B6A1EDA2-7199-4DDE-861D-7E18766BA6DE}"/>
                </a:ext>
              </a:extLst>
            </p:cNvPr>
            <p:cNvCxnSpPr/>
            <p:nvPr/>
          </p:nvCxnSpPr>
          <p:spPr>
            <a:xfrm>
              <a:off x="967221" y="4451573"/>
              <a:ext cx="4104000" cy="0"/>
            </a:xfrm>
            <a:prstGeom prst="line">
              <a:avLst/>
            </a:prstGeom>
            <a:ln w="44450" cap="rnd">
              <a:solidFill>
                <a:srgbClr val="FF2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DA66F9D4-F76D-4DE2-AF46-D023B2AC01B4}"/>
                </a:ext>
              </a:extLst>
            </p:cNvPr>
            <p:cNvCxnSpPr/>
            <p:nvPr/>
          </p:nvCxnSpPr>
          <p:spPr>
            <a:xfrm>
              <a:off x="967221" y="5458334"/>
              <a:ext cx="5076000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Прямая соединительная линия 91">
            <a:extLst>
              <a:ext uri="{FF2B5EF4-FFF2-40B4-BE49-F238E27FC236}">
                <a16:creationId xmlns:a16="http://schemas.microsoft.com/office/drawing/2014/main" id="{F944E577-2E87-4375-B84D-E362DADBCC03}"/>
              </a:ext>
            </a:extLst>
          </p:cNvPr>
          <p:cNvCxnSpPr/>
          <p:nvPr/>
        </p:nvCxnSpPr>
        <p:spPr>
          <a:xfrm>
            <a:off x="7155469" y="4325805"/>
            <a:ext cx="4084840" cy="0"/>
          </a:xfrm>
          <a:prstGeom prst="line">
            <a:avLst/>
          </a:prstGeom>
          <a:ln w="44450" cap="rnd">
            <a:solidFill>
              <a:srgbClr val="FF2D0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>
            <a:extLst>
              <a:ext uri="{FF2B5EF4-FFF2-40B4-BE49-F238E27FC236}">
                <a16:creationId xmlns:a16="http://schemas.microsoft.com/office/drawing/2014/main" id="{43DC2405-6E76-4416-AF83-60DE36926033}"/>
              </a:ext>
            </a:extLst>
          </p:cNvPr>
          <p:cNvCxnSpPr/>
          <p:nvPr/>
        </p:nvCxnSpPr>
        <p:spPr>
          <a:xfrm>
            <a:off x="7155469" y="5332566"/>
            <a:ext cx="4084840" cy="0"/>
          </a:xfrm>
          <a:prstGeom prst="line">
            <a:avLst/>
          </a:prstGeom>
          <a:ln w="44450" cap="rnd">
            <a:solidFill>
              <a:srgbClr val="F3F3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B1E63C11-6256-4F7C-B232-964AFD85C682}"/>
              </a:ext>
            </a:extLst>
          </p:cNvPr>
          <p:cNvGrpSpPr/>
          <p:nvPr/>
        </p:nvGrpSpPr>
        <p:grpSpPr>
          <a:xfrm>
            <a:off x="7155468" y="4325805"/>
            <a:ext cx="3244108" cy="1006761"/>
            <a:chOff x="7023539" y="4451573"/>
            <a:chExt cx="4032000" cy="1006761"/>
          </a:xfrm>
        </p:grpSpPr>
        <p:cxnSp>
          <p:nvCxnSpPr>
            <p:cNvPr id="93" name="Прямая соединительная линия 92">
              <a:extLst>
                <a:ext uri="{FF2B5EF4-FFF2-40B4-BE49-F238E27FC236}">
                  <a16:creationId xmlns:a16="http://schemas.microsoft.com/office/drawing/2014/main" id="{E0A95D8E-5D28-44C0-AC3D-5988F91FFC81}"/>
                </a:ext>
              </a:extLst>
            </p:cNvPr>
            <p:cNvCxnSpPr/>
            <p:nvPr/>
          </p:nvCxnSpPr>
          <p:spPr>
            <a:xfrm>
              <a:off x="7023539" y="4451573"/>
              <a:ext cx="3096000" cy="0"/>
            </a:xfrm>
            <a:prstGeom prst="line">
              <a:avLst/>
            </a:prstGeom>
            <a:ln w="44450" cap="rnd">
              <a:solidFill>
                <a:srgbClr val="FF2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единительная линия 94">
              <a:extLst>
                <a:ext uri="{FF2B5EF4-FFF2-40B4-BE49-F238E27FC236}">
                  <a16:creationId xmlns:a16="http://schemas.microsoft.com/office/drawing/2014/main" id="{4D002A57-1386-4E0D-87BD-57F4565D385A}"/>
                </a:ext>
              </a:extLst>
            </p:cNvPr>
            <p:cNvCxnSpPr/>
            <p:nvPr/>
          </p:nvCxnSpPr>
          <p:spPr>
            <a:xfrm>
              <a:off x="7023539" y="5458334"/>
              <a:ext cx="4032000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BB8169AB-8D9D-4C35-B1AD-1126A99CFA4D}"/>
              </a:ext>
            </a:extLst>
          </p:cNvPr>
          <p:cNvSpPr/>
          <p:nvPr/>
        </p:nvSpPr>
        <p:spPr>
          <a:xfrm>
            <a:off x="1076290" y="4023785"/>
            <a:ext cx="1479572" cy="17043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100" dirty="0">
                <a:solidFill>
                  <a:srgbClr val="95959B"/>
                </a:solidFill>
                <a:latin typeface="Graphik LCG" panose="020B0503030202060203" pitchFamily="34" charset="0"/>
                <a:ea typeface="+mj-ea"/>
                <a:cs typeface="+mj-cs"/>
              </a:rPr>
              <a:t>POST-VIEW </a:t>
            </a:r>
            <a:r>
              <a:rPr lang="ru-RU" sz="1100" dirty="0">
                <a:solidFill>
                  <a:srgbClr val="95959B"/>
                </a:solidFill>
                <a:latin typeface="Graphik LCG" panose="020B0503030202060203" pitchFamily="34" charset="0"/>
                <a:ea typeface="+mj-ea"/>
                <a:cs typeface="+mj-cs"/>
              </a:rPr>
              <a:t>ПОКУПКИ</a:t>
            </a:r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13FB464D-48C8-40EC-9984-4094A55A7E99}"/>
              </a:ext>
            </a:extLst>
          </p:cNvPr>
          <p:cNvSpPr/>
          <p:nvPr/>
        </p:nvSpPr>
        <p:spPr>
          <a:xfrm>
            <a:off x="1076290" y="5035165"/>
            <a:ext cx="1801775" cy="17043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ru-RU" sz="1100" dirty="0">
                <a:solidFill>
                  <a:srgbClr val="95959B"/>
                </a:solidFill>
                <a:latin typeface="Graphik LCG" panose="020B0503030202060203" pitchFamily="34" charset="0"/>
                <a:ea typeface="+mj-ea"/>
                <a:cs typeface="+mj-cs"/>
              </a:rPr>
              <a:t>ПОКУПАТЕЛИ </a:t>
            </a:r>
            <a:r>
              <a:rPr lang="en-US" sz="1100" dirty="0">
                <a:solidFill>
                  <a:srgbClr val="95959B"/>
                </a:solidFill>
                <a:latin typeface="Graphik LCG" panose="020B0503030202060203" pitchFamily="34" charset="0"/>
                <a:ea typeface="+mj-ea"/>
                <a:cs typeface="+mj-cs"/>
              </a:rPr>
              <a:t>ALIEXPRESS</a:t>
            </a:r>
            <a:endParaRPr lang="ru-RU" sz="1100" dirty="0">
              <a:solidFill>
                <a:srgbClr val="95959B"/>
              </a:solidFill>
              <a:latin typeface="Graphik LCG" panose="020B0503030202060203" pitchFamily="34" charset="0"/>
              <a:ea typeface="+mj-ea"/>
              <a:cs typeface="+mj-cs"/>
            </a:endParaRPr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9FCA029-4205-40EB-94E9-FDE0EA7F1939}"/>
              </a:ext>
            </a:extLst>
          </p:cNvPr>
          <p:cNvSpPr/>
          <p:nvPr/>
        </p:nvSpPr>
        <p:spPr>
          <a:xfrm>
            <a:off x="7132609" y="4023785"/>
            <a:ext cx="1479572" cy="17043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100" dirty="0">
                <a:solidFill>
                  <a:srgbClr val="95959B"/>
                </a:solidFill>
                <a:latin typeface="Graphik LCG" panose="020B0503030202060203" pitchFamily="34" charset="0"/>
              </a:rPr>
              <a:t>POST-VIEW </a:t>
            </a:r>
            <a:r>
              <a:rPr lang="ru-RU" sz="1100" dirty="0">
                <a:solidFill>
                  <a:srgbClr val="95959B"/>
                </a:solidFill>
                <a:latin typeface="Graphik LCG" panose="020B0503030202060203" pitchFamily="34" charset="0"/>
              </a:rPr>
              <a:t>ПОКУПКИ</a:t>
            </a:r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12E5EFF6-3DC7-4C0B-9BCE-ECA0B6949DB5}"/>
              </a:ext>
            </a:extLst>
          </p:cNvPr>
          <p:cNvSpPr/>
          <p:nvPr/>
        </p:nvSpPr>
        <p:spPr>
          <a:xfrm>
            <a:off x="7132609" y="5035165"/>
            <a:ext cx="1801775" cy="17043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ru-RU" sz="1100" dirty="0">
                <a:solidFill>
                  <a:srgbClr val="95959B"/>
                </a:solidFill>
                <a:latin typeface="Graphik LCG" panose="020B0503030202060203" pitchFamily="34" charset="0"/>
              </a:rPr>
              <a:t>ПОКУПАТЕЛИ </a:t>
            </a:r>
            <a:r>
              <a:rPr lang="en-US" sz="1100" dirty="0">
                <a:solidFill>
                  <a:srgbClr val="95959B"/>
                </a:solidFill>
                <a:latin typeface="Graphik LCG" panose="020B0503030202060203" pitchFamily="34" charset="0"/>
              </a:rPr>
              <a:t>ALIEXPRESS</a:t>
            </a:r>
            <a:endParaRPr lang="ru-RU" sz="1100" dirty="0">
              <a:solidFill>
                <a:srgbClr val="95959B"/>
              </a:solidFill>
              <a:latin typeface="Graphik LCG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10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1BA9090C-4CB6-4BFA-AD14-3CD54BAAD50E}"/>
              </a:ext>
            </a:extLst>
          </p:cNvPr>
          <p:cNvSpPr txBox="1">
            <a:spLocks/>
          </p:cNvSpPr>
          <p:nvPr/>
        </p:nvSpPr>
        <p:spPr>
          <a:xfrm>
            <a:off x="805815" y="581694"/>
            <a:ext cx="4615046" cy="492443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dirty="0">
                <a:solidFill>
                  <a:srgbClr val="FF2D00"/>
                </a:solidFill>
                <a:latin typeface="Graphik LCG" panose="020B0503030202060203" pitchFamily="34" charset="0"/>
              </a:rPr>
              <a:t>Общие рекомендации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8BD40952-3686-4223-ABE8-04947A83B974}"/>
              </a:ext>
            </a:extLst>
          </p:cNvPr>
          <p:cNvSpPr/>
          <p:nvPr/>
        </p:nvSpPr>
        <p:spPr>
          <a:xfrm>
            <a:off x="1870619" y="2058519"/>
            <a:ext cx="3883638" cy="75020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Разработать «женские» полноэкранные креативы с подборкой соответствующих товаров (платья, косметика и т. д.) 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A3A95272-B9D0-436C-859A-65C67E3C9790}"/>
              </a:ext>
            </a:extLst>
          </p:cNvPr>
          <p:cNvSpPr/>
          <p:nvPr/>
        </p:nvSpPr>
        <p:spPr>
          <a:xfrm>
            <a:off x="1870619" y="3514126"/>
            <a:ext cx="3883638" cy="49167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Пролонгировать баннерную кампанию</a:t>
            </a:r>
            <a:b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</a:br>
            <a: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на ЦА, чтобы повысить конверсию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D1E723A-D57B-424E-AE45-EA75AE51A22F}"/>
              </a:ext>
            </a:extLst>
          </p:cNvPr>
          <p:cNvSpPr/>
          <p:nvPr/>
        </p:nvSpPr>
        <p:spPr>
          <a:xfrm>
            <a:off x="1870619" y="4978282"/>
            <a:ext cx="3883638" cy="49167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Учитывать эффект отложенной покупки более дорогих товаров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DF6F23C9-F242-4E9E-A7FE-482AC2C0E7D5}"/>
              </a:ext>
            </a:extLst>
          </p:cNvPr>
          <p:cNvSpPr/>
          <p:nvPr/>
        </p:nvSpPr>
        <p:spPr>
          <a:xfrm>
            <a:off x="7514036" y="2096619"/>
            <a:ext cx="3883638" cy="49167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Учитывать модели потребления</a:t>
            </a:r>
            <a:b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</a:br>
            <a: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как в офлайн, так и онлайн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B29FC2DF-F5FF-4776-ADCB-1A786D4C8DFB}"/>
              </a:ext>
            </a:extLst>
          </p:cNvPr>
          <p:cNvSpPr/>
          <p:nvPr/>
        </p:nvSpPr>
        <p:spPr>
          <a:xfrm>
            <a:off x="7514036" y="3514126"/>
            <a:ext cx="3883638" cy="75020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Учитывать региональную специфику: аудитория в регионах конвертируется лучше, чем в столицах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2B8901FC-5A34-4E38-AF66-10CF80FD70E2}"/>
              </a:ext>
            </a:extLst>
          </p:cNvPr>
          <p:cNvSpPr/>
          <p:nvPr/>
        </p:nvSpPr>
        <p:spPr>
          <a:xfrm>
            <a:off x="7514036" y="4978282"/>
            <a:ext cx="3883638" cy="49167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Важно следить за частотой показа. 86%</a:t>
            </a:r>
            <a:b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</a:br>
            <a: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PV-транзакций при частоте до 4 показов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2092E4-C2A4-47B9-BCF5-CB823FDC1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5723" y="3573931"/>
            <a:ext cx="417999" cy="4179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1C031E-2B3B-4893-B013-E46BF063F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5723" y="2111841"/>
            <a:ext cx="417999" cy="4179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709BFAB-3B51-4A2C-9CCA-25192389A7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6886" y="5038725"/>
            <a:ext cx="372007" cy="37200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8200602-9074-4B4B-B459-C5B57F4CC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6305" y="3589097"/>
            <a:ext cx="390908" cy="39090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F6CFB94-799B-417E-B2A4-C748A03498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85723" y="5012978"/>
            <a:ext cx="417999" cy="41799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0534C63-F5EB-4DE0-A132-B61E5F629B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91139" y="2111841"/>
            <a:ext cx="417999" cy="41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4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Прямоугольник: один скругленный угол 61">
            <a:extLst>
              <a:ext uri="{FF2B5EF4-FFF2-40B4-BE49-F238E27FC236}">
                <a16:creationId xmlns:a16="http://schemas.microsoft.com/office/drawing/2014/main" id="{2F25BE04-C1AC-4244-A04C-AFD9F9B65DF9}"/>
              </a:ext>
            </a:extLst>
          </p:cNvPr>
          <p:cNvSpPr/>
          <p:nvPr/>
        </p:nvSpPr>
        <p:spPr>
          <a:xfrm rot="10800000">
            <a:off x="6650180" y="0"/>
            <a:ext cx="5541819" cy="5470184"/>
          </a:xfrm>
          <a:prstGeom prst="round1Rect">
            <a:avLst>
              <a:gd name="adj" fmla="val 13157"/>
            </a:avLst>
          </a:prstGeom>
          <a:solidFill>
            <a:srgbClr val="F3F3F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>
              <a:solidFill>
                <a:srgbClr val="2B3137"/>
              </a:solidFill>
              <a:latin typeface="Graphik LCG" panose="020B0503030202060203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1BA78-88B3-4FB7-9C56-AA34AAEC1681}"/>
              </a:ext>
            </a:extLst>
          </p:cNvPr>
          <p:cNvSpPr txBox="1">
            <a:spLocks/>
          </p:cNvSpPr>
          <p:nvPr/>
        </p:nvSpPr>
        <p:spPr>
          <a:xfrm>
            <a:off x="805815" y="581694"/>
            <a:ext cx="4156587" cy="492443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dirty="0">
                <a:solidFill>
                  <a:srgbClr val="FF2D00"/>
                </a:solidFill>
                <a:latin typeface="Graphik LCG" panose="020B0503030202060203" pitchFamily="34" charset="0"/>
              </a:rPr>
              <a:t>Промоакция «Хочу»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DCF7B38-84E4-4A1E-ABB1-79604F476800}"/>
              </a:ext>
            </a:extLst>
          </p:cNvPr>
          <p:cNvSpPr txBox="1">
            <a:spLocks/>
          </p:cNvSpPr>
          <p:nvPr/>
        </p:nvSpPr>
        <p:spPr>
          <a:xfrm>
            <a:off x="805815" y="1098930"/>
            <a:ext cx="3302186" cy="24622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600" b="0" dirty="0">
                <a:solidFill>
                  <a:srgbClr val="FF2D00"/>
                </a:solidFill>
                <a:latin typeface="Graphik LCG" panose="020B0503030202060203" pitchFamily="34" charset="0"/>
              </a:rPr>
              <a:t>с </a:t>
            </a:r>
            <a:r>
              <a:rPr lang="ru-RU" sz="1600" b="0" dirty="0" err="1">
                <a:solidFill>
                  <a:srgbClr val="FF2D00"/>
                </a:solidFill>
                <a:latin typeface="Graphik LCG" panose="020B0503030202060203" pitchFamily="34" charset="0"/>
              </a:rPr>
              <a:t>тергетингом</a:t>
            </a:r>
            <a:r>
              <a:rPr lang="ru-RU" sz="1600" b="0" dirty="0">
                <a:solidFill>
                  <a:srgbClr val="FF2D00"/>
                </a:solidFill>
                <a:latin typeface="Graphik LCG" panose="020B0503030202060203" pitchFamily="34" charset="0"/>
              </a:rPr>
              <a:t> на офлайн-данных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CA524A8-DF44-49A0-9586-147EED250789}"/>
              </a:ext>
            </a:extLst>
          </p:cNvPr>
          <p:cNvGrpSpPr/>
          <p:nvPr/>
        </p:nvGrpSpPr>
        <p:grpSpPr>
          <a:xfrm>
            <a:off x="7173534" y="877744"/>
            <a:ext cx="4467604" cy="2632077"/>
            <a:chOff x="6974072" y="1488500"/>
            <a:chExt cx="3575818" cy="2106684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1E9F9D6-1368-43E2-BA96-C8988B8FC516}"/>
                </a:ext>
              </a:extLst>
            </p:cNvPr>
            <p:cNvSpPr/>
            <p:nvPr/>
          </p:nvSpPr>
          <p:spPr>
            <a:xfrm rot="5400000">
              <a:off x="7708639" y="753933"/>
              <a:ext cx="2106684" cy="3575818"/>
            </a:xfrm>
            <a:prstGeom prst="roundRect">
              <a:avLst>
                <a:gd name="adj" fmla="val 29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</a:t>
              </a:r>
              <a:endParaRPr lang="ru-RU" dirty="0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9D44D4AC-6A2A-4D94-9A7A-796DF29DB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15855" y="1615896"/>
              <a:ext cx="3292251" cy="1851891"/>
            </a:xfrm>
            <a:prstGeom prst="rect">
              <a:avLst/>
            </a:prstGeom>
          </p:spPr>
        </p:pic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3B1BAA4F-5EAD-4710-A06D-669F3828A605}"/>
              </a:ext>
            </a:extLst>
          </p:cNvPr>
          <p:cNvGrpSpPr/>
          <p:nvPr/>
        </p:nvGrpSpPr>
        <p:grpSpPr>
          <a:xfrm>
            <a:off x="805815" y="1778751"/>
            <a:ext cx="4035483" cy="526474"/>
            <a:chOff x="805815" y="1764376"/>
            <a:chExt cx="4035483" cy="526474"/>
          </a:xfrm>
        </p:grpSpPr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C08ACC3C-10D3-4310-B75A-0E26A94CF4CE}"/>
                </a:ext>
              </a:extLst>
            </p:cNvPr>
            <p:cNvGrpSpPr/>
            <p:nvPr/>
          </p:nvGrpSpPr>
          <p:grpSpPr>
            <a:xfrm>
              <a:off x="805815" y="1764376"/>
              <a:ext cx="1591905" cy="526474"/>
              <a:chOff x="805815" y="1764376"/>
              <a:chExt cx="1591905" cy="526474"/>
            </a:xfrm>
          </p:grpSpPr>
          <p:sp>
            <p:nvSpPr>
              <p:cNvPr id="8" name="Прямоугольник: скругленные углы 7">
                <a:extLst>
                  <a:ext uri="{FF2B5EF4-FFF2-40B4-BE49-F238E27FC236}">
                    <a16:creationId xmlns:a16="http://schemas.microsoft.com/office/drawing/2014/main" id="{65AF5390-D188-49B9-B727-31E965C5C016}"/>
                  </a:ext>
                </a:extLst>
              </p:cNvPr>
              <p:cNvSpPr/>
              <p:nvPr/>
            </p:nvSpPr>
            <p:spPr>
              <a:xfrm>
                <a:off x="805816" y="2005968"/>
                <a:ext cx="1591904" cy="284882"/>
              </a:xfrm>
              <a:prstGeom prst="roundRect">
                <a:avLst>
                  <a:gd name="adj" fmla="val 50000"/>
                </a:avLst>
              </a:prstGeom>
              <a:solidFill>
                <a:srgbClr val="F3F3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0" bIns="0" numCol="1" rtlCol="0" anchor="ctr"/>
              <a:lstStyle/>
              <a:p>
                <a:r>
                  <a:rPr lang="ru-RU" sz="1000" dirty="0">
                    <a:solidFill>
                      <a:srgbClr val="2B3137"/>
                    </a:solidFill>
                    <a:latin typeface="Graphik LCG" panose="020B0503030202060203" pitchFamily="34" charset="0"/>
                  </a:rPr>
                  <a:t>21 мая</a:t>
                </a:r>
                <a:r>
                  <a:rPr lang="en-US" sz="1000" dirty="0">
                    <a:solidFill>
                      <a:srgbClr val="2B3137"/>
                    </a:solidFill>
                    <a:latin typeface="Graphik LCG" panose="020B0503030202060203" pitchFamily="34" charset="0"/>
                  </a:rPr>
                  <a:t> – </a:t>
                </a:r>
                <a:r>
                  <a:rPr lang="ru-RU" sz="1000" dirty="0">
                    <a:solidFill>
                      <a:srgbClr val="2B3137"/>
                    </a:solidFill>
                    <a:latin typeface="Graphik LCG" panose="020B0503030202060203" pitchFamily="34" charset="0"/>
                  </a:rPr>
                  <a:t>5 июня 2021</a:t>
                </a:r>
                <a:endParaRPr lang="ru-RU" sz="1000" b="0" dirty="0">
                  <a:solidFill>
                    <a:srgbClr val="2B3137"/>
                  </a:solidFill>
                  <a:latin typeface="Graphik LCG" panose="020B0503030202060203" pitchFamily="34" charset="0"/>
                </a:endParaRPr>
              </a:p>
            </p:txBody>
          </p:sp>
          <p:sp>
            <p:nvSpPr>
              <p:cNvPr id="9" name="Заголовок 1">
                <a:extLst>
                  <a:ext uri="{FF2B5EF4-FFF2-40B4-BE49-F238E27FC236}">
                    <a16:creationId xmlns:a16="http://schemas.microsoft.com/office/drawing/2014/main" id="{4850A87C-8D69-4B9C-A6D2-72DA877F6A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5815" y="1764376"/>
                <a:ext cx="461665" cy="184666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ru-RU" sz="1200" dirty="0">
                    <a:solidFill>
                      <a:srgbClr val="2B3137"/>
                    </a:solidFill>
                    <a:latin typeface="Graphik LCG" panose="020B0503030202060203" pitchFamily="34" charset="0"/>
                  </a:rPr>
                  <a:t>Когда</a:t>
                </a:r>
              </a:p>
            </p:txBody>
          </p:sp>
        </p:grpSp>
        <p:grpSp>
          <p:nvGrpSpPr>
            <p:cNvPr id="38" name="Группа 37">
              <a:extLst>
                <a:ext uri="{FF2B5EF4-FFF2-40B4-BE49-F238E27FC236}">
                  <a16:creationId xmlns:a16="http://schemas.microsoft.com/office/drawing/2014/main" id="{7EA4287E-167C-4277-B4BE-5C01DD5411AD}"/>
                </a:ext>
              </a:extLst>
            </p:cNvPr>
            <p:cNvGrpSpPr/>
            <p:nvPr/>
          </p:nvGrpSpPr>
          <p:grpSpPr>
            <a:xfrm>
              <a:off x="3027837" y="1764376"/>
              <a:ext cx="1813461" cy="526474"/>
              <a:chOff x="3027837" y="1764376"/>
              <a:chExt cx="1813461" cy="526474"/>
            </a:xfrm>
          </p:grpSpPr>
          <p:sp>
            <p:nvSpPr>
              <p:cNvPr id="10" name="Прямоугольник: скругленные углы 9">
                <a:extLst>
                  <a:ext uri="{FF2B5EF4-FFF2-40B4-BE49-F238E27FC236}">
                    <a16:creationId xmlns:a16="http://schemas.microsoft.com/office/drawing/2014/main" id="{F193CDAE-8F1B-4863-AC51-9C7DB6C271C4}"/>
                  </a:ext>
                </a:extLst>
              </p:cNvPr>
              <p:cNvSpPr/>
              <p:nvPr/>
            </p:nvSpPr>
            <p:spPr>
              <a:xfrm>
                <a:off x="3027837" y="2005968"/>
                <a:ext cx="1813461" cy="284882"/>
              </a:xfrm>
              <a:prstGeom prst="roundRect">
                <a:avLst>
                  <a:gd name="adj" fmla="val 50000"/>
                </a:avLst>
              </a:prstGeom>
              <a:solidFill>
                <a:srgbClr val="F3F3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0" bIns="0" numCol="1" rtlCol="0" anchor="ctr"/>
              <a:lstStyle/>
              <a:p>
                <a:r>
                  <a:rPr lang="ru-RU" sz="1000" dirty="0">
                    <a:solidFill>
                      <a:srgbClr val="2B3137"/>
                    </a:solidFill>
                    <a:latin typeface="Graphik LCG" panose="020B0503030202060203" pitchFamily="34" charset="0"/>
                  </a:rPr>
                  <a:t>Мобильные приложения</a:t>
                </a:r>
                <a:endParaRPr lang="ru-RU" sz="1000" b="0" dirty="0">
                  <a:solidFill>
                    <a:srgbClr val="2B3137"/>
                  </a:solidFill>
                  <a:latin typeface="Graphik LCG" panose="020B0503030202060203" pitchFamily="34" charset="0"/>
                </a:endParaRPr>
              </a:p>
            </p:txBody>
          </p:sp>
          <p:sp>
            <p:nvSpPr>
              <p:cNvPr id="11" name="Заголовок 1">
                <a:extLst>
                  <a:ext uri="{FF2B5EF4-FFF2-40B4-BE49-F238E27FC236}">
                    <a16:creationId xmlns:a16="http://schemas.microsoft.com/office/drawing/2014/main" id="{F4F03D52-7A56-4AF5-96EC-163B8D7533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7837" y="1764376"/>
                <a:ext cx="841577" cy="184666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ru-RU" sz="1200" dirty="0">
                    <a:solidFill>
                      <a:srgbClr val="2B3137"/>
                    </a:solidFill>
                    <a:latin typeface="Graphik LCG" panose="020B0503030202060203" pitchFamily="34" charset="0"/>
                  </a:rPr>
                  <a:t>Инвентарь</a:t>
                </a:r>
              </a:p>
            </p:txBody>
          </p:sp>
        </p:grp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B76C4666-1C2E-481B-9BEE-870AD8495FAF}"/>
              </a:ext>
            </a:extLst>
          </p:cNvPr>
          <p:cNvGrpSpPr/>
          <p:nvPr/>
        </p:nvGrpSpPr>
        <p:grpSpPr>
          <a:xfrm>
            <a:off x="805815" y="2485564"/>
            <a:ext cx="5158105" cy="526474"/>
            <a:chOff x="805815" y="2485564"/>
            <a:chExt cx="5158105" cy="526474"/>
          </a:xfrm>
        </p:grpSpPr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76C98EE3-74F2-4883-B5C6-F08339AA30DE}"/>
                </a:ext>
              </a:extLst>
            </p:cNvPr>
            <p:cNvSpPr/>
            <p:nvPr/>
          </p:nvSpPr>
          <p:spPr>
            <a:xfrm>
              <a:off x="805816" y="2727156"/>
              <a:ext cx="2594418" cy="284882"/>
            </a:xfrm>
            <a:prstGeom prst="roundRect">
              <a:avLst>
                <a:gd name="adj" fmla="val 50000"/>
              </a:avLst>
            </a:prstGeom>
            <a:solidFill>
              <a:srgbClr val="F3F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numCol="1" rtlCol="0" anchor="ctr"/>
            <a:lstStyle/>
            <a:p>
              <a:r>
                <a:rPr lang="ru-RU" sz="1000" dirty="0">
                  <a:solidFill>
                    <a:srgbClr val="2B3137"/>
                  </a:solidFill>
                  <a:latin typeface="Graphik LCG" panose="020B0503030202060203" pitchFamily="34" charset="0"/>
                </a:rPr>
                <a:t>15-секундные видеоролики </a:t>
              </a:r>
              <a:r>
                <a:rPr lang="en-US" sz="1000" dirty="0">
                  <a:solidFill>
                    <a:srgbClr val="2B3137"/>
                  </a:solidFill>
                  <a:latin typeface="Graphik LCG" panose="020B0503030202060203" pitchFamily="34" charset="0"/>
                </a:rPr>
                <a:t>in-stream</a:t>
              </a:r>
              <a:endParaRPr lang="ru-RU" sz="1000" b="0" dirty="0">
                <a:solidFill>
                  <a:srgbClr val="2B3137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13" name="Заголовок 1">
              <a:extLst>
                <a:ext uri="{FF2B5EF4-FFF2-40B4-BE49-F238E27FC236}">
                  <a16:creationId xmlns:a16="http://schemas.microsoft.com/office/drawing/2014/main" id="{4592C057-2E5E-456A-96CB-A7216AC40B6C}"/>
                </a:ext>
              </a:extLst>
            </p:cNvPr>
            <p:cNvSpPr txBox="1">
              <a:spLocks/>
            </p:cNvSpPr>
            <p:nvPr/>
          </p:nvSpPr>
          <p:spPr>
            <a:xfrm>
              <a:off x="805815" y="2485564"/>
              <a:ext cx="620363" cy="184666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ru-RU" sz="1200" dirty="0">
                  <a:solidFill>
                    <a:srgbClr val="2B3137"/>
                  </a:solidFill>
                  <a:latin typeface="Graphik LCG" panose="020B0503030202060203" pitchFamily="34" charset="0"/>
                </a:rPr>
                <a:t>Формат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31A5073B-6B52-4755-BE60-12D27A10EBAE}"/>
                </a:ext>
              </a:extLst>
            </p:cNvPr>
            <p:cNvSpPr/>
            <p:nvPr/>
          </p:nvSpPr>
          <p:spPr>
            <a:xfrm>
              <a:off x="3442335" y="2727156"/>
              <a:ext cx="2521585" cy="284882"/>
            </a:xfrm>
            <a:prstGeom prst="roundRect">
              <a:avLst>
                <a:gd name="adj" fmla="val 50000"/>
              </a:avLst>
            </a:prstGeom>
            <a:solidFill>
              <a:srgbClr val="F3F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numCol="1" rtlCol="0" anchor="ctr"/>
            <a:lstStyle/>
            <a:p>
              <a:r>
                <a:rPr lang="ru-RU" sz="1000" dirty="0">
                  <a:solidFill>
                    <a:srgbClr val="2B3137"/>
                  </a:solidFill>
                  <a:latin typeface="Graphik LCG" panose="020B0503030202060203" pitchFamily="34" charset="0"/>
                </a:rPr>
                <a:t>15-секундные видеоролики </a:t>
              </a:r>
              <a:r>
                <a:rPr lang="en-US" sz="1000" dirty="0">
                  <a:solidFill>
                    <a:srgbClr val="2B3137"/>
                  </a:solidFill>
                  <a:latin typeface="Graphik LCG" panose="020B0503030202060203" pitchFamily="34" charset="0"/>
                </a:rPr>
                <a:t>in-article</a:t>
              </a:r>
              <a:endParaRPr lang="ru-RU" sz="1000" b="0" dirty="0">
                <a:solidFill>
                  <a:srgbClr val="2B3137"/>
                </a:solidFill>
                <a:latin typeface="Graphik LCG" panose="020B0503030202060203" pitchFamily="34" charset="0"/>
              </a:endParaRPr>
            </a:p>
          </p:txBody>
        </p: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E2662C3F-C4F4-4D6A-AE1B-2B99C0E22811}"/>
              </a:ext>
            </a:extLst>
          </p:cNvPr>
          <p:cNvGrpSpPr/>
          <p:nvPr/>
        </p:nvGrpSpPr>
        <p:grpSpPr>
          <a:xfrm>
            <a:off x="805815" y="3183892"/>
            <a:ext cx="5147944" cy="526474"/>
            <a:chOff x="805815" y="3183892"/>
            <a:chExt cx="5147944" cy="526474"/>
          </a:xfrm>
        </p:grpSpPr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21CA1A0-BED2-46AB-A4B3-1D6FDAA5FF3D}"/>
                </a:ext>
              </a:extLst>
            </p:cNvPr>
            <p:cNvSpPr/>
            <p:nvPr/>
          </p:nvSpPr>
          <p:spPr>
            <a:xfrm>
              <a:off x="805816" y="3425484"/>
              <a:ext cx="827350" cy="284882"/>
            </a:xfrm>
            <a:prstGeom prst="roundRect">
              <a:avLst>
                <a:gd name="adj" fmla="val 50000"/>
              </a:avLst>
            </a:prstGeom>
            <a:solidFill>
              <a:srgbClr val="F3F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numCol="1" rtlCol="0" anchor="ctr"/>
            <a:lstStyle/>
            <a:p>
              <a:r>
                <a:rPr lang="ru-RU" sz="1000" dirty="0">
                  <a:solidFill>
                    <a:srgbClr val="2B3137"/>
                  </a:solidFill>
                  <a:latin typeface="Graphik LCG" panose="020B0503030202060203" pitchFamily="34" charset="0"/>
                </a:rPr>
                <a:t>Россия</a:t>
              </a:r>
              <a:endParaRPr lang="ru-RU" sz="1000" b="0" dirty="0">
                <a:solidFill>
                  <a:srgbClr val="2B3137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16" name="Заголовок 1">
              <a:extLst>
                <a:ext uri="{FF2B5EF4-FFF2-40B4-BE49-F238E27FC236}">
                  <a16:creationId xmlns:a16="http://schemas.microsoft.com/office/drawing/2014/main" id="{FE805766-CAD2-4D77-9698-621CE6825A02}"/>
                </a:ext>
              </a:extLst>
            </p:cNvPr>
            <p:cNvSpPr txBox="1">
              <a:spLocks/>
            </p:cNvSpPr>
            <p:nvPr/>
          </p:nvSpPr>
          <p:spPr>
            <a:xfrm>
              <a:off x="805815" y="3183892"/>
              <a:ext cx="1035540" cy="184666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ru-RU" sz="1200" dirty="0" err="1">
                  <a:solidFill>
                    <a:srgbClr val="2B3137"/>
                  </a:solidFill>
                  <a:latin typeface="Graphik LCG" panose="020B0503030202060203" pitchFamily="34" charset="0"/>
                </a:rPr>
                <a:t>Геотаргетинг</a:t>
              </a:r>
              <a:endParaRPr lang="ru-RU" sz="1200" dirty="0">
                <a:solidFill>
                  <a:srgbClr val="2B3137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2C5ACA40-9789-440E-B70D-98C8EADA788A}"/>
                </a:ext>
              </a:extLst>
            </p:cNvPr>
            <p:cNvSpPr/>
            <p:nvPr/>
          </p:nvSpPr>
          <p:spPr>
            <a:xfrm>
              <a:off x="1681776" y="3425484"/>
              <a:ext cx="4271983" cy="284882"/>
            </a:xfrm>
            <a:prstGeom prst="roundRect">
              <a:avLst>
                <a:gd name="adj" fmla="val 50000"/>
              </a:avLst>
            </a:prstGeom>
            <a:solidFill>
              <a:srgbClr val="F3F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numCol="1" rtlCol="0" anchor="ctr"/>
            <a:lstStyle/>
            <a:p>
              <a:r>
                <a:rPr lang="ru-RU" sz="1000" dirty="0">
                  <a:solidFill>
                    <a:srgbClr val="2B3137"/>
                  </a:solidFill>
                  <a:latin typeface="Graphik LCG" panose="020B0503030202060203" pitchFamily="34" charset="0"/>
                </a:rPr>
                <a:t>Москва, Санкт-Петербург, Московская обл., Ленинградская обл.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7B7A74AA-120E-4364-99D9-291A4B664D82}"/>
              </a:ext>
            </a:extLst>
          </p:cNvPr>
          <p:cNvGrpSpPr/>
          <p:nvPr/>
        </p:nvGrpSpPr>
        <p:grpSpPr>
          <a:xfrm>
            <a:off x="805815" y="4587191"/>
            <a:ext cx="3997071" cy="526474"/>
            <a:chOff x="805815" y="4553167"/>
            <a:chExt cx="3997071" cy="526474"/>
          </a:xfrm>
        </p:grpSpPr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719A8110-0F25-4A95-9AAE-B91139F8C616}"/>
                </a:ext>
              </a:extLst>
            </p:cNvPr>
            <p:cNvSpPr/>
            <p:nvPr/>
          </p:nvSpPr>
          <p:spPr>
            <a:xfrm>
              <a:off x="805816" y="4794759"/>
              <a:ext cx="1918334" cy="284882"/>
            </a:xfrm>
            <a:prstGeom prst="roundRect">
              <a:avLst>
                <a:gd name="adj" fmla="val 50000"/>
              </a:avLst>
            </a:prstGeom>
            <a:solidFill>
              <a:srgbClr val="F3F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numCol="1" rtlCol="0" anchor="ctr"/>
            <a:lstStyle/>
            <a:p>
              <a:r>
                <a:rPr lang="en-US" sz="1000" dirty="0">
                  <a:solidFill>
                    <a:srgbClr val="2B3137"/>
                  </a:solidFill>
                  <a:latin typeface="Graphik LCG" panose="020B0503030202060203" pitchFamily="34" charset="0"/>
                </a:rPr>
                <a:t>Offline-to-Online-</a:t>
              </a:r>
              <a:r>
                <a:rPr lang="ru-RU" sz="1000" dirty="0">
                  <a:solidFill>
                    <a:srgbClr val="2B3137"/>
                  </a:solidFill>
                  <a:latin typeface="Graphik LCG" panose="020B0503030202060203" pitchFamily="34" charset="0"/>
                </a:rPr>
                <a:t>сегменты</a:t>
              </a:r>
              <a:endParaRPr lang="ru-RU" sz="1000" b="0" dirty="0">
                <a:solidFill>
                  <a:srgbClr val="2B3137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23" name="Заголовок 1">
              <a:extLst>
                <a:ext uri="{FF2B5EF4-FFF2-40B4-BE49-F238E27FC236}">
                  <a16:creationId xmlns:a16="http://schemas.microsoft.com/office/drawing/2014/main" id="{8F92CA08-A61C-48C3-A5AF-3884B8B2C326}"/>
                </a:ext>
              </a:extLst>
            </p:cNvPr>
            <p:cNvSpPr txBox="1">
              <a:spLocks/>
            </p:cNvSpPr>
            <p:nvPr/>
          </p:nvSpPr>
          <p:spPr>
            <a:xfrm>
              <a:off x="805815" y="4553167"/>
              <a:ext cx="779059" cy="184666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ru-RU" sz="1200" dirty="0">
                  <a:solidFill>
                    <a:srgbClr val="2B3137"/>
                  </a:solidFill>
                  <a:latin typeface="Graphik LCG" panose="020B0503030202060203" pitchFamily="34" charset="0"/>
                </a:rPr>
                <a:t>Таргетинг</a:t>
              </a:r>
            </a:p>
          </p:txBody>
        </p:sp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F80F225E-52D9-4EA1-95BC-48F31088A0DF}"/>
                </a:ext>
              </a:extLst>
            </p:cNvPr>
            <p:cNvSpPr/>
            <p:nvPr/>
          </p:nvSpPr>
          <p:spPr>
            <a:xfrm>
              <a:off x="2767966" y="4794759"/>
              <a:ext cx="2034920" cy="284882"/>
            </a:xfrm>
            <a:prstGeom prst="roundRect">
              <a:avLst>
                <a:gd name="adj" fmla="val 50000"/>
              </a:avLst>
            </a:prstGeom>
            <a:solidFill>
              <a:srgbClr val="F3F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numCol="1" rtlCol="0" anchor="ctr"/>
            <a:lstStyle/>
            <a:p>
              <a:r>
                <a:rPr lang="ru-RU" sz="1000" dirty="0">
                  <a:solidFill>
                    <a:srgbClr val="2B3137"/>
                  </a:solidFill>
                  <a:latin typeface="Graphik LCG" panose="020B0503030202060203" pitchFamily="34" charset="0"/>
                </a:rPr>
                <a:t>Идентификация по </a:t>
              </a:r>
              <a:r>
                <a:rPr lang="en-US" sz="1000" dirty="0">
                  <a:solidFill>
                    <a:srgbClr val="2B3137"/>
                  </a:solidFill>
                  <a:latin typeface="Graphik LCG" panose="020B0503030202060203" pitchFamily="34" charset="0"/>
                </a:rPr>
                <a:t>Device ID</a:t>
              </a:r>
              <a:endParaRPr lang="ru-RU" sz="1000" b="0" dirty="0">
                <a:solidFill>
                  <a:srgbClr val="2B3137"/>
                </a:solidFill>
                <a:latin typeface="Graphik LCG" panose="020B0503030202060203" pitchFamily="34" charset="0"/>
              </a:endParaRPr>
            </a:p>
          </p:txBody>
        </p: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B86076BD-2268-4B99-ACB3-B3367F118B23}"/>
              </a:ext>
            </a:extLst>
          </p:cNvPr>
          <p:cNvGrpSpPr/>
          <p:nvPr/>
        </p:nvGrpSpPr>
        <p:grpSpPr>
          <a:xfrm>
            <a:off x="805815" y="3882220"/>
            <a:ext cx="2532321" cy="533117"/>
            <a:chOff x="805815" y="3882220"/>
            <a:chExt cx="2532321" cy="533117"/>
          </a:xfrm>
        </p:grpSpPr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3222A767-E6BA-46FF-8620-3E5E09981A9D}"/>
                </a:ext>
              </a:extLst>
            </p:cNvPr>
            <p:cNvSpPr/>
            <p:nvPr/>
          </p:nvSpPr>
          <p:spPr>
            <a:xfrm>
              <a:off x="805816" y="4123812"/>
              <a:ext cx="851534" cy="284882"/>
            </a:xfrm>
            <a:prstGeom prst="roundRect">
              <a:avLst>
                <a:gd name="adj" fmla="val 50000"/>
              </a:avLst>
            </a:prstGeom>
            <a:solidFill>
              <a:srgbClr val="F3F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numCol="1" rtlCol="0" anchor="ctr"/>
            <a:lstStyle/>
            <a:p>
              <a:r>
                <a:rPr lang="ru-RU" sz="1000" dirty="0">
                  <a:solidFill>
                    <a:srgbClr val="2B3137"/>
                  </a:solidFill>
                  <a:latin typeface="Graphik LCG" panose="020B0503030202060203" pitchFamily="34" charset="0"/>
                </a:rPr>
                <a:t>Мужчины</a:t>
              </a:r>
              <a:endParaRPr lang="ru-RU" sz="1000" b="0" dirty="0">
                <a:solidFill>
                  <a:srgbClr val="2B3137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19" name="Заголовок 1">
              <a:extLst>
                <a:ext uri="{FF2B5EF4-FFF2-40B4-BE49-F238E27FC236}">
                  <a16:creationId xmlns:a16="http://schemas.microsoft.com/office/drawing/2014/main" id="{BC9C6CA4-87AD-4D3A-AE6C-5249E6B18377}"/>
                </a:ext>
              </a:extLst>
            </p:cNvPr>
            <p:cNvSpPr txBox="1">
              <a:spLocks/>
            </p:cNvSpPr>
            <p:nvPr/>
          </p:nvSpPr>
          <p:spPr>
            <a:xfrm>
              <a:off x="805815" y="3882220"/>
              <a:ext cx="615553" cy="184666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ru-RU" sz="1200" dirty="0" err="1">
                  <a:solidFill>
                    <a:srgbClr val="2B3137"/>
                  </a:solidFill>
                  <a:latin typeface="Graphik LCG" panose="020B0503030202060203" pitchFamily="34" charset="0"/>
                </a:rPr>
                <a:t>Соцдем</a:t>
              </a:r>
              <a:endParaRPr lang="ru-RU" sz="1200" dirty="0">
                <a:solidFill>
                  <a:srgbClr val="2B3137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id="{DBB28A15-EECA-4548-AA9B-8094B622C39F}"/>
                </a:ext>
              </a:extLst>
            </p:cNvPr>
            <p:cNvSpPr/>
            <p:nvPr/>
          </p:nvSpPr>
          <p:spPr>
            <a:xfrm>
              <a:off x="1699043" y="4130455"/>
              <a:ext cx="901115" cy="284882"/>
            </a:xfrm>
            <a:prstGeom prst="roundRect">
              <a:avLst>
                <a:gd name="adj" fmla="val 50000"/>
              </a:avLst>
            </a:prstGeom>
            <a:solidFill>
              <a:srgbClr val="F3F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numCol="1" rtlCol="0" anchor="ctr"/>
            <a:lstStyle/>
            <a:p>
              <a:r>
                <a:rPr lang="ru-RU" sz="1000" dirty="0">
                  <a:solidFill>
                    <a:srgbClr val="2B3137"/>
                  </a:solidFill>
                  <a:latin typeface="Graphik LCG" panose="020B0503030202060203" pitchFamily="34" charset="0"/>
                </a:rPr>
                <a:t>Женщины</a:t>
              </a:r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E440E763-0AE3-49D9-B22B-FBFFED224EBB}"/>
                </a:ext>
              </a:extLst>
            </p:cNvPr>
            <p:cNvSpPr/>
            <p:nvPr/>
          </p:nvSpPr>
          <p:spPr>
            <a:xfrm>
              <a:off x="2642660" y="4123812"/>
              <a:ext cx="695476" cy="284882"/>
            </a:xfrm>
            <a:prstGeom prst="roundRect">
              <a:avLst>
                <a:gd name="adj" fmla="val 50000"/>
              </a:avLst>
            </a:prstGeom>
            <a:solidFill>
              <a:srgbClr val="F3F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numCol="1" rtlCol="0" anchor="ctr"/>
            <a:lstStyle/>
            <a:p>
              <a:r>
                <a:rPr lang="ru-RU" sz="1000" dirty="0">
                  <a:solidFill>
                    <a:srgbClr val="2B3137"/>
                  </a:solidFill>
                  <a:latin typeface="Graphik LCG" panose="020B0503030202060203" pitchFamily="34" charset="0"/>
                </a:rPr>
                <a:t>18-44</a:t>
              </a: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F2191045-26E8-4BC5-AD5E-6E05CB83BF47}"/>
              </a:ext>
            </a:extLst>
          </p:cNvPr>
          <p:cNvGrpSpPr/>
          <p:nvPr/>
        </p:nvGrpSpPr>
        <p:grpSpPr>
          <a:xfrm>
            <a:off x="4035187" y="3885541"/>
            <a:ext cx="1796652" cy="526474"/>
            <a:chOff x="4126627" y="3872231"/>
            <a:chExt cx="1796652" cy="526474"/>
          </a:xfrm>
        </p:grpSpPr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8D56FE2D-BE45-4279-BC0C-CCA8E6001FCB}"/>
                </a:ext>
              </a:extLst>
            </p:cNvPr>
            <p:cNvSpPr/>
            <p:nvPr/>
          </p:nvSpPr>
          <p:spPr>
            <a:xfrm>
              <a:off x="4126628" y="4113823"/>
              <a:ext cx="840104" cy="284882"/>
            </a:xfrm>
            <a:prstGeom prst="roundRect">
              <a:avLst>
                <a:gd name="adj" fmla="val 50000"/>
              </a:avLst>
            </a:prstGeom>
            <a:solidFill>
              <a:srgbClr val="F3F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numCol="1" rtlCol="0" anchor="ctr"/>
            <a:lstStyle/>
            <a:p>
              <a:r>
                <a:rPr lang="en-US" sz="1000" dirty="0">
                  <a:solidFill>
                    <a:srgbClr val="2B3137"/>
                  </a:solidFill>
                  <a:latin typeface="Graphik LCG" panose="020B0503030202060203" pitchFamily="34" charset="0"/>
                </a:rPr>
                <a:t>Sales Lift</a:t>
              </a:r>
              <a:endParaRPr lang="ru-RU" sz="1000" b="0" dirty="0">
                <a:solidFill>
                  <a:srgbClr val="2B3137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28" name="Заголовок 1">
              <a:extLst>
                <a:ext uri="{FF2B5EF4-FFF2-40B4-BE49-F238E27FC236}">
                  <a16:creationId xmlns:a16="http://schemas.microsoft.com/office/drawing/2014/main" id="{99364A8D-81D6-43FC-9EC9-254B86CD649D}"/>
                </a:ext>
              </a:extLst>
            </p:cNvPr>
            <p:cNvSpPr txBox="1">
              <a:spLocks/>
            </p:cNvSpPr>
            <p:nvPr/>
          </p:nvSpPr>
          <p:spPr>
            <a:xfrm>
              <a:off x="4126627" y="3872231"/>
              <a:ext cx="1133324" cy="184666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ru-RU" sz="1200" dirty="0">
                  <a:solidFill>
                    <a:srgbClr val="2B3137"/>
                  </a:solidFill>
                  <a:latin typeface="Graphik LCG" panose="020B0503030202060203" pitchFamily="34" charset="0"/>
                </a:rPr>
                <a:t>Исследования</a:t>
              </a:r>
            </a:p>
          </p:txBody>
        </p:sp>
        <p:sp>
          <p:nvSpPr>
            <p:cNvPr id="29" name="Прямоугольник: скругленные углы 28">
              <a:extLst>
                <a:ext uri="{FF2B5EF4-FFF2-40B4-BE49-F238E27FC236}">
                  <a16:creationId xmlns:a16="http://schemas.microsoft.com/office/drawing/2014/main" id="{7318A014-BBAC-4973-9B66-A117EEB365C4}"/>
                </a:ext>
              </a:extLst>
            </p:cNvPr>
            <p:cNvSpPr/>
            <p:nvPr/>
          </p:nvSpPr>
          <p:spPr>
            <a:xfrm>
              <a:off x="5010023" y="4113823"/>
              <a:ext cx="913256" cy="284882"/>
            </a:xfrm>
            <a:prstGeom prst="roundRect">
              <a:avLst>
                <a:gd name="adj" fmla="val 50000"/>
              </a:avLst>
            </a:prstGeom>
            <a:solidFill>
              <a:srgbClr val="F3F3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numCol="1" rtlCol="0" anchor="ctr"/>
            <a:lstStyle/>
            <a:p>
              <a:r>
                <a:rPr lang="en-US" sz="1000" dirty="0">
                  <a:solidFill>
                    <a:srgbClr val="2B3137"/>
                  </a:solidFill>
                  <a:latin typeface="Graphik LCG" panose="020B0503030202060203" pitchFamily="34" charset="0"/>
                </a:rPr>
                <a:t>Offline CR</a:t>
              </a:r>
              <a:endParaRPr lang="ru-RU" sz="1000" b="0" dirty="0">
                <a:solidFill>
                  <a:srgbClr val="2B3137"/>
                </a:solidFill>
                <a:latin typeface="Graphik LCG" panose="020B0503030202060203" pitchFamily="34" charset="0"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59E2020-11D4-4F60-8667-84196CF3A249}"/>
              </a:ext>
            </a:extLst>
          </p:cNvPr>
          <p:cNvGrpSpPr/>
          <p:nvPr/>
        </p:nvGrpSpPr>
        <p:grpSpPr>
          <a:xfrm>
            <a:off x="805814" y="5285519"/>
            <a:ext cx="7134225" cy="1175944"/>
            <a:chOff x="805814" y="5285519"/>
            <a:chExt cx="7134225" cy="1175944"/>
          </a:xfrm>
        </p:grpSpPr>
        <p:sp>
          <p:nvSpPr>
            <p:cNvPr id="30" name="Заголовок 1">
              <a:extLst>
                <a:ext uri="{FF2B5EF4-FFF2-40B4-BE49-F238E27FC236}">
                  <a16:creationId xmlns:a16="http://schemas.microsoft.com/office/drawing/2014/main" id="{07966087-8727-4DC3-A50F-3FAD20A5FA20}"/>
                </a:ext>
              </a:extLst>
            </p:cNvPr>
            <p:cNvSpPr txBox="1">
              <a:spLocks/>
            </p:cNvSpPr>
            <p:nvPr/>
          </p:nvSpPr>
          <p:spPr>
            <a:xfrm>
              <a:off x="805815" y="5285519"/>
              <a:ext cx="1700787" cy="184666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ru-RU" sz="1200" dirty="0">
                  <a:solidFill>
                    <a:srgbClr val="2B3137"/>
                  </a:solidFill>
                  <a:latin typeface="Graphik LCG" panose="020B0503030202060203" pitchFamily="34" charset="0"/>
                </a:rPr>
                <a:t>Задачи исследования</a:t>
              </a:r>
            </a:p>
          </p:txBody>
        </p:sp>
        <p:sp>
          <p:nvSpPr>
            <p:cNvPr id="31" name="Заголовок 1">
              <a:extLst>
                <a:ext uri="{FF2B5EF4-FFF2-40B4-BE49-F238E27FC236}">
                  <a16:creationId xmlns:a16="http://schemas.microsoft.com/office/drawing/2014/main" id="{A4CD9328-DA34-4B12-86AC-278AEC735B4E}"/>
                </a:ext>
              </a:extLst>
            </p:cNvPr>
            <p:cNvSpPr txBox="1">
              <a:spLocks/>
            </p:cNvSpPr>
            <p:nvPr/>
          </p:nvSpPr>
          <p:spPr>
            <a:xfrm>
              <a:off x="805814" y="5538133"/>
              <a:ext cx="7134225" cy="923330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28600" indent="-228600">
                <a:lnSpc>
                  <a:spcPct val="100000"/>
                </a:lnSpc>
                <a:spcAft>
                  <a:spcPts val="300"/>
                </a:spcAft>
                <a:buFont typeface="+mj-lt"/>
                <a:buAutoNum type="arabicPeriod"/>
              </a:pPr>
              <a:r>
                <a:rPr lang="ru-RU" sz="1000" b="0" dirty="0">
                  <a:solidFill>
                    <a:srgbClr val="2B3137"/>
                  </a:solidFill>
                  <a:latin typeface="Graphik LCG" panose="020B0503030202060203" pitchFamily="34" charset="0"/>
                </a:rPr>
                <a:t>Оценить конверсию в покупку сегментов из таргетинга</a:t>
              </a:r>
            </a:p>
            <a:p>
              <a:pPr marL="228600" indent="-228600">
                <a:lnSpc>
                  <a:spcPct val="100000"/>
                </a:lnSpc>
                <a:spcAft>
                  <a:spcPts val="300"/>
                </a:spcAft>
                <a:buFont typeface="+mj-lt"/>
                <a:buAutoNum type="arabicPeriod"/>
              </a:pPr>
              <a:r>
                <a:rPr lang="ru-RU" sz="1000" b="0" dirty="0">
                  <a:solidFill>
                    <a:srgbClr val="2B3137"/>
                  </a:solidFill>
                  <a:latin typeface="Graphik LCG" panose="020B0503030202060203" pitchFamily="34" charset="0"/>
                </a:rPr>
                <a:t>Выявить онлайн- и офлайн-интересы наиболее активной с точки зрения потребления охваченной аудитории</a:t>
              </a:r>
            </a:p>
            <a:p>
              <a:pPr marL="228600" indent="-228600">
                <a:lnSpc>
                  <a:spcPct val="100000"/>
                </a:lnSpc>
                <a:spcAft>
                  <a:spcPts val="300"/>
                </a:spcAft>
                <a:buFont typeface="+mj-lt"/>
                <a:buAutoNum type="arabicPeriod"/>
              </a:pPr>
              <a:r>
                <a:rPr lang="ru-RU" sz="1000" b="0" dirty="0">
                  <a:solidFill>
                    <a:srgbClr val="2B3137"/>
                  </a:solidFill>
                  <a:latin typeface="Graphik LCG" panose="020B0503030202060203" pitchFamily="34" charset="0"/>
                </a:rPr>
                <a:t>Оценить влияние кампании на потребление приоритетных групп – женщин в возрасте 25-34, 35-44</a:t>
              </a:r>
            </a:p>
            <a:p>
              <a:pPr marL="228600" indent="-228600">
                <a:lnSpc>
                  <a:spcPct val="100000"/>
                </a:lnSpc>
                <a:spcAft>
                  <a:spcPts val="300"/>
                </a:spcAft>
                <a:buFont typeface="+mj-lt"/>
                <a:buAutoNum type="arabicPeriod"/>
              </a:pPr>
              <a:r>
                <a:rPr lang="ru-RU" sz="1000" b="0" dirty="0">
                  <a:solidFill>
                    <a:srgbClr val="2B3137"/>
                  </a:solidFill>
                  <a:latin typeface="Graphik LCG" panose="020B0503030202060203" pitchFamily="34" charset="0"/>
                </a:rPr>
                <a:t>Оценить влияние на потребление в России и столицах</a:t>
              </a:r>
            </a:p>
            <a:p>
              <a:pPr marL="228600" indent="-228600">
                <a:lnSpc>
                  <a:spcPct val="100000"/>
                </a:lnSpc>
                <a:spcAft>
                  <a:spcPts val="300"/>
                </a:spcAft>
                <a:buFont typeface="+mj-lt"/>
                <a:buAutoNum type="arabicPeriod"/>
              </a:pPr>
              <a:r>
                <a:rPr lang="ru-RU" sz="1000" b="0" dirty="0">
                  <a:solidFill>
                    <a:srgbClr val="2B3137"/>
                  </a:solidFill>
                  <a:latin typeface="Graphik LCG" panose="020B0503030202060203" pitchFamily="34" charset="0"/>
                </a:rPr>
                <a:t>Выявить различие влияния на потребление во время и после кампании </a:t>
              </a:r>
            </a:p>
          </p:txBody>
        </p:sp>
      </p:grp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1567F0A0-2C94-43C8-9371-116E5AEA5494}"/>
              </a:ext>
            </a:extLst>
          </p:cNvPr>
          <p:cNvCxnSpPr>
            <a:cxnSpLocks/>
          </p:cNvCxnSpPr>
          <p:nvPr/>
        </p:nvCxnSpPr>
        <p:spPr>
          <a:xfrm>
            <a:off x="2720146" y="1841754"/>
            <a:ext cx="0" cy="486156"/>
          </a:xfrm>
          <a:prstGeom prst="line">
            <a:avLst/>
          </a:prstGeom>
          <a:ln w="127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CFB29D02-8182-483D-BF81-CA2524E561E3}"/>
              </a:ext>
            </a:extLst>
          </p:cNvPr>
          <p:cNvCxnSpPr>
            <a:cxnSpLocks/>
          </p:cNvCxnSpPr>
          <p:nvPr/>
        </p:nvCxnSpPr>
        <p:spPr>
          <a:xfrm>
            <a:off x="3713794" y="3920490"/>
            <a:ext cx="0" cy="486156"/>
          </a:xfrm>
          <a:prstGeom prst="line">
            <a:avLst/>
          </a:prstGeom>
          <a:ln w="127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DEF4FB10-E66D-4D52-816D-B50795CA19E2}"/>
              </a:ext>
            </a:extLst>
          </p:cNvPr>
          <p:cNvSpPr/>
          <p:nvPr/>
        </p:nvSpPr>
        <p:spPr>
          <a:xfrm>
            <a:off x="7350677" y="4292211"/>
            <a:ext cx="1490793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" sz="1400" b="1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  <a:sym typeface="Arial"/>
              </a:rPr>
              <a:t>In-stream-видео</a:t>
            </a:r>
            <a:endParaRPr lang="ru-RU" sz="1400" b="1" dirty="0">
              <a:solidFill>
                <a:srgbClr val="2B3137"/>
              </a:solidFill>
              <a:latin typeface="Graphik LCG" panose="020B0503030202060203" pitchFamily="34" charset="0"/>
              <a:ea typeface="+mj-ea"/>
              <a:cs typeface="+mj-cs"/>
            </a:endParaRP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AEF42633-3FBE-45C8-90C5-17C7D558C788}"/>
              </a:ext>
            </a:extLst>
          </p:cNvPr>
          <p:cNvSpPr/>
          <p:nvPr/>
        </p:nvSpPr>
        <p:spPr>
          <a:xfrm>
            <a:off x="10100755" y="4292211"/>
            <a:ext cx="1556516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b="1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  <a:sym typeface="Arial"/>
              </a:rPr>
              <a:t>Interstitial-</a:t>
            </a:r>
            <a:r>
              <a:rPr lang="ru-RU" sz="1400" b="1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  <a:sym typeface="Arial"/>
              </a:rPr>
              <a:t>видео</a:t>
            </a:r>
            <a:endParaRPr lang="ru-RU" sz="1400" b="1" dirty="0">
              <a:solidFill>
                <a:srgbClr val="2B3137"/>
              </a:solidFill>
              <a:latin typeface="Graphik LCG" panose="020B0503030202060203" pitchFamily="34" charset="0"/>
              <a:ea typeface="+mj-ea"/>
              <a:cs typeface="+mj-cs"/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BD7B32E3-B35A-4EB2-B1E9-E5A06564F567}"/>
              </a:ext>
            </a:extLst>
          </p:cNvPr>
          <p:cNvSpPr/>
          <p:nvPr/>
        </p:nvSpPr>
        <p:spPr>
          <a:xfrm>
            <a:off x="7350677" y="4567454"/>
            <a:ext cx="1990930" cy="35663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  <a:sym typeface="Arial"/>
              </a:rPr>
              <a:t>реклама внутри приложения </a:t>
            </a:r>
            <a:br>
              <a:rPr lang="en-US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  <a:sym typeface="Arial"/>
              </a:rPr>
            </a:b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  <a:sym typeface="Arial"/>
              </a:rPr>
              <a:t>для просмотра видео</a:t>
            </a:r>
            <a:endParaRPr lang="ru-RU" sz="1100" dirty="0">
              <a:solidFill>
                <a:srgbClr val="2B3137"/>
              </a:solidFill>
              <a:latin typeface="Graphik LCG" panose="020B0503030202060203" pitchFamily="34" charset="0"/>
              <a:ea typeface="+mj-ea"/>
              <a:cs typeface="+mj-cs"/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CA8EA696-AF43-437E-BF00-CE36168AA012}"/>
              </a:ext>
            </a:extLst>
          </p:cNvPr>
          <p:cNvSpPr/>
          <p:nvPr/>
        </p:nvSpPr>
        <p:spPr>
          <a:xfrm>
            <a:off x="10100755" y="4567454"/>
            <a:ext cx="1540486" cy="16927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  <a:sym typeface="Arial"/>
              </a:rPr>
              <a:t>полноэкранное видео </a:t>
            </a:r>
            <a:endParaRPr lang="ru-RU" sz="1100" dirty="0">
              <a:solidFill>
                <a:srgbClr val="2B3137"/>
              </a:solidFill>
              <a:latin typeface="Graphik LCG" panose="020B0503030202060203" pitchFamily="34" charset="0"/>
              <a:ea typeface="+mj-ea"/>
              <a:cs typeface="+mj-cs"/>
            </a:endParaRPr>
          </a:p>
        </p:txBody>
      </p: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157DAED3-DE7F-417D-A645-6DEF6218AE07}"/>
              </a:ext>
            </a:extLst>
          </p:cNvPr>
          <p:cNvCxnSpPr>
            <a:cxnSpLocks/>
          </p:cNvCxnSpPr>
          <p:nvPr/>
        </p:nvCxnSpPr>
        <p:spPr>
          <a:xfrm>
            <a:off x="9730546" y="3823854"/>
            <a:ext cx="0" cy="1083310"/>
          </a:xfrm>
          <a:prstGeom prst="line">
            <a:avLst/>
          </a:prstGeom>
          <a:ln w="127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E8D5DAA6-99EE-45C9-A3F5-69E345C3600B}"/>
              </a:ext>
            </a:extLst>
          </p:cNvPr>
          <p:cNvGrpSpPr/>
          <p:nvPr/>
        </p:nvGrpSpPr>
        <p:grpSpPr>
          <a:xfrm>
            <a:off x="7350677" y="3820043"/>
            <a:ext cx="335273" cy="335273"/>
            <a:chOff x="3430214" y="2528296"/>
            <a:chExt cx="455128" cy="455128"/>
          </a:xfrm>
        </p:grpSpPr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75CF72F9-8F39-4BD9-B382-9BF5D8FB14DC}"/>
                </a:ext>
              </a:extLst>
            </p:cNvPr>
            <p:cNvSpPr/>
            <p:nvPr/>
          </p:nvSpPr>
          <p:spPr>
            <a:xfrm>
              <a:off x="3430214" y="2528296"/>
              <a:ext cx="455128" cy="455128"/>
            </a:xfrm>
            <a:prstGeom prst="ellipse">
              <a:avLst/>
            </a:prstGeom>
            <a:solidFill>
              <a:srgbClr val="FF2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object 36">
              <a:extLst>
                <a:ext uri="{FF2B5EF4-FFF2-40B4-BE49-F238E27FC236}">
                  <a16:creationId xmlns:a16="http://schemas.microsoft.com/office/drawing/2014/main" id="{47DD0A74-FB74-49CA-8415-9E3A2D038523}"/>
                </a:ext>
              </a:extLst>
            </p:cNvPr>
            <p:cNvSpPr/>
            <p:nvPr/>
          </p:nvSpPr>
          <p:spPr>
            <a:xfrm>
              <a:off x="3603415" y="2666194"/>
              <a:ext cx="149833" cy="179493"/>
            </a:xfrm>
            <a:custGeom>
              <a:avLst/>
              <a:gdLst/>
              <a:ahLst/>
              <a:cxnLst/>
              <a:rect l="l" t="t" r="r" b="b"/>
              <a:pathLst>
                <a:path w="252095" h="292735">
                  <a:moveTo>
                    <a:pt x="0" y="0"/>
                  </a:moveTo>
                  <a:lnTo>
                    <a:pt x="0" y="292179"/>
                  </a:lnTo>
                  <a:lnTo>
                    <a:pt x="251803" y="146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sz="1200">
                <a:latin typeface="Graphik LCG" panose="020B0503030202060203" pitchFamily="34" charset="0"/>
              </a:endParaRP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6AB77EF4-BB11-45C0-AEE1-0F8124D32362}"/>
              </a:ext>
            </a:extLst>
          </p:cNvPr>
          <p:cNvGrpSpPr/>
          <p:nvPr/>
        </p:nvGrpSpPr>
        <p:grpSpPr>
          <a:xfrm>
            <a:off x="10100755" y="3820043"/>
            <a:ext cx="335273" cy="335273"/>
            <a:chOff x="3430214" y="2528296"/>
            <a:chExt cx="455128" cy="455128"/>
          </a:xfrm>
        </p:grpSpPr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AF984FFA-00F6-4FD8-B0D3-82065E904F62}"/>
                </a:ext>
              </a:extLst>
            </p:cNvPr>
            <p:cNvSpPr/>
            <p:nvPr/>
          </p:nvSpPr>
          <p:spPr>
            <a:xfrm>
              <a:off x="3430214" y="2528296"/>
              <a:ext cx="455128" cy="455128"/>
            </a:xfrm>
            <a:prstGeom prst="ellipse">
              <a:avLst/>
            </a:prstGeom>
            <a:solidFill>
              <a:srgbClr val="FF2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object 36">
              <a:extLst>
                <a:ext uri="{FF2B5EF4-FFF2-40B4-BE49-F238E27FC236}">
                  <a16:creationId xmlns:a16="http://schemas.microsoft.com/office/drawing/2014/main" id="{826B031C-5E0F-4DC8-9037-A6572974668A}"/>
                </a:ext>
              </a:extLst>
            </p:cNvPr>
            <p:cNvSpPr/>
            <p:nvPr/>
          </p:nvSpPr>
          <p:spPr>
            <a:xfrm>
              <a:off x="3603415" y="2666194"/>
              <a:ext cx="149833" cy="179493"/>
            </a:xfrm>
            <a:custGeom>
              <a:avLst/>
              <a:gdLst/>
              <a:ahLst/>
              <a:cxnLst/>
              <a:rect l="l" t="t" r="r" b="b"/>
              <a:pathLst>
                <a:path w="252095" h="292735">
                  <a:moveTo>
                    <a:pt x="0" y="0"/>
                  </a:moveTo>
                  <a:lnTo>
                    <a:pt x="0" y="292179"/>
                  </a:lnTo>
                  <a:lnTo>
                    <a:pt x="251803" y="146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sz="1200">
                <a:latin typeface="Graphik LCG" panose="020B05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62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Прямоугольник: один скругленный угол 60">
            <a:extLst>
              <a:ext uri="{FF2B5EF4-FFF2-40B4-BE49-F238E27FC236}">
                <a16:creationId xmlns:a16="http://schemas.microsoft.com/office/drawing/2014/main" id="{1DC049DA-1AF1-40BE-8A37-D74241890468}"/>
              </a:ext>
            </a:extLst>
          </p:cNvPr>
          <p:cNvSpPr/>
          <p:nvPr/>
        </p:nvSpPr>
        <p:spPr>
          <a:xfrm rot="10800000">
            <a:off x="6901808" y="-3"/>
            <a:ext cx="5290183" cy="6123711"/>
          </a:xfrm>
          <a:prstGeom prst="round1Rect">
            <a:avLst>
              <a:gd name="adj" fmla="val 13157"/>
            </a:avLst>
          </a:prstGeom>
          <a:solidFill>
            <a:srgbClr val="F3F3F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>
              <a:solidFill>
                <a:srgbClr val="2B3137"/>
              </a:solidFill>
              <a:latin typeface="Graphik LCG" panose="020B0503030202060203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1BA78-88B3-4FB7-9C56-AA34AAEC1681}"/>
              </a:ext>
            </a:extLst>
          </p:cNvPr>
          <p:cNvSpPr txBox="1">
            <a:spLocks/>
          </p:cNvSpPr>
          <p:nvPr/>
        </p:nvSpPr>
        <p:spPr>
          <a:xfrm>
            <a:off x="805815" y="600166"/>
            <a:ext cx="7681590" cy="43088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dirty="0">
                <a:solidFill>
                  <a:srgbClr val="FF2D00"/>
                </a:solidFill>
                <a:latin typeface="Graphik LCG" panose="020B0503030202060203" pitchFamily="34" charset="0"/>
              </a:rPr>
              <a:t>Методология расчета </a:t>
            </a:r>
            <a:r>
              <a:rPr lang="en-US" sz="2800" dirty="0">
                <a:solidFill>
                  <a:srgbClr val="FF2D00"/>
                </a:solidFill>
                <a:latin typeface="Graphik LCG" panose="020B0503030202060203" pitchFamily="34" charset="0"/>
              </a:rPr>
              <a:t>Sales Lift, Offline CR</a:t>
            </a:r>
            <a:endParaRPr lang="ru-RU" sz="2800" dirty="0">
              <a:solidFill>
                <a:srgbClr val="FF2D00"/>
              </a:solidFill>
              <a:latin typeface="Graphik LCG" panose="020B0503030202060203" pitchFamily="34" charset="0"/>
            </a:endParaRPr>
          </a:p>
        </p:txBody>
      </p:sp>
      <p:sp>
        <p:nvSpPr>
          <p:cNvPr id="63" name="Заголовок 1">
            <a:extLst>
              <a:ext uri="{FF2B5EF4-FFF2-40B4-BE49-F238E27FC236}">
                <a16:creationId xmlns:a16="http://schemas.microsoft.com/office/drawing/2014/main" id="{042942FD-3A97-4BF1-A70B-F86371D739BC}"/>
              </a:ext>
            </a:extLst>
          </p:cNvPr>
          <p:cNvSpPr txBox="1">
            <a:spLocks/>
          </p:cNvSpPr>
          <p:nvPr/>
        </p:nvSpPr>
        <p:spPr>
          <a:xfrm>
            <a:off x="978535" y="1594023"/>
            <a:ext cx="3329438" cy="24622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2B3137"/>
                </a:solidFill>
                <a:latin typeface="Graphik LCG" panose="020B0503030202060203" pitchFamily="34" charset="0"/>
              </a:rPr>
              <a:t>Sales Lift (%)</a:t>
            </a:r>
            <a:r>
              <a:rPr lang="ru-RU" sz="1600" dirty="0">
                <a:solidFill>
                  <a:srgbClr val="2B3137"/>
                </a:solidFill>
                <a:latin typeface="Graphik LCG" panose="020B0503030202060203" pitchFamily="34" charset="0"/>
              </a:rPr>
              <a:t>  </a:t>
            </a:r>
            <a:r>
              <a:rPr lang="en-US" sz="1600" dirty="0">
                <a:solidFill>
                  <a:srgbClr val="2B3137"/>
                </a:solidFill>
                <a:latin typeface="Graphik LCG" panose="020B0503030202060203" pitchFamily="34" charset="0"/>
              </a:rPr>
              <a:t>=  CR</a:t>
            </a:r>
            <a:r>
              <a:rPr lang="ru-RU" sz="1600" dirty="0">
                <a:solidFill>
                  <a:srgbClr val="2B3137"/>
                </a:solidFill>
                <a:latin typeface="Graphik LCG" panose="020B0503030202060203" pitchFamily="34" charset="0"/>
              </a:rPr>
              <a:t>т / </a:t>
            </a:r>
            <a:r>
              <a:rPr lang="en-US" sz="1600" dirty="0">
                <a:solidFill>
                  <a:srgbClr val="2B3137"/>
                </a:solidFill>
                <a:latin typeface="Graphik LCG" panose="020B0503030202060203" pitchFamily="34" charset="0"/>
              </a:rPr>
              <a:t>CR</a:t>
            </a:r>
            <a:r>
              <a:rPr lang="ru-RU" sz="1600" dirty="0">
                <a:solidFill>
                  <a:srgbClr val="2B3137"/>
                </a:solidFill>
                <a:latin typeface="Graphik LCG" panose="020B0503030202060203" pitchFamily="34" charset="0"/>
              </a:rPr>
              <a:t>к – 100%</a:t>
            </a:r>
          </a:p>
        </p:txBody>
      </p:sp>
      <p:sp>
        <p:nvSpPr>
          <p:cNvPr id="64" name="Заголовок 1">
            <a:extLst>
              <a:ext uri="{FF2B5EF4-FFF2-40B4-BE49-F238E27FC236}">
                <a16:creationId xmlns:a16="http://schemas.microsoft.com/office/drawing/2014/main" id="{5D6E8E40-3ECA-4679-B110-B8606D322F4C}"/>
              </a:ext>
            </a:extLst>
          </p:cNvPr>
          <p:cNvSpPr txBox="1">
            <a:spLocks/>
          </p:cNvSpPr>
          <p:nvPr/>
        </p:nvSpPr>
        <p:spPr>
          <a:xfrm>
            <a:off x="7760797" y="1594023"/>
            <a:ext cx="1413849" cy="24622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2B3137"/>
                </a:solidFill>
                <a:latin typeface="Graphik LCG" panose="020B0503030202060203" pitchFamily="34" charset="0"/>
              </a:rPr>
              <a:t>Offline CR (%)</a:t>
            </a:r>
            <a:endParaRPr lang="ru-RU" sz="1600" dirty="0">
              <a:solidFill>
                <a:srgbClr val="2B3137"/>
              </a:solidFill>
              <a:latin typeface="Graphik LCG" panose="020B0503030202060203" pitchFamily="34" charset="0"/>
            </a:endParaRPr>
          </a:p>
        </p:txBody>
      </p:sp>
      <p:sp>
        <p:nvSpPr>
          <p:cNvPr id="65" name="Заголовок 1">
            <a:extLst>
              <a:ext uri="{FF2B5EF4-FFF2-40B4-BE49-F238E27FC236}">
                <a16:creationId xmlns:a16="http://schemas.microsoft.com/office/drawing/2014/main" id="{29BA6C5E-E7DA-4BBB-BFC8-60343EB0B03D}"/>
              </a:ext>
            </a:extLst>
          </p:cNvPr>
          <p:cNvSpPr txBox="1">
            <a:spLocks/>
          </p:cNvSpPr>
          <p:nvPr/>
        </p:nvSpPr>
        <p:spPr>
          <a:xfrm>
            <a:off x="9282211" y="1616883"/>
            <a:ext cx="2305763" cy="59221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68275" indent="-168275">
              <a:lnSpc>
                <a:spcPct val="110000"/>
              </a:lnSpc>
            </a:pPr>
            <a:r>
              <a:rPr lang="ru-RU" sz="1200" b="0" dirty="0">
                <a:solidFill>
                  <a:srgbClr val="2B3137"/>
                </a:solidFill>
                <a:latin typeface="Graphik LCG" panose="020B0503030202060203" pitchFamily="34" charset="0"/>
              </a:rPr>
              <a:t>–  конверсия охваченных пользователей в покупку</a:t>
            </a:r>
            <a:br>
              <a:rPr lang="ru-RU" sz="1200" b="0" dirty="0">
                <a:solidFill>
                  <a:srgbClr val="2B3137"/>
                </a:solidFill>
                <a:latin typeface="Graphik LCG" panose="020B0503030202060203" pitchFamily="34" charset="0"/>
              </a:rPr>
            </a:br>
            <a:r>
              <a:rPr lang="ru-RU" sz="1200" b="0" dirty="0">
                <a:solidFill>
                  <a:srgbClr val="2B3137"/>
                </a:solidFill>
                <a:latin typeface="Graphik LCG" panose="020B0503030202060203" pitchFamily="34" charset="0"/>
              </a:rPr>
              <a:t>на </a:t>
            </a:r>
            <a:r>
              <a:rPr lang="ru-RU" sz="1200" b="0" dirty="0" err="1">
                <a:solidFill>
                  <a:srgbClr val="2B3137"/>
                </a:solidFill>
                <a:latin typeface="Graphik LCG" panose="020B0503030202060203" pitchFamily="34" charset="0"/>
              </a:rPr>
              <a:t>маркетплейсе</a:t>
            </a:r>
            <a:endParaRPr lang="ru-RU" sz="1200" b="0" dirty="0">
              <a:solidFill>
                <a:srgbClr val="2B3137"/>
              </a:solidFill>
              <a:latin typeface="Graphik LCG" panose="020B0503030202060203" pitchFamily="34" charset="0"/>
            </a:endParaRPr>
          </a:p>
        </p:txBody>
      </p:sp>
      <p:sp>
        <p:nvSpPr>
          <p:cNvPr id="66" name="Заголовок 1">
            <a:extLst>
              <a:ext uri="{FF2B5EF4-FFF2-40B4-BE49-F238E27FC236}">
                <a16:creationId xmlns:a16="http://schemas.microsoft.com/office/drawing/2014/main" id="{A6D5809F-5678-49B8-A24F-41CB7BCF2CAD}"/>
              </a:ext>
            </a:extLst>
          </p:cNvPr>
          <p:cNvSpPr txBox="1">
            <a:spLocks/>
          </p:cNvSpPr>
          <p:nvPr/>
        </p:nvSpPr>
        <p:spPr>
          <a:xfrm>
            <a:off x="978535" y="2135043"/>
            <a:ext cx="2213748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B3137"/>
                </a:solidFill>
                <a:latin typeface="Graphik LCG" panose="020B0503030202060203" pitchFamily="34" charset="0"/>
              </a:rPr>
              <a:t>CR </a:t>
            </a: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</a:rPr>
              <a:t>тестовой группы (</a:t>
            </a:r>
            <a:r>
              <a:rPr lang="en-US" sz="1200" dirty="0">
                <a:solidFill>
                  <a:srgbClr val="2B3137"/>
                </a:solidFill>
                <a:latin typeface="Graphik LCG" panose="020B0503030202060203" pitchFamily="34" charset="0"/>
              </a:rPr>
              <a:t>CR</a:t>
            </a: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</a:rPr>
              <a:t>т) </a:t>
            </a:r>
          </a:p>
        </p:txBody>
      </p:sp>
      <p:sp>
        <p:nvSpPr>
          <p:cNvPr id="67" name="Заголовок 1">
            <a:extLst>
              <a:ext uri="{FF2B5EF4-FFF2-40B4-BE49-F238E27FC236}">
                <a16:creationId xmlns:a16="http://schemas.microsoft.com/office/drawing/2014/main" id="{562C6701-3B1E-4E8C-8259-E0F4ACB4A0B9}"/>
              </a:ext>
            </a:extLst>
          </p:cNvPr>
          <p:cNvSpPr txBox="1">
            <a:spLocks/>
          </p:cNvSpPr>
          <p:nvPr/>
        </p:nvSpPr>
        <p:spPr>
          <a:xfrm>
            <a:off x="978535" y="2947797"/>
            <a:ext cx="2507097" cy="1846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B3137"/>
                </a:solidFill>
                <a:latin typeface="Graphik LCG" panose="020B0503030202060203" pitchFamily="34" charset="0"/>
              </a:rPr>
              <a:t>CR </a:t>
            </a: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</a:rPr>
              <a:t>контрольной группы (</a:t>
            </a:r>
            <a:r>
              <a:rPr lang="en-US" sz="1200" dirty="0">
                <a:solidFill>
                  <a:srgbClr val="2B3137"/>
                </a:solidFill>
                <a:latin typeface="Graphik LCG" panose="020B0503030202060203" pitchFamily="34" charset="0"/>
              </a:rPr>
              <a:t>CR</a:t>
            </a: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</a:rPr>
              <a:t>к)</a:t>
            </a:r>
          </a:p>
        </p:txBody>
      </p:sp>
      <p:sp>
        <p:nvSpPr>
          <p:cNvPr id="68" name="Заголовок 1">
            <a:extLst>
              <a:ext uri="{FF2B5EF4-FFF2-40B4-BE49-F238E27FC236}">
                <a16:creationId xmlns:a16="http://schemas.microsoft.com/office/drawing/2014/main" id="{20696AD0-E37E-49FD-A641-8CB6DBABD34F}"/>
              </a:ext>
            </a:extLst>
          </p:cNvPr>
          <p:cNvSpPr txBox="1">
            <a:spLocks/>
          </p:cNvSpPr>
          <p:nvPr/>
        </p:nvSpPr>
        <p:spPr>
          <a:xfrm>
            <a:off x="1143127" y="2375834"/>
            <a:ext cx="5122545" cy="35663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ru-RU"/>
            </a:defPPr>
            <a:lvl1pPr marL="168275" indent="-168275">
              <a:lnSpc>
                <a:spcPct val="110000"/>
              </a:lnSpc>
              <a:spcBef>
                <a:spcPct val="0"/>
              </a:spcBef>
              <a:buNone/>
              <a:defRPr sz="1200" b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L="0" indent="0"/>
            <a:r>
              <a:rPr lang="ru-RU" sz="1100" dirty="0"/>
              <a:t>Отношение уникальных транзакций тестовой группы к количеству охваченных уникальных  пользователей онлайн-банка</a:t>
            </a:r>
          </a:p>
        </p:txBody>
      </p:sp>
      <p:sp>
        <p:nvSpPr>
          <p:cNvPr id="69" name="Заголовок 1">
            <a:extLst>
              <a:ext uri="{FF2B5EF4-FFF2-40B4-BE49-F238E27FC236}">
                <a16:creationId xmlns:a16="http://schemas.microsoft.com/office/drawing/2014/main" id="{27CAFBA7-A572-4821-8828-D90DDEA54AF5}"/>
              </a:ext>
            </a:extLst>
          </p:cNvPr>
          <p:cNvSpPr txBox="1">
            <a:spLocks/>
          </p:cNvSpPr>
          <p:nvPr/>
        </p:nvSpPr>
        <p:spPr>
          <a:xfrm>
            <a:off x="1143127" y="3184016"/>
            <a:ext cx="5290183" cy="35663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ru-RU"/>
            </a:defPPr>
            <a:lvl1pPr indent="0">
              <a:lnSpc>
                <a:spcPct val="110000"/>
              </a:lnSpc>
              <a:spcBef>
                <a:spcPct val="0"/>
              </a:spcBef>
              <a:buNone/>
              <a:defRPr sz="1200" b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r>
              <a:rPr lang="ru-RU" sz="1100" dirty="0"/>
              <a:t>Отношение уникальных транзакций контрольной группы к количеству уникальных пользователей онлайн-банка из контрольной группы</a:t>
            </a:r>
          </a:p>
        </p:txBody>
      </p:sp>
      <p:sp>
        <p:nvSpPr>
          <p:cNvPr id="70" name="Заголовок 1">
            <a:extLst>
              <a:ext uri="{FF2B5EF4-FFF2-40B4-BE49-F238E27FC236}">
                <a16:creationId xmlns:a16="http://schemas.microsoft.com/office/drawing/2014/main" id="{0505F3F9-03D7-4276-BEDC-9A404497E589}"/>
              </a:ext>
            </a:extLst>
          </p:cNvPr>
          <p:cNvSpPr txBox="1">
            <a:spLocks/>
          </p:cNvSpPr>
          <p:nvPr/>
        </p:nvSpPr>
        <p:spPr>
          <a:xfrm>
            <a:off x="978535" y="3982916"/>
            <a:ext cx="1429879" cy="153888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defPPr>
              <a:defRPr lang="ru-RU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1000">
                <a:solidFill>
                  <a:srgbClr val="FF2D00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ЦЕЛЬ ИССЛЕДОВАНИЯ</a:t>
            </a:r>
          </a:p>
        </p:txBody>
      </p:sp>
      <p:sp>
        <p:nvSpPr>
          <p:cNvPr id="71" name="Заголовок 1">
            <a:extLst>
              <a:ext uri="{FF2B5EF4-FFF2-40B4-BE49-F238E27FC236}">
                <a16:creationId xmlns:a16="http://schemas.microsoft.com/office/drawing/2014/main" id="{93EA1770-55A6-42B0-B388-CA65F592B00A}"/>
              </a:ext>
            </a:extLst>
          </p:cNvPr>
          <p:cNvSpPr txBox="1">
            <a:spLocks/>
          </p:cNvSpPr>
          <p:nvPr/>
        </p:nvSpPr>
        <p:spPr>
          <a:xfrm>
            <a:off x="7760797" y="2896165"/>
            <a:ext cx="1429879" cy="153888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defPPr>
              <a:defRPr lang="ru-RU"/>
            </a:defPPr>
            <a:lvl1pPr>
              <a:lnSpc>
                <a:spcPct val="100000"/>
              </a:lnSpc>
              <a:spcBef>
                <a:spcPct val="0"/>
              </a:spcBef>
              <a:buNone/>
              <a:defRPr sz="1000">
                <a:solidFill>
                  <a:srgbClr val="FF2D00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ЦЕЛЬ ИССЛЕДОВАНИЯ</a:t>
            </a:r>
          </a:p>
        </p:txBody>
      </p:sp>
      <p:sp>
        <p:nvSpPr>
          <p:cNvPr id="72" name="Прямоугольник: скругленные углы 71">
            <a:extLst>
              <a:ext uri="{FF2B5EF4-FFF2-40B4-BE49-F238E27FC236}">
                <a16:creationId xmlns:a16="http://schemas.microsoft.com/office/drawing/2014/main" id="{67D88C6C-D865-4E3A-9C11-7E8A8679613E}"/>
              </a:ext>
            </a:extLst>
          </p:cNvPr>
          <p:cNvSpPr/>
          <p:nvPr/>
        </p:nvSpPr>
        <p:spPr>
          <a:xfrm>
            <a:off x="978536" y="4284178"/>
            <a:ext cx="4147184" cy="351321"/>
          </a:xfrm>
          <a:prstGeom prst="roundRect">
            <a:avLst>
              <a:gd name="adj" fmla="val 50000"/>
            </a:avLst>
          </a:prstGeom>
          <a:solidFill>
            <a:srgbClr val="F3F3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numCol="1" rtlCol="0" anchor="ctr"/>
          <a:lstStyle/>
          <a:p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</a:rPr>
              <a:t>Оценивать влияние рекламного канала на продажи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1127B780-0560-424B-94AF-34FEDE610ADB}"/>
              </a:ext>
            </a:extLst>
          </p:cNvPr>
          <p:cNvSpPr/>
          <p:nvPr/>
        </p:nvSpPr>
        <p:spPr>
          <a:xfrm>
            <a:off x="7760797" y="3197426"/>
            <a:ext cx="2962621" cy="827235"/>
          </a:xfrm>
          <a:prstGeom prst="roundRect">
            <a:avLst>
              <a:gd name="adj" fmla="val 195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numCol="1" rtlCol="0" anchor="ctr"/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2B3137"/>
                </a:solidFill>
                <a:latin typeface="Graphik LCG" panose="020B0503030202060203" pitchFamily="34" charset="0"/>
              </a:rPr>
              <a:t>C</a:t>
            </a:r>
            <a:r>
              <a:rPr lang="ru-RU" sz="1200" dirty="0" err="1">
                <a:solidFill>
                  <a:srgbClr val="2B3137"/>
                </a:solidFill>
                <a:latin typeface="Graphik LCG" panose="020B0503030202060203" pitchFamily="34" charset="0"/>
              </a:rPr>
              <a:t>равнить</a:t>
            </a: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</a:rPr>
              <a:t> различные срезы аудитории с точки зрения</a:t>
            </a:r>
            <a:br>
              <a:rPr lang="en-US" sz="1200" dirty="0">
                <a:solidFill>
                  <a:srgbClr val="2B3137"/>
                </a:solidFill>
                <a:latin typeface="Graphik LCG" panose="020B0503030202060203" pitchFamily="34" charset="0"/>
              </a:rPr>
            </a:b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</a:rPr>
              <a:t>конверсии в покупку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7AA141C8-1939-4623-AE03-775DC6AA7D0A}"/>
              </a:ext>
            </a:extLst>
          </p:cNvPr>
          <p:cNvSpPr txBox="1">
            <a:spLocks/>
          </p:cNvSpPr>
          <p:nvPr/>
        </p:nvSpPr>
        <p:spPr>
          <a:xfrm>
            <a:off x="1143126" y="4806613"/>
            <a:ext cx="4369689" cy="154414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6213" indent="-176213">
              <a:lnSpc>
                <a:spcPct val="11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ru-RU" sz="1100" b="0" dirty="0">
                <a:solidFill>
                  <a:srgbClr val="2B3137"/>
                </a:solidFill>
                <a:latin typeface="Graphik LCG" panose="020B0503030202060203" pitchFamily="34" charset="0"/>
              </a:rPr>
              <a:t>Идентификация пользователей через онлайн-банк</a:t>
            </a:r>
          </a:p>
          <a:p>
            <a:pPr marL="176213" indent="-176213">
              <a:lnSpc>
                <a:spcPct val="11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ru-RU" sz="1100" b="0" dirty="0">
                <a:solidFill>
                  <a:srgbClr val="2B3137"/>
                </a:solidFill>
                <a:latin typeface="Graphik LCG" panose="020B0503030202060203" pitchFamily="34" charset="0"/>
              </a:rPr>
              <a:t>Может быть несколько транзакций от одного потребителя</a:t>
            </a:r>
          </a:p>
          <a:p>
            <a:pPr marL="176213" indent="-176213">
              <a:lnSpc>
                <a:spcPct val="11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ru-RU" sz="1100" b="0" dirty="0">
                <a:solidFill>
                  <a:srgbClr val="2B3137"/>
                </a:solidFill>
                <a:latin typeface="Graphik LCG" panose="020B0503030202060203" pitchFamily="34" charset="0"/>
              </a:rPr>
              <a:t>Лифт рассчитывается для покупок</a:t>
            </a:r>
          </a:p>
          <a:p>
            <a:pPr marL="176213" indent="-176213">
              <a:lnSpc>
                <a:spcPct val="11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ru-RU" sz="1100" b="0" dirty="0">
                <a:solidFill>
                  <a:srgbClr val="2B3137"/>
                </a:solidFill>
                <a:latin typeface="Graphik LCG" panose="020B0503030202060203" pitchFamily="34" charset="0"/>
              </a:rPr>
              <a:t>В выборку попадают потребители, которые  активно используют безналичную оплату </a:t>
            </a:r>
          </a:p>
          <a:p>
            <a:pPr marL="176213" indent="-176213">
              <a:lnSpc>
                <a:spcPct val="11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ru-RU" sz="1100" b="0" dirty="0">
                <a:solidFill>
                  <a:srgbClr val="2B3137"/>
                </a:solidFill>
                <a:latin typeface="Graphik LCG" panose="020B0503030202060203" pitchFamily="34" charset="0"/>
              </a:rPr>
              <a:t>Срезы: период (во время РК либо период кампании</a:t>
            </a:r>
            <a:br>
              <a:rPr lang="ru-RU" sz="1100" b="0" dirty="0">
                <a:solidFill>
                  <a:srgbClr val="2B3137"/>
                </a:solidFill>
                <a:latin typeface="Graphik LCG" panose="020B0503030202060203" pitchFamily="34" charset="0"/>
              </a:rPr>
            </a:br>
            <a:r>
              <a:rPr lang="ru-RU" sz="1100" b="0" dirty="0">
                <a:solidFill>
                  <a:srgbClr val="2B3137"/>
                </a:solidFill>
                <a:latin typeface="Graphik LCG" panose="020B0503030202060203" pitchFamily="34" charset="0"/>
              </a:rPr>
              <a:t>и еще 7 дней после), половозрастные группы, география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5A882847-CDCF-479C-978B-C4ADE8024C83}"/>
              </a:ext>
            </a:extLst>
          </p:cNvPr>
          <p:cNvSpPr txBox="1">
            <a:spLocks/>
          </p:cNvSpPr>
          <p:nvPr/>
        </p:nvSpPr>
        <p:spPr>
          <a:xfrm>
            <a:off x="7906916" y="4213638"/>
            <a:ext cx="2890393" cy="12296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6213" indent="-176213">
              <a:lnSpc>
                <a:spcPct val="11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ru-RU" sz="1100" b="0" dirty="0">
                <a:solidFill>
                  <a:srgbClr val="2B3137"/>
                </a:solidFill>
                <a:latin typeface="Graphik LCG" panose="020B0503030202060203" pitchFamily="34" charset="0"/>
              </a:rPr>
              <a:t>Учитываются только </a:t>
            </a:r>
            <a:r>
              <a:rPr lang="ru-RU" sz="1100" b="0" dirty="0" err="1">
                <a:solidFill>
                  <a:srgbClr val="2B3137"/>
                </a:solidFill>
                <a:latin typeface="Graphik LCG" panose="020B0503030202060203" pitchFamily="34" charset="0"/>
              </a:rPr>
              <a:t>Post</a:t>
            </a:r>
            <a:r>
              <a:rPr lang="ru-RU" sz="1100" b="0" dirty="0">
                <a:solidFill>
                  <a:srgbClr val="2B3137"/>
                </a:solidFill>
                <a:latin typeface="Graphik LCG" panose="020B0503030202060203" pitchFamily="34" charset="0"/>
              </a:rPr>
              <a:t>-</a:t>
            </a:r>
            <a:r>
              <a:rPr lang="ru-RU" sz="1100" b="0" dirty="0" err="1">
                <a:solidFill>
                  <a:srgbClr val="2B3137"/>
                </a:solidFill>
                <a:latin typeface="Graphik LCG" panose="020B0503030202060203" pitchFamily="34" charset="0"/>
              </a:rPr>
              <a:t>view</a:t>
            </a:r>
            <a:r>
              <a:rPr lang="ru-RU" sz="1100" b="0" dirty="0">
                <a:solidFill>
                  <a:srgbClr val="2B3137"/>
                </a:solidFill>
                <a:latin typeface="Graphik LCG" panose="020B0503030202060203" pitchFamily="34" charset="0"/>
              </a:rPr>
              <a:t>-покупки</a:t>
            </a:r>
          </a:p>
          <a:p>
            <a:pPr marL="176213" indent="-176213">
              <a:lnSpc>
                <a:spcPct val="11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ru-RU" sz="1100" b="0" dirty="0">
                <a:solidFill>
                  <a:srgbClr val="2B3137"/>
                </a:solidFill>
                <a:latin typeface="Graphik LCG" panose="020B0503030202060203" pitchFamily="34" charset="0"/>
              </a:rPr>
              <a:t>Охват на основе рекламных профилей в автоматизированной системе </a:t>
            </a:r>
          </a:p>
          <a:p>
            <a:pPr marL="176213" indent="-176213">
              <a:lnSpc>
                <a:spcPct val="11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ru-RU" sz="1100" b="0" dirty="0">
                <a:solidFill>
                  <a:srgbClr val="2B3137"/>
                </a:solidFill>
                <a:latin typeface="Graphik LCG" panose="020B0503030202060203" pitchFamily="34" charset="0"/>
              </a:rPr>
              <a:t>Срезы: половозрастная группа, география, покупательское поведение, сегмент из таксономии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2498B1C-EB4E-4DE0-A757-57EA083FE0CD}"/>
              </a:ext>
            </a:extLst>
          </p:cNvPr>
          <p:cNvCxnSpPr>
            <a:cxnSpLocks/>
          </p:cNvCxnSpPr>
          <p:nvPr/>
        </p:nvCxnSpPr>
        <p:spPr>
          <a:xfrm>
            <a:off x="805610" y="1640840"/>
            <a:ext cx="0" cy="1869440"/>
          </a:xfrm>
          <a:prstGeom prst="line">
            <a:avLst/>
          </a:prstGeom>
          <a:ln w="12700" cap="rnd">
            <a:solidFill>
              <a:srgbClr val="9595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8D83FD1C-1DC1-417D-9FF2-FA8C74C5C1FB}"/>
              </a:ext>
            </a:extLst>
          </p:cNvPr>
          <p:cNvCxnSpPr>
            <a:cxnSpLocks/>
          </p:cNvCxnSpPr>
          <p:nvPr/>
        </p:nvCxnSpPr>
        <p:spPr>
          <a:xfrm>
            <a:off x="7602650" y="1640840"/>
            <a:ext cx="0" cy="547624"/>
          </a:xfrm>
          <a:prstGeom prst="line">
            <a:avLst/>
          </a:prstGeom>
          <a:ln w="12700" cap="rnd">
            <a:solidFill>
              <a:srgbClr val="9595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24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1BA78-88B3-4FB7-9C56-AA34AAEC1681}"/>
              </a:ext>
            </a:extLst>
          </p:cNvPr>
          <p:cNvSpPr txBox="1">
            <a:spLocks/>
          </p:cNvSpPr>
          <p:nvPr/>
        </p:nvSpPr>
        <p:spPr>
          <a:xfrm>
            <a:off x="805815" y="600166"/>
            <a:ext cx="6593152" cy="86177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dirty="0" err="1">
                <a:solidFill>
                  <a:srgbClr val="FF2D00"/>
                </a:solidFill>
                <a:latin typeface="Graphik LCG" panose="020B0503030202060203" pitchFamily="34" charset="0"/>
              </a:rPr>
              <a:t>Offline</a:t>
            </a:r>
            <a:r>
              <a:rPr lang="ru-RU" sz="2800" dirty="0">
                <a:solidFill>
                  <a:srgbClr val="FF2D00"/>
                </a:solidFill>
                <a:latin typeface="Graphik LCG" panose="020B0503030202060203" pitchFamily="34" charset="0"/>
              </a:rPr>
              <a:t> CR сегментов из таргетинга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solidFill>
                  <a:srgbClr val="FF2D00"/>
                </a:solidFill>
                <a:latin typeface="Graphik LCG" panose="020B0503030202060203" pitchFamily="34" charset="0"/>
              </a:rPr>
              <a:t>на основе офлайн- и онлайн-данных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5CBDF9C-7A54-46D5-B6ED-AD3D0448454E}"/>
              </a:ext>
            </a:extLst>
          </p:cNvPr>
          <p:cNvSpPr/>
          <p:nvPr/>
        </p:nvSpPr>
        <p:spPr>
          <a:xfrm>
            <a:off x="1179834" y="1905936"/>
            <a:ext cx="2652969" cy="4439292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 algn="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Бытовая техника и электроника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Мебель и предметы интерьера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Книги и канцелярия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Красота и уход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Ремонт и строительство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Ювелирные украшения, часы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Дом и сад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Мужская одежда и аксессуары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Женская одежда и аксессуары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Одежда, обувь и аксессуары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Бухгалтерия, финансы предприятия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b="1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В целом по кампании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Развлечения и хобби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Видео игры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Спорт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Родители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Услуги для малого и среднего бизнеса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Банковские услуги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Фотография</a:t>
            </a:r>
          </a:p>
          <a:p>
            <a:pPr algn="r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Софт, программное обеспечение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83727C-3D55-4407-8BED-FCE8BE46246A}"/>
              </a:ext>
            </a:extLst>
          </p:cNvPr>
          <p:cNvSpPr/>
          <p:nvPr/>
        </p:nvSpPr>
        <p:spPr>
          <a:xfrm>
            <a:off x="9879017" y="1905936"/>
            <a:ext cx="447237" cy="4439292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10,12%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9,94%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8,83%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8,68%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8,68%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8,50%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8,42%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8,23%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8,03%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8,00%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7,16%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b="1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6,85%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6,83%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6,68%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6,66%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6,60%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6,50%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6,26%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6,23%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1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6,21%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3F66965-DB67-4EDC-924B-1EEE6D56AD10}"/>
              </a:ext>
            </a:extLst>
          </p:cNvPr>
          <p:cNvGrpSpPr/>
          <p:nvPr/>
        </p:nvGrpSpPr>
        <p:grpSpPr>
          <a:xfrm>
            <a:off x="4036510" y="2004060"/>
            <a:ext cx="5638800" cy="4229100"/>
            <a:chOff x="3596640" y="2004060"/>
            <a:chExt cx="5638800" cy="4229100"/>
          </a:xfrm>
        </p:grpSpPr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2697C870-3C7E-482A-AFDF-C45769A992C2}"/>
                </a:ext>
              </a:extLst>
            </p:cNvPr>
            <p:cNvCxnSpPr/>
            <p:nvPr/>
          </p:nvCxnSpPr>
          <p:spPr>
            <a:xfrm>
              <a:off x="3596640" y="6233160"/>
              <a:ext cx="56388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01C358AA-67A0-4513-BFC5-1270E2348EF2}"/>
                </a:ext>
              </a:extLst>
            </p:cNvPr>
            <p:cNvCxnSpPr/>
            <p:nvPr/>
          </p:nvCxnSpPr>
          <p:spPr>
            <a:xfrm>
              <a:off x="3596640" y="2004060"/>
              <a:ext cx="5638800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AD33A1CC-2A9B-46F9-9BEE-DF8DB22E7D6B}"/>
                </a:ext>
              </a:extLst>
            </p:cNvPr>
            <p:cNvCxnSpPr/>
            <p:nvPr/>
          </p:nvCxnSpPr>
          <p:spPr>
            <a:xfrm>
              <a:off x="3596640" y="2226644"/>
              <a:ext cx="56388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40FD6D68-6936-46FC-9F7C-D29445D2B2BE}"/>
                </a:ext>
              </a:extLst>
            </p:cNvPr>
            <p:cNvCxnSpPr/>
            <p:nvPr/>
          </p:nvCxnSpPr>
          <p:spPr>
            <a:xfrm>
              <a:off x="3596640" y="2449228"/>
              <a:ext cx="56388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A5F11B3E-EED7-498C-AF5F-8D515C3D973D}"/>
                </a:ext>
              </a:extLst>
            </p:cNvPr>
            <p:cNvCxnSpPr/>
            <p:nvPr/>
          </p:nvCxnSpPr>
          <p:spPr>
            <a:xfrm>
              <a:off x="3596640" y="2671812"/>
              <a:ext cx="56388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D27605C4-25F5-45FC-B72C-60CB7E4ED0BA}"/>
                </a:ext>
              </a:extLst>
            </p:cNvPr>
            <p:cNvCxnSpPr/>
            <p:nvPr/>
          </p:nvCxnSpPr>
          <p:spPr>
            <a:xfrm>
              <a:off x="3596640" y="2894396"/>
              <a:ext cx="56388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06A004DA-CBFB-44FD-9FDD-E6020295410F}"/>
                </a:ext>
              </a:extLst>
            </p:cNvPr>
            <p:cNvCxnSpPr/>
            <p:nvPr/>
          </p:nvCxnSpPr>
          <p:spPr>
            <a:xfrm>
              <a:off x="3596640" y="3116980"/>
              <a:ext cx="56388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E5C39805-BD6F-4E27-970D-B29202B8B49D}"/>
                </a:ext>
              </a:extLst>
            </p:cNvPr>
            <p:cNvCxnSpPr/>
            <p:nvPr/>
          </p:nvCxnSpPr>
          <p:spPr>
            <a:xfrm>
              <a:off x="3596640" y="3339564"/>
              <a:ext cx="56388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2D07E696-811B-444D-9C3A-37E731248AAB}"/>
                </a:ext>
              </a:extLst>
            </p:cNvPr>
            <p:cNvCxnSpPr/>
            <p:nvPr/>
          </p:nvCxnSpPr>
          <p:spPr>
            <a:xfrm>
              <a:off x="3596640" y="3562148"/>
              <a:ext cx="56388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366A7C04-9AD2-4F99-B155-02961FFB39A0}"/>
                </a:ext>
              </a:extLst>
            </p:cNvPr>
            <p:cNvCxnSpPr/>
            <p:nvPr/>
          </p:nvCxnSpPr>
          <p:spPr>
            <a:xfrm>
              <a:off x="3596640" y="3784732"/>
              <a:ext cx="56388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475E3A4E-6A0B-4A38-9D18-3E3E48E05821}"/>
                </a:ext>
              </a:extLst>
            </p:cNvPr>
            <p:cNvCxnSpPr/>
            <p:nvPr/>
          </p:nvCxnSpPr>
          <p:spPr>
            <a:xfrm>
              <a:off x="3596640" y="4007316"/>
              <a:ext cx="56388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4966221D-32D7-4B39-902B-EBB67A996D54}"/>
                </a:ext>
              </a:extLst>
            </p:cNvPr>
            <p:cNvCxnSpPr/>
            <p:nvPr/>
          </p:nvCxnSpPr>
          <p:spPr>
            <a:xfrm>
              <a:off x="3596640" y="4229900"/>
              <a:ext cx="56388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5DEA4021-DCD1-4C12-8141-CF3487BF84D4}"/>
                </a:ext>
              </a:extLst>
            </p:cNvPr>
            <p:cNvCxnSpPr/>
            <p:nvPr/>
          </p:nvCxnSpPr>
          <p:spPr>
            <a:xfrm>
              <a:off x="3596640" y="4452484"/>
              <a:ext cx="5638800" cy="0"/>
            </a:xfrm>
            <a:prstGeom prst="line">
              <a:avLst/>
            </a:prstGeom>
            <a:ln w="44450" cap="rnd">
              <a:solidFill>
                <a:srgbClr val="FF2D00">
                  <a:alpha val="1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940E2469-B10F-4F17-B9D6-D32A2780C31F}"/>
                </a:ext>
              </a:extLst>
            </p:cNvPr>
            <p:cNvCxnSpPr/>
            <p:nvPr/>
          </p:nvCxnSpPr>
          <p:spPr>
            <a:xfrm>
              <a:off x="3596640" y="4675068"/>
              <a:ext cx="56388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40B11631-064E-48D0-B6D5-4F86B9634B59}"/>
                </a:ext>
              </a:extLst>
            </p:cNvPr>
            <p:cNvCxnSpPr/>
            <p:nvPr/>
          </p:nvCxnSpPr>
          <p:spPr>
            <a:xfrm>
              <a:off x="3596640" y="4897652"/>
              <a:ext cx="56388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3EDAC41A-0913-40C9-97EC-079A9AC2D797}"/>
                </a:ext>
              </a:extLst>
            </p:cNvPr>
            <p:cNvCxnSpPr/>
            <p:nvPr/>
          </p:nvCxnSpPr>
          <p:spPr>
            <a:xfrm>
              <a:off x="3596640" y="5120236"/>
              <a:ext cx="56388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7D4A6997-04CA-425E-811D-6653919F0815}"/>
                </a:ext>
              </a:extLst>
            </p:cNvPr>
            <p:cNvCxnSpPr/>
            <p:nvPr/>
          </p:nvCxnSpPr>
          <p:spPr>
            <a:xfrm>
              <a:off x="3596640" y="5342820"/>
              <a:ext cx="56388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B8AD6725-E6EF-43F3-83B8-92BDDF1AC055}"/>
                </a:ext>
              </a:extLst>
            </p:cNvPr>
            <p:cNvCxnSpPr/>
            <p:nvPr/>
          </p:nvCxnSpPr>
          <p:spPr>
            <a:xfrm>
              <a:off x="3596640" y="5565404"/>
              <a:ext cx="56388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CA23D999-3A14-4C19-8C5B-31B8E66FB778}"/>
                </a:ext>
              </a:extLst>
            </p:cNvPr>
            <p:cNvCxnSpPr/>
            <p:nvPr/>
          </p:nvCxnSpPr>
          <p:spPr>
            <a:xfrm>
              <a:off x="3596640" y="5787988"/>
              <a:ext cx="56388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5C20071B-4210-4B5A-BE97-56897ADE46E1}"/>
                </a:ext>
              </a:extLst>
            </p:cNvPr>
            <p:cNvCxnSpPr/>
            <p:nvPr/>
          </p:nvCxnSpPr>
          <p:spPr>
            <a:xfrm>
              <a:off x="3596640" y="6010572"/>
              <a:ext cx="56388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7624AAD7-3BD8-435F-9DB9-8CD5D9080AD4}"/>
                </a:ext>
              </a:extLst>
            </p:cNvPr>
            <p:cNvCxnSpPr/>
            <p:nvPr/>
          </p:nvCxnSpPr>
          <p:spPr>
            <a:xfrm>
              <a:off x="3596640" y="2226644"/>
              <a:ext cx="5538505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F2875CF3-DBA2-455D-A0B9-1307D527BEDF}"/>
                </a:ext>
              </a:extLst>
            </p:cNvPr>
            <p:cNvCxnSpPr/>
            <p:nvPr/>
          </p:nvCxnSpPr>
          <p:spPr>
            <a:xfrm>
              <a:off x="3596640" y="2449228"/>
              <a:ext cx="4920020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6A8808FB-3BD4-4B90-BED1-074D84DF8C0D}"/>
                </a:ext>
              </a:extLst>
            </p:cNvPr>
            <p:cNvCxnSpPr/>
            <p:nvPr/>
          </p:nvCxnSpPr>
          <p:spPr>
            <a:xfrm>
              <a:off x="3596640" y="2671812"/>
              <a:ext cx="4836441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CBC91E29-9120-4AFC-9CF7-8FDEE220D22B}"/>
                </a:ext>
              </a:extLst>
            </p:cNvPr>
            <p:cNvCxnSpPr/>
            <p:nvPr/>
          </p:nvCxnSpPr>
          <p:spPr>
            <a:xfrm>
              <a:off x="3596640" y="2894396"/>
              <a:ext cx="4836441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30BCC173-4CB1-4505-A3AE-D161F297F064}"/>
                </a:ext>
              </a:extLst>
            </p:cNvPr>
            <p:cNvCxnSpPr/>
            <p:nvPr/>
          </p:nvCxnSpPr>
          <p:spPr>
            <a:xfrm>
              <a:off x="3596640" y="3116980"/>
              <a:ext cx="4736146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3065C297-811B-424B-AB46-F908EF36348A}"/>
                </a:ext>
              </a:extLst>
            </p:cNvPr>
            <p:cNvCxnSpPr/>
            <p:nvPr/>
          </p:nvCxnSpPr>
          <p:spPr>
            <a:xfrm>
              <a:off x="3596640" y="3339564"/>
              <a:ext cx="4691571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DE0F3D1C-3B0D-4395-BFA1-2C437346BD44}"/>
                </a:ext>
              </a:extLst>
            </p:cNvPr>
            <p:cNvCxnSpPr/>
            <p:nvPr/>
          </p:nvCxnSpPr>
          <p:spPr>
            <a:xfrm>
              <a:off x="3596640" y="3562148"/>
              <a:ext cx="4585704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FDCBC420-FC27-4AC9-B4D3-B0CA93E2BC08}"/>
                </a:ext>
              </a:extLst>
            </p:cNvPr>
            <p:cNvCxnSpPr/>
            <p:nvPr/>
          </p:nvCxnSpPr>
          <p:spPr>
            <a:xfrm>
              <a:off x="3596640" y="3784732"/>
              <a:ext cx="4474265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8F35B1A8-CE15-4956-8354-333CBECD27C8}"/>
                </a:ext>
              </a:extLst>
            </p:cNvPr>
            <p:cNvCxnSpPr/>
            <p:nvPr/>
          </p:nvCxnSpPr>
          <p:spPr>
            <a:xfrm>
              <a:off x="3596640" y="4007316"/>
              <a:ext cx="4457549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D1A7BFD5-14FA-48F7-B764-58875AC81FCA}"/>
                </a:ext>
              </a:extLst>
            </p:cNvPr>
            <p:cNvCxnSpPr/>
            <p:nvPr/>
          </p:nvCxnSpPr>
          <p:spPr>
            <a:xfrm>
              <a:off x="3596640" y="4229900"/>
              <a:ext cx="3989507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E2DAF27E-D554-4C6F-B3AF-343E6624D3C8}"/>
                </a:ext>
              </a:extLst>
            </p:cNvPr>
            <p:cNvCxnSpPr/>
            <p:nvPr/>
          </p:nvCxnSpPr>
          <p:spPr>
            <a:xfrm>
              <a:off x="3596640" y="4452484"/>
              <a:ext cx="3816777" cy="0"/>
            </a:xfrm>
            <a:prstGeom prst="line">
              <a:avLst/>
            </a:prstGeom>
            <a:ln w="44450" cap="rnd">
              <a:solidFill>
                <a:srgbClr val="FF2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56F60B75-CE54-4FDE-88F7-123ED1E88944}"/>
                </a:ext>
              </a:extLst>
            </p:cNvPr>
            <p:cNvCxnSpPr/>
            <p:nvPr/>
          </p:nvCxnSpPr>
          <p:spPr>
            <a:xfrm>
              <a:off x="3596640" y="4675068"/>
              <a:ext cx="3805633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5D2BEDE6-4C6B-43E8-A58A-455A7FC9A614}"/>
                </a:ext>
              </a:extLst>
            </p:cNvPr>
            <p:cNvCxnSpPr/>
            <p:nvPr/>
          </p:nvCxnSpPr>
          <p:spPr>
            <a:xfrm>
              <a:off x="3596640" y="4897652"/>
              <a:ext cx="3722054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A5FA21F3-0F1F-4B58-8957-E2951245E833}"/>
                </a:ext>
              </a:extLst>
            </p:cNvPr>
            <p:cNvCxnSpPr/>
            <p:nvPr/>
          </p:nvCxnSpPr>
          <p:spPr>
            <a:xfrm>
              <a:off x="3596640" y="5120236"/>
              <a:ext cx="3710910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B5A6093D-B27F-4BA5-A9FD-5FBEB4DF6371}"/>
                </a:ext>
              </a:extLst>
            </p:cNvPr>
            <p:cNvCxnSpPr>
              <a:cxnSpLocks/>
            </p:cNvCxnSpPr>
            <p:nvPr/>
          </p:nvCxnSpPr>
          <p:spPr>
            <a:xfrm>
              <a:off x="3596640" y="5342820"/>
              <a:ext cx="3677478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E223CCA6-E5F9-46F2-950F-D6182E7EEF3C}"/>
                </a:ext>
              </a:extLst>
            </p:cNvPr>
            <p:cNvCxnSpPr>
              <a:cxnSpLocks/>
            </p:cNvCxnSpPr>
            <p:nvPr/>
          </p:nvCxnSpPr>
          <p:spPr>
            <a:xfrm>
              <a:off x="3596640" y="5565404"/>
              <a:ext cx="3621759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F40EAD71-F74F-412F-B15C-FCB13A12961D}"/>
                </a:ext>
              </a:extLst>
            </p:cNvPr>
            <p:cNvCxnSpPr>
              <a:cxnSpLocks/>
            </p:cNvCxnSpPr>
            <p:nvPr/>
          </p:nvCxnSpPr>
          <p:spPr>
            <a:xfrm>
              <a:off x="3596640" y="5787988"/>
              <a:ext cx="3488032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19FEEA49-FC5E-4827-A945-A2520681DC41}"/>
                </a:ext>
              </a:extLst>
            </p:cNvPr>
            <p:cNvCxnSpPr>
              <a:cxnSpLocks/>
            </p:cNvCxnSpPr>
            <p:nvPr/>
          </p:nvCxnSpPr>
          <p:spPr>
            <a:xfrm>
              <a:off x="3596640" y="6010572"/>
              <a:ext cx="3471317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FEEF247C-24CF-4531-B9EC-FF13C4374677}"/>
                </a:ext>
              </a:extLst>
            </p:cNvPr>
            <p:cNvCxnSpPr>
              <a:cxnSpLocks/>
            </p:cNvCxnSpPr>
            <p:nvPr/>
          </p:nvCxnSpPr>
          <p:spPr>
            <a:xfrm>
              <a:off x="3596640" y="6233160"/>
              <a:ext cx="3460173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18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1BA78-88B3-4FB7-9C56-AA34AAEC1681}"/>
              </a:ext>
            </a:extLst>
          </p:cNvPr>
          <p:cNvSpPr txBox="1">
            <a:spLocks/>
          </p:cNvSpPr>
          <p:nvPr/>
        </p:nvSpPr>
        <p:spPr>
          <a:xfrm>
            <a:off x="805815" y="600166"/>
            <a:ext cx="7671972" cy="43088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dirty="0" err="1">
                <a:solidFill>
                  <a:srgbClr val="FF2D00"/>
                </a:solidFill>
                <a:latin typeface="Graphik LCG" panose="020B0503030202060203" pitchFamily="34" charset="0"/>
              </a:rPr>
              <a:t>Соцдем</a:t>
            </a:r>
            <a:r>
              <a:rPr lang="ru-RU" sz="2800" dirty="0">
                <a:solidFill>
                  <a:srgbClr val="FF2D00"/>
                </a:solidFill>
                <a:latin typeface="Graphik LCG" panose="020B0503030202060203" pitchFamily="34" charset="0"/>
              </a:rPr>
              <a:t>, география. Доля группы в охвате </a:t>
            </a: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F6890B99-F73F-4333-AC34-B5F76A2B5A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6002850"/>
              </p:ext>
            </p:extLst>
          </p:nvPr>
        </p:nvGraphicFramePr>
        <p:xfrm>
          <a:off x="960898" y="1737360"/>
          <a:ext cx="2882120" cy="2838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6ABEC19E-1F46-4C4E-B05A-5DBBC34054AF}"/>
              </a:ext>
            </a:extLst>
          </p:cNvPr>
          <p:cNvSpPr/>
          <p:nvPr/>
        </p:nvSpPr>
        <p:spPr>
          <a:xfrm>
            <a:off x="3327620" y="3423933"/>
            <a:ext cx="576868" cy="284882"/>
          </a:xfrm>
          <a:prstGeom prst="roundRect">
            <a:avLst>
              <a:gd name="adj" fmla="val 50000"/>
            </a:avLst>
          </a:prstGeom>
          <a:solidFill>
            <a:srgbClr val="FF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numCol="1" rtlCol="0" anchor="ctr"/>
          <a:lstStyle/>
          <a:p>
            <a:r>
              <a:rPr lang="ru-RU" sz="1400" dirty="0">
                <a:solidFill>
                  <a:schemeClr val="bg1"/>
                </a:solidFill>
                <a:latin typeface="Graphik LCG" panose="020B0503030202060203" pitchFamily="34" charset="0"/>
              </a:rPr>
              <a:t>59%</a:t>
            </a:r>
            <a:endParaRPr lang="ru-RU" sz="1400" b="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DFEFEECF-BE9C-46B0-AFEF-DA1FB1E7C424}"/>
              </a:ext>
            </a:extLst>
          </p:cNvPr>
          <p:cNvSpPr/>
          <p:nvPr/>
        </p:nvSpPr>
        <p:spPr>
          <a:xfrm>
            <a:off x="919700" y="2623833"/>
            <a:ext cx="566200" cy="284882"/>
          </a:xfrm>
          <a:prstGeom prst="roundRect">
            <a:avLst>
              <a:gd name="adj" fmla="val 50000"/>
            </a:avLst>
          </a:prstGeom>
          <a:solidFill>
            <a:srgbClr val="2B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numCol="1" rtlCol="0" anchor="ctr"/>
          <a:lstStyle/>
          <a:p>
            <a:r>
              <a:rPr lang="en-US" sz="1400" dirty="0">
                <a:solidFill>
                  <a:schemeClr val="bg1"/>
                </a:solidFill>
                <a:latin typeface="Graphik LCG" panose="020B0503030202060203" pitchFamily="34" charset="0"/>
              </a:rPr>
              <a:t>41</a:t>
            </a:r>
            <a:r>
              <a:rPr lang="ru-RU" sz="1400" dirty="0">
                <a:solidFill>
                  <a:schemeClr val="bg1"/>
                </a:solidFill>
                <a:latin typeface="Graphik LCG" panose="020B0503030202060203" pitchFamily="34" charset="0"/>
              </a:rPr>
              <a:t>%</a:t>
            </a:r>
            <a:endParaRPr lang="ru-RU" sz="1400" b="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graphicFrame>
        <p:nvGraphicFramePr>
          <p:cNvPr id="64" name="Диаграмма 63">
            <a:extLst>
              <a:ext uri="{FF2B5EF4-FFF2-40B4-BE49-F238E27FC236}">
                <a16:creationId xmlns:a16="http://schemas.microsoft.com/office/drawing/2014/main" id="{A8E30454-4304-476C-A3AC-5435D8CECF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1557762"/>
              </p:ext>
            </p:extLst>
          </p:nvPr>
        </p:nvGraphicFramePr>
        <p:xfrm>
          <a:off x="4755746" y="1737360"/>
          <a:ext cx="2882120" cy="2838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8" name="Прямоугольник: скругленные углы 67">
            <a:extLst>
              <a:ext uri="{FF2B5EF4-FFF2-40B4-BE49-F238E27FC236}">
                <a16:creationId xmlns:a16="http://schemas.microsoft.com/office/drawing/2014/main" id="{E41414D7-9DB2-424C-BB25-0E233AFA8F3A}"/>
              </a:ext>
            </a:extLst>
          </p:cNvPr>
          <p:cNvSpPr/>
          <p:nvPr/>
        </p:nvSpPr>
        <p:spPr>
          <a:xfrm>
            <a:off x="5178517" y="1963941"/>
            <a:ext cx="654592" cy="284882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numCol="1" rtlCol="0" anchor="ctr"/>
          <a:lstStyle/>
          <a:p>
            <a:r>
              <a:rPr lang="ru-RU" sz="1400" dirty="0">
                <a:solidFill>
                  <a:srgbClr val="2B3137"/>
                </a:solidFill>
                <a:latin typeface="Graphik LCG" panose="020B0503030202060203" pitchFamily="34" charset="0"/>
              </a:rPr>
              <a:t>17,1%</a:t>
            </a:r>
            <a:endParaRPr lang="ru-RU" sz="1400" b="0" dirty="0">
              <a:solidFill>
                <a:srgbClr val="2B3137"/>
              </a:solidFill>
              <a:latin typeface="Graphik LCG" panose="020B0503030202060203" pitchFamily="34" charset="0"/>
            </a:endParaRPr>
          </a:p>
        </p:txBody>
      </p:sp>
      <p:sp>
        <p:nvSpPr>
          <p:cNvPr id="69" name="Прямоугольник: скругленные углы 68">
            <a:extLst>
              <a:ext uri="{FF2B5EF4-FFF2-40B4-BE49-F238E27FC236}">
                <a16:creationId xmlns:a16="http://schemas.microsoft.com/office/drawing/2014/main" id="{638517CA-FDE3-4FC8-A862-276830890725}"/>
              </a:ext>
            </a:extLst>
          </p:cNvPr>
          <p:cNvSpPr/>
          <p:nvPr/>
        </p:nvSpPr>
        <p:spPr>
          <a:xfrm>
            <a:off x="5119589" y="4025405"/>
            <a:ext cx="761780" cy="284882"/>
          </a:xfrm>
          <a:prstGeom prst="roundRect">
            <a:avLst>
              <a:gd name="adj" fmla="val 50000"/>
            </a:avLst>
          </a:prstGeom>
          <a:solidFill>
            <a:srgbClr val="2B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numCol="1" rtlCol="0" anchor="ctr"/>
          <a:lstStyle/>
          <a:p>
            <a:r>
              <a:rPr lang="ru-RU" sz="1400" dirty="0">
                <a:solidFill>
                  <a:schemeClr val="bg1"/>
                </a:solidFill>
                <a:latin typeface="Graphik LCG" panose="020B0503030202060203" pitchFamily="34" charset="0"/>
              </a:rPr>
              <a:t>49,8%</a:t>
            </a:r>
            <a:endParaRPr lang="ru-RU" sz="1400" b="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70" name="Прямоугольник: скругленные углы 69">
            <a:extLst>
              <a:ext uri="{FF2B5EF4-FFF2-40B4-BE49-F238E27FC236}">
                <a16:creationId xmlns:a16="http://schemas.microsoft.com/office/drawing/2014/main" id="{C45E5E88-8090-4F0B-83E8-16ED80F39B68}"/>
              </a:ext>
            </a:extLst>
          </p:cNvPr>
          <p:cNvSpPr/>
          <p:nvPr/>
        </p:nvSpPr>
        <p:spPr>
          <a:xfrm>
            <a:off x="6950421" y="2403361"/>
            <a:ext cx="718354" cy="284882"/>
          </a:xfrm>
          <a:prstGeom prst="roundRect">
            <a:avLst>
              <a:gd name="adj" fmla="val 50000"/>
            </a:avLst>
          </a:prstGeom>
          <a:solidFill>
            <a:srgbClr val="FF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numCol="1" rtlCol="0" anchor="ctr"/>
          <a:lstStyle/>
          <a:p>
            <a:r>
              <a:rPr lang="ru-RU" sz="1400" dirty="0">
                <a:solidFill>
                  <a:schemeClr val="bg1"/>
                </a:solidFill>
                <a:latin typeface="Graphik LCG" panose="020B0503030202060203" pitchFamily="34" charset="0"/>
              </a:rPr>
              <a:t>33,1%</a:t>
            </a:r>
            <a:endParaRPr lang="ru-RU" sz="1400" b="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graphicFrame>
        <p:nvGraphicFramePr>
          <p:cNvPr id="65" name="Диаграмма 64">
            <a:extLst>
              <a:ext uri="{FF2B5EF4-FFF2-40B4-BE49-F238E27FC236}">
                <a16:creationId xmlns:a16="http://schemas.microsoft.com/office/drawing/2014/main" id="{60D90720-00ED-40B9-8148-55A2B41663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0936400"/>
              </p:ext>
            </p:extLst>
          </p:nvPr>
        </p:nvGraphicFramePr>
        <p:xfrm>
          <a:off x="8550595" y="1737360"/>
          <a:ext cx="2882120" cy="2838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1" name="Прямоугольник: скругленные углы 70">
            <a:extLst>
              <a:ext uri="{FF2B5EF4-FFF2-40B4-BE49-F238E27FC236}">
                <a16:creationId xmlns:a16="http://schemas.microsoft.com/office/drawing/2014/main" id="{0C94BB36-3D7E-4F09-9B5D-43ED918ADE50}"/>
              </a:ext>
            </a:extLst>
          </p:cNvPr>
          <p:cNvSpPr/>
          <p:nvPr/>
        </p:nvSpPr>
        <p:spPr>
          <a:xfrm>
            <a:off x="10716942" y="3655419"/>
            <a:ext cx="728298" cy="284882"/>
          </a:xfrm>
          <a:prstGeom prst="roundRect">
            <a:avLst>
              <a:gd name="adj" fmla="val 50000"/>
            </a:avLst>
          </a:prstGeom>
          <a:solidFill>
            <a:srgbClr val="FF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numCol="1" rtlCol="0" anchor="ctr"/>
          <a:lstStyle/>
          <a:p>
            <a:r>
              <a:rPr lang="ru-RU" sz="1400" dirty="0">
                <a:solidFill>
                  <a:schemeClr val="bg1"/>
                </a:solidFill>
                <a:latin typeface="Graphik LCG" panose="020B0503030202060203" pitchFamily="34" charset="0"/>
              </a:rPr>
              <a:t>62,5%</a:t>
            </a:r>
            <a:endParaRPr lang="ru-RU" sz="1400" b="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72" name="Прямоугольник: скругленные углы 71">
            <a:extLst>
              <a:ext uri="{FF2B5EF4-FFF2-40B4-BE49-F238E27FC236}">
                <a16:creationId xmlns:a16="http://schemas.microsoft.com/office/drawing/2014/main" id="{E1555A85-8681-4896-BC21-4B19EDDCF04B}"/>
              </a:ext>
            </a:extLst>
          </p:cNvPr>
          <p:cNvSpPr/>
          <p:nvPr/>
        </p:nvSpPr>
        <p:spPr>
          <a:xfrm>
            <a:off x="8466156" y="2482863"/>
            <a:ext cx="727374" cy="284882"/>
          </a:xfrm>
          <a:prstGeom prst="roundRect">
            <a:avLst>
              <a:gd name="adj" fmla="val 50000"/>
            </a:avLst>
          </a:prstGeom>
          <a:solidFill>
            <a:srgbClr val="2B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numCol="1" rtlCol="0" anchor="ctr"/>
          <a:lstStyle/>
          <a:p>
            <a:r>
              <a:rPr lang="ru-RU" sz="1400" dirty="0">
                <a:solidFill>
                  <a:schemeClr val="bg1"/>
                </a:solidFill>
                <a:latin typeface="Graphik LCG" panose="020B0503030202060203" pitchFamily="34" charset="0"/>
              </a:rPr>
              <a:t>37,5%</a:t>
            </a:r>
            <a:endParaRPr lang="ru-RU" sz="1400" b="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78" name="Заголовок 1">
            <a:extLst>
              <a:ext uri="{FF2B5EF4-FFF2-40B4-BE49-F238E27FC236}">
                <a16:creationId xmlns:a16="http://schemas.microsoft.com/office/drawing/2014/main" id="{7C78BE61-01BC-4E2E-B9F3-F2829C757A4F}"/>
              </a:ext>
            </a:extLst>
          </p:cNvPr>
          <p:cNvSpPr txBox="1">
            <a:spLocks/>
          </p:cNvSpPr>
          <p:nvPr/>
        </p:nvSpPr>
        <p:spPr>
          <a:xfrm>
            <a:off x="1873769" y="3332051"/>
            <a:ext cx="1056379" cy="247888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defPPr>
              <a:defRPr lang="ru-RU"/>
            </a:defPPr>
            <a:lvl1pPr indent="0">
              <a:lnSpc>
                <a:spcPct val="110000"/>
              </a:lnSpc>
              <a:spcBef>
                <a:spcPct val="0"/>
              </a:spcBef>
              <a:buNone/>
              <a:defRPr sz="1200" b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sz="1600" dirty="0"/>
              <a:t>География</a:t>
            </a:r>
          </a:p>
        </p:txBody>
      </p:sp>
      <p:sp>
        <p:nvSpPr>
          <p:cNvPr id="79" name="Заголовок 1">
            <a:extLst>
              <a:ext uri="{FF2B5EF4-FFF2-40B4-BE49-F238E27FC236}">
                <a16:creationId xmlns:a16="http://schemas.microsoft.com/office/drawing/2014/main" id="{BD6B3EC9-4FEB-4AB1-B0F3-9CFCB667D415}"/>
              </a:ext>
            </a:extLst>
          </p:cNvPr>
          <p:cNvSpPr txBox="1">
            <a:spLocks/>
          </p:cNvSpPr>
          <p:nvPr/>
        </p:nvSpPr>
        <p:spPr>
          <a:xfrm>
            <a:off x="5792850" y="3332051"/>
            <a:ext cx="807914" cy="247888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defPPr>
              <a:defRPr lang="ru-RU"/>
            </a:defPPr>
            <a:lvl1pPr indent="0">
              <a:lnSpc>
                <a:spcPct val="110000"/>
              </a:lnSpc>
              <a:spcBef>
                <a:spcPct val="0"/>
              </a:spcBef>
              <a:buNone/>
              <a:defRPr sz="1200" b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sz="1600" dirty="0"/>
              <a:t>Возраст</a:t>
            </a:r>
          </a:p>
        </p:txBody>
      </p:sp>
      <p:sp>
        <p:nvSpPr>
          <p:cNvPr id="80" name="Заголовок 1">
            <a:extLst>
              <a:ext uri="{FF2B5EF4-FFF2-40B4-BE49-F238E27FC236}">
                <a16:creationId xmlns:a16="http://schemas.microsoft.com/office/drawing/2014/main" id="{86A2CF24-3A01-4ACE-8703-3B6485CCDCFC}"/>
              </a:ext>
            </a:extLst>
          </p:cNvPr>
          <p:cNvSpPr txBox="1">
            <a:spLocks/>
          </p:cNvSpPr>
          <p:nvPr/>
        </p:nvSpPr>
        <p:spPr>
          <a:xfrm>
            <a:off x="9799294" y="3332051"/>
            <a:ext cx="384722" cy="247888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defPPr>
              <a:defRPr lang="ru-RU"/>
            </a:defPPr>
            <a:lvl1pPr indent="0">
              <a:lnSpc>
                <a:spcPct val="110000"/>
              </a:lnSpc>
              <a:spcBef>
                <a:spcPct val="0"/>
              </a:spcBef>
              <a:buNone/>
              <a:defRPr sz="1200" b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sz="1600" dirty="0"/>
              <a:t>Пол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161185C7-1B60-45CA-8196-82284CD4C67A}"/>
              </a:ext>
            </a:extLst>
          </p:cNvPr>
          <p:cNvGrpSpPr/>
          <p:nvPr/>
        </p:nvGrpSpPr>
        <p:grpSpPr>
          <a:xfrm>
            <a:off x="1153548" y="4933406"/>
            <a:ext cx="2496820" cy="1060411"/>
            <a:chOff x="1206500" y="5201262"/>
            <a:chExt cx="2496820" cy="1060411"/>
          </a:xfrm>
        </p:grpSpPr>
        <p:sp>
          <p:nvSpPr>
            <p:cNvPr id="77" name="Заголовок 1">
              <a:extLst>
                <a:ext uri="{FF2B5EF4-FFF2-40B4-BE49-F238E27FC236}">
                  <a16:creationId xmlns:a16="http://schemas.microsoft.com/office/drawing/2014/main" id="{B0E6247D-61F3-457B-BB7C-42695CCDCA90}"/>
                </a:ext>
              </a:extLst>
            </p:cNvPr>
            <p:cNvSpPr txBox="1">
              <a:spLocks/>
            </p:cNvSpPr>
            <p:nvPr/>
          </p:nvSpPr>
          <p:spPr>
            <a:xfrm>
              <a:off x="1386967" y="5201262"/>
              <a:ext cx="716153" cy="216982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400" dirty="0"/>
                <a:t>Россия</a:t>
              </a:r>
            </a:p>
          </p:txBody>
        </p:sp>
        <p:sp>
          <p:nvSpPr>
            <p:cNvPr id="81" name="Заголовок 1">
              <a:extLst>
                <a:ext uri="{FF2B5EF4-FFF2-40B4-BE49-F238E27FC236}">
                  <a16:creationId xmlns:a16="http://schemas.microsoft.com/office/drawing/2014/main" id="{8AC6D4D0-78BB-4C14-8887-FE6E74518190}"/>
                </a:ext>
              </a:extLst>
            </p:cNvPr>
            <p:cNvSpPr txBox="1">
              <a:spLocks/>
            </p:cNvSpPr>
            <p:nvPr/>
          </p:nvSpPr>
          <p:spPr>
            <a:xfrm>
              <a:off x="1386967" y="5570715"/>
              <a:ext cx="2316353" cy="69095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400" dirty="0"/>
                <a:t>Москва, Санкт-Петербург,</a:t>
              </a:r>
              <a:br>
                <a:rPr lang="ru-RU" sz="1400" dirty="0"/>
              </a:br>
              <a:r>
                <a:rPr lang="ru-RU" sz="1400" dirty="0"/>
                <a:t>Московская обл., Ленинградская обл.</a:t>
              </a: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F60E9FF3-6405-4FB9-977A-F570CC19FC91}"/>
                </a:ext>
              </a:extLst>
            </p:cNvPr>
            <p:cNvSpPr/>
            <p:nvPr/>
          </p:nvSpPr>
          <p:spPr>
            <a:xfrm>
              <a:off x="1206500" y="5275580"/>
              <a:ext cx="72000" cy="72000"/>
            </a:xfrm>
            <a:prstGeom prst="ellipse">
              <a:avLst/>
            </a:prstGeom>
            <a:solidFill>
              <a:srgbClr val="FF2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A629AB0D-E721-4355-88CA-AE4311C873A4}"/>
                </a:ext>
              </a:extLst>
            </p:cNvPr>
            <p:cNvSpPr/>
            <p:nvPr/>
          </p:nvSpPr>
          <p:spPr>
            <a:xfrm>
              <a:off x="1206500" y="5646420"/>
              <a:ext cx="72000" cy="72000"/>
            </a:xfrm>
            <a:prstGeom prst="ellipse">
              <a:avLst/>
            </a:prstGeom>
            <a:solidFill>
              <a:srgbClr val="2B31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9" name="Заголовок 1">
            <a:extLst>
              <a:ext uri="{FF2B5EF4-FFF2-40B4-BE49-F238E27FC236}">
                <a16:creationId xmlns:a16="http://schemas.microsoft.com/office/drawing/2014/main" id="{FFC20608-C8BC-4CB2-8DFC-8CB453AB0764}"/>
              </a:ext>
            </a:extLst>
          </p:cNvPr>
          <p:cNvSpPr txBox="1">
            <a:spLocks/>
          </p:cNvSpPr>
          <p:nvPr/>
        </p:nvSpPr>
        <p:spPr>
          <a:xfrm>
            <a:off x="9670718" y="4933406"/>
            <a:ext cx="822341" cy="216982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defPPr>
              <a:defRPr lang="ru-RU"/>
            </a:defPPr>
            <a:lvl1pPr indent="0">
              <a:lnSpc>
                <a:spcPct val="110000"/>
              </a:lnSpc>
              <a:spcBef>
                <a:spcPct val="0"/>
              </a:spcBef>
              <a:buNone/>
              <a:defRPr sz="1200" b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r>
              <a:rPr lang="ru-RU" sz="1400" dirty="0"/>
              <a:t>женщины</a:t>
            </a:r>
          </a:p>
        </p:txBody>
      </p:sp>
      <p:sp>
        <p:nvSpPr>
          <p:cNvPr id="90" name="Заголовок 1">
            <a:extLst>
              <a:ext uri="{FF2B5EF4-FFF2-40B4-BE49-F238E27FC236}">
                <a16:creationId xmlns:a16="http://schemas.microsoft.com/office/drawing/2014/main" id="{96796F81-A3B9-43D5-A131-30B829887D00}"/>
              </a:ext>
            </a:extLst>
          </p:cNvPr>
          <p:cNvSpPr txBox="1">
            <a:spLocks/>
          </p:cNvSpPr>
          <p:nvPr/>
        </p:nvSpPr>
        <p:spPr>
          <a:xfrm>
            <a:off x="9670718" y="5302859"/>
            <a:ext cx="785471" cy="216982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defPPr>
              <a:defRPr lang="ru-RU"/>
            </a:defPPr>
            <a:lvl1pPr indent="0">
              <a:lnSpc>
                <a:spcPct val="110000"/>
              </a:lnSpc>
              <a:spcBef>
                <a:spcPct val="0"/>
              </a:spcBef>
              <a:buNone/>
              <a:defRPr sz="1200" b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r>
              <a:rPr lang="ru-RU" sz="1400" dirty="0"/>
              <a:t>мужчины</a:t>
            </a:r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D1FA5426-91C8-4A95-BA82-BF109B42B354}"/>
              </a:ext>
            </a:extLst>
          </p:cNvPr>
          <p:cNvSpPr/>
          <p:nvPr/>
        </p:nvSpPr>
        <p:spPr>
          <a:xfrm>
            <a:off x="9490251" y="5007724"/>
            <a:ext cx="72000" cy="72000"/>
          </a:xfrm>
          <a:prstGeom prst="ellipse">
            <a:avLst/>
          </a:prstGeom>
          <a:solidFill>
            <a:srgbClr val="FF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78DE6E96-90A4-44E6-B7A8-9B969704C44E}"/>
              </a:ext>
            </a:extLst>
          </p:cNvPr>
          <p:cNvSpPr/>
          <p:nvPr/>
        </p:nvSpPr>
        <p:spPr>
          <a:xfrm>
            <a:off x="9490251" y="5378564"/>
            <a:ext cx="72000" cy="72000"/>
          </a:xfrm>
          <a:prstGeom prst="ellipse">
            <a:avLst/>
          </a:prstGeom>
          <a:solidFill>
            <a:srgbClr val="2B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4FE8DC1-3FEE-484A-AD2B-7B068A317D25}"/>
              </a:ext>
            </a:extLst>
          </p:cNvPr>
          <p:cNvGrpSpPr/>
          <p:nvPr/>
        </p:nvGrpSpPr>
        <p:grpSpPr>
          <a:xfrm>
            <a:off x="5805208" y="4933406"/>
            <a:ext cx="783196" cy="929335"/>
            <a:chOff x="4948396" y="5201262"/>
            <a:chExt cx="783196" cy="929335"/>
          </a:xfrm>
        </p:grpSpPr>
        <p:sp>
          <p:nvSpPr>
            <p:cNvPr id="84" name="Заголовок 1">
              <a:extLst>
                <a:ext uri="{FF2B5EF4-FFF2-40B4-BE49-F238E27FC236}">
                  <a16:creationId xmlns:a16="http://schemas.microsoft.com/office/drawing/2014/main" id="{3F07FCA4-7715-4722-9A24-60F6D3132E95}"/>
                </a:ext>
              </a:extLst>
            </p:cNvPr>
            <p:cNvSpPr txBox="1">
              <a:spLocks/>
            </p:cNvSpPr>
            <p:nvPr/>
          </p:nvSpPr>
          <p:spPr>
            <a:xfrm>
              <a:off x="5128863" y="5201262"/>
              <a:ext cx="493725" cy="216982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400" dirty="0"/>
                <a:t>25-34</a:t>
              </a:r>
            </a:p>
          </p:txBody>
        </p:sp>
        <p:sp>
          <p:nvSpPr>
            <p:cNvPr id="85" name="Заголовок 1">
              <a:extLst>
                <a:ext uri="{FF2B5EF4-FFF2-40B4-BE49-F238E27FC236}">
                  <a16:creationId xmlns:a16="http://schemas.microsoft.com/office/drawing/2014/main" id="{2887776C-BFE0-43E9-8762-16AC0D6141CC}"/>
                </a:ext>
              </a:extLst>
            </p:cNvPr>
            <p:cNvSpPr txBox="1">
              <a:spLocks/>
            </p:cNvSpPr>
            <p:nvPr/>
          </p:nvSpPr>
          <p:spPr>
            <a:xfrm>
              <a:off x="5128863" y="5570715"/>
              <a:ext cx="504946" cy="216982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400" dirty="0"/>
                <a:t>35-44</a:t>
              </a:r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82538047-647B-4137-B667-C0E22F1F1E8B}"/>
                </a:ext>
              </a:extLst>
            </p:cNvPr>
            <p:cNvSpPr/>
            <p:nvPr/>
          </p:nvSpPr>
          <p:spPr>
            <a:xfrm>
              <a:off x="4948396" y="5275580"/>
              <a:ext cx="72000" cy="72000"/>
            </a:xfrm>
            <a:prstGeom prst="ellipse">
              <a:avLst/>
            </a:prstGeom>
            <a:solidFill>
              <a:srgbClr val="FF2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FA1C90AD-055F-4137-991C-1F962C7BE0FB}"/>
                </a:ext>
              </a:extLst>
            </p:cNvPr>
            <p:cNvSpPr/>
            <p:nvPr/>
          </p:nvSpPr>
          <p:spPr>
            <a:xfrm>
              <a:off x="4948396" y="5646420"/>
              <a:ext cx="72000" cy="72000"/>
            </a:xfrm>
            <a:prstGeom prst="ellipse">
              <a:avLst/>
            </a:prstGeom>
            <a:solidFill>
              <a:srgbClr val="2B31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Заголовок 1">
              <a:extLst>
                <a:ext uri="{FF2B5EF4-FFF2-40B4-BE49-F238E27FC236}">
                  <a16:creationId xmlns:a16="http://schemas.microsoft.com/office/drawing/2014/main" id="{C6998B53-706A-4EC9-B2E5-701B5CD70652}"/>
                </a:ext>
              </a:extLst>
            </p:cNvPr>
            <p:cNvSpPr txBox="1">
              <a:spLocks/>
            </p:cNvSpPr>
            <p:nvPr/>
          </p:nvSpPr>
          <p:spPr>
            <a:xfrm>
              <a:off x="5128863" y="5913615"/>
              <a:ext cx="602729" cy="216982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400" dirty="0"/>
                <a:t>другое</a:t>
              </a:r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48922058-FDD6-49EB-88A0-ECBA53AE5F41}"/>
                </a:ext>
              </a:extLst>
            </p:cNvPr>
            <p:cNvSpPr/>
            <p:nvPr/>
          </p:nvSpPr>
          <p:spPr>
            <a:xfrm>
              <a:off x="4948396" y="6006465"/>
              <a:ext cx="72000" cy="72000"/>
            </a:xfrm>
            <a:prstGeom prst="ellipse">
              <a:avLst/>
            </a:prstGeom>
            <a:solidFill>
              <a:srgbClr val="959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5" name="Заголовок 1">
            <a:extLst>
              <a:ext uri="{FF2B5EF4-FFF2-40B4-BE49-F238E27FC236}">
                <a16:creationId xmlns:a16="http://schemas.microsoft.com/office/drawing/2014/main" id="{4857CEBC-1FF5-4DF0-8251-F9B771BFD7D7}"/>
              </a:ext>
            </a:extLst>
          </p:cNvPr>
          <p:cNvSpPr txBox="1">
            <a:spLocks/>
          </p:cNvSpPr>
          <p:nvPr/>
        </p:nvSpPr>
        <p:spPr>
          <a:xfrm>
            <a:off x="2125440" y="2620852"/>
            <a:ext cx="553037" cy="553998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defPPr>
              <a:defRPr lang="ru-RU"/>
            </a:defPPr>
            <a:lvl1pPr indent="0">
              <a:lnSpc>
                <a:spcPct val="110000"/>
              </a:lnSpc>
              <a:spcBef>
                <a:spcPct val="0"/>
              </a:spcBef>
              <a:buNone/>
              <a:defRPr sz="1200" b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>
                <a:solidFill>
                  <a:schemeClr val="bg1">
                    <a:lumMod val="85000"/>
                  </a:schemeClr>
                </a:solidFill>
              </a:rPr>
              <a:t>01</a:t>
            </a:r>
          </a:p>
        </p:txBody>
      </p:sp>
      <p:sp>
        <p:nvSpPr>
          <p:cNvPr id="96" name="Заголовок 1">
            <a:extLst>
              <a:ext uri="{FF2B5EF4-FFF2-40B4-BE49-F238E27FC236}">
                <a16:creationId xmlns:a16="http://schemas.microsoft.com/office/drawing/2014/main" id="{3A1B1A26-469C-44DE-B576-0A0284689ADD}"/>
              </a:ext>
            </a:extLst>
          </p:cNvPr>
          <p:cNvSpPr txBox="1">
            <a:spLocks/>
          </p:cNvSpPr>
          <p:nvPr/>
        </p:nvSpPr>
        <p:spPr>
          <a:xfrm>
            <a:off x="5882618" y="2620852"/>
            <a:ext cx="628377" cy="553998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defPPr>
              <a:defRPr lang="ru-RU"/>
            </a:defPPr>
            <a:lvl1pPr indent="0">
              <a:lnSpc>
                <a:spcPct val="110000"/>
              </a:lnSpc>
              <a:spcBef>
                <a:spcPct val="0"/>
              </a:spcBef>
              <a:buNone/>
              <a:defRPr sz="1200" b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>
                <a:solidFill>
                  <a:schemeClr val="bg1">
                    <a:lumMod val="85000"/>
                  </a:schemeClr>
                </a:solidFill>
              </a:rPr>
              <a:t>02</a:t>
            </a:r>
          </a:p>
        </p:txBody>
      </p:sp>
      <p:sp>
        <p:nvSpPr>
          <p:cNvPr id="97" name="Заголовок 1">
            <a:extLst>
              <a:ext uri="{FF2B5EF4-FFF2-40B4-BE49-F238E27FC236}">
                <a16:creationId xmlns:a16="http://schemas.microsoft.com/office/drawing/2014/main" id="{358EB1F4-B0EB-4572-83F6-DF91D12818A9}"/>
              </a:ext>
            </a:extLst>
          </p:cNvPr>
          <p:cNvSpPr txBox="1">
            <a:spLocks/>
          </p:cNvSpPr>
          <p:nvPr/>
        </p:nvSpPr>
        <p:spPr>
          <a:xfrm>
            <a:off x="9668650" y="2620852"/>
            <a:ext cx="646011" cy="553998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defPPr>
              <a:defRPr lang="ru-RU"/>
            </a:defPPr>
            <a:lvl1pPr indent="0">
              <a:lnSpc>
                <a:spcPct val="110000"/>
              </a:lnSpc>
              <a:spcBef>
                <a:spcPct val="0"/>
              </a:spcBef>
              <a:buNone/>
              <a:defRPr sz="1200" b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>
                <a:solidFill>
                  <a:schemeClr val="bg1">
                    <a:lumMod val="85000"/>
                  </a:schemeClr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1739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1BA78-88B3-4FB7-9C56-AA34AAEC1681}"/>
              </a:ext>
            </a:extLst>
          </p:cNvPr>
          <p:cNvSpPr txBox="1">
            <a:spLocks/>
          </p:cNvSpPr>
          <p:nvPr/>
        </p:nvSpPr>
        <p:spPr>
          <a:xfrm>
            <a:off x="805815" y="600166"/>
            <a:ext cx="5514330" cy="86177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dirty="0">
                <a:solidFill>
                  <a:srgbClr val="FF2D00"/>
                </a:solidFill>
                <a:latin typeface="Graphik LCG" panose="020B0503030202060203" pitchFamily="34" charset="0"/>
              </a:rPr>
              <a:t>Онлайн-интересы и </a:t>
            </a:r>
            <a:r>
              <a:rPr lang="ru-RU" sz="2800" dirty="0" err="1">
                <a:solidFill>
                  <a:srgbClr val="FF2D00"/>
                </a:solidFill>
                <a:latin typeface="Graphik LCG" panose="020B0503030202060203" pitchFamily="34" charset="0"/>
              </a:rPr>
              <a:t>Offline</a:t>
            </a:r>
            <a:r>
              <a:rPr lang="ru-RU" sz="2800" dirty="0">
                <a:solidFill>
                  <a:srgbClr val="FF2D00"/>
                </a:solidFill>
                <a:latin typeface="Graphik LCG" panose="020B0503030202060203" pitchFamily="34" charset="0"/>
              </a:rPr>
              <a:t> CR</a:t>
            </a:r>
            <a:br>
              <a:rPr lang="ru-RU" sz="2800" dirty="0">
                <a:solidFill>
                  <a:srgbClr val="FF2D00"/>
                </a:solidFill>
                <a:latin typeface="Graphik LCG" panose="020B0503030202060203" pitchFamily="34" charset="0"/>
              </a:rPr>
            </a:br>
            <a:r>
              <a:rPr lang="ru-RU" sz="2800" dirty="0">
                <a:solidFill>
                  <a:srgbClr val="FF2D00"/>
                </a:solidFill>
                <a:latin typeface="Graphik LCG" panose="020B0503030202060203" pitchFamily="34" charset="0"/>
              </a:rPr>
              <a:t>охваченной аудитории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165D08D-C960-49EA-807B-0253A7C1FB43}"/>
              </a:ext>
            </a:extLst>
          </p:cNvPr>
          <p:cNvSpPr/>
          <p:nvPr/>
        </p:nvSpPr>
        <p:spPr>
          <a:xfrm>
            <a:off x="1143117" y="2035245"/>
            <a:ext cx="3151504" cy="41008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Тарифы и услуги провайдеров интернета</a:t>
            </a:r>
          </a:p>
          <a:p>
            <a:pPr algn="r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Концерты, театры и другие мероприятия</a:t>
            </a:r>
          </a:p>
          <a:p>
            <a:pPr algn="r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Ремонт и техническое обслуживание авто</a:t>
            </a:r>
          </a:p>
          <a:p>
            <a:pPr algn="r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Домашние животные</a:t>
            </a:r>
          </a:p>
          <a:p>
            <a:pPr algn="r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Автомобили</a:t>
            </a:r>
          </a:p>
          <a:p>
            <a:pPr algn="r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Такси и прокат авто</a:t>
            </a:r>
          </a:p>
          <a:p>
            <a:pPr algn="r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Тарифы и услуги операторов связи</a:t>
            </a:r>
          </a:p>
          <a:p>
            <a:pPr algn="r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Планирование путешествия</a:t>
            </a:r>
          </a:p>
          <a:p>
            <a:pPr algn="r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Бары, кафе и рестораны</a:t>
            </a:r>
          </a:p>
          <a:p>
            <a:pPr algn="r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Медицина, здоровье</a:t>
            </a:r>
          </a:p>
          <a:p>
            <a:pPr algn="r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Продукты питания</a:t>
            </a:r>
          </a:p>
          <a:p>
            <a:pPr algn="r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200" b="1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В среднем по кампании</a:t>
            </a:r>
            <a:endParaRPr lang="en-US" sz="1200" b="1" dirty="0">
              <a:solidFill>
                <a:srgbClr val="2B3137"/>
              </a:solidFill>
              <a:latin typeface="Graphik LCG" panose="020B0503030202060203" pitchFamily="34" charset="0"/>
              <a:ea typeface="+mj-ea"/>
              <a:cs typeface="+mj-cs"/>
            </a:endParaRPr>
          </a:p>
          <a:p>
            <a:pPr algn="r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Кино и TV онлайн</a:t>
            </a:r>
          </a:p>
          <a:p>
            <a:pPr algn="r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Радио и музыка онлайн</a:t>
            </a:r>
          </a:p>
          <a:p>
            <a:pPr algn="r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Иностранные языки</a:t>
            </a:r>
          </a:p>
          <a:p>
            <a:pPr algn="r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Инвестирование</a:t>
            </a: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2D4E9A91-518C-4BAD-821E-1CDBB3CA7149}"/>
              </a:ext>
            </a:extLst>
          </p:cNvPr>
          <p:cNvSpPr/>
          <p:nvPr/>
        </p:nvSpPr>
        <p:spPr>
          <a:xfrm>
            <a:off x="9877489" y="2035245"/>
            <a:ext cx="506549" cy="4100866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10,72%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10,01%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9,55%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9,28%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9,24%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9,04%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8,70%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8,38%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7,19%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7,02%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6,86%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200" b="1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6,85%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6,32%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5,68%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4,04%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3,04%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9B506E5-B7DB-4E21-8829-D426FFC21D97}"/>
              </a:ext>
            </a:extLst>
          </p:cNvPr>
          <p:cNvGrpSpPr/>
          <p:nvPr/>
        </p:nvGrpSpPr>
        <p:grpSpPr>
          <a:xfrm>
            <a:off x="4498328" y="2142606"/>
            <a:ext cx="5162908" cy="3883706"/>
            <a:chOff x="4498328" y="2050242"/>
            <a:chExt cx="3859200" cy="3883706"/>
          </a:xfrm>
        </p:grpSpPr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8E9FB160-7894-4655-AEF7-1E8649749FD3}"/>
                </a:ext>
              </a:extLst>
            </p:cNvPr>
            <p:cNvCxnSpPr/>
            <p:nvPr/>
          </p:nvCxnSpPr>
          <p:spPr>
            <a:xfrm>
              <a:off x="4498328" y="2050242"/>
              <a:ext cx="3859200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8C3E9DBA-9C8C-4C46-964C-00B36131BFBA}"/>
                </a:ext>
              </a:extLst>
            </p:cNvPr>
            <p:cNvCxnSpPr/>
            <p:nvPr/>
          </p:nvCxnSpPr>
          <p:spPr>
            <a:xfrm>
              <a:off x="4498328" y="2309156"/>
              <a:ext cx="38592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04626C4A-8945-4543-AB25-16B918B20801}"/>
                </a:ext>
              </a:extLst>
            </p:cNvPr>
            <p:cNvCxnSpPr/>
            <p:nvPr/>
          </p:nvCxnSpPr>
          <p:spPr>
            <a:xfrm>
              <a:off x="4498328" y="2568070"/>
              <a:ext cx="38592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941100BB-D6BE-4E8E-B16A-B905CA9F9DC7}"/>
                </a:ext>
              </a:extLst>
            </p:cNvPr>
            <p:cNvCxnSpPr/>
            <p:nvPr/>
          </p:nvCxnSpPr>
          <p:spPr>
            <a:xfrm>
              <a:off x="4498328" y="2826984"/>
              <a:ext cx="38592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7D6CC459-F35C-4348-A869-FFBC4FF5EC3D}"/>
                </a:ext>
              </a:extLst>
            </p:cNvPr>
            <p:cNvCxnSpPr/>
            <p:nvPr/>
          </p:nvCxnSpPr>
          <p:spPr>
            <a:xfrm>
              <a:off x="4498328" y="3085898"/>
              <a:ext cx="38592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D3C5AB37-F466-4715-806E-716148A463B9}"/>
                </a:ext>
              </a:extLst>
            </p:cNvPr>
            <p:cNvCxnSpPr/>
            <p:nvPr/>
          </p:nvCxnSpPr>
          <p:spPr>
            <a:xfrm>
              <a:off x="4498328" y="3344812"/>
              <a:ext cx="38592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3A8750D8-D6DF-4F33-AF5B-DB0A983A57EA}"/>
                </a:ext>
              </a:extLst>
            </p:cNvPr>
            <p:cNvCxnSpPr/>
            <p:nvPr/>
          </p:nvCxnSpPr>
          <p:spPr>
            <a:xfrm>
              <a:off x="4498328" y="3603726"/>
              <a:ext cx="38592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580332EB-70E7-4C1C-A5ED-94783357CDBC}"/>
                </a:ext>
              </a:extLst>
            </p:cNvPr>
            <p:cNvCxnSpPr/>
            <p:nvPr/>
          </p:nvCxnSpPr>
          <p:spPr>
            <a:xfrm>
              <a:off x="4498328" y="3862640"/>
              <a:ext cx="38592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>
              <a:extLst>
                <a:ext uri="{FF2B5EF4-FFF2-40B4-BE49-F238E27FC236}">
                  <a16:creationId xmlns:a16="http://schemas.microsoft.com/office/drawing/2014/main" id="{F2BE7C4B-9ECD-4547-AC97-17E628E6780B}"/>
                </a:ext>
              </a:extLst>
            </p:cNvPr>
            <p:cNvCxnSpPr/>
            <p:nvPr/>
          </p:nvCxnSpPr>
          <p:spPr>
            <a:xfrm>
              <a:off x="4498328" y="4121554"/>
              <a:ext cx="38592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B09C1C72-D207-471F-B7A5-B1639D94280B}"/>
                </a:ext>
              </a:extLst>
            </p:cNvPr>
            <p:cNvCxnSpPr/>
            <p:nvPr/>
          </p:nvCxnSpPr>
          <p:spPr>
            <a:xfrm>
              <a:off x="4498328" y="4380468"/>
              <a:ext cx="38592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1A807812-D99B-4D6A-80C3-4ED1FF39F2BF}"/>
                </a:ext>
              </a:extLst>
            </p:cNvPr>
            <p:cNvCxnSpPr/>
            <p:nvPr/>
          </p:nvCxnSpPr>
          <p:spPr>
            <a:xfrm>
              <a:off x="4498328" y="4639382"/>
              <a:ext cx="38592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0A8D446C-61F3-45C3-AFAF-853B2A6C2653}"/>
                </a:ext>
              </a:extLst>
            </p:cNvPr>
            <p:cNvCxnSpPr/>
            <p:nvPr/>
          </p:nvCxnSpPr>
          <p:spPr>
            <a:xfrm>
              <a:off x="4498328" y="4898296"/>
              <a:ext cx="3859200" cy="0"/>
            </a:xfrm>
            <a:prstGeom prst="line">
              <a:avLst/>
            </a:prstGeom>
            <a:ln w="44450" cap="rnd">
              <a:solidFill>
                <a:srgbClr val="FF2D00">
                  <a:alpha val="1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3214CEF8-057E-488C-84C4-3F701EFB2BE7}"/>
                </a:ext>
              </a:extLst>
            </p:cNvPr>
            <p:cNvCxnSpPr/>
            <p:nvPr/>
          </p:nvCxnSpPr>
          <p:spPr>
            <a:xfrm>
              <a:off x="4498328" y="5157210"/>
              <a:ext cx="38592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>
              <a:extLst>
                <a:ext uri="{FF2B5EF4-FFF2-40B4-BE49-F238E27FC236}">
                  <a16:creationId xmlns:a16="http://schemas.microsoft.com/office/drawing/2014/main" id="{73D99861-5380-430D-B0FA-7D02E54A8DC8}"/>
                </a:ext>
              </a:extLst>
            </p:cNvPr>
            <p:cNvCxnSpPr/>
            <p:nvPr/>
          </p:nvCxnSpPr>
          <p:spPr>
            <a:xfrm>
              <a:off x="4498328" y="5416124"/>
              <a:ext cx="38592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858CBD79-18D9-4BFF-B037-19CA938EE0D7}"/>
                </a:ext>
              </a:extLst>
            </p:cNvPr>
            <p:cNvCxnSpPr/>
            <p:nvPr/>
          </p:nvCxnSpPr>
          <p:spPr>
            <a:xfrm>
              <a:off x="4498328" y="5675038"/>
              <a:ext cx="38592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единительная линия 84">
              <a:extLst>
                <a:ext uri="{FF2B5EF4-FFF2-40B4-BE49-F238E27FC236}">
                  <a16:creationId xmlns:a16="http://schemas.microsoft.com/office/drawing/2014/main" id="{972E54F8-F3C3-4816-82A2-2F2A302C058B}"/>
                </a:ext>
              </a:extLst>
            </p:cNvPr>
            <p:cNvCxnSpPr/>
            <p:nvPr/>
          </p:nvCxnSpPr>
          <p:spPr>
            <a:xfrm>
              <a:off x="4498328" y="5933948"/>
              <a:ext cx="38592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>
              <a:extLst>
                <a:ext uri="{FF2B5EF4-FFF2-40B4-BE49-F238E27FC236}">
                  <a16:creationId xmlns:a16="http://schemas.microsoft.com/office/drawing/2014/main" id="{3C7DD9C7-771E-4EF4-8BF7-101AE3921E8F}"/>
                </a:ext>
              </a:extLst>
            </p:cNvPr>
            <p:cNvCxnSpPr/>
            <p:nvPr/>
          </p:nvCxnSpPr>
          <p:spPr>
            <a:xfrm>
              <a:off x="4498328" y="2309156"/>
              <a:ext cx="3603600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>
              <a:extLst>
                <a:ext uri="{FF2B5EF4-FFF2-40B4-BE49-F238E27FC236}">
                  <a16:creationId xmlns:a16="http://schemas.microsoft.com/office/drawing/2014/main" id="{BB86D253-D1A7-4374-8FD8-E9F4D24294FF}"/>
                </a:ext>
              </a:extLst>
            </p:cNvPr>
            <p:cNvCxnSpPr/>
            <p:nvPr/>
          </p:nvCxnSpPr>
          <p:spPr>
            <a:xfrm>
              <a:off x="4498328" y="2568070"/>
              <a:ext cx="3438000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628F9560-5C0C-4B2D-B207-DAA183FECAA6}"/>
                </a:ext>
              </a:extLst>
            </p:cNvPr>
            <p:cNvCxnSpPr/>
            <p:nvPr/>
          </p:nvCxnSpPr>
          <p:spPr>
            <a:xfrm>
              <a:off x="4498328" y="2826984"/>
              <a:ext cx="3340800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>
              <a:extLst>
                <a:ext uri="{FF2B5EF4-FFF2-40B4-BE49-F238E27FC236}">
                  <a16:creationId xmlns:a16="http://schemas.microsoft.com/office/drawing/2014/main" id="{AEE9BA73-8E55-42DD-A9AC-EF18B608E9DD}"/>
                </a:ext>
              </a:extLst>
            </p:cNvPr>
            <p:cNvCxnSpPr/>
            <p:nvPr/>
          </p:nvCxnSpPr>
          <p:spPr>
            <a:xfrm>
              <a:off x="4498328" y="3085898"/>
              <a:ext cx="3326400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единительная линия 92">
              <a:extLst>
                <a:ext uri="{FF2B5EF4-FFF2-40B4-BE49-F238E27FC236}">
                  <a16:creationId xmlns:a16="http://schemas.microsoft.com/office/drawing/2014/main" id="{61C63F25-A1FA-409F-8B49-DCDA218D1A62}"/>
                </a:ext>
              </a:extLst>
            </p:cNvPr>
            <p:cNvCxnSpPr/>
            <p:nvPr/>
          </p:nvCxnSpPr>
          <p:spPr>
            <a:xfrm>
              <a:off x="4498328" y="3344812"/>
              <a:ext cx="3254400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7285FE7C-240D-4D4A-AE92-875A8561E30C}"/>
                </a:ext>
              </a:extLst>
            </p:cNvPr>
            <p:cNvCxnSpPr/>
            <p:nvPr/>
          </p:nvCxnSpPr>
          <p:spPr>
            <a:xfrm>
              <a:off x="4498328" y="3603726"/>
              <a:ext cx="3132000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единительная линия 94">
              <a:extLst>
                <a:ext uri="{FF2B5EF4-FFF2-40B4-BE49-F238E27FC236}">
                  <a16:creationId xmlns:a16="http://schemas.microsoft.com/office/drawing/2014/main" id="{FFBEEA73-A815-486E-9C12-ABEC43904D64}"/>
                </a:ext>
              </a:extLst>
            </p:cNvPr>
            <p:cNvCxnSpPr/>
            <p:nvPr/>
          </p:nvCxnSpPr>
          <p:spPr>
            <a:xfrm>
              <a:off x="4498328" y="3862640"/>
              <a:ext cx="3016800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>
              <a:extLst>
                <a:ext uri="{FF2B5EF4-FFF2-40B4-BE49-F238E27FC236}">
                  <a16:creationId xmlns:a16="http://schemas.microsoft.com/office/drawing/2014/main" id="{3CB82979-8A89-42B1-8BFC-FAA5679ED41B}"/>
                </a:ext>
              </a:extLst>
            </p:cNvPr>
            <p:cNvCxnSpPr/>
            <p:nvPr/>
          </p:nvCxnSpPr>
          <p:spPr>
            <a:xfrm>
              <a:off x="4498328" y="4121554"/>
              <a:ext cx="2588400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A5340345-359B-4C3D-9938-EF42357E25E6}"/>
                </a:ext>
              </a:extLst>
            </p:cNvPr>
            <p:cNvCxnSpPr/>
            <p:nvPr/>
          </p:nvCxnSpPr>
          <p:spPr>
            <a:xfrm>
              <a:off x="4498328" y="4380468"/>
              <a:ext cx="2527200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>
              <a:extLst>
                <a:ext uri="{FF2B5EF4-FFF2-40B4-BE49-F238E27FC236}">
                  <a16:creationId xmlns:a16="http://schemas.microsoft.com/office/drawing/2014/main" id="{866F8360-6DCA-4574-A202-FCD0DCBBEE49}"/>
                </a:ext>
              </a:extLst>
            </p:cNvPr>
            <p:cNvCxnSpPr/>
            <p:nvPr/>
          </p:nvCxnSpPr>
          <p:spPr>
            <a:xfrm>
              <a:off x="4498328" y="4639382"/>
              <a:ext cx="2469600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A8BA81B6-EEB9-45DA-B361-41EE49B13A19}"/>
                </a:ext>
              </a:extLst>
            </p:cNvPr>
            <p:cNvCxnSpPr/>
            <p:nvPr/>
          </p:nvCxnSpPr>
          <p:spPr>
            <a:xfrm>
              <a:off x="4498328" y="4898296"/>
              <a:ext cx="2466000" cy="0"/>
            </a:xfrm>
            <a:prstGeom prst="line">
              <a:avLst/>
            </a:prstGeom>
            <a:ln w="44450" cap="rnd">
              <a:solidFill>
                <a:srgbClr val="FF2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>
              <a:extLst>
                <a:ext uri="{FF2B5EF4-FFF2-40B4-BE49-F238E27FC236}">
                  <a16:creationId xmlns:a16="http://schemas.microsoft.com/office/drawing/2014/main" id="{D23131A7-EFE5-4CB0-B9E1-E739E3FE3B10}"/>
                </a:ext>
              </a:extLst>
            </p:cNvPr>
            <p:cNvCxnSpPr/>
            <p:nvPr/>
          </p:nvCxnSpPr>
          <p:spPr>
            <a:xfrm>
              <a:off x="4498328" y="5157210"/>
              <a:ext cx="2275200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>
              <a:extLst>
                <a:ext uri="{FF2B5EF4-FFF2-40B4-BE49-F238E27FC236}">
                  <a16:creationId xmlns:a16="http://schemas.microsoft.com/office/drawing/2014/main" id="{A8CA3960-4293-4E3D-AEEB-014DEEBFB689}"/>
                </a:ext>
              </a:extLst>
            </p:cNvPr>
            <p:cNvCxnSpPr/>
            <p:nvPr/>
          </p:nvCxnSpPr>
          <p:spPr>
            <a:xfrm>
              <a:off x="4498328" y="5416124"/>
              <a:ext cx="2044800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>
              <a:extLst>
                <a:ext uri="{FF2B5EF4-FFF2-40B4-BE49-F238E27FC236}">
                  <a16:creationId xmlns:a16="http://schemas.microsoft.com/office/drawing/2014/main" id="{2AAAFC1E-0F0B-420A-9E64-87791C975D3F}"/>
                </a:ext>
              </a:extLst>
            </p:cNvPr>
            <p:cNvCxnSpPr/>
            <p:nvPr/>
          </p:nvCxnSpPr>
          <p:spPr>
            <a:xfrm>
              <a:off x="4498328" y="5675038"/>
              <a:ext cx="1454400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>
              <a:extLst>
                <a:ext uri="{FF2B5EF4-FFF2-40B4-BE49-F238E27FC236}">
                  <a16:creationId xmlns:a16="http://schemas.microsoft.com/office/drawing/2014/main" id="{2065384C-1F32-4C2A-BA85-874011ABA7EB}"/>
                </a:ext>
              </a:extLst>
            </p:cNvPr>
            <p:cNvCxnSpPr>
              <a:cxnSpLocks/>
            </p:cNvCxnSpPr>
            <p:nvPr/>
          </p:nvCxnSpPr>
          <p:spPr>
            <a:xfrm>
              <a:off x="4498328" y="5933948"/>
              <a:ext cx="1094400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492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1BA78-88B3-4FB7-9C56-AA34AAEC1681}"/>
              </a:ext>
            </a:extLst>
          </p:cNvPr>
          <p:cNvSpPr txBox="1">
            <a:spLocks/>
          </p:cNvSpPr>
          <p:nvPr/>
        </p:nvSpPr>
        <p:spPr>
          <a:xfrm>
            <a:off x="805815" y="600166"/>
            <a:ext cx="6216445" cy="86177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dirty="0" err="1">
                <a:solidFill>
                  <a:srgbClr val="FF2D00"/>
                </a:solidFill>
                <a:latin typeface="Graphik LCG" panose="020B0503030202060203" pitchFamily="34" charset="0"/>
              </a:rPr>
              <a:t>Распределегие</a:t>
            </a:r>
            <a:r>
              <a:rPr lang="ru-RU" sz="2800" dirty="0">
                <a:solidFill>
                  <a:srgbClr val="FF2D00"/>
                </a:solidFill>
                <a:latin typeface="Graphik LCG" panose="020B0503030202060203" pitchFamily="34" charset="0"/>
              </a:rPr>
              <a:t> </a:t>
            </a:r>
            <a:r>
              <a:rPr lang="en-US" sz="2800" dirty="0">
                <a:solidFill>
                  <a:srgbClr val="FF2D00"/>
                </a:solidFill>
                <a:latin typeface="Graphik LCG" panose="020B0503030202060203" pitchFamily="34" charset="0"/>
              </a:rPr>
              <a:t>P</a:t>
            </a:r>
            <a:r>
              <a:rPr lang="ru-RU" sz="2800" dirty="0" err="1">
                <a:solidFill>
                  <a:srgbClr val="FF2D00"/>
                </a:solidFill>
                <a:latin typeface="Graphik LCG" panose="020B0503030202060203" pitchFamily="34" charset="0"/>
              </a:rPr>
              <a:t>ost</a:t>
            </a:r>
            <a:r>
              <a:rPr lang="ru-RU" sz="2800" dirty="0">
                <a:solidFill>
                  <a:srgbClr val="FF2D00"/>
                </a:solidFill>
                <a:latin typeface="Graphik LCG" panose="020B0503030202060203" pitchFamily="34" charset="0"/>
              </a:rPr>
              <a:t>-</a:t>
            </a:r>
            <a:r>
              <a:rPr lang="en-US" sz="2800" dirty="0">
                <a:solidFill>
                  <a:srgbClr val="FF2D00"/>
                </a:solidFill>
                <a:latin typeface="Graphik LCG" panose="020B0503030202060203" pitchFamily="34" charset="0"/>
              </a:rPr>
              <a:t>V</a:t>
            </a:r>
            <a:r>
              <a:rPr lang="ru-RU" sz="2800" dirty="0" err="1">
                <a:solidFill>
                  <a:srgbClr val="FF2D00"/>
                </a:solidFill>
                <a:latin typeface="Graphik LCG" panose="020B0503030202060203" pitchFamily="34" charset="0"/>
              </a:rPr>
              <a:t>iew</a:t>
            </a:r>
            <a:r>
              <a:rPr lang="ru-RU" sz="2800" dirty="0">
                <a:solidFill>
                  <a:srgbClr val="FF2D00"/>
                </a:solidFill>
                <a:latin typeface="Graphik LCG" panose="020B0503030202060203" pitchFamily="34" charset="0"/>
              </a:rPr>
              <a:t> покупок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solidFill>
                  <a:srgbClr val="FF2D00"/>
                </a:solidFill>
                <a:latin typeface="Graphik LCG" panose="020B0503030202060203" pitchFamily="34" charset="0"/>
              </a:rPr>
              <a:t>во время и после кампании</a:t>
            </a:r>
          </a:p>
        </p:txBody>
      </p:sp>
      <p:sp>
        <p:nvSpPr>
          <p:cNvPr id="77" name="Заголовок 1">
            <a:extLst>
              <a:ext uri="{FF2B5EF4-FFF2-40B4-BE49-F238E27FC236}">
                <a16:creationId xmlns:a16="http://schemas.microsoft.com/office/drawing/2014/main" id="{7BC9987E-1501-44C6-A3C8-FD96BF7624DF}"/>
              </a:ext>
            </a:extLst>
          </p:cNvPr>
          <p:cNvSpPr txBox="1">
            <a:spLocks/>
          </p:cNvSpPr>
          <p:nvPr/>
        </p:nvSpPr>
        <p:spPr>
          <a:xfrm>
            <a:off x="2603835" y="5128842"/>
            <a:ext cx="1710405" cy="24622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1600" dirty="0">
                <a:solidFill>
                  <a:srgbClr val="2B3137"/>
                </a:solidFill>
                <a:latin typeface="Graphik LCG" panose="020B0503030202060203" pitchFamily="34" charset="0"/>
              </a:rPr>
              <a:t>Женщины 25-34</a:t>
            </a:r>
          </a:p>
        </p:txBody>
      </p:sp>
      <p:sp>
        <p:nvSpPr>
          <p:cNvPr id="78" name="Заголовок 1">
            <a:extLst>
              <a:ext uri="{FF2B5EF4-FFF2-40B4-BE49-F238E27FC236}">
                <a16:creationId xmlns:a16="http://schemas.microsoft.com/office/drawing/2014/main" id="{CAA3945E-40D9-466A-BCA9-483FB84DB426}"/>
              </a:ext>
            </a:extLst>
          </p:cNvPr>
          <p:cNvSpPr txBox="1">
            <a:spLocks/>
          </p:cNvSpPr>
          <p:nvPr/>
        </p:nvSpPr>
        <p:spPr>
          <a:xfrm>
            <a:off x="8559496" y="5128551"/>
            <a:ext cx="1723229" cy="24622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1600" dirty="0">
                <a:solidFill>
                  <a:srgbClr val="2B3137"/>
                </a:solidFill>
                <a:latin typeface="Graphik LCG" panose="020B0503030202060203" pitchFamily="34" charset="0"/>
              </a:rPr>
              <a:t>Женщины 35-44</a:t>
            </a:r>
          </a:p>
        </p:txBody>
      </p:sp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CA5D3A39-0890-46A4-B7C4-A08DBCE77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"/>
                    </a14:imgEffect>
                  </a14:imgLayer>
                </a14:imgProps>
              </a:ext>
            </a:extLst>
          </a:blip>
          <a:srcRect l="36429" t="7281" r="33973" b="48347"/>
          <a:stretch/>
        </p:blipFill>
        <p:spPr>
          <a:xfrm>
            <a:off x="2650414" y="2967974"/>
            <a:ext cx="1617248" cy="1617246"/>
          </a:xfrm>
          <a:prstGeom prst="ellipse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A09E93B7-AC76-4CC4-8D0E-93546459B5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32" t="3020" r="36615" b="42027"/>
          <a:stretch/>
        </p:blipFill>
        <p:spPr>
          <a:xfrm>
            <a:off x="8612486" y="2967974"/>
            <a:ext cx="1617248" cy="1617246"/>
          </a:xfrm>
          <a:prstGeom prst="ellipse">
            <a:avLst/>
          </a:prstGeom>
        </p:spPr>
      </p:pic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C6AB84AA-39A1-4F75-9913-115B1E179B94}"/>
              </a:ext>
            </a:extLst>
          </p:cNvPr>
          <p:cNvCxnSpPr>
            <a:cxnSpLocks/>
          </p:cNvCxnSpPr>
          <p:nvPr/>
        </p:nvCxnSpPr>
        <p:spPr>
          <a:xfrm>
            <a:off x="6263640" y="2364509"/>
            <a:ext cx="0" cy="3260436"/>
          </a:xfrm>
          <a:prstGeom prst="line">
            <a:avLst/>
          </a:prstGeom>
          <a:ln w="12700" cap="rnd">
            <a:solidFill>
              <a:srgbClr val="9595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2BAAD421-C8A0-46A4-B5C2-80BA83E97CD5}"/>
              </a:ext>
            </a:extLst>
          </p:cNvPr>
          <p:cNvGrpSpPr/>
          <p:nvPr/>
        </p:nvGrpSpPr>
        <p:grpSpPr>
          <a:xfrm>
            <a:off x="2503094" y="2820653"/>
            <a:ext cx="1911888" cy="1911888"/>
            <a:chOff x="2473439" y="2621280"/>
            <a:chExt cx="2310634" cy="2310634"/>
          </a:xfrm>
        </p:grpSpPr>
        <p:sp>
          <p:nvSpPr>
            <p:cNvPr id="3" name="Дуга 2">
              <a:extLst>
                <a:ext uri="{FF2B5EF4-FFF2-40B4-BE49-F238E27FC236}">
                  <a16:creationId xmlns:a16="http://schemas.microsoft.com/office/drawing/2014/main" id="{D52E4985-247E-4987-BF58-1D3EDC46BBF3}"/>
                </a:ext>
              </a:extLst>
            </p:cNvPr>
            <p:cNvSpPr/>
            <p:nvPr/>
          </p:nvSpPr>
          <p:spPr>
            <a:xfrm>
              <a:off x="2473439" y="2621280"/>
              <a:ext cx="2310634" cy="2310634"/>
            </a:xfrm>
            <a:prstGeom prst="arc">
              <a:avLst>
                <a:gd name="adj1" fmla="val 16270815"/>
                <a:gd name="adj2" fmla="val 7140661"/>
              </a:avLst>
            </a:prstGeom>
            <a:ln w="44450" cap="rnd">
              <a:solidFill>
                <a:srgbClr val="FF2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Дуга 29">
              <a:extLst>
                <a:ext uri="{FF2B5EF4-FFF2-40B4-BE49-F238E27FC236}">
                  <a16:creationId xmlns:a16="http://schemas.microsoft.com/office/drawing/2014/main" id="{098D6E5F-F685-405E-8FE0-6E9F506066AC}"/>
                </a:ext>
              </a:extLst>
            </p:cNvPr>
            <p:cNvSpPr/>
            <p:nvPr/>
          </p:nvSpPr>
          <p:spPr>
            <a:xfrm flipH="1">
              <a:off x="2473439" y="2621280"/>
              <a:ext cx="2310634" cy="2310634"/>
            </a:xfrm>
            <a:prstGeom prst="arc">
              <a:avLst>
                <a:gd name="adj1" fmla="val 16392637"/>
                <a:gd name="adj2" fmla="val 3388500"/>
              </a:avLst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6398E4F-869C-48BB-B063-10DEE5C6D392}"/>
              </a:ext>
            </a:extLst>
          </p:cNvPr>
          <p:cNvGrpSpPr/>
          <p:nvPr/>
        </p:nvGrpSpPr>
        <p:grpSpPr>
          <a:xfrm>
            <a:off x="8465166" y="2820653"/>
            <a:ext cx="1911888" cy="1911888"/>
            <a:chOff x="7842999" y="2621280"/>
            <a:chExt cx="2310634" cy="2310634"/>
          </a:xfrm>
        </p:grpSpPr>
        <p:sp>
          <p:nvSpPr>
            <p:cNvPr id="31" name="Дуга 30">
              <a:extLst>
                <a:ext uri="{FF2B5EF4-FFF2-40B4-BE49-F238E27FC236}">
                  <a16:creationId xmlns:a16="http://schemas.microsoft.com/office/drawing/2014/main" id="{2538FADA-D0DB-48EC-8670-3E4DFEB1E80B}"/>
                </a:ext>
              </a:extLst>
            </p:cNvPr>
            <p:cNvSpPr/>
            <p:nvPr/>
          </p:nvSpPr>
          <p:spPr>
            <a:xfrm>
              <a:off x="7842999" y="2621280"/>
              <a:ext cx="2310634" cy="2310634"/>
            </a:xfrm>
            <a:prstGeom prst="arc">
              <a:avLst>
                <a:gd name="adj1" fmla="val 16270815"/>
                <a:gd name="adj2" fmla="val 7140661"/>
              </a:avLst>
            </a:prstGeom>
            <a:ln w="44450" cap="rnd">
              <a:solidFill>
                <a:srgbClr val="FF2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Дуга 31">
              <a:extLst>
                <a:ext uri="{FF2B5EF4-FFF2-40B4-BE49-F238E27FC236}">
                  <a16:creationId xmlns:a16="http://schemas.microsoft.com/office/drawing/2014/main" id="{352FA68E-442C-4E5D-B303-EE5D638264A0}"/>
                </a:ext>
              </a:extLst>
            </p:cNvPr>
            <p:cNvSpPr/>
            <p:nvPr/>
          </p:nvSpPr>
          <p:spPr>
            <a:xfrm flipH="1">
              <a:off x="7842999" y="2621280"/>
              <a:ext cx="2310634" cy="2310634"/>
            </a:xfrm>
            <a:prstGeom prst="arc">
              <a:avLst>
                <a:gd name="adj1" fmla="val 16392637"/>
                <a:gd name="adj2" fmla="val 3388500"/>
              </a:avLst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0AC0E3D-0A7A-4968-96E6-4D58007AD2FE}"/>
              </a:ext>
            </a:extLst>
          </p:cNvPr>
          <p:cNvSpPr/>
          <p:nvPr/>
        </p:nvSpPr>
        <p:spPr>
          <a:xfrm>
            <a:off x="4724229" y="3714592"/>
            <a:ext cx="1192816" cy="59221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% </a:t>
            </a:r>
            <a:r>
              <a:rPr lang="ru-RU" sz="1200" dirty="0" err="1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post-view</a:t>
            </a: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 покупок</a:t>
            </a:r>
            <a:br>
              <a:rPr lang="en-US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</a:b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за период РК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A69B673F-F7B3-4141-8391-B2BD2448E681}"/>
              </a:ext>
            </a:extLst>
          </p:cNvPr>
          <p:cNvSpPr/>
          <p:nvPr/>
        </p:nvSpPr>
        <p:spPr>
          <a:xfrm>
            <a:off x="692110" y="3710385"/>
            <a:ext cx="1481898" cy="60062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% </a:t>
            </a:r>
            <a:r>
              <a:rPr lang="ru-RU" sz="1200" dirty="0" err="1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post-view</a:t>
            </a: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 покупок за период 7 дней после РК 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3254044A-3129-4090-9B7F-122D09273ED1}"/>
              </a:ext>
            </a:extLst>
          </p:cNvPr>
          <p:cNvSpPr/>
          <p:nvPr/>
        </p:nvSpPr>
        <p:spPr>
          <a:xfrm>
            <a:off x="4729771" y="3313850"/>
            <a:ext cx="759239" cy="284882"/>
          </a:xfrm>
          <a:prstGeom prst="roundRect">
            <a:avLst>
              <a:gd name="adj" fmla="val 50000"/>
            </a:avLst>
          </a:prstGeom>
          <a:solidFill>
            <a:srgbClr val="FF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numCol="1" rtlCol="0" anchor="ctr"/>
          <a:lstStyle/>
          <a:p>
            <a:r>
              <a:rPr lang="en-US" sz="1400" dirty="0">
                <a:solidFill>
                  <a:schemeClr val="bg1"/>
                </a:solidFill>
                <a:latin typeface="Graphik LCG" panose="020B0503030202060203" pitchFamily="34" charset="0"/>
              </a:rPr>
              <a:t>60</a:t>
            </a:r>
            <a:r>
              <a:rPr lang="ru-RU" sz="1400" dirty="0">
                <a:solidFill>
                  <a:schemeClr val="bg1"/>
                </a:solidFill>
                <a:latin typeface="Graphik LCG" panose="020B0503030202060203" pitchFamily="34" charset="0"/>
              </a:rPr>
              <a:t>,9%</a:t>
            </a:r>
            <a:endParaRPr lang="ru-RU" sz="1400" b="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9BBCABE-219A-40F4-A8A9-CC8A7792496B}"/>
              </a:ext>
            </a:extLst>
          </p:cNvPr>
          <p:cNvSpPr/>
          <p:nvPr/>
        </p:nvSpPr>
        <p:spPr>
          <a:xfrm>
            <a:off x="1450848" y="3313850"/>
            <a:ext cx="725217" cy="284882"/>
          </a:xfrm>
          <a:prstGeom prst="roundRect">
            <a:avLst>
              <a:gd name="adj" fmla="val 50000"/>
            </a:avLst>
          </a:prstGeom>
          <a:solidFill>
            <a:srgbClr val="95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numCol="1" rtlCol="0" anchor="ctr"/>
          <a:lstStyle/>
          <a:p>
            <a:r>
              <a:rPr lang="ru-RU" sz="1400" dirty="0">
                <a:solidFill>
                  <a:schemeClr val="bg1"/>
                </a:solidFill>
                <a:latin typeface="Graphik LCG" panose="020B0503030202060203" pitchFamily="34" charset="0"/>
              </a:rPr>
              <a:t>39,1%</a:t>
            </a:r>
            <a:endParaRPr lang="ru-RU" sz="1400" b="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54F6CC26-C825-4624-899B-B52E96399B0B}"/>
              </a:ext>
            </a:extLst>
          </p:cNvPr>
          <p:cNvSpPr/>
          <p:nvPr/>
        </p:nvSpPr>
        <p:spPr>
          <a:xfrm>
            <a:off x="10683300" y="3714592"/>
            <a:ext cx="1192816" cy="59221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% </a:t>
            </a:r>
            <a:r>
              <a:rPr lang="ru-RU" sz="1200" dirty="0" err="1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post-view</a:t>
            </a: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 покупок</a:t>
            </a:r>
            <a:br>
              <a:rPr lang="en-US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</a:b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за период РК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F282748-0628-4CA4-B829-EC647BCA37CB}"/>
              </a:ext>
            </a:extLst>
          </p:cNvPr>
          <p:cNvSpPr/>
          <p:nvPr/>
        </p:nvSpPr>
        <p:spPr>
          <a:xfrm>
            <a:off x="6667114" y="3710385"/>
            <a:ext cx="1481898" cy="60062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r">
              <a:lnSpc>
                <a:spcPct val="110000"/>
              </a:lnSpc>
              <a:spcBef>
                <a:spcPct val="0"/>
              </a:spcBef>
            </a:pP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% </a:t>
            </a:r>
            <a:r>
              <a:rPr lang="ru-RU" sz="1200" dirty="0" err="1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post-view</a:t>
            </a:r>
            <a:r>
              <a:rPr lang="ru-RU" sz="1200" dirty="0">
                <a:solidFill>
                  <a:srgbClr val="2B3137"/>
                </a:solidFill>
                <a:latin typeface="Graphik LCG" panose="020B0503030202060203" pitchFamily="34" charset="0"/>
                <a:ea typeface="+mj-ea"/>
                <a:cs typeface="+mj-cs"/>
              </a:rPr>
              <a:t> покупок за период 7 дней после РК </a:t>
            </a: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0BFCB731-E7FA-4F6A-8E5D-5005A34E0C91}"/>
              </a:ext>
            </a:extLst>
          </p:cNvPr>
          <p:cNvSpPr/>
          <p:nvPr/>
        </p:nvSpPr>
        <p:spPr>
          <a:xfrm>
            <a:off x="10688843" y="3313850"/>
            <a:ext cx="738618" cy="284882"/>
          </a:xfrm>
          <a:prstGeom prst="roundRect">
            <a:avLst>
              <a:gd name="adj" fmla="val 50000"/>
            </a:avLst>
          </a:prstGeom>
          <a:solidFill>
            <a:srgbClr val="FF2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numCol="1" rtlCol="0" anchor="ctr"/>
          <a:lstStyle/>
          <a:p>
            <a:r>
              <a:rPr lang="en-US" sz="1400" dirty="0">
                <a:solidFill>
                  <a:schemeClr val="bg1"/>
                </a:solidFill>
                <a:latin typeface="Graphik LCG" panose="020B0503030202060203" pitchFamily="34" charset="0"/>
              </a:rPr>
              <a:t>6</a:t>
            </a:r>
            <a:r>
              <a:rPr lang="ru-RU" sz="1400" dirty="0">
                <a:solidFill>
                  <a:schemeClr val="bg1"/>
                </a:solidFill>
                <a:latin typeface="Graphik LCG" panose="020B0503030202060203" pitchFamily="34" charset="0"/>
              </a:rPr>
              <a:t>1,8%</a:t>
            </a:r>
            <a:endParaRPr lang="ru-RU" sz="1400" b="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CC367289-52CE-47BA-8D14-AE04EC21A3FF}"/>
              </a:ext>
            </a:extLst>
          </p:cNvPr>
          <p:cNvSpPr/>
          <p:nvPr/>
        </p:nvSpPr>
        <p:spPr>
          <a:xfrm>
            <a:off x="7418832" y="3313850"/>
            <a:ext cx="732237" cy="284882"/>
          </a:xfrm>
          <a:prstGeom prst="roundRect">
            <a:avLst>
              <a:gd name="adj" fmla="val 50000"/>
            </a:avLst>
          </a:prstGeom>
          <a:solidFill>
            <a:srgbClr val="95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numCol="1" rtlCol="0" anchor="ctr"/>
          <a:lstStyle/>
          <a:p>
            <a:r>
              <a:rPr lang="ru-RU" sz="1400" dirty="0">
                <a:solidFill>
                  <a:schemeClr val="bg1"/>
                </a:solidFill>
                <a:latin typeface="Graphik LCG" panose="020B0503030202060203" pitchFamily="34" charset="0"/>
              </a:rPr>
              <a:t>38,2%</a:t>
            </a:r>
            <a:endParaRPr lang="ru-RU" sz="1400" b="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83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A090223-B15D-469B-9E23-304F14ADAC39}"/>
              </a:ext>
            </a:extLst>
          </p:cNvPr>
          <p:cNvSpPr/>
          <p:nvPr/>
        </p:nvSpPr>
        <p:spPr>
          <a:xfrm rot="10800000">
            <a:off x="255270" y="3177305"/>
            <a:ext cx="11936730" cy="1221963"/>
          </a:xfrm>
          <a:prstGeom prst="rect">
            <a:avLst/>
          </a:prstGeom>
          <a:solidFill>
            <a:srgbClr val="F3F3F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>
              <a:solidFill>
                <a:srgbClr val="2B3137"/>
              </a:solidFill>
              <a:latin typeface="Graphik LCG" panose="020B0503030202060203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1BA78-88B3-4FB7-9C56-AA34AAEC1681}"/>
              </a:ext>
            </a:extLst>
          </p:cNvPr>
          <p:cNvSpPr txBox="1">
            <a:spLocks/>
          </p:cNvSpPr>
          <p:nvPr/>
        </p:nvSpPr>
        <p:spPr>
          <a:xfrm>
            <a:off x="805815" y="600166"/>
            <a:ext cx="5286704" cy="43088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2D00"/>
                </a:solidFill>
                <a:latin typeface="Graphik LCG" panose="020B0503030202060203" pitchFamily="34" charset="0"/>
              </a:rPr>
              <a:t>Sales Lift: </a:t>
            </a:r>
            <a:r>
              <a:rPr lang="ru-RU" sz="2800" dirty="0">
                <a:solidFill>
                  <a:srgbClr val="FF2D00"/>
                </a:solidFill>
                <a:latin typeface="Graphik LCG" panose="020B0503030202060203" pitchFamily="34" charset="0"/>
              </a:rPr>
              <a:t>география, </a:t>
            </a:r>
            <a:r>
              <a:rPr lang="ru-RU" sz="2800" dirty="0" err="1">
                <a:solidFill>
                  <a:srgbClr val="FF2D00"/>
                </a:solidFill>
                <a:latin typeface="Graphik LCG" panose="020B0503030202060203" pitchFamily="34" charset="0"/>
              </a:rPr>
              <a:t>соцдем</a:t>
            </a:r>
            <a:endParaRPr lang="ru-RU" sz="2800" dirty="0">
              <a:solidFill>
                <a:srgbClr val="FF2D00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016E4139-D535-4853-85CD-92BDCD948DCC}"/>
              </a:ext>
            </a:extLst>
          </p:cNvPr>
          <p:cNvGrpSpPr/>
          <p:nvPr/>
        </p:nvGrpSpPr>
        <p:grpSpPr>
          <a:xfrm>
            <a:off x="793115" y="1540193"/>
            <a:ext cx="8659670" cy="246221"/>
            <a:chOff x="793115" y="1540193"/>
            <a:chExt cx="8659670" cy="246221"/>
          </a:xfrm>
        </p:grpSpPr>
        <p:sp>
          <p:nvSpPr>
            <p:cNvPr id="23" name="Заголовок 1">
              <a:extLst>
                <a:ext uri="{FF2B5EF4-FFF2-40B4-BE49-F238E27FC236}">
                  <a16:creationId xmlns:a16="http://schemas.microsoft.com/office/drawing/2014/main" id="{F453B641-B735-4F41-BAAC-D4750E82AFA7}"/>
                </a:ext>
              </a:extLst>
            </p:cNvPr>
            <p:cNvSpPr txBox="1">
              <a:spLocks/>
            </p:cNvSpPr>
            <p:nvPr/>
          </p:nvSpPr>
          <p:spPr>
            <a:xfrm>
              <a:off x="793115" y="1540193"/>
              <a:ext cx="1641475" cy="246221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600" b="1" dirty="0">
                  <a:solidFill>
                    <a:srgbClr val="FF2D00"/>
                  </a:solidFill>
                </a:rPr>
                <a:t>01  </a:t>
              </a:r>
              <a:r>
                <a:rPr lang="ru-RU" sz="1600" b="1" dirty="0"/>
                <a:t>ГЕОГРАФИЯ</a:t>
              </a:r>
            </a:p>
          </p:txBody>
        </p:sp>
        <p:sp>
          <p:nvSpPr>
            <p:cNvPr id="24" name="Заголовок 1">
              <a:extLst>
                <a:ext uri="{FF2B5EF4-FFF2-40B4-BE49-F238E27FC236}">
                  <a16:creationId xmlns:a16="http://schemas.microsoft.com/office/drawing/2014/main" id="{97558D24-CBAC-4EFD-AF8A-D8F9F87108A3}"/>
                </a:ext>
              </a:extLst>
            </p:cNvPr>
            <p:cNvSpPr txBox="1">
              <a:spLocks/>
            </p:cNvSpPr>
            <p:nvPr/>
          </p:nvSpPr>
          <p:spPr>
            <a:xfrm>
              <a:off x="4728344" y="1540193"/>
              <a:ext cx="1375377" cy="246221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600" b="1" dirty="0">
                  <a:solidFill>
                    <a:srgbClr val="FF2D00"/>
                  </a:solidFill>
                </a:rPr>
                <a:t>02  </a:t>
              </a:r>
              <a:r>
                <a:rPr lang="ru-RU" sz="1600" b="1" dirty="0"/>
                <a:t>ВОЗРАСТ</a:t>
              </a:r>
            </a:p>
          </p:txBody>
        </p:sp>
        <p:sp>
          <p:nvSpPr>
            <p:cNvPr id="25" name="Заголовок 1">
              <a:extLst>
                <a:ext uri="{FF2B5EF4-FFF2-40B4-BE49-F238E27FC236}">
                  <a16:creationId xmlns:a16="http://schemas.microsoft.com/office/drawing/2014/main" id="{700B735B-3321-4D40-9F8D-EAF5FE36F4A4}"/>
                </a:ext>
              </a:extLst>
            </p:cNvPr>
            <p:cNvSpPr txBox="1">
              <a:spLocks/>
            </p:cNvSpPr>
            <p:nvPr/>
          </p:nvSpPr>
          <p:spPr>
            <a:xfrm>
              <a:off x="8603193" y="1540193"/>
              <a:ext cx="849592" cy="246221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600" b="1" dirty="0">
                  <a:solidFill>
                    <a:srgbClr val="FF2D00"/>
                  </a:solidFill>
                </a:rPr>
                <a:t>03  </a:t>
              </a:r>
              <a:r>
                <a:rPr lang="ru-RU" sz="1600" b="1" dirty="0"/>
                <a:t>ПОЛ</a:t>
              </a: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546673B-7C92-4C79-8E2C-A43A459AF207}"/>
              </a:ext>
            </a:extLst>
          </p:cNvPr>
          <p:cNvGrpSpPr/>
          <p:nvPr/>
        </p:nvGrpSpPr>
        <p:grpSpPr>
          <a:xfrm>
            <a:off x="793115" y="4635904"/>
            <a:ext cx="10781831" cy="629828"/>
            <a:chOff x="793115" y="3304340"/>
            <a:chExt cx="10781831" cy="629828"/>
          </a:xfrm>
        </p:grpSpPr>
        <p:cxnSp>
          <p:nvCxnSpPr>
            <p:cNvPr id="114" name="Прямая соединительная линия 113">
              <a:extLst>
                <a:ext uri="{FF2B5EF4-FFF2-40B4-BE49-F238E27FC236}">
                  <a16:creationId xmlns:a16="http://schemas.microsoft.com/office/drawing/2014/main" id="{E79102B7-7F04-40E9-A3C0-F74662EE49A6}"/>
                </a:ext>
              </a:extLst>
            </p:cNvPr>
            <p:cNvCxnSpPr>
              <a:cxnSpLocks/>
            </p:cNvCxnSpPr>
            <p:nvPr/>
          </p:nvCxnSpPr>
          <p:spPr>
            <a:xfrm>
              <a:off x="825488" y="3664086"/>
              <a:ext cx="2520000" cy="0"/>
            </a:xfrm>
            <a:prstGeom prst="line">
              <a:avLst/>
            </a:prstGeom>
            <a:ln w="44450" cap="rnd">
              <a:solidFill>
                <a:srgbClr val="FF2D00">
                  <a:alpha val="1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>
              <a:extLst>
                <a:ext uri="{FF2B5EF4-FFF2-40B4-BE49-F238E27FC236}">
                  <a16:creationId xmlns:a16="http://schemas.microsoft.com/office/drawing/2014/main" id="{16DE8CFE-1CFE-4955-AFD2-362F68C5BC71}"/>
                </a:ext>
              </a:extLst>
            </p:cNvPr>
            <p:cNvCxnSpPr>
              <a:cxnSpLocks/>
            </p:cNvCxnSpPr>
            <p:nvPr/>
          </p:nvCxnSpPr>
          <p:spPr>
            <a:xfrm>
              <a:off x="825488" y="3862206"/>
              <a:ext cx="25200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Заголовок 1">
              <a:extLst>
                <a:ext uri="{FF2B5EF4-FFF2-40B4-BE49-F238E27FC236}">
                  <a16:creationId xmlns:a16="http://schemas.microsoft.com/office/drawing/2014/main" id="{062EDDC6-9D35-466D-A2F0-576B86532836}"/>
                </a:ext>
              </a:extLst>
            </p:cNvPr>
            <p:cNvSpPr txBox="1">
              <a:spLocks/>
            </p:cNvSpPr>
            <p:nvPr/>
          </p:nvSpPr>
          <p:spPr>
            <a:xfrm>
              <a:off x="793115" y="3304340"/>
              <a:ext cx="1442703" cy="15497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000" dirty="0">
                  <a:solidFill>
                    <a:srgbClr val="95959B"/>
                  </a:solidFill>
                </a:rPr>
                <a:t>CR </a:t>
              </a:r>
              <a:r>
                <a:rPr lang="ru-RU" sz="1000" dirty="0">
                  <a:solidFill>
                    <a:srgbClr val="95959B"/>
                  </a:solidFill>
                </a:rPr>
                <a:t>ТЕСТОВОЙ ГРУППЫ</a:t>
              </a:r>
            </a:p>
          </p:txBody>
        </p: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1779451D-CBD7-4FD1-9A62-2643E3D94F89}"/>
                </a:ext>
              </a:extLst>
            </p:cNvPr>
            <p:cNvCxnSpPr>
              <a:cxnSpLocks/>
            </p:cNvCxnSpPr>
            <p:nvPr/>
          </p:nvCxnSpPr>
          <p:spPr>
            <a:xfrm>
              <a:off x="825488" y="3664086"/>
              <a:ext cx="2352000" cy="0"/>
            </a:xfrm>
            <a:prstGeom prst="line">
              <a:avLst/>
            </a:prstGeom>
            <a:ln w="44450" cap="rnd">
              <a:solidFill>
                <a:srgbClr val="FF2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80191C85-A74A-4A2D-9666-2AD08F6AE199}"/>
                </a:ext>
              </a:extLst>
            </p:cNvPr>
            <p:cNvCxnSpPr>
              <a:cxnSpLocks/>
            </p:cNvCxnSpPr>
            <p:nvPr/>
          </p:nvCxnSpPr>
          <p:spPr>
            <a:xfrm>
              <a:off x="825488" y="3862206"/>
              <a:ext cx="2324000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Заголовок 1">
              <a:extLst>
                <a:ext uri="{FF2B5EF4-FFF2-40B4-BE49-F238E27FC236}">
                  <a16:creationId xmlns:a16="http://schemas.microsoft.com/office/drawing/2014/main" id="{76854F64-1D06-4748-B143-4928877BD3DA}"/>
                </a:ext>
              </a:extLst>
            </p:cNvPr>
            <p:cNvSpPr txBox="1">
              <a:spLocks/>
            </p:cNvSpPr>
            <p:nvPr/>
          </p:nvSpPr>
          <p:spPr>
            <a:xfrm>
              <a:off x="3444346" y="3564485"/>
              <a:ext cx="315792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8,4%</a:t>
              </a:r>
            </a:p>
          </p:txBody>
        </p:sp>
        <p:sp>
          <p:nvSpPr>
            <p:cNvPr id="87" name="Заголовок 1">
              <a:extLst>
                <a:ext uri="{FF2B5EF4-FFF2-40B4-BE49-F238E27FC236}">
                  <a16:creationId xmlns:a16="http://schemas.microsoft.com/office/drawing/2014/main" id="{5701D841-7BDB-4072-B5F9-1459609F5886}"/>
                </a:ext>
              </a:extLst>
            </p:cNvPr>
            <p:cNvSpPr txBox="1">
              <a:spLocks/>
            </p:cNvSpPr>
            <p:nvPr/>
          </p:nvSpPr>
          <p:spPr>
            <a:xfrm>
              <a:off x="3444346" y="3771495"/>
              <a:ext cx="315792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8,3%</a:t>
              </a:r>
            </a:p>
          </p:txBody>
        </p:sp>
        <p:cxnSp>
          <p:nvCxnSpPr>
            <p:cNvPr id="110" name="Прямая соединительная линия 109">
              <a:extLst>
                <a:ext uri="{FF2B5EF4-FFF2-40B4-BE49-F238E27FC236}">
                  <a16:creationId xmlns:a16="http://schemas.microsoft.com/office/drawing/2014/main" id="{33117552-A644-49A8-9EFB-728527277AF0}"/>
                </a:ext>
              </a:extLst>
            </p:cNvPr>
            <p:cNvCxnSpPr>
              <a:cxnSpLocks/>
            </p:cNvCxnSpPr>
            <p:nvPr/>
          </p:nvCxnSpPr>
          <p:spPr>
            <a:xfrm>
              <a:off x="4759000" y="3664086"/>
              <a:ext cx="2520000" cy="0"/>
            </a:xfrm>
            <a:prstGeom prst="line">
              <a:avLst/>
            </a:prstGeom>
            <a:ln w="44450" cap="rnd">
              <a:solidFill>
                <a:srgbClr val="FF2D00">
                  <a:alpha val="1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>
              <a:extLst>
                <a:ext uri="{FF2B5EF4-FFF2-40B4-BE49-F238E27FC236}">
                  <a16:creationId xmlns:a16="http://schemas.microsoft.com/office/drawing/2014/main" id="{6257BAB3-2898-4CFA-B383-3011E5D681B6}"/>
                </a:ext>
              </a:extLst>
            </p:cNvPr>
            <p:cNvCxnSpPr>
              <a:cxnSpLocks/>
            </p:cNvCxnSpPr>
            <p:nvPr/>
          </p:nvCxnSpPr>
          <p:spPr>
            <a:xfrm>
              <a:off x="4759000" y="3862206"/>
              <a:ext cx="25200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Заголовок 1">
              <a:extLst>
                <a:ext uri="{FF2B5EF4-FFF2-40B4-BE49-F238E27FC236}">
                  <a16:creationId xmlns:a16="http://schemas.microsoft.com/office/drawing/2014/main" id="{A6797465-A4D9-42B0-89E1-75ABCE6642E2}"/>
                </a:ext>
              </a:extLst>
            </p:cNvPr>
            <p:cNvSpPr txBox="1">
              <a:spLocks/>
            </p:cNvSpPr>
            <p:nvPr/>
          </p:nvSpPr>
          <p:spPr>
            <a:xfrm>
              <a:off x="4726627" y="3304340"/>
              <a:ext cx="1442703" cy="15497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000" dirty="0">
                  <a:solidFill>
                    <a:srgbClr val="95959B"/>
                  </a:solidFill>
                </a:rPr>
                <a:t>CR </a:t>
              </a:r>
              <a:r>
                <a:rPr lang="ru-RU" sz="1000" dirty="0">
                  <a:solidFill>
                    <a:srgbClr val="95959B"/>
                  </a:solidFill>
                </a:rPr>
                <a:t>ТЕСТОВОЙ ГРУППЫ</a:t>
              </a:r>
            </a:p>
          </p:txBody>
        </p: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6B4CE2D7-5DE7-401D-B1F6-3D194CE0A9E5}"/>
                </a:ext>
              </a:extLst>
            </p:cNvPr>
            <p:cNvCxnSpPr>
              <a:cxnSpLocks/>
            </p:cNvCxnSpPr>
            <p:nvPr/>
          </p:nvCxnSpPr>
          <p:spPr>
            <a:xfrm>
              <a:off x="4759000" y="3664086"/>
              <a:ext cx="2436000" cy="0"/>
            </a:xfrm>
            <a:prstGeom prst="line">
              <a:avLst/>
            </a:prstGeom>
            <a:ln w="44450" cap="rnd">
              <a:solidFill>
                <a:srgbClr val="FF2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502E8177-CC7D-4B19-B880-BAFE5EE78A04}"/>
                </a:ext>
              </a:extLst>
            </p:cNvPr>
            <p:cNvCxnSpPr>
              <a:cxnSpLocks/>
            </p:cNvCxnSpPr>
            <p:nvPr/>
          </p:nvCxnSpPr>
          <p:spPr>
            <a:xfrm>
              <a:off x="4759000" y="3862206"/>
              <a:ext cx="2352000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Заголовок 1">
              <a:extLst>
                <a:ext uri="{FF2B5EF4-FFF2-40B4-BE49-F238E27FC236}">
                  <a16:creationId xmlns:a16="http://schemas.microsoft.com/office/drawing/2014/main" id="{44F689F5-9C51-4318-A204-727B580F6AF2}"/>
                </a:ext>
              </a:extLst>
            </p:cNvPr>
            <p:cNvSpPr txBox="1">
              <a:spLocks/>
            </p:cNvSpPr>
            <p:nvPr/>
          </p:nvSpPr>
          <p:spPr>
            <a:xfrm>
              <a:off x="7375414" y="3564485"/>
              <a:ext cx="302968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8,7%</a:t>
              </a:r>
            </a:p>
          </p:txBody>
        </p:sp>
        <p:sp>
          <p:nvSpPr>
            <p:cNvPr id="93" name="Заголовок 1">
              <a:extLst>
                <a:ext uri="{FF2B5EF4-FFF2-40B4-BE49-F238E27FC236}">
                  <a16:creationId xmlns:a16="http://schemas.microsoft.com/office/drawing/2014/main" id="{C8F80ED6-5250-4B8B-92E5-2C06CE4F4A85}"/>
                </a:ext>
              </a:extLst>
            </p:cNvPr>
            <p:cNvSpPr txBox="1">
              <a:spLocks/>
            </p:cNvSpPr>
            <p:nvPr/>
          </p:nvSpPr>
          <p:spPr>
            <a:xfrm>
              <a:off x="7375414" y="3771495"/>
              <a:ext cx="315792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8,4%</a:t>
              </a:r>
            </a:p>
          </p:txBody>
        </p: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3C0383AD-65EA-480A-84E5-2F3ABF25D814}"/>
                </a:ext>
              </a:extLst>
            </p:cNvPr>
            <p:cNvCxnSpPr>
              <a:cxnSpLocks/>
            </p:cNvCxnSpPr>
            <p:nvPr/>
          </p:nvCxnSpPr>
          <p:spPr>
            <a:xfrm>
              <a:off x="8635566" y="3664086"/>
              <a:ext cx="2520000" cy="0"/>
            </a:xfrm>
            <a:prstGeom prst="line">
              <a:avLst/>
            </a:prstGeom>
            <a:ln w="44450" cap="rnd">
              <a:solidFill>
                <a:srgbClr val="FF2D00">
                  <a:alpha val="1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Заголовок 1">
              <a:extLst>
                <a:ext uri="{FF2B5EF4-FFF2-40B4-BE49-F238E27FC236}">
                  <a16:creationId xmlns:a16="http://schemas.microsoft.com/office/drawing/2014/main" id="{6053D43B-C684-4F55-ADB3-A7057DE4E9D8}"/>
                </a:ext>
              </a:extLst>
            </p:cNvPr>
            <p:cNvSpPr txBox="1">
              <a:spLocks/>
            </p:cNvSpPr>
            <p:nvPr/>
          </p:nvSpPr>
          <p:spPr>
            <a:xfrm>
              <a:off x="8603193" y="3304340"/>
              <a:ext cx="1442703" cy="15497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000" dirty="0">
                  <a:solidFill>
                    <a:srgbClr val="95959B"/>
                  </a:solidFill>
                </a:rPr>
                <a:t>CR </a:t>
              </a:r>
              <a:r>
                <a:rPr lang="ru-RU" sz="1000" dirty="0">
                  <a:solidFill>
                    <a:srgbClr val="95959B"/>
                  </a:solidFill>
                </a:rPr>
                <a:t>ТЕСТОВОЙ ГРУППЫ</a:t>
              </a:r>
            </a:p>
          </p:txBody>
        </p: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2F1B2C38-BE8E-4A8E-9940-055FD642839F}"/>
                </a:ext>
              </a:extLst>
            </p:cNvPr>
            <p:cNvCxnSpPr>
              <a:cxnSpLocks/>
            </p:cNvCxnSpPr>
            <p:nvPr/>
          </p:nvCxnSpPr>
          <p:spPr>
            <a:xfrm>
              <a:off x="8635566" y="3664086"/>
              <a:ext cx="2464000" cy="0"/>
            </a:xfrm>
            <a:prstGeom prst="line">
              <a:avLst/>
            </a:prstGeom>
            <a:ln w="44450" cap="rnd">
              <a:solidFill>
                <a:srgbClr val="FF2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E9CEEEC3-0D11-492F-9423-E89BA4201262}"/>
                </a:ext>
              </a:extLst>
            </p:cNvPr>
            <p:cNvCxnSpPr>
              <a:cxnSpLocks/>
            </p:cNvCxnSpPr>
            <p:nvPr/>
          </p:nvCxnSpPr>
          <p:spPr>
            <a:xfrm>
              <a:off x="8635566" y="3862206"/>
              <a:ext cx="2520000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Заголовок 1">
              <a:extLst>
                <a:ext uri="{FF2B5EF4-FFF2-40B4-BE49-F238E27FC236}">
                  <a16:creationId xmlns:a16="http://schemas.microsoft.com/office/drawing/2014/main" id="{399B7E99-813E-49F2-B551-9445A7AFF99E}"/>
                </a:ext>
              </a:extLst>
            </p:cNvPr>
            <p:cNvSpPr txBox="1">
              <a:spLocks/>
            </p:cNvSpPr>
            <p:nvPr/>
          </p:nvSpPr>
          <p:spPr>
            <a:xfrm>
              <a:off x="11249536" y="3564485"/>
              <a:ext cx="315792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8,8%</a:t>
              </a:r>
            </a:p>
          </p:txBody>
        </p:sp>
        <p:sp>
          <p:nvSpPr>
            <p:cNvPr id="99" name="Заголовок 1">
              <a:extLst>
                <a:ext uri="{FF2B5EF4-FFF2-40B4-BE49-F238E27FC236}">
                  <a16:creationId xmlns:a16="http://schemas.microsoft.com/office/drawing/2014/main" id="{547D7D46-EDFE-481B-A58B-9D7AF193F5F0}"/>
                </a:ext>
              </a:extLst>
            </p:cNvPr>
            <p:cNvSpPr txBox="1">
              <a:spLocks/>
            </p:cNvSpPr>
            <p:nvPr/>
          </p:nvSpPr>
          <p:spPr>
            <a:xfrm>
              <a:off x="11249536" y="3771495"/>
              <a:ext cx="325410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9,0%</a:t>
              </a: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558A3C9B-E208-46F9-A687-0FF3125A3CD3}"/>
              </a:ext>
            </a:extLst>
          </p:cNvPr>
          <p:cNvGrpSpPr/>
          <p:nvPr/>
        </p:nvGrpSpPr>
        <p:grpSpPr>
          <a:xfrm>
            <a:off x="793115" y="5659756"/>
            <a:ext cx="10781831" cy="598078"/>
            <a:chOff x="793115" y="4328192"/>
            <a:chExt cx="10781831" cy="598078"/>
          </a:xfrm>
        </p:grpSpPr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D7DCF39E-914C-4A1A-8A82-2F34A4ABE1D1}"/>
                </a:ext>
              </a:extLst>
            </p:cNvPr>
            <p:cNvCxnSpPr>
              <a:cxnSpLocks/>
            </p:cNvCxnSpPr>
            <p:nvPr/>
          </p:nvCxnSpPr>
          <p:spPr>
            <a:xfrm>
              <a:off x="825488" y="4649838"/>
              <a:ext cx="2520000" cy="0"/>
            </a:xfrm>
            <a:prstGeom prst="line">
              <a:avLst/>
            </a:prstGeom>
            <a:ln w="44450" cap="rnd">
              <a:solidFill>
                <a:srgbClr val="FF2D00">
                  <a:alpha val="1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9483B1DF-7B2E-4BB1-B557-8C6906D85ADF}"/>
                </a:ext>
              </a:extLst>
            </p:cNvPr>
            <p:cNvCxnSpPr>
              <a:cxnSpLocks/>
            </p:cNvCxnSpPr>
            <p:nvPr/>
          </p:nvCxnSpPr>
          <p:spPr>
            <a:xfrm>
              <a:off x="825488" y="4847958"/>
              <a:ext cx="25200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Заголовок 1">
              <a:extLst>
                <a:ext uri="{FF2B5EF4-FFF2-40B4-BE49-F238E27FC236}">
                  <a16:creationId xmlns:a16="http://schemas.microsoft.com/office/drawing/2014/main" id="{21C41C0D-36B3-493A-AF76-58E0174499B5}"/>
                </a:ext>
              </a:extLst>
            </p:cNvPr>
            <p:cNvSpPr txBox="1">
              <a:spLocks/>
            </p:cNvSpPr>
            <p:nvPr/>
          </p:nvSpPr>
          <p:spPr>
            <a:xfrm>
              <a:off x="793115" y="4328192"/>
              <a:ext cx="1729641" cy="15497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000" dirty="0">
                  <a:solidFill>
                    <a:srgbClr val="95959B"/>
                  </a:solidFill>
                </a:rPr>
                <a:t>CR </a:t>
              </a:r>
              <a:r>
                <a:rPr lang="ru-RU" sz="1000" dirty="0">
                  <a:solidFill>
                    <a:srgbClr val="95959B"/>
                  </a:solidFill>
                </a:rPr>
                <a:t>КОНТРОЛЬНОЙ ГРУППЫ</a:t>
              </a:r>
            </a:p>
          </p:txBody>
        </p: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8190796B-4C59-4971-B2A1-39A62ECE1693}"/>
                </a:ext>
              </a:extLst>
            </p:cNvPr>
            <p:cNvCxnSpPr>
              <a:cxnSpLocks/>
            </p:cNvCxnSpPr>
            <p:nvPr/>
          </p:nvCxnSpPr>
          <p:spPr>
            <a:xfrm>
              <a:off x="825488" y="4649838"/>
              <a:ext cx="924000" cy="0"/>
            </a:xfrm>
            <a:prstGeom prst="line">
              <a:avLst/>
            </a:prstGeom>
            <a:ln w="44450" cap="rnd">
              <a:solidFill>
                <a:srgbClr val="FF2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094E0C07-9DE6-434B-99F4-F96830634BB7}"/>
                </a:ext>
              </a:extLst>
            </p:cNvPr>
            <p:cNvCxnSpPr>
              <a:cxnSpLocks/>
            </p:cNvCxnSpPr>
            <p:nvPr/>
          </p:nvCxnSpPr>
          <p:spPr>
            <a:xfrm>
              <a:off x="825488" y="4847958"/>
              <a:ext cx="2072000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Заголовок 1">
              <a:extLst>
                <a:ext uri="{FF2B5EF4-FFF2-40B4-BE49-F238E27FC236}">
                  <a16:creationId xmlns:a16="http://schemas.microsoft.com/office/drawing/2014/main" id="{3A43C14A-5B8F-45FF-95D1-CE2FDD5017C1}"/>
                </a:ext>
              </a:extLst>
            </p:cNvPr>
            <p:cNvSpPr txBox="1">
              <a:spLocks/>
            </p:cNvSpPr>
            <p:nvPr/>
          </p:nvSpPr>
          <p:spPr>
            <a:xfrm>
              <a:off x="3444346" y="4550237"/>
              <a:ext cx="314189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3,3%</a:t>
              </a:r>
            </a:p>
          </p:txBody>
        </p:sp>
        <p:sp>
          <p:nvSpPr>
            <p:cNvPr id="89" name="Заголовок 1">
              <a:extLst>
                <a:ext uri="{FF2B5EF4-FFF2-40B4-BE49-F238E27FC236}">
                  <a16:creationId xmlns:a16="http://schemas.microsoft.com/office/drawing/2014/main" id="{40E70B78-1DDC-475A-890B-C66F52B678DC}"/>
                </a:ext>
              </a:extLst>
            </p:cNvPr>
            <p:cNvSpPr txBox="1">
              <a:spLocks/>
            </p:cNvSpPr>
            <p:nvPr/>
          </p:nvSpPr>
          <p:spPr>
            <a:xfrm>
              <a:off x="3444346" y="4763597"/>
              <a:ext cx="315792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7,4%</a:t>
              </a:r>
            </a:p>
          </p:txBody>
        </p: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46E5FA01-F9FE-4AD6-B550-186076C4C224}"/>
                </a:ext>
              </a:extLst>
            </p:cNvPr>
            <p:cNvCxnSpPr>
              <a:cxnSpLocks/>
            </p:cNvCxnSpPr>
            <p:nvPr/>
          </p:nvCxnSpPr>
          <p:spPr>
            <a:xfrm>
              <a:off x="4759000" y="4649838"/>
              <a:ext cx="2520000" cy="0"/>
            </a:xfrm>
            <a:prstGeom prst="line">
              <a:avLst/>
            </a:prstGeom>
            <a:ln w="44450" cap="rnd">
              <a:solidFill>
                <a:srgbClr val="FF2D00">
                  <a:alpha val="1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>
              <a:extLst>
                <a:ext uri="{FF2B5EF4-FFF2-40B4-BE49-F238E27FC236}">
                  <a16:creationId xmlns:a16="http://schemas.microsoft.com/office/drawing/2014/main" id="{AF313AEE-2A2F-4B32-9B57-620992C31FCC}"/>
                </a:ext>
              </a:extLst>
            </p:cNvPr>
            <p:cNvCxnSpPr>
              <a:cxnSpLocks/>
            </p:cNvCxnSpPr>
            <p:nvPr/>
          </p:nvCxnSpPr>
          <p:spPr>
            <a:xfrm>
              <a:off x="4759000" y="4847958"/>
              <a:ext cx="25200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Заголовок 1">
              <a:extLst>
                <a:ext uri="{FF2B5EF4-FFF2-40B4-BE49-F238E27FC236}">
                  <a16:creationId xmlns:a16="http://schemas.microsoft.com/office/drawing/2014/main" id="{D19F98D9-5BAA-4D4A-AF12-03AFE790CAEA}"/>
                </a:ext>
              </a:extLst>
            </p:cNvPr>
            <p:cNvSpPr txBox="1">
              <a:spLocks/>
            </p:cNvSpPr>
            <p:nvPr/>
          </p:nvSpPr>
          <p:spPr>
            <a:xfrm>
              <a:off x="4726627" y="4328192"/>
              <a:ext cx="1729641" cy="15497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000" dirty="0">
                  <a:solidFill>
                    <a:srgbClr val="95959B"/>
                  </a:solidFill>
                </a:rPr>
                <a:t>CR </a:t>
              </a:r>
              <a:r>
                <a:rPr lang="ru-RU" sz="1000" dirty="0">
                  <a:solidFill>
                    <a:srgbClr val="95959B"/>
                  </a:solidFill>
                </a:rPr>
                <a:t>КОНТРОЛЬНОЙ ГРУППЫ</a:t>
              </a:r>
            </a:p>
          </p:txBody>
        </p: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DEC2BA70-7559-4923-9840-0EC9FB2B60FF}"/>
                </a:ext>
              </a:extLst>
            </p:cNvPr>
            <p:cNvCxnSpPr>
              <a:cxnSpLocks/>
            </p:cNvCxnSpPr>
            <p:nvPr/>
          </p:nvCxnSpPr>
          <p:spPr>
            <a:xfrm>
              <a:off x="4759000" y="4649838"/>
              <a:ext cx="1540000" cy="0"/>
            </a:xfrm>
            <a:prstGeom prst="line">
              <a:avLst/>
            </a:prstGeom>
            <a:ln w="44450" cap="rnd">
              <a:solidFill>
                <a:srgbClr val="FF2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D07B870C-C5F7-46CD-BA3F-492A2589F210}"/>
                </a:ext>
              </a:extLst>
            </p:cNvPr>
            <p:cNvCxnSpPr>
              <a:cxnSpLocks/>
            </p:cNvCxnSpPr>
            <p:nvPr/>
          </p:nvCxnSpPr>
          <p:spPr>
            <a:xfrm>
              <a:off x="4759000" y="4847958"/>
              <a:ext cx="2296000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Заголовок 1">
              <a:extLst>
                <a:ext uri="{FF2B5EF4-FFF2-40B4-BE49-F238E27FC236}">
                  <a16:creationId xmlns:a16="http://schemas.microsoft.com/office/drawing/2014/main" id="{1ED2F124-0B68-4019-8C71-F6E40901A85E}"/>
                </a:ext>
              </a:extLst>
            </p:cNvPr>
            <p:cNvSpPr txBox="1">
              <a:spLocks/>
            </p:cNvSpPr>
            <p:nvPr/>
          </p:nvSpPr>
          <p:spPr>
            <a:xfrm>
              <a:off x="7375414" y="4550237"/>
              <a:ext cx="307777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5,5%</a:t>
              </a:r>
            </a:p>
          </p:txBody>
        </p:sp>
        <p:sp>
          <p:nvSpPr>
            <p:cNvPr id="95" name="Заголовок 1">
              <a:extLst>
                <a:ext uri="{FF2B5EF4-FFF2-40B4-BE49-F238E27FC236}">
                  <a16:creationId xmlns:a16="http://schemas.microsoft.com/office/drawing/2014/main" id="{A75A7A80-38BA-4F6F-89B1-8E9305C67E8A}"/>
                </a:ext>
              </a:extLst>
            </p:cNvPr>
            <p:cNvSpPr txBox="1">
              <a:spLocks/>
            </p:cNvSpPr>
            <p:nvPr/>
          </p:nvSpPr>
          <p:spPr>
            <a:xfrm>
              <a:off x="7375414" y="4763597"/>
              <a:ext cx="307777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8,2%</a:t>
              </a:r>
            </a:p>
          </p:txBody>
        </p:sp>
        <p:cxnSp>
          <p:nvCxnSpPr>
            <p:cNvPr id="106" name="Прямая соединительная линия 105">
              <a:extLst>
                <a:ext uri="{FF2B5EF4-FFF2-40B4-BE49-F238E27FC236}">
                  <a16:creationId xmlns:a16="http://schemas.microsoft.com/office/drawing/2014/main" id="{C8B898D3-B64F-44DF-80E9-6E1AAED92DA1}"/>
                </a:ext>
              </a:extLst>
            </p:cNvPr>
            <p:cNvCxnSpPr>
              <a:cxnSpLocks/>
            </p:cNvCxnSpPr>
            <p:nvPr/>
          </p:nvCxnSpPr>
          <p:spPr>
            <a:xfrm>
              <a:off x="8635566" y="4649838"/>
              <a:ext cx="2520000" cy="0"/>
            </a:xfrm>
            <a:prstGeom prst="line">
              <a:avLst/>
            </a:prstGeom>
            <a:ln w="44450" cap="rnd">
              <a:solidFill>
                <a:srgbClr val="FF2D00">
                  <a:alpha val="1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9CB35345-F7E8-4985-AADF-DC018FCA6372}"/>
                </a:ext>
              </a:extLst>
            </p:cNvPr>
            <p:cNvCxnSpPr>
              <a:cxnSpLocks/>
            </p:cNvCxnSpPr>
            <p:nvPr/>
          </p:nvCxnSpPr>
          <p:spPr>
            <a:xfrm>
              <a:off x="8635566" y="4847958"/>
              <a:ext cx="25200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Заголовок 1">
              <a:extLst>
                <a:ext uri="{FF2B5EF4-FFF2-40B4-BE49-F238E27FC236}">
                  <a16:creationId xmlns:a16="http://schemas.microsoft.com/office/drawing/2014/main" id="{7ADE09DC-89D2-4C1E-A992-1655AB15AAC0}"/>
                </a:ext>
              </a:extLst>
            </p:cNvPr>
            <p:cNvSpPr txBox="1">
              <a:spLocks/>
            </p:cNvSpPr>
            <p:nvPr/>
          </p:nvSpPr>
          <p:spPr>
            <a:xfrm>
              <a:off x="8603193" y="4328192"/>
              <a:ext cx="1729641" cy="15497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000" dirty="0">
                  <a:solidFill>
                    <a:srgbClr val="95959B"/>
                  </a:solidFill>
                </a:rPr>
                <a:t>CR </a:t>
              </a:r>
              <a:r>
                <a:rPr lang="ru-RU" sz="1000" dirty="0">
                  <a:solidFill>
                    <a:srgbClr val="95959B"/>
                  </a:solidFill>
                </a:rPr>
                <a:t>КОНТРОЛЬНОЙ ГРУППЫ</a:t>
              </a:r>
            </a:p>
          </p:txBody>
        </p: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E3F005C2-07E4-4209-8262-52711EA4C4C3}"/>
                </a:ext>
              </a:extLst>
            </p:cNvPr>
            <p:cNvCxnSpPr>
              <a:cxnSpLocks/>
            </p:cNvCxnSpPr>
            <p:nvPr/>
          </p:nvCxnSpPr>
          <p:spPr>
            <a:xfrm>
              <a:off x="8635566" y="4649838"/>
              <a:ext cx="2156000" cy="0"/>
            </a:xfrm>
            <a:prstGeom prst="line">
              <a:avLst/>
            </a:prstGeom>
            <a:ln w="44450" cap="rnd">
              <a:solidFill>
                <a:srgbClr val="FF2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>
              <a:extLst>
                <a:ext uri="{FF2B5EF4-FFF2-40B4-BE49-F238E27FC236}">
                  <a16:creationId xmlns:a16="http://schemas.microsoft.com/office/drawing/2014/main" id="{68FD3F74-D8D4-42B6-9030-C7F5DDAD3439}"/>
                </a:ext>
              </a:extLst>
            </p:cNvPr>
            <p:cNvCxnSpPr>
              <a:cxnSpLocks/>
            </p:cNvCxnSpPr>
            <p:nvPr/>
          </p:nvCxnSpPr>
          <p:spPr>
            <a:xfrm>
              <a:off x="8635566" y="4847958"/>
              <a:ext cx="1680000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Заголовок 1">
              <a:extLst>
                <a:ext uri="{FF2B5EF4-FFF2-40B4-BE49-F238E27FC236}">
                  <a16:creationId xmlns:a16="http://schemas.microsoft.com/office/drawing/2014/main" id="{EFF07167-7346-4C3C-917A-09F578AE8A0D}"/>
                </a:ext>
              </a:extLst>
            </p:cNvPr>
            <p:cNvSpPr txBox="1">
              <a:spLocks/>
            </p:cNvSpPr>
            <p:nvPr/>
          </p:nvSpPr>
          <p:spPr>
            <a:xfrm>
              <a:off x="11249536" y="4550237"/>
              <a:ext cx="291747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7,7%</a:t>
              </a:r>
            </a:p>
          </p:txBody>
        </p:sp>
        <p:sp>
          <p:nvSpPr>
            <p:cNvPr id="101" name="Заголовок 1">
              <a:extLst>
                <a:ext uri="{FF2B5EF4-FFF2-40B4-BE49-F238E27FC236}">
                  <a16:creationId xmlns:a16="http://schemas.microsoft.com/office/drawing/2014/main" id="{891196CE-C856-4361-8ADA-A6EB4E714924}"/>
                </a:ext>
              </a:extLst>
            </p:cNvPr>
            <p:cNvSpPr txBox="1">
              <a:spLocks/>
            </p:cNvSpPr>
            <p:nvPr/>
          </p:nvSpPr>
          <p:spPr>
            <a:xfrm>
              <a:off x="11249536" y="4763597"/>
              <a:ext cx="325410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6,0%</a:t>
              </a: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9056669-C146-411B-9D0E-49EA274096DE}"/>
              </a:ext>
            </a:extLst>
          </p:cNvPr>
          <p:cNvGrpSpPr/>
          <p:nvPr/>
        </p:nvGrpSpPr>
        <p:grpSpPr>
          <a:xfrm>
            <a:off x="793115" y="3472741"/>
            <a:ext cx="10857172" cy="631097"/>
            <a:chOff x="793115" y="5555013"/>
            <a:chExt cx="10857172" cy="631097"/>
          </a:xfrm>
        </p:grpSpPr>
        <p:cxnSp>
          <p:nvCxnSpPr>
            <p:cNvPr id="120" name="Прямая соединительная линия 119">
              <a:extLst>
                <a:ext uri="{FF2B5EF4-FFF2-40B4-BE49-F238E27FC236}">
                  <a16:creationId xmlns:a16="http://schemas.microsoft.com/office/drawing/2014/main" id="{774975EB-00A5-47AB-9854-2B27CB23A26B}"/>
                </a:ext>
              </a:extLst>
            </p:cNvPr>
            <p:cNvCxnSpPr>
              <a:cxnSpLocks/>
            </p:cNvCxnSpPr>
            <p:nvPr/>
          </p:nvCxnSpPr>
          <p:spPr>
            <a:xfrm>
              <a:off x="825488" y="6099485"/>
              <a:ext cx="2520000" cy="0"/>
            </a:xfrm>
            <a:prstGeom prst="line">
              <a:avLst/>
            </a:prstGeom>
            <a:ln w="44450" cap="rnd">
              <a:solidFill>
                <a:srgbClr val="95959B">
                  <a:alpha val="1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Заголовок 1">
              <a:extLst>
                <a:ext uri="{FF2B5EF4-FFF2-40B4-BE49-F238E27FC236}">
                  <a16:creationId xmlns:a16="http://schemas.microsoft.com/office/drawing/2014/main" id="{C6CD3A2E-3E71-48B9-8D93-011383D053A8}"/>
                </a:ext>
              </a:extLst>
            </p:cNvPr>
            <p:cNvSpPr txBox="1">
              <a:spLocks/>
            </p:cNvSpPr>
            <p:nvPr/>
          </p:nvSpPr>
          <p:spPr>
            <a:xfrm>
              <a:off x="793115" y="5555013"/>
              <a:ext cx="682879" cy="15497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000" dirty="0">
                  <a:solidFill>
                    <a:srgbClr val="95959B"/>
                  </a:solidFill>
                </a:rPr>
                <a:t>SALES LIFT</a:t>
              </a:r>
              <a:endParaRPr lang="ru-RU" sz="1000" dirty="0">
                <a:solidFill>
                  <a:srgbClr val="95959B"/>
                </a:solidFill>
              </a:endParaRPr>
            </a:p>
          </p:txBody>
        </p: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B22F4FEF-DE6E-40C9-9F97-4CA46B61E5F0}"/>
                </a:ext>
              </a:extLst>
            </p:cNvPr>
            <p:cNvCxnSpPr>
              <a:cxnSpLocks/>
            </p:cNvCxnSpPr>
            <p:nvPr/>
          </p:nvCxnSpPr>
          <p:spPr>
            <a:xfrm>
              <a:off x="825488" y="5901365"/>
              <a:ext cx="2520000" cy="0"/>
            </a:xfrm>
            <a:prstGeom prst="line">
              <a:avLst/>
            </a:prstGeom>
            <a:ln w="44450" cap="rnd">
              <a:solidFill>
                <a:srgbClr val="FF2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5579D388-D981-4818-A1C7-B1BE473500A2}"/>
                </a:ext>
              </a:extLst>
            </p:cNvPr>
            <p:cNvCxnSpPr>
              <a:cxnSpLocks/>
            </p:cNvCxnSpPr>
            <p:nvPr/>
          </p:nvCxnSpPr>
          <p:spPr>
            <a:xfrm>
              <a:off x="825488" y="6099485"/>
              <a:ext cx="204235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Заголовок 1">
              <a:extLst>
                <a:ext uri="{FF2B5EF4-FFF2-40B4-BE49-F238E27FC236}">
                  <a16:creationId xmlns:a16="http://schemas.microsoft.com/office/drawing/2014/main" id="{53E4FFD0-DD4A-4456-ADB2-1EFD581192E4}"/>
                </a:ext>
              </a:extLst>
            </p:cNvPr>
            <p:cNvSpPr txBox="1">
              <a:spLocks/>
            </p:cNvSpPr>
            <p:nvPr/>
          </p:nvSpPr>
          <p:spPr>
            <a:xfrm>
              <a:off x="3444346" y="5804997"/>
              <a:ext cx="450444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153,3%</a:t>
              </a:r>
            </a:p>
          </p:txBody>
        </p:sp>
        <p:sp>
          <p:nvSpPr>
            <p:cNvPr id="91" name="Заголовок 1">
              <a:extLst>
                <a:ext uri="{FF2B5EF4-FFF2-40B4-BE49-F238E27FC236}">
                  <a16:creationId xmlns:a16="http://schemas.microsoft.com/office/drawing/2014/main" id="{672004A4-6B20-4AAB-A93E-8D1439FE9AEA}"/>
                </a:ext>
              </a:extLst>
            </p:cNvPr>
            <p:cNvSpPr txBox="1">
              <a:spLocks/>
            </p:cNvSpPr>
            <p:nvPr/>
          </p:nvSpPr>
          <p:spPr>
            <a:xfrm>
              <a:off x="3444346" y="6023437"/>
              <a:ext cx="365485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12,4%</a:t>
              </a:r>
            </a:p>
          </p:txBody>
        </p:sp>
        <p:cxnSp>
          <p:nvCxnSpPr>
            <p:cNvPr id="119" name="Прямая соединительная линия 118">
              <a:extLst>
                <a:ext uri="{FF2B5EF4-FFF2-40B4-BE49-F238E27FC236}">
                  <a16:creationId xmlns:a16="http://schemas.microsoft.com/office/drawing/2014/main" id="{D757A532-1028-4860-A845-4657E9E64934}"/>
                </a:ext>
              </a:extLst>
            </p:cNvPr>
            <p:cNvCxnSpPr>
              <a:cxnSpLocks/>
            </p:cNvCxnSpPr>
            <p:nvPr/>
          </p:nvCxnSpPr>
          <p:spPr>
            <a:xfrm>
              <a:off x="4758999" y="6099485"/>
              <a:ext cx="2520000" cy="0"/>
            </a:xfrm>
            <a:prstGeom prst="line">
              <a:avLst/>
            </a:prstGeom>
            <a:ln w="44450" cap="rnd">
              <a:solidFill>
                <a:srgbClr val="95959B">
                  <a:alpha val="1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>
              <a:extLst>
                <a:ext uri="{FF2B5EF4-FFF2-40B4-BE49-F238E27FC236}">
                  <a16:creationId xmlns:a16="http://schemas.microsoft.com/office/drawing/2014/main" id="{5CABB5B5-FB99-4CA2-AB65-FF935BD2D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58999" y="5901365"/>
              <a:ext cx="2520000" cy="0"/>
            </a:xfrm>
            <a:prstGeom prst="line">
              <a:avLst/>
            </a:prstGeom>
            <a:ln w="44450" cap="rnd">
              <a:solidFill>
                <a:srgbClr val="FF2D00">
                  <a:alpha val="1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Заголовок 1">
              <a:extLst>
                <a:ext uri="{FF2B5EF4-FFF2-40B4-BE49-F238E27FC236}">
                  <a16:creationId xmlns:a16="http://schemas.microsoft.com/office/drawing/2014/main" id="{90F8DFBB-9392-49CC-828B-56E76D5BF349}"/>
                </a:ext>
              </a:extLst>
            </p:cNvPr>
            <p:cNvSpPr txBox="1">
              <a:spLocks/>
            </p:cNvSpPr>
            <p:nvPr/>
          </p:nvSpPr>
          <p:spPr>
            <a:xfrm>
              <a:off x="4726627" y="5555013"/>
              <a:ext cx="682879" cy="15497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000" dirty="0">
                  <a:solidFill>
                    <a:srgbClr val="95959B"/>
                  </a:solidFill>
                </a:rPr>
                <a:t>SALES LIFT</a:t>
              </a:r>
              <a:endParaRPr lang="ru-RU" sz="1000" dirty="0">
                <a:solidFill>
                  <a:srgbClr val="95959B"/>
                </a:solidFill>
              </a:endParaRPr>
            </a:p>
          </p:txBody>
        </p: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63540F73-B129-4819-8AAE-4D44E1F60926}"/>
                </a:ext>
              </a:extLst>
            </p:cNvPr>
            <p:cNvCxnSpPr>
              <a:cxnSpLocks/>
            </p:cNvCxnSpPr>
            <p:nvPr/>
          </p:nvCxnSpPr>
          <p:spPr>
            <a:xfrm>
              <a:off x="4758999" y="5901365"/>
              <a:ext cx="970117" cy="0"/>
            </a:xfrm>
            <a:prstGeom prst="line">
              <a:avLst/>
            </a:prstGeom>
            <a:ln w="44450" cap="rnd">
              <a:solidFill>
                <a:srgbClr val="FF2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194E4336-BF39-4A27-8020-CDD4C720CD7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999" y="6099485"/>
              <a:ext cx="24706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Заголовок 1">
              <a:extLst>
                <a:ext uri="{FF2B5EF4-FFF2-40B4-BE49-F238E27FC236}">
                  <a16:creationId xmlns:a16="http://schemas.microsoft.com/office/drawing/2014/main" id="{B058B96F-7C96-475D-9D7D-2E1F0BF5B5B6}"/>
                </a:ext>
              </a:extLst>
            </p:cNvPr>
            <p:cNvSpPr txBox="1">
              <a:spLocks/>
            </p:cNvSpPr>
            <p:nvPr/>
          </p:nvSpPr>
          <p:spPr>
            <a:xfrm>
              <a:off x="7375414" y="5804997"/>
              <a:ext cx="395942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58,9%</a:t>
              </a:r>
            </a:p>
          </p:txBody>
        </p:sp>
        <p:sp>
          <p:nvSpPr>
            <p:cNvPr id="97" name="Заголовок 1">
              <a:extLst>
                <a:ext uri="{FF2B5EF4-FFF2-40B4-BE49-F238E27FC236}">
                  <a16:creationId xmlns:a16="http://schemas.microsoft.com/office/drawing/2014/main" id="{734B7E3D-2EAB-4862-B571-153551C6F9D6}"/>
                </a:ext>
              </a:extLst>
            </p:cNvPr>
            <p:cNvSpPr txBox="1">
              <a:spLocks/>
            </p:cNvSpPr>
            <p:nvPr/>
          </p:nvSpPr>
          <p:spPr>
            <a:xfrm>
              <a:off x="7375414" y="6023437"/>
              <a:ext cx="283732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1,5%</a:t>
              </a:r>
            </a:p>
          </p:txBody>
        </p:sp>
        <p:cxnSp>
          <p:nvCxnSpPr>
            <p:cNvPr id="118" name="Прямая соединительная линия 117">
              <a:extLst>
                <a:ext uri="{FF2B5EF4-FFF2-40B4-BE49-F238E27FC236}">
                  <a16:creationId xmlns:a16="http://schemas.microsoft.com/office/drawing/2014/main" id="{545E297A-E5B9-4012-89CD-7E6E20AE60B1}"/>
                </a:ext>
              </a:extLst>
            </p:cNvPr>
            <p:cNvCxnSpPr>
              <a:cxnSpLocks/>
            </p:cNvCxnSpPr>
            <p:nvPr/>
          </p:nvCxnSpPr>
          <p:spPr>
            <a:xfrm>
              <a:off x="8635566" y="6099485"/>
              <a:ext cx="2520000" cy="0"/>
            </a:xfrm>
            <a:prstGeom prst="line">
              <a:avLst/>
            </a:prstGeom>
            <a:ln w="44450" cap="rnd">
              <a:solidFill>
                <a:srgbClr val="95959B">
                  <a:alpha val="1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>
              <a:extLst>
                <a:ext uri="{FF2B5EF4-FFF2-40B4-BE49-F238E27FC236}">
                  <a16:creationId xmlns:a16="http://schemas.microsoft.com/office/drawing/2014/main" id="{D746E320-1D89-42E5-8056-C80D3C29AAB9}"/>
                </a:ext>
              </a:extLst>
            </p:cNvPr>
            <p:cNvCxnSpPr>
              <a:cxnSpLocks/>
            </p:cNvCxnSpPr>
            <p:nvPr/>
          </p:nvCxnSpPr>
          <p:spPr>
            <a:xfrm>
              <a:off x="8635566" y="5901365"/>
              <a:ext cx="2520000" cy="0"/>
            </a:xfrm>
            <a:prstGeom prst="line">
              <a:avLst/>
            </a:prstGeom>
            <a:ln w="44450" cap="rnd">
              <a:solidFill>
                <a:srgbClr val="FF2D00">
                  <a:alpha val="1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Заголовок 1">
              <a:extLst>
                <a:ext uri="{FF2B5EF4-FFF2-40B4-BE49-F238E27FC236}">
                  <a16:creationId xmlns:a16="http://schemas.microsoft.com/office/drawing/2014/main" id="{ED2D4A18-DDFA-4B8B-87DC-56D41F17B3AE}"/>
                </a:ext>
              </a:extLst>
            </p:cNvPr>
            <p:cNvSpPr txBox="1">
              <a:spLocks/>
            </p:cNvSpPr>
            <p:nvPr/>
          </p:nvSpPr>
          <p:spPr>
            <a:xfrm>
              <a:off x="8603193" y="5555013"/>
              <a:ext cx="682879" cy="15497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000" dirty="0">
                  <a:solidFill>
                    <a:srgbClr val="95959B"/>
                  </a:solidFill>
                </a:rPr>
                <a:t>SALES LIFT</a:t>
              </a:r>
              <a:endParaRPr lang="ru-RU" sz="1000" dirty="0">
                <a:solidFill>
                  <a:srgbClr val="95959B"/>
                </a:solidFill>
              </a:endParaRPr>
            </a:p>
          </p:txBody>
        </p: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B513A1ED-954D-46C9-9473-6275CD5ADD0D}"/>
                </a:ext>
              </a:extLst>
            </p:cNvPr>
            <p:cNvCxnSpPr>
              <a:cxnSpLocks/>
            </p:cNvCxnSpPr>
            <p:nvPr/>
          </p:nvCxnSpPr>
          <p:spPr>
            <a:xfrm>
              <a:off x="8635566" y="5901365"/>
              <a:ext cx="219059" cy="0"/>
            </a:xfrm>
            <a:prstGeom prst="line">
              <a:avLst/>
            </a:prstGeom>
            <a:ln w="44450" cap="rnd">
              <a:solidFill>
                <a:srgbClr val="FF2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единительная линия 84">
              <a:extLst>
                <a:ext uri="{FF2B5EF4-FFF2-40B4-BE49-F238E27FC236}">
                  <a16:creationId xmlns:a16="http://schemas.microsoft.com/office/drawing/2014/main" id="{BF53D641-F8B8-4A3F-8F27-49E095A4BECB}"/>
                </a:ext>
              </a:extLst>
            </p:cNvPr>
            <p:cNvCxnSpPr>
              <a:cxnSpLocks/>
            </p:cNvCxnSpPr>
            <p:nvPr/>
          </p:nvCxnSpPr>
          <p:spPr>
            <a:xfrm>
              <a:off x="8635566" y="6099485"/>
              <a:ext cx="803764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Заголовок 1">
              <a:extLst>
                <a:ext uri="{FF2B5EF4-FFF2-40B4-BE49-F238E27FC236}">
                  <a16:creationId xmlns:a16="http://schemas.microsoft.com/office/drawing/2014/main" id="{3ACBC987-7915-4C78-9B00-9D8703665012}"/>
                </a:ext>
              </a:extLst>
            </p:cNvPr>
            <p:cNvSpPr txBox="1">
              <a:spLocks/>
            </p:cNvSpPr>
            <p:nvPr/>
          </p:nvSpPr>
          <p:spPr>
            <a:xfrm>
              <a:off x="11249536" y="5804997"/>
              <a:ext cx="370294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13,3%</a:t>
              </a:r>
            </a:p>
          </p:txBody>
        </p:sp>
        <p:sp>
          <p:nvSpPr>
            <p:cNvPr id="103" name="Заголовок 1">
              <a:extLst>
                <a:ext uri="{FF2B5EF4-FFF2-40B4-BE49-F238E27FC236}">
                  <a16:creationId xmlns:a16="http://schemas.microsoft.com/office/drawing/2014/main" id="{9363DF14-7417-47E2-B463-69002A1D0AFE}"/>
                </a:ext>
              </a:extLst>
            </p:cNvPr>
            <p:cNvSpPr txBox="1">
              <a:spLocks/>
            </p:cNvSpPr>
            <p:nvPr/>
          </p:nvSpPr>
          <p:spPr>
            <a:xfrm>
              <a:off x="11249536" y="6023437"/>
              <a:ext cx="400751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48,8%</a:t>
              </a:r>
            </a:p>
          </p:txBody>
        </p:sp>
      </p:grpSp>
      <p:cxnSp>
        <p:nvCxnSpPr>
          <p:cNvPr id="121" name="Прямая соединительная линия 120">
            <a:extLst>
              <a:ext uri="{FF2B5EF4-FFF2-40B4-BE49-F238E27FC236}">
                <a16:creationId xmlns:a16="http://schemas.microsoft.com/office/drawing/2014/main" id="{D829F19B-4A58-436C-A709-0AAE98994C54}"/>
              </a:ext>
            </a:extLst>
          </p:cNvPr>
          <p:cNvCxnSpPr>
            <a:cxnSpLocks/>
          </p:cNvCxnSpPr>
          <p:nvPr/>
        </p:nvCxnSpPr>
        <p:spPr>
          <a:xfrm>
            <a:off x="4259349" y="1590039"/>
            <a:ext cx="0" cy="4644505"/>
          </a:xfrm>
          <a:prstGeom prst="line">
            <a:avLst/>
          </a:prstGeom>
          <a:ln w="12700" cap="rnd">
            <a:solidFill>
              <a:srgbClr val="9595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>
            <a:extLst>
              <a:ext uri="{FF2B5EF4-FFF2-40B4-BE49-F238E27FC236}">
                <a16:creationId xmlns:a16="http://schemas.microsoft.com/office/drawing/2014/main" id="{F742459A-086A-48C7-B7F9-A3ED28D65E0E}"/>
              </a:ext>
            </a:extLst>
          </p:cNvPr>
          <p:cNvCxnSpPr>
            <a:cxnSpLocks/>
          </p:cNvCxnSpPr>
          <p:nvPr/>
        </p:nvCxnSpPr>
        <p:spPr>
          <a:xfrm>
            <a:off x="8166331" y="1590039"/>
            <a:ext cx="0" cy="4644505"/>
          </a:xfrm>
          <a:prstGeom prst="line">
            <a:avLst/>
          </a:prstGeom>
          <a:ln w="12700" cap="rnd">
            <a:solidFill>
              <a:srgbClr val="9595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Заголовок 1">
            <a:extLst>
              <a:ext uri="{FF2B5EF4-FFF2-40B4-BE49-F238E27FC236}">
                <a16:creationId xmlns:a16="http://schemas.microsoft.com/office/drawing/2014/main" id="{BD043AEE-A996-4F67-B671-397FECA60807}"/>
              </a:ext>
            </a:extLst>
          </p:cNvPr>
          <p:cNvSpPr txBox="1">
            <a:spLocks/>
          </p:cNvSpPr>
          <p:nvPr/>
        </p:nvSpPr>
        <p:spPr>
          <a:xfrm>
            <a:off x="805815" y="1043511"/>
            <a:ext cx="5309146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400" b="0" dirty="0">
                <a:solidFill>
                  <a:srgbClr val="FF2D00"/>
                </a:solidFill>
                <a:latin typeface="Graphik LCG" panose="020B0503030202060203" pitchFamily="34" charset="0"/>
              </a:rPr>
              <a:t>За период рекламной кампании + 7 дней после ее окончания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BF126B83-34BC-4FB4-8A5F-BAC2E1B85544}"/>
              </a:ext>
            </a:extLst>
          </p:cNvPr>
          <p:cNvGrpSpPr/>
          <p:nvPr/>
        </p:nvGrpSpPr>
        <p:grpSpPr>
          <a:xfrm>
            <a:off x="1128573" y="2154875"/>
            <a:ext cx="9668191" cy="816701"/>
            <a:chOff x="1128573" y="2154875"/>
            <a:chExt cx="9668191" cy="816701"/>
          </a:xfrm>
        </p:grpSpPr>
        <p:sp>
          <p:nvSpPr>
            <p:cNvPr id="124" name="Заголовок 1">
              <a:extLst>
                <a:ext uri="{FF2B5EF4-FFF2-40B4-BE49-F238E27FC236}">
                  <a16:creationId xmlns:a16="http://schemas.microsoft.com/office/drawing/2014/main" id="{7CB2DDF5-2CD1-4F14-98B3-9E69C793F022}"/>
                </a:ext>
              </a:extLst>
            </p:cNvPr>
            <p:cNvSpPr txBox="1">
              <a:spLocks/>
            </p:cNvSpPr>
            <p:nvPr/>
          </p:nvSpPr>
          <p:spPr>
            <a:xfrm>
              <a:off x="1289648" y="2154875"/>
              <a:ext cx="484107" cy="170431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Россия</a:t>
              </a:r>
            </a:p>
          </p:txBody>
        </p:sp>
        <p:sp>
          <p:nvSpPr>
            <p:cNvPr id="125" name="Заголовок 1">
              <a:extLst>
                <a:ext uri="{FF2B5EF4-FFF2-40B4-BE49-F238E27FC236}">
                  <a16:creationId xmlns:a16="http://schemas.microsoft.com/office/drawing/2014/main" id="{E5F00AF2-365F-4645-BF6A-A60580FBF596}"/>
                </a:ext>
              </a:extLst>
            </p:cNvPr>
            <p:cNvSpPr txBox="1">
              <a:spLocks/>
            </p:cNvSpPr>
            <p:nvPr/>
          </p:nvSpPr>
          <p:spPr>
            <a:xfrm>
              <a:off x="1289650" y="2428735"/>
              <a:ext cx="2154696" cy="54284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Москва, Санкт-Петербург,</a:t>
              </a:r>
              <a:b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Московская обл., Ленинградская обл.</a:t>
              </a:r>
            </a:p>
          </p:txBody>
        </p:sp>
        <p:sp>
          <p:nvSpPr>
            <p:cNvPr id="126" name="Овал 125">
              <a:extLst>
                <a:ext uri="{FF2B5EF4-FFF2-40B4-BE49-F238E27FC236}">
                  <a16:creationId xmlns:a16="http://schemas.microsoft.com/office/drawing/2014/main" id="{C8CD8281-2BAC-48D2-A187-9629A266CC2E}"/>
                </a:ext>
              </a:extLst>
            </p:cNvPr>
            <p:cNvSpPr/>
            <p:nvPr/>
          </p:nvSpPr>
          <p:spPr>
            <a:xfrm>
              <a:off x="1128573" y="2213948"/>
              <a:ext cx="72000" cy="72000"/>
            </a:xfrm>
            <a:prstGeom prst="ellipse">
              <a:avLst/>
            </a:prstGeom>
            <a:solidFill>
              <a:srgbClr val="FF2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Овал 126">
              <a:extLst>
                <a:ext uri="{FF2B5EF4-FFF2-40B4-BE49-F238E27FC236}">
                  <a16:creationId xmlns:a16="http://schemas.microsoft.com/office/drawing/2014/main" id="{A3D009F7-D956-4610-B9FF-3EB4F19F2117}"/>
                </a:ext>
              </a:extLst>
            </p:cNvPr>
            <p:cNvSpPr/>
            <p:nvPr/>
          </p:nvSpPr>
          <p:spPr>
            <a:xfrm>
              <a:off x="1128573" y="2492773"/>
              <a:ext cx="72000" cy="72000"/>
            </a:xfrm>
            <a:prstGeom prst="ellipse">
              <a:avLst/>
            </a:prstGeom>
            <a:solidFill>
              <a:srgbClr val="959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8" name="Заголовок 1">
              <a:extLst>
                <a:ext uri="{FF2B5EF4-FFF2-40B4-BE49-F238E27FC236}">
                  <a16:creationId xmlns:a16="http://schemas.microsoft.com/office/drawing/2014/main" id="{0D8C7573-2105-4AA8-89C0-8B78FF31E276}"/>
                </a:ext>
              </a:extLst>
            </p:cNvPr>
            <p:cNvSpPr txBox="1">
              <a:spLocks/>
            </p:cNvSpPr>
            <p:nvPr/>
          </p:nvSpPr>
          <p:spPr>
            <a:xfrm>
              <a:off x="9150310" y="2154875"/>
              <a:ext cx="646011" cy="170431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женщины</a:t>
              </a:r>
            </a:p>
          </p:txBody>
        </p:sp>
        <p:sp>
          <p:nvSpPr>
            <p:cNvPr id="129" name="Овал 128">
              <a:extLst>
                <a:ext uri="{FF2B5EF4-FFF2-40B4-BE49-F238E27FC236}">
                  <a16:creationId xmlns:a16="http://schemas.microsoft.com/office/drawing/2014/main" id="{28ABE2CA-0006-4603-BAD1-40A85408FA4B}"/>
                </a:ext>
              </a:extLst>
            </p:cNvPr>
            <p:cNvSpPr/>
            <p:nvPr/>
          </p:nvSpPr>
          <p:spPr>
            <a:xfrm>
              <a:off x="8971570" y="2213948"/>
              <a:ext cx="72000" cy="72000"/>
            </a:xfrm>
            <a:prstGeom prst="ellipse">
              <a:avLst/>
            </a:prstGeom>
            <a:solidFill>
              <a:srgbClr val="FF2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Овал 129">
              <a:extLst>
                <a:ext uri="{FF2B5EF4-FFF2-40B4-BE49-F238E27FC236}">
                  <a16:creationId xmlns:a16="http://schemas.microsoft.com/office/drawing/2014/main" id="{0B7323E7-5168-4974-AF3D-206FF0427053}"/>
                </a:ext>
              </a:extLst>
            </p:cNvPr>
            <p:cNvSpPr/>
            <p:nvPr/>
          </p:nvSpPr>
          <p:spPr>
            <a:xfrm>
              <a:off x="8971570" y="2492773"/>
              <a:ext cx="72000" cy="72000"/>
            </a:xfrm>
            <a:prstGeom prst="ellipse">
              <a:avLst/>
            </a:prstGeom>
            <a:solidFill>
              <a:srgbClr val="959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1" name="Заголовок 1">
              <a:extLst>
                <a:ext uri="{FF2B5EF4-FFF2-40B4-BE49-F238E27FC236}">
                  <a16:creationId xmlns:a16="http://schemas.microsoft.com/office/drawing/2014/main" id="{B5E8CC2B-086B-4BB6-8E3D-1E5F39C4A57B}"/>
                </a:ext>
              </a:extLst>
            </p:cNvPr>
            <p:cNvSpPr txBox="1">
              <a:spLocks/>
            </p:cNvSpPr>
            <p:nvPr/>
          </p:nvSpPr>
          <p:spPr>
            <a:xfrm>
              <a:off x="9150310" y="2428735"/>
              <a:ext cx="1646454" cy="17043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мужчины</a:t>
              </a:r>
            </a:p>
          </p:txBody>
        </p:sp>
        <p:sp>
          <p:nvSpPr>
            <p:cNvPr id="132" name="Заголовок 1">
              <a:extLst>
                <a:ext uri="{FF2B5EF4-FFF2-40B4-BE49-F238E27FC236}">
                  <a16:creationId xmlns:a16="http://schemas.microsoft.com/office/drawing/2014/main" id="{0E7AA881-19C5-42C1-A208-77445974A2D9}"/>
                </a:ext>
              </a:extLst>
            </p:cNvPr>
            <p:cNvSpPr txBox="1">
              <a:spLocks/>
            </p:cNvSpPr>
            <p:nvPr/>
          </p:nvSpPr>
          <p:spPr>
            <a:xfrm>
              <a:off x="5263631" y="2154875"/>
              <a:ext cx="387927" cy="170431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25-34</a:t>
              </a:r>
            </a:p>
          </p:txBody>
        </p:sp>
        <p:sp>
          <p:nvSpPr>
            <p:cNvPr id="133" name="Овал 132">
              <a:extLst>
                <a:ext uri="{FF2B5EF4-FFF2-40B4-BE49-F238E27FC236}">
                  <a16:creationId xmlns:a16="http://schemas.microsoft.com/office/drawing/2014/main" id="{474A18BE-E01D-4308-8D85-29D955775611}"/>
                </a:ext>
              </a:extLst>
            </p:cNvPr>
            <p:cNvSpPr/>
            <p:nvPr/>
          </p:nvSpPr>
          <p:spPr>
            <a:xfrm>
              <a:off x="5103479" y="2213948"/>
              <a:ext cx="72000" cy="72000"/>
            </a:xfrm>
            <a:prstGeom prst="ellipse">
              <a:avLst/>
            </a:prstGeom>
            <a:solidFill>
              <a:srgbClr val="FF2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4" name="Овал 133">
              <a:extLst>
                <a:ext uri="{FF2B5EF4-FFF2-40B4-BE49-F238E27FC236}">
                  <a16:creationId xmlns:a16="http://schemas.microsoft.com/office/drawing/2014/main" id="{43B78DAF-89AF-420D-A8C0-7D2E9349AC11}"/>
                </a:ext>
              </a:extLst>
            </p:cNvPr>
            <p:cNvSpPr/>
            <p:nvPr/>
          </p:nvSpPr>
          <p:spPr>
            <a:xfrm>
              <a:off x="5103479" y="2492773"/>
              <a:ext cx="72000" cy="72000"/>
            </a:xfrm>
            <a:prstGeom prst="ellipse">
              <a:avLst/>
            </a:prstGeom>
            <a:solidFill>
              <a:srgbClr val="959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5" name="Заголовок 1">
              <a:extLst>
                <a:ext uri="{FF2B5EF4-FFF2-40B4-BE49-F238E27FC236}">
                  <a16:creationId xmlns:a16="http://schemas.microsoft.com/office/drawing/2014/main" id="{7D3C4D53-4616-442A-AC61-37689184D689}"/>
                </a:ext>
              </a:extLst>
            </p:cNvPr>
            <p:cNvSpPr txBox="1">
              <a:spLocks/>
            </p:cNvSpPr>
            <p:nvPr/>
          </p:nvSpPr>
          <p:spPr>
            <a:xfrm>
              <a:off x="5263631" y="2428735"/>
              <a:ext cx="1646454" cy="17043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35-44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9443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963D3541-EC6B-4CF7-B431-1DAD8FAC75F3}"/>
              </a:ext>
            </a:extLst>
          </p:cNvPr>
          <p:cNvGrpSpPr/>
          <p:nvPr/>
        </p:nvGrpSpPr>
        <p:grpSpPr>
          <a:xfrm>
            <a:off x="793115" y="1540193"/>
            <a:ext cx="9312092" cy="246221"/>
            <a:chOff x="793115" y="1484777"/>
            <a:chExt cx="9312092" cy="246221"/>
          </a:xfrm>
        </p:grpSpPr>
        <p:sp>
          <p:nvSpPr>
            <p:cNvPr id="23" name="Заголовок 1">
              <a:extLst>
                <a:ext uri="{FF2B5EF4-FFF2-40B4-BE49-F238E27FC236}">
                  <a16:creationId xmlns:a16="http://schemas.microsoft.com/office/drawing/2014/main" id="{F453B641-B735-4F41-BAAC-D4750E82AFA7}"/>
                </a:ext>
              </a:extLst>
            </p:cNvPr>
            <p:cNvSpPr txBox="1">
              <a:spLocks/>
            </p:cNvSpPr>
            <p:nvPr/>
          </p:nvSpPr>
          <p:spPr>
            <a:xfrm>
              <a:off x="793115" y="1484777"/>
              <a:ext cx="746999" cy="246221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600" b="1" dirty="0">
                  <a:solidFill>
                    <a:srgbClr val="FF2D00"/>
                  </a:solidFill>
                </a:rPr>
                <a:t>01  </a:t>
              </a:r>
              <a:r>
                <a:rPr lang="ru-RU" sz="1600" b="1" dirty="0"/>
                <a:t>ВСЕ</a:t>
              </a:r>
            </a:p>
          </p:txBody>
        </p:sp>
        <p:sp>
          <p:nvSpPr>
            <p:cNvPr id="24" name="Заголовок 1">
              <a:extLst>
                <a:ext uri="{FF2B5EF4-FFF2-40B4-BE49-F238E27FC236}">
                  <a16:creationId xmlns:a16="http://schemas.microsoft.com/office/drawing/2014/main" id="{97558D24-CBAC-4EFD-AF8A-D8F9F87108A3}"/>
                </a:ext>
              </a:extLst>
            </p:cNvPr>
            <p:cNvSpPr txBox="1">
              <a:spLocks/>
            </p:cNvSpPr>
            <p:nvPr/>
          </p:nvSpPr>
          <p:spPr>
            <a:xfrm>
              <a:off x="4728344" y="1484777"/>
              <a:ext cx="1482778" cy="246221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600" b="1" dirty="0">
                  <a:solidFill>
                    <a:srgbClr val="FF2D00"/>
                  </a:solidFill>
                </a:rPr>
                <a:t>02  </a:t>
              </a:r>
              <a:r>
                <a:rPr lang="ru-RU" sz="1600" b="1" dirty="0"/>
                <a:t>25-34 года</a:t>
              </a:r>
            </a:p>
          </p:txBody>
        </p:sp>
        <p:sp>
          <p:nvSpPr>
            <p:cNvPr id="25" name="Заголовок 1">
              <a:extLst>
                <a:ext uri="{FF2B5EF4-FFF2-40B4-BE49-F238E27FC236}">
                  <a16:creationId xmlns:a16="http://schemas.microsoft.com/office/drawing/2014/main" id="{700B735B-3321-4D40-9F8D-EAF5FE36F4A4}"/>
                </a:ext>
              </a:extLst>
            </p:cNvPr>
            <p:cNvSpPr txBox="1">
              <a:spLocks/>
            </p:cNvSpPr>
            <p:nvPr/>
          </p:nvSpPr>
          <p:spPr>
            <a:xfrm>
              <a:off x="8603193" y="1484777"/>
              <a:ext cx="1502014" cy="246221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600" b="1" dirty="0">
                  <a:solidFill>
                    <a:srgbClr val="FF2D00"/>
                  </a:solidFill>
                </a:rPr>
                <a:t>03  </a:t>
              </a:r>
              <a:r>
                <a:rPr lang="ru-RU" sz="1600" b="1" dirty="0"/>
                <a:t>35-44 года</a:t>
              </a:r>
            </a:p>
          </p:txBody>
        </p:sp>
      </p:grp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F147CCD6-176F-4CE3-BB26-BBCF740FD400}"/>
              </a:ext>
            </a:extLst>
          </p:cNvPr>
          <p:cNvSpPr/>
          <p:nvPr/>
        </p:nvSpPr>
        <p:spPr>
          <a:xfrm rot="10800000">
            <a:off x="255270" y="3177305"/>
            <a:ext cx="11936730" cy="1221963"/>
          </a:xfrm>
          <a:prstGeom prst="rect">
            <a:avLst/>
          </a:prstGeom>
          <a:solidFill>
            <a:srgbClr val="F3F3F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>
              <a:solidFill>
                <a:srgbClr val="2B3137"/>
              </a:solidFill>
              <a:latin typeface="Graphik LCG" panose="020B0503030202060203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1BA78-88B3-4FB7-9C56-AA34AAEC1681}"/>
              </a:ext>
            </a:extLst>
          </p:cNvPr>
          <p:cNvSpPr txBox="1">
            <a:spLocks/>
          </p:cNvSpPr>
          <p:nvPr/>
        </p:nvSpPr>
        <p:spPr>
          <a:xfrm>
            <a:off x="805815" y="600166"/>
            <a:ext cx="6575518" cy="430887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dirty="0" err="1">
                <a:solidFill>
                  <a:srgbClr val="FF2D00"/>
                </a:solidFill>
                <a:latin typeface="Graphik LCG" panose="020B0503030202060203" pitchFamily="34" charset="0"/>
              </a:rPr>
              <a:t>Sales</a:t>
            </a:r>
            <a:r>
              <a:rPr lang="ru-RU" sz="2800" dirty="0">
                <a:solidFill>
                  <a:srgbClr val="FF2D00"/>
                </a:solidFill>
                <a:latin typeface="Graphik LCG" panose="020B0503030202060203" pitchFamily="34" charset="0"/>
              </a:rPr>
              <a:t> </a:t>
            </a:r>
            <a:r>
              <a:rPr lang="ru-RU" sz="2800" dirty="0" err="1">
                <a:solidFill>
                  <a:srgbClr val="FF2D00"/>
                </a:solidFill>
                <a:latin typeface="Graphik LCG" panose="020B0503030202060203" pitchFamily="34" charset="0"/>
              </a:rPr>
              <a:t>Lift</a:t>
            </a:r>
            <a:r>
              <a:rPr lang="ru-RU" sz="2800" dirty="0">
                <a:solidFill>
                  <a:srgbClr val="FF2D00"/>
                </a:solidFill>
                <a:latin typeface="Graphik LCG" panose="020B0503030202060203" pitchFamily="34" charset="0"/>
              </a:rPr>
              <a:t> во время РК и 7 дней после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397E51C-882E-4BD3-B534-040FEA0B1C07}"/>
              </a:ext>
            </a:extLst>
          </p:cNvPr>
          <p:cNvGrpSpPr/>
          <p:nvPr/>
        </p:nvGrpSpPr>
        <p:grpSpPr>
          <a:xfrm>
            <a:off x="793115" y="4635904"/>
            <a:ext cx="10772213" cy="629828"/>
            <a:chOff x="793115" y="3304340"/>
            <a:chExt cx="10772213" cy="629828"/>
          </a:xfrm>
        </p:grpSpPr>
        <p:cxnSp>
          <p:nvCxnSpPr>
            <p:cNvPr id="132" name="Прямая соединительная линия 131">
              <a:extLst>
                <a:ext uri="{FF2B5EF4-FFF2-40B4-BE49-F238E27FC236}">
                  <a16:creationId xmlns:a16="http://schemas.microsoft.com/office/drawing/2014/main" id="{8BB3F306-3E14-4217-ADB8-A8AB875EC3B8}"/>
                </a:ext>
              </a:extLst>
            </p:cNvPr>
            <p:cNvCxnSpPr>
              <a:cxnSpLocks/>
            </p:cNvCxnSpPr>
            <p:nvPr/>
          </p:nvCxnSpPr>
          <p:spPr>
            <a:xfrm>
              <a:off x="8635566" y="3862206"/>
              <a:ext cx="25200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>
              <a:extLst>
                <a:ext uri="{FF2B5EF4-FFF2-40B4-BE49-F238E27FC236}">
                  <a16:creationId xmlns:a16="http://schemas.microsoft.com/office/drawing/2014/main" id="{E79102B7-7F04-40E9-A3C0-F74662EE49A6}"/>
                </a:ext>
              </a:extLst>
            </p:cNvPr>
            <p:cNvCxnSpPr>
              <a:cxnSpLocks/>
            </p:cNvCxnSpPr>
            <p:nvPr/>
          </p:nvCxnSpPr>
          <p:spPr>
            <a:xfrm>
              <a:off x="825488" y="3664086"/>
              <a:ext cx="2520000" cy="0"/>
            </a:xfrm>
            <a:prstGeom prst="line">
              <a:avLst/>
            </a:prstGeom>
            <a:ln w="44450" cap="rnd">
              <a:solidFill>
                <a:srgbClr val="FF2D00">
                  <a:alpha val="1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>
              <a:extLst>
                <a:ext uri="{FF2B5EF4-FFF2-40B4-BE49-F238E27FC236}">
                  <a16:creationId xmlns:a16="http://schemas.microsoft.com/office/drawing/2014/main" id="{16DE8CFE-1CFE-4955-AFD2-362F68C5BC71}"/>
                </a:ext>
              </a:extLst>
            </p:cNvPr>
            <p:cNvCxnSpPr>
              <a:cxnSpLocks/>
            </p:cNvCxnSpPr>
            <p:nvPr/>
          </p:nvCxnSpPr>
          <p:spPr>
            <a:xfrm>
              <a:off x="825488" y="3862206"/>
              <a:ext cx="25200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Заголовок 1">
              <a:extLst>
                <a:ext uri="{FF2B5EF4-FFF2-40B4-BE49-F238E27FC236}">
                  <a16:creationId xmlns:a16="http://schemas.microsoft.com/office/drawing/2014/main" id="{062EDDC6-9D35-466D-A2F0-576B86532836}"/>
                </a:ext>
              </a:extLst>
            </p:cNvPr>
            <p:cNvSpPr txBox="1">
              <a:spLocks/>
            </p:cNvSpPr>
            <p:nvPr/>
          </p:nvSpPr>
          <p:spPr>
            <a:xfrm>
              <a:off x="793115" y="3304340"/>
              <a:ext cx="1442703" cy="15497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000" dirty="0">
                  <a:solidFill>
                    <a:srgbClr val="95959B"/>
                  </a:solidFill>
                </a:rPr>
                <a:t>CR </a:t>
              </a:r>
              <a:r>
                <a:rPr lang="ru-RU" sz="1000" dirty="0">
                  <a:solidFill>
                    <a:srgbClr val="95959B"/>
                  </a:solidFill>
                </a:rPr>
                <a:t>ТЕСТОВОЙ ГРУППЫ</a:t>
              </a:r>
            </a:p>
          </p:txBody>
        </p: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1779451D-CBD7-4FD1-9A62-2643E3D94F89}"/>
                </a:ext>
              </a:extLst>
            </p:cNvPr>
            <p:cNvCxnSpPr>
              <a:cxnSpLocks/>
            </p:cNvCxnSpPr>
            <p:nvPr/>
          </p:nvCxnSpPr>
          <p:spPr>
            <a:xfrm>
              <a:off x="825488" y="3664086"/>
              <a:ext cx="2433102" cy="0"/>
            </a:xfrm>
            <a:prstGeom prst="line">
              <a:avLst/>
            </a:prstGeom>
            <a:ln w="44450" cap="rnd">
              <a:solidFill>
                <a:srgbClr val="FF2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80191C85-A74A-4A2D-9666-2AD08F6AE199}"/>
                </a:ext>
              </a:extLst>
            </p:cNvPr>
            <p:cNvCxnSpPr>
              <a:cxnSpLocks/>
            </p:cNvCxnSpPr>
            <p:nvPr/>
          </p:nvCxnSpPr>
          <p:spPr>
            <a:xfrm>
              <a:off x="825488" y="3862206"/>
              <a:ext cx="1651034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Заголовок 1">
              <a:extLst>
                <a:ext uri="{FF2B5EF4-FFF2-40B4-BE49-F238E27FC236}">
                  <a16:creationId xmlns:a16="http://schemas.microsoft.com/office/drawing/2014/main" id="{76854F64-1D06-4748-B143-4928877BD3DA}"/>
                </a:ext>
              </a:extLst>
            </p:cNvPr>
            <p:cNvSpPr txBox="1">
              <a:spLocks/>
            </p:cNvSpPr>
            <p:nvPr/>
          </p:nvSpPr>
          <p:spPr>
            <a:xfrm>
              <a:off x="3444346" y="3564485"/>
              <a:ext cx="315792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8,4%</a:t>
              </a:r>
            </a:p>
          </p:txBody>
        </p:sp>
        <p:sp>
          <p:nvSpPr>
            <p:cNvPr id="87" name="Заголовок 1">
              <a:extLst>
                <a:ext uri="{FF2B5EF4-FFF2-40B4-BE49-F238E27FC236}">
                  <a16:creationId xmlns:a16="http://schemas.microsoft.com/office/drawing/2014/main" id="{5701D841-7BDB-4072-B5F9-1459609F5886}"/>
                </a:ext>
              </a:extLst>
            </p:cNvPr>
            <p:cNvSpPr txBox="1">
              <a:spLocks/>
            </p:cNvSpPr>
            <p:nvPr/>
          </p:nvSpPr>
          <p:spPr>
            <a:xfrm>
              <a:off x="3444346" y="3771495"/>
              <a:ext cx="299762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5,7%</a:t>
              </a:r>
            </a:p>
          </p:txBody>
        </p:sp>
        <p:cxnSp>
          <p:nvCxnSpPr>
            <p:cNvPr id="111" name="Прямая соединительная линия 110">
              <a:extLst>
                <a:ext uri="{FF2B5EF4-FFF2-40B4-BE49-F238E27FC236}">
                  <a16:creationId xmlns:a16="http://schemas.microsoft.com/office/drawing/2014/main" id="{6257BAB3-2898-4CFA-B383-3011E5D681B6}"/>
                </a:ext>
              </a:extLst>
            </p:cNvPr>
            <p:cNvCxnSpPr>
              <a:cxnSpLocks/>
            </p:cNvCxnSpPr>
            <p:nvPr/>
          </p:nvCxnSpPr>
          <p:spPr>
            <a:xfrm>
              <a:off x="4759000" y="3862206"/>
              <a:ext cx="25200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Заголовок 1">
              <a:extLst>
                <a:ext uri="{FF2B5EF4-FFF2-40B4-BE49-F238E27FC236}">
                  <a16:creationId xmlns:a16="http://schemas.microsoft.com/office/drawing/2014/main" id="{A6797465-A4D9-42B0-89E1-75ABCE6642E2}"/>
                </a:ext>
              </a:extLst>
            </p:cNvPr>
            <p:cNvSpPr txBox="1">
              <a:spLocks/>
            </p:cNvSpPr>
            <p:nvPr/>
          </p:nvSpPr>
          <p:spPr>
            <a:xfrm>
              <a:off x="4726627" y="3304340"/>
              <a:ext cx="1442703" cy="15497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000" dirty="0">
                  <a:solidFill>
                    <a:srgbClr val="95959B"/>
                  </a:solidFill>
                </a:rPr>
                <a:t>CR </a:t>
              </a:r>
              <a:r>
                <a:rPr lang="ru-RU" sz="1000" dirty="0">
                  <a:solidFill>
                    <a:srgbClr val="95959B"/>
                  </a:solidFill>
                </a:rPr>
                <a:t>ТЕСТОВОЙ ГРУППЫ</a:t>
              </a:r>
            </a:p>
          </p:txBody>
        </p: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6B4CE2D7-5DE7-401D-B1F6-3D194CE0A9E5}"/>
                </a:ext>
              </a:extLst>
            </p:cNvPr>
            <p:cNvCxnSpPr>
              <a:cxnSpLocks/>
            </p:cNvCxnSpPr>
            <p:nvPr/>
          </p:nvCxnSpPr>
          <p:spPr>
            <a:xfrm>
              <a:off x="4759000" y="3664086"/>
              <a:ext cx="2519998" cy="0"/>
            </a:xfrm>
            <a:prstGeom prst="line">
              <a:avLst/>
            </a:prstGeom>
            <a:ln w="44450" cap="rnd">
              <a:solidFill>
                <a:srgbClr val="FF2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502E8177-CC7D-4B19-B880-BAFE5EE78A04}"/>
                </a:ext>
              </a:extLst>
            </p:cNvPr>
            <p:cNvCxnSpPr>
              <a:cxnSpLocks/>
            </p:cNvCxnSpPr>
            <p:nvPr/>
          </p:nvCxnSpPr>
          <p:spPr>
            <a:xfrm>
              <a:off x="4759000" y="3862206"/>
              <a:ext cx="1737930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Заголовок 1">
              <a:extLst>
                <a:ext uri="{FF2B5EF4-FFF2-40B4-BE49-F238E27FC236}">
                  <a16:creationId xmlns:a16="http://schemas.microsoft.com/office/drawing/2014/main" id="{44F689F5-9C51-4318-A204-727B580F6AF2}"/>
                </a:ext>
              </a:extLst>
            </p:cNvPr>
            <p:cNvSpPr txBox="1">
              <a:spLocks/>
            </p:cNvSpPr>
            <p:nvPr/>
          </p:nvSpPr>
          <p:spPr>
            <a:xfrm>
              <a:off x="7375414" y="3564485"/>
              <a:ext cx="302968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8,7%</a:t>
              </a:r>
            </a:p>
          </p:txBody>
        </p:sp>
        <p:sp>
          <p:nvSpPr>
            <p:cNvPr id="93" name="Заголовок 1">
              <a:extLst>
                <a:ext uri="{FF2B5EF4-FFF2-40B4-BE49-F238E27FC236}">
                  <a16:creationId xmlns:a16="http://schemas.microsoft.com/office/drawing/2014/main" id="{C8F80ED6-5250-4B8B-92E5-2C06CE4F4A85}"/>
                </a:ext>
              </a:extLst>
            </p:cNvPr>
            <p:cNvSpPr txBox="1">
              <a:spLocks/>
            </p:cNvSpPr>
            <p:nvPr/>
          </p:nvSpPr>
          <p:spPr>
            <a:xfrm>
              <a:off x="7375414" y="3771495"/>
              <a:ext cx="325410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6,0%</a:t>
              </a:r>
            </a:p>
          </p:txBody>
        </p: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3C0383AD-65EA-480A-84E5-2F3ABF25D814}"/>
                </a:ext>
              </a:extLst>
            </p:cNvPr>
            <p:cNvCxnSpPr>
              <a:cxnSpLocks/>
            </p:cNvCxnSpPr>
            <p:nvPr/>
          </p:nvCxnSpPr>
          <p:spPr>
            <a:xfrm>
              <a:off x="8635566" y="3664086"/>
              <a:ext cx="2520000" cy="0"/>
            </a:xfrm>
            <a:prstGeom prst="line">
              <a:avLst/>
            </a:prstGeom>
            <a:ln w="44450" cap="rnd">
              <a:solidFill>
                <a:srgbClr val="FF2D00">
                  <a:alpha val="1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Заголовок 1">
              <a:extLst>
                <a:ext uri="{FF2B5EF4-FFF2-40B4-BE49-F238E27FC236}">
                  <a16:creationId xmlns:a16="http://schemas.microsoft.com/office/drawing/2014/main" id="{6053D43B-C684-4F55-ADB3-A7057DE4E9D8}"/>
                </a:ext>
              </a:extLst>
            </p:cNvPr>
            <p:cNvSpPr txBox="1">
              <a:spLocks/>
            </p:cNvSpPr>
            <p:nvPr/>
          </p:nvSpPr>
          <p:spPr>
            <a:xfrm>
              <a:off x="8603193" y="3304340"/>
              <a:ext cx="1442703" cy="15497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000" dirty="0">
                  <a:solidFill>
                    <a:srgbClr val="95959B"/>
                  </a:solidFill>
                </a:rPr>
                <a:t>CR </a:t>
              </a:r>
              <a:r>
                <a:rPr lang="ru-RU" sz="1000" dirty="0">
                  <a:solidFill>
                    <a:srgbClr val="95959B"/>
                  </a:solidFill>
                </a:rPr>
                <a:t>ТЕСТОВОЙ ГРУППЫ</a:t>
              </a:r>
            </a:p>
          </p:txBody>
        </p: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2F1B2C38-BE8E-4A8E-9940-055FD642839F}"/>
                </a:ext>
              </a:extLst>
            </p:cNvPr>
            <p:cNvCxnSpPr>
              <a:cxnSpLocks/>
            </p:cNvCxnSpPr>
            <p:nvPr/>
          </p:nvCxnSpPr>
          <p:spPr>
            <a:xfrm>
              <a:off x="8635566" y="3664086"/>
              <a:ext cx="2433102" cy="0"/>
            </a:xfrm>
            <a:prstGeom prst="line">
              <a:avLst/>
            </a:prstGeom>
            <a:ln w="44450" cap="rnd">
              <a:solidFill>
                <a:srgbClr val="FF2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E9CEEEC3-0D11-492F-9423-E89BA4201262}"/>
                </a:ext>
              </a:extLst>
            </p:cNvPr>
            <p:cNvCxnSpPr>
              <a:cxnSpLocks/>
            </p:cNvCxnSpPr>
            <p:nvPr/>
          </p:nvCxnSpPr>
          <p:spPr>
            <a:xfrm>
              <a:off x="8635566" y="3862206"/>
              <a:ext cx="1651034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Заголовок 1">
              <a:extLst>
                <a:ext uri="{FF2B5EF4-FFF2-40B4-BE49-F238E27FC236}">
                  <a16:creationId xmlns:a16="http://schemas.microsoft.com/office/drawing/2014/main" id="{399B7E99-813E-49F2-B551-9445A7AFF99E}"/>
                </a:ext>
              </a:extLst>
            </p:cNvPr>
            <p:cNvSpPr txBox="1">
              <a:spLocks/>
            </p:cNvSpPr>
            <p:nvPr/>
          </p:nvSpPr>
          <p:spPr>
            <a:xfrm>
              <a:off x="11249536" y="3564485"/>
              <a:ext cx="315792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8,4%</a:t>
              </a:r>
            </a:p>
          </p:txBody>
        </p:sp>
        <p:sp>
          <p:nvSpPr>
            <p:cNvPr id="99" name="Заголовок 1">
              <a:extLst>
                <a:ext uri="{FF2B5EF4-FFF2-40B4-BE49-F238E27FC236}">
                  <a16:creationId xmlns:a16="http://schemas.microsoft.com/office/drawing/2014/main" id="{547D7D46-EDFE-481B-A58B-9D7AF193F5F0}"/>
                </a:ext>
              </a:extLst>
            </p:cNvPr>
            <p:cNvSpPr txBox="1">
              <a:spLocks/>
            </p:cNvSpPr>
            <p:nvPr/>
          </p:nvSpPr>
          <p:spPr>
            <a:xfrm>
              <a:off x="11249536" y="3771495"/>
              <a:ext cx="299762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5,7%</a:t>
              </a: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D34C3E1-F42B-4996-BC49-7B225F4CE0CA}"/>
              </a:ext>
            </a:extLst>
          </p:cNvPr>
          <p:cNvGrpSpPr/>
          <p:nvPr/>
        </p:nvGrpSpPr>
        <p:grpSpPr>
          <a:xfrm>
            <a:off x="793115" y="5659756"/>
            <a:ext cx="10764198" cy="598078"/>
            <a:chOff x="793115" y="4328192"/>
            <a:chExt cx="10764198" cy="598078"/>
          </a:xfrm>
        </p:grpSpPr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D7DCF39E-914C-4A1A-8A82-2F34A4ABE1D1}"/>
                </a:ext>
              </a:extLst>
            </p:cNvPr>
            <p:cNvCxnSpPr>
              <a:cxnSpLocks/>
            </p:cNvCxnSpPr>
            <p:nvPr/>
          </p:nvCxnSpPr>
          <p:spPr>
            <a:xfrm>
              <a:off x="825488" y="4649838"/>
              <a:ext cx="2520000" cy="0"/>
            </a:xfrm>
            <a:prstGeom prst="line">
              <a:avLst/>
            </a:prstGeom>
            <a:ln w="44450" cap="rnd">
              <a:solidFill>
                <a:srgbClr val="FF2D00">
                  <a:alpha val="1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9483B1DF-7B2E-4BB1-B557-8C6906D85ADF}"/>
                </a:ext>
              </a:extLst>
            </p:cNvPr>
            <p:cNvCxnSpPr>
              <a:cxnSpLocks/>
            </p:cNvCxnSpPr>
            <p:nvPr/>
          </p:nvCxnSpPr>
          <p:spPr>
            <a:xfrm>
              <a:off x="825488" y="4847958"/>
              <a:ext cx="25200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Заголовок 1">
              <a:extLst>
                <a:ext uri="{FF2B5EF4-FFF2-40B4-BE49-F238E27FC236}">
                  <a16:creationId xmlns:a16="http://schemas.microsoft.com/office/drawing/2014/main" id="{21C41C0D-36B3-493A-AF76-58E0174499B5}"/>
                </a:ext>
              </a:extLst>
            </p:cNvPr>
            <p:cNvSpPr txBox="1">
              <a:spLocks/>
            </p:cNvSpPr>
            <p:nvPr/>
          </p:nvSpPr>
          <p:spPr>
            <a:xfrm>
              <a:off x="793115" y="4328192"/>
              <a:ext cx="1729641" cy="15497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000" dirty="0">
                  <a:solidFill>
                    <a:srgbClr val="95959B"/>
                  </a:solidFill>
                </a:rPr>
                <a:t>CR </a:t>
              </a:r>
              <a:r>
                <a:rPr lang="ru-RU" sz="1000" dirty="0">
                  <a:solidFill>
                    <a:srgbClr val="95959B"/>
                  </a:solidFill>
                </a:rPr>
                <a:t>КОНТРОЛЬНОЙ ГРУППЫ</a:t>
              </a:r>
            </a:p>
          </p:txBody>
        </p: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8190796B-4C59-4971-B2A1-39A62ECE1693}"/>
                </a:ext>
              </a:extLst>
            </p:cNvPr>
            <p:cNvCxnSpPr>
              <a:cxnSpLocks/>
            </p:cNvCxnSpPr>
            <p:nvPr/>
          </p:nvCxnSpPr>
          <p:spPr>
            <a:xfrm>
              <a:off x="825488" y="4649838"/>
              <a:ext cx="1737930" cy="0"/>
            </a:xfrm>
            <a:prstGeom prst="line">
              <a:avLst/>
            </a:prstGeom>
            <a:ln w="44450" cap="rnd">
              <a:solidFill>
                <a:srgbClr val="FF2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094E0C07-9DE6-434B-99F4-F96830634BB7}"/>
                </a:ext>
              </a:extLst>
            </p:cNvPr>
            <p:cNvCxnSpPr>
              <a:cxnSpLocks/>
            </p:cNvCxnSpPr>
            <p:nvPr/>
          </p:nvCxnSpPr>
          <p:spPr>
            <a:xfrm>
              <a:off x="825488" y="4847958"/>
              <a:ext cx="1071724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Заголовок 1">
              <a:extLst>
                <a:ext uri="{FF2B5EF4-FFF2-40B4-BE49-F238E27FC236}">
                  <a16:creationId xmlns:a16="http://schemas.microsoft.com/office/drawing/2014/main" id="{3A43C14A-5B8F-45FF-95D1-CE2FDD5017C1}"/>
                </a:ext>
              </a:extLst>
            </p:cNvPr>
            <p:cNvSpPr txBox="1">
              <a:spLocks/>
            </p:cNvSpPr>
            <p:nvPr/>
          </p:nvSpPr>
          <p:spPr>
            <a:xfrm>
              <a:off x="3444346" y="4550237"/>
              <a:ext cx="325410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6,0%</a:t>
              </a:r>
            </a:p>
          </p:txBody>
        </p:sp>
        <p:sp>
          <p:nvSpPr>
            <p:cNvPr id="89" name="Заголовок 1">
              <a:extLst>
                <a:ext uri="{FF2B5EF4-FFF2-40B4-BE49-F238E27FC236}">
                  <a16:creationId xmlns:a16="http://schemas.microsoft.com/office/drawing/2014/main" id="{40E70B78-1DDC-475A-890B-C66F52B678DC}"/>
                </a:ext>
              </a:extLst>
            </p:cNvPr>
            <p:cNvSpPr txBox="1">
              <a:spLocks/>
            </p:cNvSpPr>
            <p:nvPr/>
          </p:nvSpPr>
          <p:spPr>
            <a:xfrm>
              <a:off x="3444346" y="4763597"/>
              <a:ext cx="302968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3,7%</a:t>
              </a:r>
            </a:p>
          </p:txBody>
        </p: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46E5FA01-F9FE-4AD6-B550-186076C4C224}"/>
                </a:ext>
              </a:extLst>
            </p:cNvPr>
            <p:cNvCxnSpPr>
              <a:cxnSpLocks/>
            </p:cNvCxnSpPr>
            <p:nvPr/>
          </p:nvCxnSpPr>
          <p:spPr>
            <a:xfrm>
              <a:off x="4759000" y="4649838"/>
              <a:ext cx="2520000" cy="0"/>
            </a:xfrm>
            <a:prstGeom prst="line">
              <a:avLst/>
            </a:prstGeom>
            <a:ln w="44450" cap="rnd">
              <a:solidFill>
                <a:srgbClr val="FF2D00">
                  <a:alpha val="1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>
              <a:extLst>
                <a:ext uri="{FF2B5EF4-FFF2-40B4-BE49-F238E27FC236}">
                  <a16:creationId xmlns:a16="http://schemas.microsoft.com/office/drawing/2014/main" id="{AF313AEE-2A2F-4B32-9B57-620992C31FCC}"/>
                </a:ext>
              </a:extLst>
            </p:cNvPr>
            <p:cNvCxnSpPr>
              <a:cxnSpLocks/>
            </p:cNvCxnSpPr>
            <p:nvPr/>
          </p:nvCxnSpPr>
          <p:spPr>
            <a:xfrm>
              <a:off x="4759000" y="4847958"/>
              <a:ext cx="25200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Заголовок 1">
              <a:extLst>
                <a:ext uri="{FF2B5EF4-FFF2-40B4-BE49-F238E27FC236}">
                  <a16:creationId xmlns:a16="http://schemas.microsoft.com/office/drawing/2014/main" id="{D19F98D9-5BAA-4D4A-AF12-03AFE790CAEA}"/>
                </a:ext>
              </a:extLst>
            </p:cNvPr>
            <p:cNvSpPr txBox="1">
              <a:spLocks/>
            </p:cNvSpPr>
            <p:nvPr/>
          </p:nvSpPr>
          <p:spPr>
            <a:xfrm>
              <a:off x="4726627" y="4328192"/>
              <a:ext cx="1729641" cy="15497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000" dirty="0">
                  <a:solidFill>
                    <a:srgbClr val="95959B"/>
                  </a:solidFill>
                </a:rPr>
                <a:t>CR </a:t>
              </a:r>
              <a:r>
                <a:rPr lang="ru-RU" sz="1000" dirty="0">
                  <a:solidFill>
                    <a:srgbClr val="95959B"/>
                  </a:solidFill>
                </a:rPr>
                <a:t>КОНТРОЛЬНОЙ ГРУППЫ</a:t>
              </a:r>
            </a:p>
          </p:txBody>
        </p: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DEC2BA70-7559-4923-9840-0EC9FB2B60FF}"/>
                </a:ext>
              </a:extLst>
            </p:cNvPr>
            <p:cNvCxnSpPr>
              <a:cxnSpLocks/>
            </p:cNvCxnSpPr>
            <p:nvPr/>
          </p:nvCxnSpPr>
          <p:spPr>
            <a:xfrm>
              <a:off x="4759000" y="4649838"/>
              <a:ext cx="1593102" cy="0"/>
            </a:xfrm>
            <a:prstGeom prst="line">
              <a:avLst/>
            </a:prstGeom>
            <a:ln w="44450" cap="rnd">
              <a:solidFill>
                <a:srgbClr val="FF2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D07B870C-C5F7-46CD-BA3F-492A2589F210}"/>
                </a:ext>
              </a:extLst>
            </p:cNvPr>
            <p:cNvCxnSpPr>
              <a:cxnSpLocks/>
            </p:cNvCxnSpPr>
            <p:nvPr/>
          </p:nvCxnSpPr>
          <p:spPr>
            <a:xfrm>
              <a:off x="4759000" y="4847958"/>
              <a:ext cx="1042758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Заголовок 1">
              <a:extLst>
                <a:ext uri="{FF2B5EF4-FFF2-40B4-BE49-F238E27FC236}">
                  <a16:creationId xmlns:a16="http://schemas.microsoft.com/office/drawing/2014/main" id="{1ED2F124-0B68-4019-8C71-F6E40901A85E}"/>
                </a:ext>
              </a:extLst>
            </p:cNvPr>
            <p:cNvSpPr txBox="1">
              <a:spLocks/>
            </p:cNvSpPr>
            <p:nvPr/>
          </p:nvSpPr>
          <p:spPr>
            <a:xfrm>
              <a:off x="7375414" y="4550237"/>
              <a:ext cx="307777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5,5%</a:t>
              </a:r>
            </a:p>
          </p:txBody>
        </p:sp>
        <p:sp>
          <p:nvSpPr>
            <p:cNvPr id="95" name="Заголовок 1">
              <a:extLst>
                <a:ext uri="{FF2B5EF4-FFF2-40B4-BE49-F238E27FC236}">
                  <a16:creationId xmlns:a16="http://schemas.microsoft.com/office/drawing/2014/main" id="{A75A7A80-38BA-4F6F-89B1-8E9305C67E8A}"/>
                </a:ext>
              </a:extLst>
            </p:cNvPr>
            <p:cNvSpPr txBox="1">
              <a:spLocks/>
            </p:cNvSpPr>
            <p:nvPr/>
          </p:nvSpPr>
          <p:spPr>
            <a:xfrm>
              <a:off x="7375414" y="4763597"/>
              <a:ext cx="315792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3,6%</a:t>
              </a:r>
            </a:p>
          </p:txBody>
        </p:sp>
        <p:cxnSp>
          <p:nvCxnSpPr>
            <p:cNvPr id="106" name="Прямая соединительная линия 105">
              <a:extLst>
                <a:ext uri="{FF2B5EF4-FFF2-40B4-BE49-F238E27FC236}">
                  <a16:creationId xmlns:a16="http://schemas.microsoft.com/office/drawing/2014/main" id="{C8B898D3-B64F-44DF-80E9-6E1AAED92DA1}"/>
                </a:ext>
              </a:extLst>
            </p:cNvPr>
            <p:cNvCxnSpPr>
              <a:cxnSpLocks/>
            </p:cNvCxnSpPr>
            <p:nvPr/>
          </p:nvCxnSpPr>
          <p:spPr>
            <a:xfrm>
              <a:off x="8635566" y="4649838"/>
              <a:ext cx="2520000" cy="0"/>
            </a:xfrm>
            <a:prstGeom prst="line">
              <a:avLst/>
            </a:prstGeom>
            <a:ln w="44450" cap="rnd">
              <a:solidFill>
                <a:srgbClr val="FF2D00">
                  <a:alpha val="1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9CB35345-F7E8-4985-AADF-DC018FCA6372}"/>
                </a:ext>
              </a:extLst>
            </p:cNvPr>
            <p:cNvCxnSpPr>
              <a:cxnSpLocks/>
            </p:cNvCxnSpPr>
            <p:nvPr/>
          </p:nvCxnSpPr>
          <p:spPr>
            <a:xfrm>
              <a:off x="8635566" y="4847958"/>
              <a:ext cx="2520000" cy="0"/>
            </a:xfrm>
            <a:prstGeom prst="line">
              <a:avLst/>
            </a:prstGeom>
            <a:ln w="44450" cap="rnd">
              <a:solidFill>
                <a:srgbClr val="F3F3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Заголовок 1">
              <a:extLst>
                <a:ext uri="{FF2B5EF4-FFF2-40B4-BE49-F238E27FC236}">
                  <a16:creationId xmlns:a16="http://schemas.microsoft.com/office/drawing/2014/main" id="{7ADE09DC-89D2-4C1E-A992-1655AB15AAC0}"/>
                </a:ext>
              </a:extLst>
            </p:cNvPr>
            <p:cNvSpPr txBox="1">
              <a:spLocks/>
            </p:cNvSpPr>
            <p:nvPr/>
          </p:nvSpPr>
          <p:spPr>
            <a:xfrm>
              <a:off x="8603193" y="4328192"/>
              <a:ext cx="1729641" cy="15497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000" dirty="0">
                  <a:solidFill>
                    <a:srgbClr val="95959B"/>
                  </a:solidFill>
                </a:rPr>
                <a:t>CR </a:t>
              </a:r>
              <a:r>
                <a:rPr lang="ru-RU" sz="1000" dirty="0">
                  <a:solidFill>
                    <a:srgbClr val="95959B"/>
                  </a:solidFill>
                </a:rPr>
                <a:t>КОНТРОЛЬНОЙ ГРУППЫ</a:t>
              </a:r>
            </a:p>
          </p:txBody>
        </p: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E3F005C2-07E4-4209-8262-52711EA4C4C3}"/>
                </a:ext>
              </a:extLst>
            </p:cNvPr>
            <p:cNvCxnSpPr>
              <a:cxnSpLocks/>
            </p:cNvCxnSpPr>
            <p:nvPr/>
          </p:nvCxnSpPr>
          <p:spPr>
            <a:xfrm>
              <a:off x="8635566" y="4649838"/>
              <a:ext cx="2375171" cy="0"/>
            </a:xfrm>
            <a:prstGeom prst="line">
              <a:avLst/>
            </a:prstGeom>
            <a:ln w="44450" cap="rnd">
              <a:solidFill>
                <a:srgbClr val="FF2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>
              <a:extLst>
                <a:ext uri="{FF2B5EF4-FFF2-40B4-BE49-F238E27FC236}">
                  <a16:creationId xmlns:a16="http://schemas.microsoft.com/office/drawing/2014/main" id="{68FD3F74-D8D4-42B6-9030-C7F5DDAD3439}"/>
                </a:ext>
              </a:extLst>
            </p:cNvPr>
            <p:cNvCxnSpPr>
              <a:cxnSpLocks/>
            </p:cNvCxnSpPr>
            <p:nvPr/>
          </p:nvCxnSpPr>
          <p:spPr>
            <a:xfrm>
              <a:off x="8635566" y="4847958"/>
              <a:ext cx="1506206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Заголовок 1">
              <a:extLst>
                <a:ext uri="{FF2B5EF4-FFF2-40B4-BE49-F238E27FC236}">
                  <a16:creationId xmlns:a16="http://schemas.microsoft.com/office/drawing/2014/main" id="{EFF07167-7346-4C3C-917A-09F578AE8A0D}"/>
                </a:ext>
              </a:extLst>
            </p:cNvPr>
            <p:cNvSpPr txBox="1">
              <a:spLocks/>
            </p:cNvSpPr>
            <p:nvPr/>
          </p:nvSpPr>
          <p:spPr>
            <a:xfrm>
              <a:off x="11249536" y="4550237"/>
              <a:ext cx="307777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8,2%</a:t>
              </a:r>
            </a:p>
          </p:txBody>
        </p:sp>
        <p:sp>
          <p:nvSpPr>
            <p:cNvPr id="101" name="Заголовок 1">
              <a:extLst>
                <a:ext uri="{FF2B5EF4-FFF2-40B4-BE49-F238E27FC236}">
                  <a16:creationId xmlns:a16="http://schemas.microsoft.com/office/drawing/2014/main" id="{891196CE-C856-4361-8ADA-A6EB4E714924}"/>
                </a:ext>
              </a:extLst>
            </p:cNvPr>
            <p:cNvSpPr txBox="1">
              <a:spLocks/>
            </p:cNvSpPr>
            <p:nvPr/>
          </p:nvSpPr>
          <p:spPr>
            <a:xfrm>
              <a:off x="11249536" y="4763597"/>
              <a:ext cx="304571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5,2%</a:t>
              </a: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A8D30379-F1FD-49B3-B4EF-71FF269D72FA}"/>
              </a:ext>
            </a:extLst>
          </p:cNvPr>
          <p:cNvGrpSpPr/>
          <p:nvPr/>
        </p:nvGrpSpPr>
        <p:grpSpPr>
          <a:xfrm>
            <a:off x="793115" y="3472741"/>
            <a:ext cx="10833127" cy="631097"/>
            <a:chOff x="793115" y="5555013"/>
            <a:chExt cx="10833127" cy="631097"/>
          </a:xfrm>
        </p:grpSpPr>
        <p:cxnSp>
          <p:nvCxnSpPr>
            <p:cNvPr id="133" name="Прямая соединительная линия 132">
              <a:extLst>
                <a:ext uri="{FF2B5EF4-FFF2-40B4-BE49-F238E27FC236}">
                  <a16:creationId xmlns:a16="http://schemas.microsoft.com/office/drawing/2014/main" id="{E0B846B3-17B6-48A7-AB9E-2FC45F2AF44A}"/>
                </a:ext>
              </a:extLst>
            </p:cNvPr>
            <p:cNvCxnSpPr>
              <a:cxnSpLocks/>
            </p:cNvCxnSpPr>
            <p:nvPr/>
          </p:nvCxnSpPr>
          <p:spPr>
            <a:xfrm>
              <a:off x="825488" y="5901365"/>
              <a:ext cx="2520000" cy="0"/>
            </a:xfrm>
            <a:prstGeom prst="line">
              <a:avLst/>
            </a:prstGeom>
            <a:ln w="44450" cap="rnd">
              <a:solidFill>
                <a:srgbClr val="FF2D00">
                  <a:alpha val="1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единительная линия 119">
              <a:extLst>
                <a:ext uri="{FF2B5EF4-FFF2-40B4-BE49-F238E27FC236}">
                  <a16:creationId xmlns:a16="http://schemas.microsoft.com/office/drawing/2014/main" id="{774975EB-00A5-47AB-9854-2B27CB23A26B}"/>
                </a:ext>
              </a:extLst>
            </p:cNvPr>
            <p:cNvCxnSpPr>
              <a:cxnSpLocks/>
            </p:cNvCxnSpPr>
            <p:nvPr/>
          </p:nvCxnSpPr>
          <p:spPr>
            <a:xfrm>
              <a:off x="825488" y="6099485"/>
              <a:ext cx="2520000" cy="0"/>
            </a:xfrm>
            <a:prstGeom prst="line">
              <a:avLst/>
            </a:prstGeom>
            <a:ln w="44450" cap="rnd">
              <a:solidFill>
                <a:srgbClr val="95959B">
                  <a:alpha val="1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Заголовок 1">
              <a:extLst>
                <a:ext uri="{FF2B5EF4-FFF2-40B4-BE49-F238E27FC236}">
                  <a16:creationId xmlns:a16="http://schemas.microsoft.com/office/drawing/2014/main" id="{C6CD3A2E-3E71-48B9-8D93-011383D053A8}"/>
                </a:ext>
              </a:extLst>
            </p:cNvPr>
            <p:cNvSpPr txBox="1">
              <a:spLocks/>
            </p:cNvSpPr>
            <p:nvPr/>
          </p:nvSpPr>
          <p:spPr>
            <a:xfrm>
              <a:off x="793115" y="5555013"/>
              <a:ext cx="682879" cy="15497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000" dirty="0">
                  <a:solidFill>
                    <a:srgbClr val="95959B"/>
                  </a:solidFill>
                </a:rPr>
                <a:t>SALES LIFT</a:t>
              </a:r>
              <a:endParaRPr lang="ru-RU" sz="1000" dirty="0">
                <a:solidFill>
                  <a:srgbClr val="95959B"/>
                </a:solidFill>
              </a:endParaRPr>
            </a:p>
          </p:txBody>
        </p: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B22F4FEF-DE6E-40C9-9F97-4CA46B61E5F0}"/>
                </a:ext>
              </a:extLst>
            </p:cNvPr>
            <p:cNvCxnSpPr>
              <a:cxnSpLocks/>
            </p:cNvCxnSpPr>
            <p:nvPr/>
          </p:nvCxnSpPr>
          <p:spPr>
            <a:xfrm>
              <a:off x="825488" y="5901365"/>
              <a:ext cx="1551975" cy="0"/>
            </a:xfrm>
            <a:prstGeom prst="line">
              <a:avLst/>
            </a:prstGeom>
            <a:ln w="44450" cap="rnd">
              <a:solidFill>
                <a:srgbClr val="FF2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5579D388-D981-4818-A1C7-B1BE473500A2}"/>
                </a:ext>
              </a:extLst>
            </p:cNvPr>
            <p:cNvCxnSpPr>
              <a:cxnSpLocks/>
            </p:cNvCxnSpPr>
            <p:nvPr/>
          </p:nvCxnSpPr>
          <p:spPr>
            <a:xfrm>
              <a:off x="825487" y="6099485"/>
              <a:ext cx="2206470" cy="0"/>
            </a:xfrm>
            <a:prstGeom prst="line">
              <a:avLst/>
            </a:prstGeom>
            <a:ln w="44450" cap="rnd">
              <a:solidFill>
                <a:srgbClr val="9595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Заголовок 1">
              <a:extLst>
                <a:ext uri="{FF2B5EF4-FFF2-40B4-BE49-F238E27FC236}">
                  <a16:creationId xmlns:a16="http://schemas.microsoft.com/office/drawing/2014/main" id="{53E4FFD0-DD4A-4456-ADB2-1EFD581192E4}"/>
                </a:ext>
              </a:extLst>
            </p:cNvPr>
            <p:cNvSpPr txBox="1">
              <a:spLocks/>
            </p:cNvSpPr>
            <p:nvPr/>
          </p:nvSpPr>
          <p:spPr>
            <a:xfrm>
              <a:off x="3444346" y="5804997"/>
              <a:ext cx="400751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39,6%</a:t>
              </a:r>
            </a:p>
          </p:txBody>
        </p:sp>
        <p:sp>
          <p:nvSpPr>
            <p:cNvPr id="91" name="Заголовок 1">
              <a:extLst>
                <a:ext uri="{FF2B5EF4-FFF2-40B4-BE49-F238E27FC236}">
                  <a16:creationId xmlns:a16="http://schemas.microsoft.com/office/drawing/2014/main" id="{672004A4-6B20-4AAB-A93E-8D1439FE9AEA}"/>
                </a:ext>
              </a:extLst>
            </p:cNvPr>
            <p:cNvSpPr txBox="1">
              <a:spLocks/>
            </p:cNvSpPr>
            <p:nvPr/>
          </p:nvSpPr>
          <p:spPr>
            <a:xfrm>
              <a:off x="3444346" y="6023437"/>
              <a:ext cx="395942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56,3%</a:t>
              </a:r>
            </a:p>
          </p:txBody>
        </p:sp>
        <p:cxnSp>
          <p:nvCxnSpPr>
            <p:cNvPr id="116" name="Прямая соединительная линия 115">
              <a:extLst>
                <a:ext uri="{FF2B5EF4-FFF2-40B4-BE49-F238E27FC236}">
                  <a16:creationId xmlns:a16="http://schemas.microsoft.com/office/drawing/2014/main" id="{5CABB5B5-FB99-4CA2-AB65-FF935BD2DC86}"/>
                </a:ext>
              </a:extLst>
            </p:cNvPr>
            <p:cNvCxnSpPr>
              <a:cxnSpLocks/>
            </p:cNvCxnSpPr>
            <p:nvPr/>
          </p:nvCxnSpPr>
          <p:spPr>
            <a:xfrm>
              <a:off x="4758999" y="5901365"/>
              <a:ext cx="2520000" cy="0"/>
            </a:xfrm>
            <a:prstGeom prst="line">
              <a:avLst/>
            </a:prstGeom>
            <a:ln w="44450" cap="rnd">
              <a:solidFill>
                <a:srgbClr val="FF2D00">
                  <a:alpha val="1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Заголовок 1">
              <a:extLst>
                <a:ext uri="{FF2B5EF4-FFF2-40B4-BE49-F238E27FC236}">
                  <a16:creationId xmlns:a16="http://schemas.microsoft.com/office/drawing/2014/main" id="{90F8DFBB-9392-49CC-828B-56E76D5BF349}"/>
                </a:ext>
              </a:extLst>
            </p:cNvPr>
            <p:cNvSpPr txBox="1">
              <a:spLocks/>
            </p:cNvSpPr>
            <p:nvPr/>
          </p:nvSpPr>
          <p:spPr>
            <a:xfrm>
              <a:off x="4726627" y="5555013"/>
              <a:ext cx="682879" cy="15497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000" dirty="0">
                  <a:solidFill>
                    <a:srgbClr val="95959B"/>
                  </a:solidFill>
                </a:rPr>
                <a:t>SALES LIFT</a:t>
              </a:r>
              <a:endParaRPr lang="ru-RU" sz="1000" dirty="0">
                <a:solidFill>
                  <a:srgbClr val="95959B"/>
                </a:solidFill>
              </a:endParaRPr>
            </a:p>
          </p:txBody>
        </p: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9A66DE9D-A717-4755-A631-43FE48AF4D3A}"/>
                </a:ext>
              </a:extLst>
            </p:cNvPr>
            <p:cNvGrpSpPr/>
            <p:nvPr/>
          </p:nvGrpSpPr>
          <p:grpSpPr>
            <a:xfrm>
              <a:off x="4758998" y="5901365"/>
              <a:ext cx="2520002" cy="198120"/>
              <a:chOff x="4758998" y="5901365"/>
              <a:chExt cx="2314801" cy="198120"/>
            </a:xfrm>
          </p:grpSpPr>
          <p:cxnSp>
            <p:nvCxnSpPr>
              <p:cNvPr id="70" name="Прямая соединительная линия 69">
                <a:extLst>
                  <a:ext uri="{FF2B5EF4-FFF2-40B4-BE49-F238E27FC236}">
                    <a16:creationId xmlns:a16="http://schemas.microsoft.com/office/drawing/2014/main" id="{63540F73-B129-4819-8AAE-4D44E1F609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8998" y="5901365"/>
                <a:ext cx="2120400" cy="0"/>
              </a:xfrm>
              <a:prstGeom prst="line">
                <a:avLst/>
              </a:prstGeom>
              <a:ln w="44450" cap="rnd">
                <a:solidFill>
                  <a:srgbClr val="FF2D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Прямая соединительная линия 70">
                <a:extLst>
                  <a:ext uri="{FF2B5EF4-FFF2-40B4-BE49-F238E27FC236}">
                    <a16:creationId xmlns:a16="http://schemas.microsoft.com/office/drawing/2014/main" id="{194E4336-BF39-4A27-8020-CDD4C720C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8999" y="6099485"/>
                <a:ext cx="2314800" cy="0"/>
              </a:xfrm>
              <a:prstGeom prst="line">
                <a:avLst/>
              </a:prstGeom>
              <a:ln w="44450" cap="rnd">
                <a:solidFill>
                  <a:srgbClr val="95959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Заголовок 1">
              <a:extLst>
                <a:ext uri="{FF2B5EF4-FFF2-40B4-BE49-F238E27FC236}">
                  <a16:creationId xmlns:a16="http://schemas.microsoft.com/office/drawing/2014/main" id="{B058B96F-7C96-475D-9D7D-2E1F0BF5B5B6}"/>
                </a:ext>
              </a:extLst>
            </p:cNvPr>
            <p:cNvSpPr txBox="1">
              <a:spLocks/>
            </p:cNvSpPr>
            <p:nvPr/>
          </p:nvSpPr>
          <p:spPr>
            <a:xfrm>
              <a:off x="7375414" y="5804997"/>
              <a:ext cx="395942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58,9%</a:t>
              </a:r>
            </a:p>
          </p:txBody>
        </p:sp>
        <p:sp>
          <p:nvSpPr>
            <p:cNvPr id="97" name="Заголовок 1">
              <a:extLst>
                <a:ext uri="{FF2B5EF4-FFF2-40B4-BE49-F238E27FC236}">
                  <a16:creationId xmlns:a16="http://schemas.microsoft.com/office/drawing/2014/main" id="{734B7E3D-2EAB-4862-B571-153551C6F9D6}"/>
                </a:ext>
              </a:extLst>
            </p:cNvPr>
            <p:cNvSpPr txBox="1">
              <a:spLocks/>
            </p:cNvSpPr>
            <p:nvPr/>
          </p:nvSpPr>
          <p:spPr>
            <a:xfrm>
              <a:off x="7375414" y="6023437"/>
              <a:ext cx="400751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64,3%</a:t>
              </a:r>
            </a:p>
          </p:txBody>
        </p:sp>
        <p:cxnSp>
          <p:nvCxnSpPr>
            <p:cNvPr id="118" name="Прямая соединительная линия 117">
              <a:extLst>
                <a:ext uri="{FF2B5EF4-FFF2-40B4-BE49-F238E27FC236}">
                  <a16:creationId xmlns:a16="http://schemas.microsoft.com/office/drawing/2014/main" id="{545E297A-E5B9-4012-89CD-7E6E20AE60B1}"/>
                </a:ext>
              </a:extLst>
            </p:cNvPr>
            <p:cNvCxnSpPr>
              <a:cxnSpLocks/>
            </p:cNvCxnSpPr>
            <p:nvPr/>
          </p:nvCxnSpPr>
          <p:spPr>
            <a:xfrm>
              <a:off x="8635566" y="6099485"/>
              <a:ext cx="2520000" cy="0"/>
            </a:xfrm>
            <a:prstGeom prst="line">
              <a:avLst/>
            </a:prstGeom>
            <a:ln w="44450" cap="rnd">
              <a:solidFill>
                <a:srgbClr val="95959B">
                  <a:alpha val="1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>
              <a:extLst>
                <a:ext uri="{FF2B5EF4-FFF2-40B4-BE49-F238E27FC236}">
                  <a16:creationId xmlns:a16="http://schemas.microsoft.com/office/drawing/2014/main" id="{D746E320-1D89-42E5-8056-C80D3C29AAB9}"/>
                </a:ext>
              </a:extLst>
            </p:cNvPr>
            <p:cNvCxnSpPr>
              <a:cxnSpLocks/>
            </p:cNvCxnSpPr>
            <p:nvPr/>
          </p:nvCxnSpPr>
          <p:spPr>
            <a:xfrm>
              <a:off x="8635566" y="5901365"/>
              <a:ext cx="2520000" cy="0"/>
            </a:xfrm>
            <a:prstGeom prst="line">
              <a:avLst/>
            </a:prstGeom>
            <a:ln w="44450" cap="rnd">
              <a:solidFill>
                <a:srgbClr val="FF2D00">
                  <a:alpha val="1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Заголовок 1">
              <a:extLst>
                <a:ext uri="{FF2B5EF4-FFF2-40B4-BE49-F238E27FC236}">
                  <a16:creationId xmlns:a16="http://schemas.microsoft.com/office/drawing/2014/main" id="{ED2D4A18-DDFA-4B8B-87DC-56D41F17B3AE}"/>
                </a:ext>
              </a:extLst>
            </p:cNvPr>
            <p:cNvSpPr txBox="1">
              <a:spLocks/>
            </p:cNvSpPr>
            <p:nvPr/>
          </p:nvSpPr>
          <p:spPr>
            <a:xfrm>
              <a:off x="8603193" y="5555013"/>
              <a:ext cx="682879" cy="15497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en-US" sz="1000" dirty="0">
                  <a:solidFill>
                    <a:srgbClr val="95959B"/>
                  </a:solidFill>
                </a:rPr>
                <a:t>SALES LIFT</a:t>
              </a:r>
              <a:endParaRPr lang="ru-RU" sz="1000" dirty="0">
                <a:solidFill>
                  <a:srgbClr val="95959B"/>
                </a:solidFill>
              </a:endParaRPr>
            </a:p>
          </p:txBody>
        </p: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9A7D524E-0410-4BCC-9912-EF5CEF16AF79}"/>
                </a:ext>
              </a:extLst>
            </p:cNvPr>
            <p:cNvGrpSpPr/>
            <p:nvPr/>
          </p:nvGrpSpPr>
          <p:grpSpPr>
            <a:xfrm>
              <a:off x="8635565" y="5901365"/>
              <a:ext cx="411509" cy="198120"/>
              <a:chOff x="8635566" y="5901365"/>
              <a:chExt cx="378000" cy="198120"/>
            </a:xfrm>
          </p:grpSpPr>
          <p:cxnSp>
            <p:nvCxnSpPr>
              <p:cNvPr id="84" name="Прямая соединительная линия 83">
                <a:extLst>
                  <a:ext uri="{FF2B5EF4-FFF2-40B4-BE49-F238E27FC236}">
                    <a16:creationId xmlns:a16="http://schemas.microsoft.com/office/drawing/2014/main" id="{B513A1ED-954D-46C9-9473-6275CD5AD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5566" y="5901365"/>
                <a:ext cx="54000" cy="0"/>
              </a:xfrm>
              <a:prstGeom prst="line">
                <a:avLst/>
              </a:prstGeom>
              <a:ln w="44450" cap="rnd">
                <a:solidFill>
                  <a:srgbClr val="FF2D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Прямая соединительная линия 84">
                <a:extLst>
                  <a:ext uri="{FF2B5EF4-FFF2-40B4-BE49-F238E27FC236}">
                    <a16:creationId xmlns:a16="http://schemas.microsoft.com/office/drawing/2014/main" id="{BF53D641-F8B8-4A3F-8F27-49E095A4BE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5566" y="6099485"/>
                <a:ext cx="378000" cy="0"/>
              </a:xfrm>
              <a:prstGeom prst="line">
                <a:avLst/>
              </a:prstGeom>
              <a:ln w="44450" cap="rnd">
                <a:solidFill>
                  <a:srgbClr val="95959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Заголовок 1">
              <a:extLst>
                <a:ext uri="{FF2B5EF4-FFF2-40B4-BE49-F238E27FC236}">
                  <a16:creationId xmlns:a16="http://schemas.microsoft.com/office/drawing/2014/main" id="{3ACBC987-7915-4C78-9B00-9D8703665012}"/>
                </a:ext>
              </a:extLst>
            </p:cNvPr>
            <p:cNvSpPr txBox="1">
              <a:spLocks/>
            </p:cNvSpPr>
            <p:nvPr/>
          </p:nvSpPr>
          <p:spPr>
            <a:xfrm>
              <a:off x="11249536" y="5804997"/>
              <a:ext cx="283732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1,5%</a:t>
              </a:r>
            </a:p>
          </p:txBody>
        </p:sp>
        <p:sp>
          <p:nvSpPr>
            <p:cNvPr id="103" name="Заголовок 1">
              <a:extLst>
                <a:ext uri="{FF2B5EF4-FFF2-40B4-BE49-F238E27FC236}">
                  <a16:creationId xmlns:a16="http://schemas.microsoft.com/office/drawing/2014/main" id="{9363DF14-7417-47E2-B463-69002A1D0AFE}"/>
                </a:ext>
              </a:extLst>
            </p:cNvPr>
            <p:cNvSpPr txBox="1">
              <a:spLocks/>
            </p:cNvSpPr>
            <p:nvPr/>
          </p:nvSpPr>
          <p:spPr>
            <a:xfrm>
              <a:off x="11249536" y="6023437"/>
              <a:ext cx="376706" cy="162673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050" dirty="0"/>
                <a:t>10,5%</a:t>
              </a:r>
            </a:p>
          </p:txBody>
        </p:sp>
      </p:grpSp>
      <p:sp>
        <p:nvSpPr>
          <p:cNvPr id="104" name="Заголовок 1">
            <a:extLst>
              <a:ext uri="{FF2B5EF4-FFF2-40B4-BE49-F238E27FC236}">
                <a16:creationId xmlns:a16="http://schemas.microsoft.com/office/drawing/2014/main" id="{5E5D2343-5755-440A-ADCD-BE84DD9DA9AD}"/>
              </a:ext>
            </a:extLst>
          </p:cNvPr>
          <p:cNvSpPr txBox="1">
            <a:spLocks/>
          </p:cNvSpPr>
          <p:nvPr/>
        </p:nvSpPr>
        <p:spPr>
          <a:xfrm>
            <a:off x="805815" y="1043511"/>
            <a:ext cx="7292061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400" b="0" dirty="0">
                <a:solidFill>
                  <a:srgbClr val="FF2D00"/>
                </a:solidFill>
                <a:latin typeface="Graphik LCG" panose="020B0503030202060203" pitchFamily="34" charset="0"/>
              </a:rPr>
              <a:t>Сравнение показателей за время рекламной кампании и за период 7 дней после РК</a:t>
            </a:r>
          </a:p>
        </p:txBody>
      </p: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3549CA65-1E94-41DF-B9CA-6B0469496A90}"/>
              </a:ext>
            </a:extLst>
          </p:cNvPr>
          <p:cNvCxnSpPr>
            <a:cxnSpLocks/>
          </p:cNvCxnSpPr>
          <p:nvPr/>
        </p:nvCxnSpPr>
        <p:spPr>
          <a:xfrm>
            <a:off x="4259349" y="1590039"/>
            <a:ext cx="0" cy="4644505"/>
          </a:xfrm>
          <a:prstGeom prst="line">
            <a:avLst/>
          </a:prstGeom>
          <a:ln w="12700" cap="rnd">
            <a:solidFill>
              <a:srgbClr val="9595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>
            <a:extLst>
              <a:ext uri="{FF2B5EF4-FFF2-40B4-BE49-F238E27FC236}">
                <a16:creationId xmlns:a16="http://schemas.microsoft.com/office/drawing/2014/main" id="{03AF2F2F-FBD5-437D-8B21-25A418CC30FD}"/>
              </a:ext>
            </a:extLst>
          </p:cNvPr>
          <p:cNvCxnSpPr>
            <a:cxnSpLocks/>
          </p:cNvCxnSpPr>
          <p:nvPr/>
        </p:nvCxnSpPr>
        <p:spPr>
          <a:xfrm>
            <a:off x="8166331" y="1590039"/>
            <a:ext cx="0" cy="4644505"/>
          </a:xfrm>
          <a:prstGeom prst="line">
            <a:avLst/>
          </a:prstGeom>
          <a:ln w="12700" cap="rnd">
            <a:solidFill>
              <a:srgbClr val="9595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Группа 199">
            <a:extLst>
              <a:ext uri="{FF2B5EF4-FFF2-40B4-BE49-F238E27FC236}">
                <a16:creationId xmlns:a16="http://schemas.microsoft.com/office/drawing/2014/main" id="{E538A5C6-BA58-49A1-962F-EF19121E5FB2}"/>
              </a:ext>
            </a:extLst>
          </p:cNvPr>
          <p:cNvGrpSpPr/>
          <p:nvPr/>
        </p:nvGrpSpPr>
        <p:grpSpPr>
          <a:xfrm>
            <a:off x="1128573" y="2154875"/>
            <a:ext cx="9735348" cy="805987"/>
            <a:chOff x="1128573" y="2173347"/>
            <a:chExt cx="9735348" cy="805987"/>
          </a:xfrm>
        </p:grpSpPr>
        <p:sp>
          <p:nvSpPr>
            <p:cNvPr id="201" name="Заголовок 1">
              <a:extLst>
                <a:ext uri="{FF2B5EF4-FFF2-40B4-BE49-F238E27FC236}">
                  <a16:creationId xmlns:a16="http://schemas.microsoft.com/office/drawing/2014/main" id="{3C3DE9E3-0E21-4D4E-B53A-C045AE0C0AFC}"/>
                </a:ext>
              </a:extLst>
            </p:cNvPr>
            <p:cNvSpPr txBox="1">
              <a:spLocks/>
            </p:cNvSpPr>
            <p:nvPr/>
          </p:nvSpPr>
          <p:spPr>
            <a:xfrm>
              <a:off x="1289648" y="2173347"/>
              <a:ext cx="1713611" cy="356636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Post-view</a:t>
              </a:r>
              <a: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покупки 7 дней</a:t>
              </a:r>
              <a:b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после кампании</a:t>
              </a:r>
            </a:p>
          </p:txBody>
        </p:sp>
        <p:sp>
          <p:nvSpPr>
            <p:cNvPr id="202" name="Заголовок 1">
              <a:extLst>
                <a:ext uri="{FF2B5EF4-FFF2-40B4-BE49-F238E27FC236}">
                  <a16:creationId xmlns:a16="http://schemas.microsoft.com/office/drawing/2014/main" id="{42BB0694-01E3-4E32-8898-663773C8B602}"/>
                </a:ext>
              </a:extLst>
            </p:cNvPr>
            <p:cNvSpPr txBox="1">
              <a:spLocks/>
            </p:cNvSpPr>
            <p:nvPr/>
          </p:nvSpPr>
          <p:spPr>
            <a:xfrm>
              <a:off x="1289650" y="2622698"/>
              <a:ext cx="1646454" cy="356636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Post-view</a:t>
              </a:r>
              <a: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покупки</a:t>
              </a:r>
              <a:b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во время кампании</a:t>
              </a:r>
            </a:p>
          </p:txBody>
        </p:sp>
        <p:sp>
          <p:nvSpPr>
            <p:cNvPr id="203" name="Овал 202">
              <a:extLst>
                <a:ext uri="{FF2B5EF4-FFF2-40B4-BE49-F238E27FC236}">
                  <a16:creationId xmlns:a16="http://schemas.microsoft.com/office/drawing/2014/main" id="{F97C7683-880E-4464-9469-F67C92E17B25}"/>
                </a:ext>
              </a:extLst>
            </p:cNvPr>
            <p:cNvSpPr/>
            <p:nvPr/>
          </p:nvSpPr>
          <p:spPr>
            <a:xfrm>
              <a:off x="1128573" y="2232420"/>
              <a:ext cx="72000" cy="72000"/>
            </a:xfrm>
            <a:prstGeom prst="ellipse">
              <a:avLst/>
            </a:prstGeom>
            <a:solidFill>
              <a:srgbClr val="FF2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4" name="Овал 203">
              <a:extLst>
                <a:ext uri="{FF2B5EF4-FFF2-40B4-BE49-F238E27FC236}">
                  <a16:creationId xmlns:a16="http://schemas.microsoft.com/office/drawing/2014/main" id="{ABA436C0-5695-46D3-870A-571E87FD2B08}"/>
                </a:ext>
              </a:extLst>
            </p:cNvPr>
            <p:cNvSpPr/>
            <p:nvPr/>
          </p:nvSpPr>
          <p:spPr>
            <a:xfrm>
              <a:off x="1128573" y="2686736"/>
              <a:ext cx="72000" cy="72000"/>
            </a:xfrm>
            <a:prstGeom prst="ellipse">
              <a:avLst/>
            </a:prstGeom>
            <a:solidFill>
              <a:srgbClr val="959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5" name="Заголовок 1">
              <a:extLst>
                <a:ext uri="{FF2B5EF4-FFF2-40B4-BE49-F238E27FC236}">
                  <a16:creationId xmlns:a16="http://schemas.microsoft.com/office/drawing/2014/main" id="{0C6816FF-9F46-47B7-ABD2-7A5E43FF2471}"/>
                </a:ext>
              </a:extLst>
            </p:cNvPr>
            <p:cNvSpPr txBox="1">
              <a:spLocks/>
            </p:cNvSpPr>
            <p:nvPr/>
          </p:nvSpPr>
          <p:spPr>
            <a:xfrm>
              <a:off x="9150310" y="2173347"/>
              <a:ext cx="1713611" cy="356636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Post-view</a:t>
              </a:r>
              <a: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покупки 7 дней</a:t>
              </a:r>
              <a:b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после кампании</a:t>
              </a:r>
            </a:p>
          </p:txBody>
        </p:sp>
        <p:sp>
          <p:nvSpPr>
            <p:cNvPr id="206" name="Овал 205">
              <a:extLst>
                <a:ext uri="{FF2B5EF4-FFF2-40B4-BE49-F238E27FC236}">
                  <a16:creationId xmlns:a16="http://schemas.microsoft.com/office/drawing/2014/main" id="{AF50677B-E6FC-449A-B540-81ED84D1AD54}"/>
                </a:ext>
              </a:extLst>
            </p:cNvPr>
            <p:cNvSpPr/>
            <p:nvPr/>
          </p:nvSpPr>
          <p:spPr>
            <a:xfrm>
              <a:off x="8971570" y="2232420"/>
              <a:ext cx="72000" cy="72000"/>
            </a:xfrm>
            <a:prstGeom prst="ellipse">
              <a:avLst/>
            </a:prstGeom>
            <a:solidFill>
              <a:srgbClr val="FF2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7" name="Овал 206">
              <a:extLst>
                <a:ext uri="{FF2B5EF4-FFF2-40B4-BE49-F238E27FC236}">
                  <a16:creationId xmlns:a16="http://schemas.microsoft.com/office/drawing/2014/main" id="{3ACDD197-8E25-4CFE-BF8C-08D4092D1E0C}"/>
                </a:ext>
              </a:extLst>
            </p:cNvPr>
            <p:cNvSpPr/>
            <p:nvPr/>
          </p:nvSpPr>
          <p:spPr>
            <a:xfrm>
              <a:off x="8971570" y="2686736"/>
              <a:ext cx="72000" cy="72000"/>
            </a:xfrm>
            <a:prstGeom prst="ellipse">
              <a:avLst/>
            </a:prstGeom>
            <a:solidFill>
              <a:srgbClr val="959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8" name="Заголовок 1">
              <a:extLst>
                <a:ext uri="{FF2B5EF4-FFF2-40B4-BE49-F238E27FC236}">
                  <a16:creationId xmlns:a16="http://schemas.microsoft.com/office/drawing/2014/main" id="{17799168-60D6-40F6-801C-28CD3A74CDA6}"/>
                </a:ext>
              </a:extLst>
            </p:cNvPr>
            <p:cNvSpPr txBox="1">
              <a:spLocks/>
            </p:cNvSpPr>
            <p:nvPr/>
          </p:nvSpPr>
          <p:spPr>
            <a:xfrm>
              <a:off x="9150310" y="2622698"/>
              <a:ext cx="1646454" cy="356636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Post-view</a:t>
              </a:r>
              <a: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покупки</a:t>
              </a:r>
              <a:b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во время кампании</a:t>
              </a:r>
            </a:p>
          </p:txBody>
        </p:sp>
        <p:sp>
          <p:nvSpPr>
            <p:cNvPr id="209" name="Заголовок 1">
              <a:extLst>
                <a:ext uri="{FF2B5EF4-FFF2-40B4-BE49-F238E27FC236}">
                  <a16:creationId xmlns:a16="http://schemas.microsoft.com/office/drawing/2014/main" id="{2E3A85A2-B15B-4B1B-969E-0A129B9EE32D}"/>
                </a:ext>
              </a:extLst>
            </p:cNvPr>
            <p:cNvSpPr txBox="1">
              <a:spLocks/>
            </p:cNvSpPr>
            <p:nvPr/>
          </p:nvSpPr>
          <p:spPr>
            <a:xfrm>
              <a:off x="5263631" y="2173347"/>
              <a:ext cx="1713611" cy="356636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Post-view</a:t>
              </a:r>
              <a: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покупки 7 дней</a:t>
              </a:r>
              <a:b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после кампании</a:t>
              </a:r>
            </a:p>
          </p:txBody>
        </p:sp>
        <p:sp>
          <p:nvSpPr>
            <p:cNvPr id="210" name="Овал 209">
              <a:extLst>
                <a:ext uri="{FF2B5EF4-FFF2-40B4-BE49-F238E27FC236}">
                  <a16:creationId xmlns:a16="http://schemas.microsoft.com/office/drawing/2014/main" id="{C290DC57-0B97-472F-9AD8-C39C4C22E56A}"/>
                </a:ext>
              </a:extLst>
            </p:cNvPr>
            <p:cNvSpPr/>
            <p:nvPr/>
          </p:nvSpPr>
          <p:spPr>
            <a:xfrm>
              <a:off x="5103479" y="2232420"/>
              <a:ext cx="72000" cy="72000"/>
            </a:xfrm>
            <a:prstGeom prst="ellipse">
              <a:avLst/>
            </a:prstGeom>
            <a:solidFill>
              <a:srgbClr val="FF2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1" name="Овал 210">
              <a:extLst>
                <a:ext uri="{FF2B5EF4-FFF2-40B4-BE49-F238E27FC236}">
                  <a16:creationId xmlns:a16="http://schemas.microsoft.com/office/drawing/2014/main" id="{D76333BF-96B7-4790-8A33-8D912BCCA8E4}"/>
                </a:ext>
              </a:extLst>
            </p:cNvPr>
            <p:cNvSpPr/>
            <p:nvPr/>
          </p:nvSpPr>
          <p:spPr>
            <a:xfrm>
              <a:off x="5103479" y="2686736"/>
              <a:ext cx="72000" cy="72000"/>
            </a:xfrm>
            <a:prstGeom prst="ellipse">
              <a:avLst/>
            </a:prstGeom>
            <a:solidFill>
              <a:srgbClr val="959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2" name="Заголовок 1">
              <a:extLst>
                <a:ext uri="{FF2B5EF4-FFF2-40B4-BE49-F238E27FC236}">
                  <a16:creationId xmlns:a16="http://schemas.microsoft.com/office/drawing/2014/main" id="{0DB51128-C47F-4E0E-A30A-8F52378D4534}"/>
                </a:ext>
              </a:extLst>
            </p:cNvPr>
            <p:cNvSpPr txBox="1">
              <a:spLocks/>
            </p:cNvSpPr>
            <p:nvPr/>
          </p:nvSpPr>
          <p:spPr>
            <a:xfrm>
              <a:off x="5263631" y="2622698"/>
              <a:ext cx="1646454" cy="356636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ru-RU"/>
              </a:defPPr>
              <a:lvl1pPr indent="0">
                <a:lnSpc>
                  <a:spcPct val="110000"/>
                </a:lnSpc>
                <a:spcBef>
                  <a:spcPct val="0"/>
                </a:spcBef>
                <a:buNone/>
                <a:defRPr sz="1200" b="0">
                  <a:solidFill>
                    <a:srgbClr val="2B3137"/>
                  </a:solidFill>
                  <a:latin typeface="Graphik LCG" panose="020B0503030202060203" pitchFamily="34" charset="0"/>
                  <a:ea typeface="+mj-ea"/>
                  <a:cs typeface="+mj-cs"/>
                </a:defRPr>
              </a:lvl1pPr>
            </a:lstStyle>
            <a:p>
              <a:r>
                <a:rPr lang="ru-RU" sz="11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Post-view</a:t>
              </a:r>
              <a: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покупки</a:t>
              </a:r>
              <a:b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ru-RU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во время кампании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73802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3277</TotalTime>
  <Words>986</Words>
  <Application>Microsoft Office PowerPoint</Application>
  <PresentationFormat>Широкоэкранный</PresentationFormat>
  <Paragraphs>304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Graphik LCG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Тёма Латыпов</cp:lastModifiedBy>
  <cp:revision>74</cp:revision>
  <dcterms:created xsi:type="dcterms:W3CDTF">2021-07-19T11:34:02Z</dcterms:created>
  <dcterms:modified xsi:type="dcterms:W3CDTF">2021-08-07T22:30:01Z</dcterms:modified>
</cp:coreProperties>
</file>