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  <p:sldId id="258" r:id="rId4"/>
    <p:sldId id="275" r:id="rId5"/>
    <p:sldId id="274" r:id="rId6"/>
    <p:sldId id="277" r:id="rId7"/>
    <p:sldId id="276" r:id="rId8"/>
    <p:sldId id="262" r:id="rId9"/>
    <p:sldId id="273" r:id="rId10"/>
    <p:sldId id="289" r:id="rId11"/>
    <p:sldId id="278" r:id="rId12"/>
    <p:sldId id="280" r:id="rId13"/>
    <p:sldId id="279" r:id="rId14"/>
    <p:sldId id="281" r:id="rId15"/>
    <p:sldId id="259" r:id="rId16"/>
    <p:sldId id="290" r:id="rId17"/>
    <p:sldId id="263" r:id="rId18"/>
    <p:sldId id="266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A8AF"/>
    <a:srgbClr val="F7EFE7"/>
    <a:srgbClr val="CAC3BD"/>
    <a:srgbClr val="F9DEA3"/>
    <a:srgbClr val="EE7849"/>
    <a:srgbClr val="A9BCC7"/>
    <a:srgbClr val="F2B19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 showGuides="1">
      <p:cViewPr>
        <p:scale>
          <a:sx n="95" d="100"/>
          <a:sy n="95" d="100"/>
        </p:scale>
        <p:origin x="-346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A43978A-B13F-4F51-A10C-CDCC994C2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DE3A9B6-E5CE-424A-A9DA-3A5706C2D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A9E8D8B-7E69-424A-B3F9-3AF60188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D82B417-6E75-4F59-8D7F-2B952414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B8C9503-49F1-4AD3-B24E-B526B3D2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81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B5F2F33-EC50-4C80-89B2-C4644524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94ECECE-320F-4037-9475-3A10C00FB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E831E28-C168-4616-9126-C4F2E407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942E0B1-B2FB-466B-A272-4D3A3E64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C657646-E7B1-4603-980A-2B28232D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9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283EA17-17A1-4EAA-BE04-F54712CEF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72C39B8-2C73-4386-9EEA-93C4B4324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2ADDB53-D6FC-4BF4-B5A5-D6FBEBA3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79BF496-D067-435E-9D83-D731591E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A8FDC7A-AF37-4C2A-AB32-DB5826E4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88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28CF30-2EF5-45CA-8489-6B17C498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10F357-6FD6-4C6F-B305-8391F53DC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8B3BAB9-4577-447B-A9D3-F019B5B0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3F255A9-C4BB-45C0-8707-9F232250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95E555C-B56D-455E-9882-776398E4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0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18256E-02EF-4B80-A9DE-A2CFED7F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98A7C0D-A569-4DC5-9B6B-B869ED35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C7B0975-C6E7-4CBD-8266-927ACE53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E4FE34-7F41-454E-923A-8FC448C6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1B7FCAF-372D-4F31-8113-F1D16062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2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6F5DE3D-CF9F-4B43-8928-67632D8E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42A1130-CA29-46D9-98CD-8AEFFE3A9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4C06667-A8E4-4E21-BA22-FE235343D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3C909A6-D0B4-41AA-B5E1-FA2A81D9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788D50E-134B-4EB2-8413-BD46AECD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5E8BBE8-0810-42CF-8BF4-9BC665FA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7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0C5236-AA3A-4BA2-B704-077F4DED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1EDD8B8-16EF-4149-84D9-5C51BE17A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CD4AAB5-D86A-4D77-B9D3-43F091C08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4FC805A-30E4-4B49-971D-8A71189E9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DB0DE9D7-6312-49EC-ACFB-87F17C9D5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A00306A-1A99-46DA-BD16-B8E2E347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D5D436E-6825-4ADC-88DA-9D291790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86A50B3-FBB7-49C2-B3C8-031B553B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43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F469A6A-F318-4B02-8B48-1D168242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3772A60-CC73-440E-B921-A604F210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7159AB4-D376-4087-894D-217493E6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65DFFD5-384B-42CB-8EA7-EA4AAD7A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84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73AA773-2EE3-4A4B-BD7F-3A2DB13EB93E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E954F0A-0ADA-4153-B93B-3F916F67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AA1988C8-D255-4CC5-A63C-6012F31E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D282611-EA94-44D3-A432-E8D3F7D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51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F5DAF5-4B45-48CA-91D4-7F3CC6F6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D19EB7A-F423-44BA-A011-89E47172B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24EAA08-A82E-492F-A42A-FAEE7ED88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597C8EA-83DD-4DCC-BCAC-14B61BFF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10B0092-8162-4933-8208-3241F011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DE88E89-8964-490E-A3F8-C1145649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44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C3B895-F0E6-417C-91AF-FC77106B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00F889D-F6A1-4CD3-A7EF-FF6DC4B8D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8308076-F0A6-4FED-97BA-897E05C25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1336CB4-D55C-4A66-BF0C-77AA7500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327A1E3-C171-4893-AFC0-4126AA79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A601620-650B-42C8-A0B6-84F9BF2C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7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03E94DA-1AFF-4878-8CEB-B2554450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E4748CD-C42F-4379-BA60-12342E3DC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64659B-4FE8-4FC3-A60B-33E3C5E69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EFB76-457A-4409-A8BD-7ACCA03B59D1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C0E7DB0-1313-4122-9C73-F59E1A9EA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40599C3-8CD2-4289-B09D-A5B7BA93E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67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444EDDE-9996-413D-B39C-8D0EC945055E}"/>
              </a:ext>
            </a:extLst>
          </p:cNvPr>
          <p:cNvSpPr txBox="1"/>
          <p:nvPr/>
        </p:nvSpPr>
        <p:spPr>
          <a:xfrm>
            <a:off x="368967" y="352926"/>
            <a:ext cx="3081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latin typeface="Impact" pitchFamily="34" charset="0"/>
              </a:rPr>
              <a:t>A  -  B O T</a:t>
            </a:r>
            <a:endParaRPr lang="ko-KR" altLang="en-US" sz="6600" b="1" dirty="0">
              <a:latin typeface="Impact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881EE2C-D86C-4A3A-8511-A08CD593AFBB}"/>
              </a:ext>
            </a:extLst>
          </p:cNvPr>
          <p:cNvCxnSpPr/>
          <p:nvPr/>
        </p:nvCxnSpPr>
        <p:spPr>
          <a:xfrm>
            <a:off x="368968" y="1644281"/>
            <a:ext cx="1182303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143F42F-B5A0-4AD7-9913-0D356AE82055}"/>
              </a:ext>
            </a:extLst>
          </p:cNvPr>
          <p:cNvSpPr txBox="1"/>
          <p:nvPr/>
        </p:nvSpPr>
        <p:spPr>
          <a:xfrm>
            <a:off x="369609" y="1829891"/>
            <a:ext cx="2954655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spc="-150" dirty="0" smtClean="0">
                <a:latin typeface="나눔고딕 ExtraBold" pitchFamily="50" charset="-127"/>
                <a:ea typeface="나눔고딕 ExtraBold" pitchFamily="50" charset="-127"/>
              </a:rPr>
              <a:t>공학 </a:t>
            </a:r>
            <a:r>
              <a:rPr lang="en-US" altLang="ko-KR" sz="2500" b="1" spc="-150" dirty="0" smtClean="0">
                <a:latin typeface="나눔고딕 ExtraBold" pitchFamily="50" charset="-127"/>
                <a:ea typeface="나눔고딕 ExtraBold" pitchFamily="50" charset="-127"/>
              </a:rPr>
              <a:t>1</a:t>
            </a:r>
            <a:r>
              <a:rPr lang="ko-KR" altLang="en-US" sz="2500" b="1" spc="-150" dirty="0" smtClean="0">
                <a:latin typeface="나눔고딕 ExtraBold" pitchFamily="50" charset="-127"/>
                <a:ea typeface="나눔고딕 ExtraBold" pitchFamily="50" charset="-127"/>
              </a:rPr>
              <a:t>팀</a:t>
            </a:r>
            <a:endParaRPr lang="en-US" altLang="ko-KR" sz="2500" b="1" spc="-150" dirty="0"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2000" spc="-150" dirty="0" smtClean="0">
                <a:latin typeface="나눔바른고딕" pitchFamily="50" charset="-127"/>
                <a:ea typeface="나눔바른고딕" pitchFamily="50" charset="-127"/>
              </a:rPr>
              <a:t>20171003     </a:t>
            </a:r>
            <a:r>
              <a:rPr lang="ko-KR" altLang="en-US" sz="2000" spc="-150" dirty="0" smtClean="0">
                <a:latin typeface="나눔바른고딕" pitchFamily="50" charset="-127"/>
                <a:ea typeface="나눔바른고딕" pitchFamily="50" charset="-127"/>
              </a:rPr>
              <a:t>황재완</a:t>
            </a:r>
            <a:r>
              <a:rPr lang="en-US" altLang="ko-KR" sz="2000" spc="-150" dirty="0" smtClean="0">
                <a:latin typeface="나눔바른고딕" pitchFamily="50" charset="-127"/>
                <a:ea typeface="나눔바른고딕" pitchFamily="50" charset="-127"/>
              </a:rPr>
              <a:t>	</a:t>
            </a:r>
          </a:p>
          <a:p>
            <a:r>
              <a:rPr lang="en-US" altLang="ko-KR" sz="2000" spc="-150" dirty="0" smtClean="0">
                <a:latin typeface="나눔바른고딕" pitchFamily="50" charset="-127"/>
                <a:ea typeface="나눔바른고딕" pitchFamily="50" charset="-127"/>
              </a:rPr>
              <a:t>20201094     </a:t>
            </a:r>
            <a:r>
              <a:rPr lang="ko-KR" altLang="en-US" sz="2000" spc="-150" dirty="0" smtClean="0">
                <a:latin typeface="나눔바른고딕" pitchFamily="50" charset="-127"/>
                <a:ea typeface="나눔바른고딕" pitchFamily="50" charset="-127"/>
              </a:rPr>
              <a:t>권윤호</a:t>
            </a:r>
            <a:endParaRPr lang="en-US" altLang="ko-KR" sz="2000" spc="-15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000" spc="-150" dirty="0" smtClean="0">
                <a:latin typeface="나눔바른고딕" pitchFamily="50" charset="-127"/>
                <a:ea typeface="나눔바른고딕" pitchFamily="50" charset="-127"/>
              </a:rPr>
              <a:t>20201095     </a:t>
            </a:r>
            <a:r>
              <a:rPr lang="ko-KR" altLang="en-US" sz="2000" spc="-150" dirty="0" err="1" smtClean="0">
                <a:latin typeface="나눔바른고딕" pitchFamily="50" charset="-127"/>
                <a:ea typeface="나눔바른고딕" pitchFamily="50" charset="-127"/>
              </a:rPr>
              <a:t>김도협</a:t>
            </a:r>
            <a:r>
              <a:rPr lang="ko-KR" altLang="en-US" sz="2000" spc="-15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2000" spc="-15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000" spc="-150" dirty="0" smtClean="0">
                <a:latin typeface="나눔바른고딕" pitchFamily="50" charset="-127"/>
                <a:ea typeface="나눔바른고딕" pitchFamily="50" charset="-127"/>
              </a:rPr>
              <a:t>20201102     </a:t>
            </a:r>
            <a:r>
              <a:rPr lang="ko-KR" altLang="en-US" sz="2000" spc="-150" dirty="0" smtClean="0">
                <a:latin typeface="나눔바른고딕" pitchFamily="50" charset="-127"/>
                <a:ea typeface="나눔바른고딕" pitchFamily="50" charset="-127"/>
              </a:rPr>
              <a:t>김현빈</a:t>
            </a:r>
            <a:endParaRPr lang="en-US" altLang="ko-KR" sz="2000" spc="-15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000" spc="-150" dirty="0" smtClean="0">
                <a:latin typeface="나눔바른고딕" pitchFamily="50" charset="-127"/>
                <a:ea typeface="나눔바른고딕" pitchFamily="50" charset="-127"/>
              </a:rPr>
              <a:t>20201115     </a:t>
            </a:r>
            <a:r>
              <a:rPr lang="ko-KR" altLang="en-US" sz="2000" spc="-150" dirty="0" smtClean="0">
                <a:latin typeface="나눔바른고딕" pitchFamily="50" charset="-127"/>
                <a:ea typeface="나눔바른고딕" pitchFamily="50" charset="-127"/>
              </a:rPr>
              <a:t>최민정</a:t>
            </a:r>
            <a:endParaRPr lang="en-US" altLang="ko-KR" sz="2000" spc="-15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000" spc="-150" dirty="0" smtClean="0">
                <a:latin typeface="나눔바른고딕" pitchFamily="50" charset="-127"/>
                <a:ea typeface="나눔바른고딕" pitchFamily="50" charset="-127"/>
              </a:rPr>
              <a:t>20201117     </a:t>
            </a:r>
            <a:r>
              <a:rPr lang="ko-KR" altLang="en-US" sz="2000" spc="-150" dirty="0" err="1" smtClean="0">
                <a:latin typeface="나눔바른고딕" pitchFamily="50" charset="-127"/>
                <a:ea typeface="나눔바른고딕" pitchFamily="50" charset="-127"/>
              </a:rPr>
              <a:t>한상지</a:t>
            </a:r>
            <a:endParaRPr lang="en-US" altLang="ko-KR" sz="2000" spc="-15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A9474E1-9289-465D-8DAF-3064230592E9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/>
              <a:t>ⓒSaebyeol Yu.</a:t>
            </a:r>
            <a:r>
              <a:rPr lang="ko-KR" altLang="en-US" sz="900" dirty="0"/>
              <a:t> </a:t>
            </a:r>
            <a:r>
              <a:rPr lang="en-US" altLang="ko-KR" sz="900" dirty="0" err="1"/>
              <a:t>Saebyeol’s</a:t>
            </a:r>
            <a:r>
              <a:rPr lang="ko-KR" altLang="en-US" sz="900" dirty="0"/>
              <a:t> </a:t>
            </a:r>
            <a:r>
              <a:rPr lang="en-US" altLang="ko-KR" sz="900" dirty="0"/>
              <a:t>PowerPoint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A00557C-C0D6-4DCC-B82E-5D4A6E6F5286}"/>
              </a:ext>
            </a:extLst>
          </p:cNvPr>
          <p:cNvSpPr/>
          <p:nvPr/>
        </p:nvSpPr>
        <p:spPr>
          <a:xfrm>
            <a:off x="6096000" y="0"/>
            <a:ext cx="609582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A357929-3AC3-451D-A9A8-9139EDEA1317}"/>
              </a:ext>
            </a:extLst>
          </p:cNvPr>
          <p:cNvSpPr/>
          <p:nvPr/>
        </p:nvSpPr>
        <p:spPr>
          <a:xfrm>
            <a:off x="6766343" y="670343"/>
            <a:ext cx="5441699" cy="61876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D5C8AC2A-825A-4CEE-8F02-8A13C5FF4BFA}"/>
              </a:ext>
            </a:extLst>
          </p:cNvPr>
          <p:cNvSpPr/>
          <p:nvPr/>
        </p:nvSpPr>
        <p:spPr>
          <a:xfrm>
            <a:off x="7426482" y="1340686"/>
            <a:ext cx="4771356" cy="5517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B6B36299-B727-4979-964E-F503FF9FF71D}"/>
              </a:ext>
            </a:extLst>
          </p:cNvPr>
          <p:cNvSpPr/>
          <p:nvPr/>
        </p:nvSpPr>
        <p:spPr>
          <a:xfrm>
            <a:off x="8107029" y="2011029"/>
            <a:ext cx="4101013" cy="4846971"/>
          </a:xfrm>
          <a:prstGeom prst="rect">
            <a:avLst/>
          </a:prstGeom>
          <a:solidFill>
            <a:srgbClr val="F7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A1B4EC3-5FB5-4797-8C05-7547382F7021}"/>
              </a:ext>
            </a:extLst>
          </p:cNvPr>
          <p:cNvSpPr/>
          <p:nvPr/>
        </p:nvSpPr>
        <p:spPr>
          <a:xfrm>
            <a:off x="8777372" y="2681372"/>
            <a:ext cx="3430670" cy="41766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237F497-5788-4B0B-B7A4-4040FA66D0C6}"/>
              </a:ext>
            </a:extLst>
          </p:cNvPr>
          <p:cNvSpPr txBox="1"/>
          <p:nvPr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27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4D5A0B2D-F27C-4278-ADE2-3ED834E27CAF}"/>
              </a:ext>
            </a:extLst>
          </p:cNvPr>
          <p:cNvGrpSpPr/>
          <p:nvPr/>
        </p:nvGrpSpPr>
        <p:grpSpPr>
          <a:xfrm>
            <a:off x="5783578" y="1433641"/>
            <a:ext cx="5877561" cy="4191000"/>
            <a:chOff x="5783578" y="1433641"/>
            <a:chExt cx="5877561" cy="41910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F26DFFB7-B291-4428-82B1-5DF488E2EA72}"/>
                </a:ext>
              </a:extLst>
            </p:cNvPr>
            <p:cNvSpPr txBox="1"/>
            <p:nvPr/>
          </p:nvSpPr>
          <p:spPr>
            <a:xfrm flipH="1">
              <a:off x="5783578" y="1679138"/>
              <a:ext cx="58775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기대점은</a:t>
              </a:r>
              <a:r>
                <a:rPr lang="ko-KR" altLang="en-US" sz="4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en-US" altLang="ko-KR" sz="4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…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D36E9FEF-2C60-40FF-9102-59D19EA6CBAA}"/>
                </a:ext>
              </a:extLst>
            </p:cNvPr>
            <p:cNvSpPr txBox="1"/>
            <p:nvPr/>
          </p:nvSpPr>
          <p:spPr>
            <a:xfrm>
              <a:off x="5783578" y="2623591"/>
              <a:ext cx="56286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000" dirty="0">
                  <a:latin typeface="나눔고딕 ExtraBold" pitchFamily="50" charset="-127"/>
                  <a:ea typeface="나눔고딕 ExtraBold" pitchFamily="50" charset="-127"/>
                </a:rPr>
                <a:t>내연기관에서는 큰 에너지 절약 효과를 기대할 </a:t>
              </a:r>
              <a:r>
                <a:rPr lang="ko-KR" altLang="en-US" sz="2000" dirty="0" smtClean="0">
                  <a:latin typeface="나눔고딕 ExtraBold" pitchFamily="50" charset="-127"/>
                  <a:ea typeface="나눔고딕 ExtraBold" pitchFamily="50" charset="-127"/>
                </a:rPr>
                <a:t>순 </a:t>
              </a:r>
              <a:endParaRPr lang="en-US" altLang="ko-KR" sz="20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fontAlgn="base"/>
              <a:r>
                <a:rPr lang="ko-KR" altLang="en-US" sz="2000" dirty="0" smtClean="0">
                  <a:latin typeface="나눔고딕 ExtraBold" pitchFamily="50" charset="-127"/>
                  <a:ea typeface="나눔고딕 ExtraBold" pitchFamily="50" charset="-127"/>
                </a:rPr>
                <a:t>없지만 </a:t>
              </a:r>
              <a:r>
                <a:rPr lang="ko-KR" altLang="en-US" sz="2000" dirty="0">
                  <a:latin typeface="나눔고딕 ExtraBold" pitchFamily="50" charset="-127"/>
                  <a:ea typeface="나눔고딕 ExtraBold" pitchFamily="50" charset="-127"/>
                </a:rPr>
                <a:t>차후 전기 자동차가 지금보다 </a:t>
              </a:r>
              <a:r>
                <a:rPr lang="ko-KR" altLang="en-US" sz="2000" dirty="0" smtClean="0">
                  <a:latin typeface="나눔고딕 ExtraBold" pitchFamily="50" charset="-127"/>
                  <a:ea typeface="나눔고딕 ExtraBold" pitchFamily="50" charset="-127"/>
                </a:rPr>
                <a:t>더욱 </a:t>
              </a:r>
              <a:r>
                <a:rPr lang="ko-KR" altLang="en-US" sz="2000" dirty="0">
                  <a:latin typeface="나눔고딕 ExtraBold" pitchFamily="50" charset="-127"/>
                  <a:ea typeface="나눔고딕 ExtraBold" pitchFamily="50" charset="-127"/>
                </a:rPr>
                <a:t>많이 </a:t>
              </a:r>
              <a:endParaRPr lang="en-US" altLang="ko-KR" sz="20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fontAlgn="base"/>
              <a:r>
                <a:rPr lang="ko-KR" altLang="en-US" sz="2000" dirty="0" smtClean="0">
                  <a:latin typeface="나눔고딕 ExtraBold" pitchFamily="50" charset="-127"/>
                  <a:ea typeface="나눔고딕 ExtraBold" pitchFamily="50" charset="-127"/>
                </a:rPr>
                <a:t>상용화되면 </a:t>
              </a:r>
              <a:r>
                <a:rPr lang="ko-KR" altLang="en-US" sz="2000" dirty="0" err="1">
                  <a:latin typeface="나눔고딕 ExtraBold" pitchFamily="50" charset="-127"/>
                  <a:ea typeface="나눔고딕 ExtraBold" pitchFamily="50" charset="-127"/>
                </a:rPr>
                <a:t>라이트를</a:t>
              </a:r>
              <a:r>
                <a:rPr lang="ko-KR" altLang="en-US" sz="2000" dirty="0">
                  <a:latin typeface="나눔고딕 ExtraBold" pitchFamily="50" charset="-127"/>
                  <a:ea typeface="나눔고딕 ExtraBold" pitchFamily="50" charset="-127"/>
                </a:rPr>
                <a:t> 통해 전력을 줄여 </a:t>
              </a:r>
              <a:r>
                <a:rPr lang="ko-KR" altLang="en-US" sz="2000" dirty="0" smtClean="0">
                  <a:latin typeface="나눔고딕 ExtraBold" pitchFamily="50" charset="-127"/>
                  <a:ea typeface="나눔고딕 ExtraBold" pitchFamily="50" charset="-127"/>
                </a:rPr>
                <a:t>전기자동차 </a:t>
              </a:r>
              <a:endParaRPr lang="en-US" altLang="ko-KR" sz="20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fontAlgn="base"/>
              <a:r>
                <a:rPr lang="ko-KR" altLang="en-US" sz="2000" dirty="0" smtClean="0">
                  <a:latin typeface="나눔고딕 ExtraBold" pitchFamily="50" charset="-127"/>
                  <a:ea typeface="나눔고딕 ExtraBold" pitchFamily="50" charset="-127"/>
                </a:rPr>
                <a:t>주행거리에 </a:t>
              </a:r>
              <a:r>
                <a:rPr lang="ko-KR" altLang="en-US" sz="2000" dirty="0">
                  <a:latin typeface="나눔고딕 ExtraBold" pitchFamily="50" charset="-127"/>
                  <a:ea typeface="나눔고딕 ExtraBold" pitchFamily="50" charset="-127"/>
                </a:rPr>
                <a:t>유의미한 영향을 미칠 </a:t>
              </a:r>
              <a:r>
                <a:rPr lang="ko-KR" altLang="en-US" sz="2000" dirty="0" smtClean="0">
                  <a:latin typeface="나눔고딕 ExtraBold" pitchFamily="50" charset="-127"/>
                  <a:ea typeface="나눔고딕 ExtraBold" pitchFamily="50" charset="-127"/>
                </a:rPr>
                <a:t>것 </a:t>
              </a:r>
              <a:r>
                <a:rPr lang="ko-KR" altLang="en-US" sz="2000" dirty="0">
                  <a:latin typeface="나눔고딕 ExtraBold" pitchFamily="50" charset="-127"/>
                  <a:ea typeface="나눔고딕 ExtraBold" pitchFamily="50" charset="-127"/>
                </a:rPr>
                <a:t>같습니다</a:t>
              </a:r>
              <a:r>
                <a:rPr lang="en-US" altLang="ko-KR" sz="20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3A764376-B8C6-4D42-87EC-C0752B927AFC}"/>
                </a:ext>
              </a:extLst>
            </p:cNvPr>
            <p:cNvCxnSpPr>
              <a:cxnSpLocks/>
            </p:cNvCxnSpPr>
            <p:nvPr/>
          </p:nvCxnSpPr>
          <p:spPr>
            <a:xfrm>
              <a:off x="5783578" y="1433641"/>
              <a:ext cx="562864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7A45FE65-B59F-428B-AA84-A73746A5D324}"/>
                </a:ext>
              </a:extLst>
            </p:cNvPr>
            <p:cNvCxnSpPr>
              <a:cxnSpLocks/>
            </p:cNvCxnSpPr>
            <p:nvPr/>
          </p:nvCxnSpPr>
          <p:spPr>
            <a:xfrm>
              <a:off x="5783578" y="5624641"/>
              <a:ext cx="562864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169" y="-1"/>
            <a:ext cx="578357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6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49423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 err="1" smtClean="0">
                <a:latin typeface="나눔고딕 ExtraBold" pitchFamily="50" charset="-127"/>
                <a:ea typeface="나눔고딕 ExtraBold" pitchFamily="50" charset="-127"/>
              </a:rPr>
              <a:t>아두이노</a:t>
            </a:r>
            <a:r>
              <a:rPr lang="ko-KR" altLang="en-US" sz="4000" b="1" spc="-30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4000" b="1" spc="-300" dirty="0" err="1" smtClean="0">
                <a:latin typeface="나눔고딕 ExtraBold" pitchFamily="50" charset="-127"/>
                <a:ea typeface="나눔고딕 ExtraBold" pitchFamily="50" charset="-127"/>
              </a:rPr>
              <a:t>우노</a:t>
            </a:r>
            <a:r>
              <a:rPr lang="ko-KR" altLang="en-US" sz="4000" b="1" spc="-300" dirty="0" smtClean="0">
                <a:latin typeface="나눔고딕 ExtraBold" pitchFamily="50" charset="-127"/>
                <a:ea typeface="나눔고딕 ExtraBold" pitchFamily="50" charset="-127"/>
              </a:rPr>
              <a:t> 보드 연결</a:t>
            </a:r>
            <a:endParaRPr lang="ko-KR" altLang="en-US" sz="4000" b="1" spc="-3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228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Arduino</a:t>
            </a:r>
            <a:r>
              <a:rPr lang="en-US" altLang="ko-KR" sz="1400" dirty="0"/>
              <a:t> Board Connection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4EB7A843-E4E5-4241-B09E-B20C4EADE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74558"/>
              </p:ext>
            </p:extLst>
          </p:nvPr>
        </p:nvGraphicFramePr>
        <p:xfrm>
          <a:off x="457200" y="1614596"/>
          <a:ext cx="11277600" cy="4914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6484">
                  <a:extLst>
                    <a:ext uri="{9D8B030D-6E8A-4147-A177-3AD203B41FA5}">
                      <a16:colId xmlns:a16="http://schemas.microsoft.com/office/drawing/2014/main" xmlns="" val="2748037351"/>
                    </a:ext>
                  </a:extLst>
                </a:gridCol>
                <a:gridCol w="2470484">
                  <a:extLst>
                    <a:ext uri="{9D8B030D-6E8A-4147-A177-3AD203B41FA5}">
                      <a16:colId xmlns:a16="http://schemas.microsoft.com/office/drawing/2014/main" xmlns="" val="820828031"/>
                    </a:ext>
                  </a:extLst>
                </a:gridCol>
                <a:gridCol w="7860632">
                  <a:extLst>
                    <a:ext uri="{9D8B030D-6E8A-4147-A177-3AD203B41FA5}">
                      <a16:colId xmlns:a16="http://schemas.microsoft.com/office/drawing/2014/main" xmlns="" val="1382983538"/>
                    </a:ext>
                  </a:extLst>
                </a:gridCol>
              </a:tblGrid>
              <a:tr h="81909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err="1" smtClean="0">
                          <a:solidFill>
                            <a:srgbClr val="40474D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우노</a:t>
                      </a:r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endParaRPr lang="en-US" altLang="ko-KR" sz="2200" spc="-150" dirty="0" smtClean="0">
                        <a:solidFill>
                          <a:srgbClr val="40474D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보드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A0</a:t>
                      </a:r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조도센서</a:t>
                      </a:r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50703200"/>
                  </a:ext>
                </a:extLst>
              </a:tr>
              <a:tr h="8190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4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초록 </a:t>
                      </a:r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LED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00200448"/>
                  </a:ext>
                </a:extLst>
              </a:tr>
              <a:tr h="8190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5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빨강 </a:t>
                      </a:r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LED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2358619"/>
                  </a:ext>
                </a:extLst>
              </a:tr>
              <a:tr h="8190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6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err="1" smtClean="0">
                          <a:solidFill>
                            <a:srgbClr val="40474D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블루투스</a:t>
                      </a:r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TX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69100695"/>
                  </a:ext>
                </a:extLst>
              </a:tr>
              <a:tr h="8190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7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err="1" smtClean="0">
                          <a:solidFill>
                            <a:srgbClr val="40474D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블루투스</a:t>
                      </a:r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RX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0396960"/>
                  </a:ext>
                </a:extLst>
              </a:tr>
              <a:tr h="8190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11 &amp;</a:t>
                      </a:r>
                      <a:r>
                        <a:rPr lang="en-US" altLang="ko-KR" sz="2200" spc="-150" baseline="0" dirty="0" smtClean="0">
                          <a:solidFill>
                            <a:srgbClr val="40474D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12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Echo &amp;</a:t>
                      </a:r>
                      <a:r>
                        <a:rPr lang="en-US" altLang="ko-KR" sz="2200" spc="-150" baseline="0" dirty="0" smtClean="0">
                          <a:solidFill>
                            <a:srgbClr val="40474D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Trig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035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5586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4000" b="1" dirty="0">
                <a:latin typeface="나눔고딕 ExtraBold" pitchFamily="50" charset="-127"/>
                <a:ea typeface="나눔고딕 ExtraBold" pitchFamily="50" charset="-127"/>
              </a:rPr>
              <a:t>동작 원리 및 이론적 배경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3993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Principle </a:t>
            </a:r>
            <a:r>
              <a:rPr lang="en-US" altLang="ko-KR" sz="1400" dirty="0" smtClean="0"/>
              <a:t>of  Action </a:t>
            </a:r>
            <a:r>
              <a:rPr lang="en-US" altLang="ko-KR" sz="1400" dirty="0"/>
              <a:t>and Theoretical Background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64FDF8E-3FA4-4910-A09B-ADDA42A2C1A9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A4FF69F-2EED-444F-ACE9-B21A16E3F29E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76BAD2B-B0D7-4DB0-83C8-0F619484828B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DEC69E7-98EC-4D0B-891D-2E2DB2240FC8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9861107F-FEDE-4321-8781-8F8BAF13A718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09F91C0-F755-44B1-A71C-6D73AB0651A6}"/>
              </a:ext>
            </a:extLst>
          </p:cNvPr>
          <p:cNvSpPr txBox="1"/>
          <p:nvPr/>
        </p:nvSpPr>
        <p:spPr>
          <a:xfrm>
            <a:off x="5415545" y="3265219"/>
            <a:ext cx="40748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	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626E771-B683-4F09-9C7F-EB3D203D7564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8FE7690-BDE4-4EA6-8567-1F2713DD6F5E}"/>
              </a:ext>
            </a:extLst>
          </p:cNvPr>
          <p:cNvSpPr txBox="1"/>
          <p:nvPr/>
        </p:nvSpPr>
        <p:spPr>
          <a:xfrm>
            <a:off x="6387929" y="3270238"/>
            <a:ext cx="37702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85A19543-2152-4A9E-8B32-9B64683EA4AD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DFCE010-D27B-4AC1-9B46-1723481BE806}"/>
              </a:ext>
            </a:extLst>
          </p:cNvPr>
          <p:cNvSpPr txBox="1"/>
          <p:nvPr/>
        </p:nvSpPr>
        <p:spPr>
          <a:xfrm>
            <a:off x="5415545" y="4175270"/>
            <a:ext cx="37221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EE4E8A08-B82C-4F89-84D0-F34D46B1DBD0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8F4FA7B-5018-4CC5-AB8C-B4FABE6CCEAF}"/>
              </a:ext>
            </a:extLst>
          </p:cNvPr>
          <p:cNvSpPr txBox="1"/>
          <p:nvPr/>
        </p:nvSpPr>
        <p:spPr>
          <a:xfrm>
            <a:off x="1312409" y="1872781"/>
            <a:ext cx="373050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디자인 </a:t>
            </a:r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씽킹을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통하여 기존 차량의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       </a:t>
            </a:r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라이트가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정차하여 있는 차량의 운전자의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       시야에 많은 방해를 줌을 깨달음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E9B04C3-50D6-4569-94DC-CF8891663E1C}"/>
              </a:ext>
            </a:extLst>
          </p:cNvPr>
          <p:cNvSpPr txBox="1"/>
          <p:nvPr/>
        </p:nvSpPr>
        <p:spPr>
          <a:xfrm>
            <a:off x="6974053" y="1872781"/>
            <a:ext cx="3869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이를 방지하고 예방하고자 정차 시에 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  자동으로 </a:t>
            </a:r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라이트를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끄는 시스템을 고안해 냄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1CE59F6C-1164-4B9B-BA4F-F3412EF0B144}"/>
              </a:ext>
            </a:extLst>
          </p:cNvPr>
          <p:cNvSpPr txBox="1"/>
          <p:nvPr/>
        </p:nvSpPr>
        <p:spPr>
          <a:xfrm>
            <a:off x="1312409" y="4305046"/>
            <a:ext cx="362631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추가적으로 보행자가 신호등을 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      건널 시에는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라이트를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즉시 소등하여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      보행자의 시야에 방해를 주지 않도록 함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63FCF97-7CE9-42A2-8068-2079E78110FC}"/>
              </a:ext>
            </a:extLst>
          </p:cNvPr>
          <p:cNvSpPr txBox="1"/>
          <p:nvPr/>
        </p:nvSpPr>
        <p:spPr>
          <a:xfrm>
            <a:off x="7217796" y="4302015"/>
            <a:ext cx="369083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또한 </a:t>
            </a:r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주차시에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정차와 주행을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반복하는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과정이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있는데 이에 오류를 수정하고자 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타이머는 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10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초로 제한 함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5831330" y="2499138"/>
            <a:ext cx="512114" cy="461665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오른쪽 화살표 26"/>
          <p:cNvSpPr/>
          <p:nvPr/>
        </p:nvSpPr>
        <p:spPr>
          <a:xfrm rot="5400000">
            <a:off x="8418084" y="3658870"/>
            <a:ext cx="512114" cy="461665"/>
          </a:xfrm>
          <a:prstGeom prst="rightArrow">
            <a:avLst/>
          </a:prstGeom>
          <a:gradFill flip="none" rotWithShape="1">
            <a:gsLst>
              <a:gs pos="9000">
                <a:srgbClr val="FBEAC7"/>
              </a:gs>
              <a:gs pos="16000">
                <a:srgbClr val="FEE7F2"/>
              </a:gs>
              <a:gs pos="36000">
                <a:srgbClr val="FAC77D"/>
              </a:gs>
              <a:gs pos="100000">
                <a:srgbClr val="FBA97D"/>
              </a:gs>
              <a:gs pos="53000">
                <a:srgbClr val="FBD49C"/>
              </a:gs>
              <a:gs pos="100000">
                <a:srgbClr val="FEE7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" name="오른쪽 화살표 27"/>
          <p:cNvSpPr/>
          <p:nvPr/>
        </p:nvSpPr>
        <p:spPr>
          <a:xfrm rot="10800000">
            <a:off x="5832073" y="4931404"/>
            <a:ext cx="512114" cy="461665"/>
          </a:xfrm>
          <a:prstGeom prst="rightArrow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896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1072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 smtClean="0">
                <a:latin typeface="나눔고딕 ExtraBold" pitchFamily="50" charset="-127"/>
                <a:ea typeface="나눔고딕 ExtraBold" pitchFamily="50" charset="-127"/>
              </a:rPr>
              <a:t>정리</a:t>
            </a:r>
            <a:endParaRPr lang="ko-KR" altLang="en-US" sz="4000" b="1" spc="-3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rganization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갈매기형 수장 5">
            <a:extLst>
              <a:ext uri="{FF2B5EF4-FFF2-40B4-BE49-F238E27FC236}">
                <a16:creationId xmlns:a16="http://schemas.microsoft.com/office/drawing/2014/main" xmlns="" id="{12DC58A4-C414-4F2F-9CA9-968242C933D2}"/>
              </a:ext>
            </a:extLst>
          </p:cNvPr>
          <p:cNvSpPr/>
          <p:nvPr/>
        </p:nvSpPr>
        <p:spPr>
          <a:xfrm>
            <a:off x="7743823" y="3158064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갈매기형 수장 4">
            <a:extLst>
              <a:ext uri="{FF2B5EF4-FFF2-40B4-BE49-F238E27FC236}">
                <a16:creationId xmlns:a16="http://schemas.microsoft.com/office/drawing/2014/main" xmlns="" id="{4130F2A3-4BF0-424B-8976-6220B9B3D088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오각형 3">
            <a:extLst>
              <a:ext uri="{FF2B5EF4-FFF2-40B4-BE49-F238E27FC236}">
                <a16:creationId xmlns:a16="http://schemas.microsoft.com/office/drawing/2014/main" xmlns="" id="{F376D8BE-E612-4444-9687-FB38FD60E8FA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xmlns="" id="{03B1F3E2-CC0A-4248-9677-BD6A8AC0A3B9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xmlns="" id="{00F9D7A3-ABAC-4E3B-8B27-82702A9509DC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xmlns="" id="{F5903408-6F03-4B8E-887B-F0F5B41E89C4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288D9B7-20E1-492B-8791-00701A5EAD5F}"/>
              </a:ext>
            </a:extLst>
          </p:cNvPr>
          <p:cNvSpPr txBox="1"/>
          <p:nvPr/>
        </p:nvSpPr>
        <p:spPr>
          <a:xfrm>
            <a:off x="1417320" y="2235430"/>
            <a:ext cx="134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LED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를 켠다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6A3F04E-6C07-4F59-8627-DBD53F686E39}"/>
              </a:ext>
            </a:extLst>
          </p:cNvPr>
          <p:cNvSpPr txBox="1"/>
          <p:nvPr/>
        </p:nvSpPr>
        <p:spPr>
          <a:xfrm>
            <a:off x="6853032" y="2029313"/>
            <a:ext cx="4934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10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초가 지나지 않더라도 보행자가 지나는 것을 인식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pPr algn="ctr"/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이후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라이트를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끈다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2413940-1158-4F74-B7C9-8B5ADC5B82A7}"/>
              </a:ext>
            </a:extLst>
          </p:cNvPr>
          <p:cNvSpPr txBox="1"/>
          <p:nvPr/>
        </p:nvSpPr>
        <p:spPr>
          <a:xfrm>
            <a:off x="3579975" y="5230279"/>
            <a:ext cx="420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신호에 걸린 것으로 판단하여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라이트를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끈다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01E4128-63BF-4021-9634-009386EC6313}"/>
              </a:ext>
            </a:extLst>
          </p:cNvPr>
          <p:cNvSpPr txBox="1"/>
          <p:nvPr/>
        </p:nvSpPr>
        <p:spPr>
          <a:xfrm>
            <a:off x="827298" y="3627164"/>
            <a:ext cx="275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조도 값이 일정 이하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4962504-A081-4511-9042-E304ACFB0DE9}"/>
              </a:ext>
            </a:extLst>
          </p:cNvPr>
          <p:cNvSpPr txBox="1"/>
          <p:nvPr/>
        </p:nvSpPr>
        <p:spPr>
          <a:xfrm>
            <a:off x="4906108" y="3627166"/>
            <a:ext cx="2836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정지 후 </a:t>
            </a:r>
            <a:r>
              <a:rPr lang="en-US" altLang="ko-KR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10</a:t>
            </a:r>
            <a:r>
              <a:rPr lang="ko-KR" altLang="en-US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초가 지남</a:t>
            </a:r>
            <a:endParaRPr lang="en-US" altLang="ko-KR" sz="24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13057DC-1690-4A08-B493-842E848E32A9}"/>
              </a:ext>
            </a:extLst>
          </p:cNvPr>
          <p:cNvSpPr txBox="1"/>
          <p:nvPr/>
        </p:nvSpPr>
        <p:spPr>
          <a:xfrm>
            <a:off x="8917937" y="3580998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초음파 센서</a:t>
            </a:r>
            <a:endParaRPr lang="en-US" altLang="ko-KR" sz="24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882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501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 smtClean="0">
                <a:latin typeface="나눔고딕 ExtraBold" pitchFamily="50" charset="-127"/>
                <a:ea typeface="나눔고딕 ExtraBold" pitchFamily="50" charset="-127"/>
              </a:rPr>
              <a:t>진행 과정 </a:t>
            </a:r>
            <a:r>
              <a:rPr lang="en-US" altLang="ko-KR" sz="4000" b="1" spc="-300" dirty="0" smtClean="0">
                <a:latin typeface="나눔고딕 ExtraBold" pitchFamily="50" charset="-127"/>
                <a:ea typeface="나눔고딕 ExtraBold" pitchFamily="50" charset="-127"/>
              </a:rPr>
              <a:t>&amp;</a:t>
            </a:r>
            <a:r>
              <a:rPr lang="ko-KR" altLang="en-US" sz="4000" b="1" spc="-300" dirty="0" smtClean="0">
                <a:latin typeface="나눔고딕 ExtraBold" pitchFamily="50" charset="-127"/>
                <a:ea typeface="나눔고딕 ExtraBold" pitchFamily="50" charset="-127"/>
              </a:rPr>
              <a:t> 결과</a:t>
            </a:r>
            <a:endParaRPr lang="ko-KR" altLang="en-US" sz="4000" b="1" spc="-3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7E4809B-935D-452B-B334-96D828FA67D7}"/>
              </a:ext>
            </a:extLst>
          </p:cNvPr>
          <p:cNvSpPr txBox="1"/>
          <p:nvPr/>
        </p:nvSpPr>
        <p:spPr>
          <a:xfrm>
            <a:off x="317466" y="883410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Progress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65B78BF-CDEB-443F-A68E-FD01ADD40F89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2337304-570C-4545-B68C-1DC7133B9EBA}"/>
              </a:ext>
            </a:extLst>
          </p:cNvPr>
          <p:cNvSpPr txBox="1"/>
          <p:nvPr/>
        </p:nvSpPr>
        <p:spPr>
          <a:xfrm>
            <a:off x="768071" y="4888520"/>
            <a:ext cx="3261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처음 초안을 작성한 후 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차적으로 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조립해 봤을 때의 형태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</a:p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아직 초기 </a:t>
            </a:r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프로토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모델이기 때문에 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가장 기본적인 형태이다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A85CB16-A4CA-47A2-A18E-953A754FBBE8}"/>
              </a:ext>
            </a:extLst>
          </p:cNvPr>
          <p:cNvSpPr txBox="1"/>
          <p:nvPr/>
        </p:nvSpPr>
        <p:spPr>
          <a:xfrm>
            <a:off x="2089212" y="4273064"/>
            <a:ext cx="6190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25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차</a:t>
            </a:r>
            <a:endParaRPr lang="ko-KR" altLang="en-US" sz="25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6A1D0D43-2759-47D0-973D-C42F1298BAF7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92F4E7-F31E-4E98-9577-782D6B41B1CC}"/>
              </a:ext>
            </a:extLst>
          </p:cNvPr>
          <p:cNvSpPr txBox="1"/>
          <p:nvPr/>
        </p:nvSpPr>
        <p:spPr>
          <a:xfrm>
            <a:off x="4445991" y="4888520"/>
            <a:ext cx="3261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센서를 추가하고 조립하던 상태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</a:p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기존 거리감지센서를 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초음파센서로 변경하였다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또  아직 제대로 완성하지 않아 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정리가 필요한 모습이다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830B840-3467-4446-A0CE-1755A6936C64}"/>
              </a:ext>
            </a:extLst>
          </p:cNvPr>
          <p:cNvSpPr txBox="1"/>
          <p:nvPr/>
        </p:nvSpPr>
        <p:spPr>
          <a:xfrm>
            <a:off x="5767132" y="4273064"/>
            <a:ext cx="6190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z="25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차</a:t>
            </a:r>
            <a:endParaRPr lang="ko-KR" altLang="en-US" sz="25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726F55A-55CF-47F8-8BA4-2DAC5301C650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652B56E-616A-423C-A066-88BBD75A83DF}"/>
              </a:ext>
            </a:extLst>
          </p:cNvPr>
          <p:cNvSpPr txBox="1"/>
          <p:nvPr/>
        </p:nvSpPr>
        <p:spPr>
          <a:xfrm>
            <a:off x="8123911" y="4888520"/>
            <a:ext cx="3261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센서를 교체하고 추가하여 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최종적으로 완성한 모습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15FEFC8-E320-444B-A050-EBF8CBF7C4B7}"/>
              </a:ext>
            </a:extLst>
          </p:cNvPr>
          <p:cNvSpPr txBox="1"/>
          <p:nvPr/>
        </p:nvSpPr>
        <p:spPr>
          <a:xfrm>
            <a:off x="9445052" y="4273064"/>
            <a:ext cx="6190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25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차</a:t>
            </a:r>
            <a:endParaRPr lang="ko-KR" altLang="en-US" sz="25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70" y="1868904"/>
            <a:ext cx="3261361" cy="202932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39931" y="1252886"/>
            <a:ext cx="2029326" cy="326136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62006" y="1252887"/>
            <a:ext cx="2029328" cy="326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10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8A7D40C-FF19-4F22-9628-712F58457969}"/>
              </a:ext>
            </a:extLst>
          </p:cNvPr>
          <p:cNvSpPr txBox="1"/>
          <p:nvPr/>
        </p:nvSpPr>
        <p:spPr>
          <a:xfrm>
            <a:off x="368968" y="2137645"/>
            <a:ext cx="30091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3, </a:t>
            </a:r>
            <a:endParaRPr lang="ko-KR" altLang="en-US" sz="6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081B3A7F-9663-4CE0-96AA-191C4829B74D}"/>
              </a:ext>
            </a:extLst>
          </p:cNvPr>
          <p:cNvCxnSpPr>
            <a:cxnSpLocks/>
          </p:cNvCxnSpPr>
          <p:nvPr/>
        </p:nvCxnSpPr>
        <p:spPr>
          <a:xfrm>
            <a:off x="368968" y="3429000"/>
            <a:ext cx="3994485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C9DAF6B-12AF-478D-A7FC-202E1D88853F}"/>
              </a:ext>
            </a:extLst>
          </p:cNvPr>
          <p:cNvSpPr txBox="1"/>
          <p:nvPr/>
        </p:nvSpPr>
        <p:spPr>
          <a:xfrm>
            <a:off x="369609" y="3614610"/>
            <a:ext cx="2986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코</a:t>
            </a:r>
            <a:r>
              <a: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딩</a:t>
            </a:r>
            <a:r>
              <a:rPr lang="ko-KR" altLang="en-US" sz="28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8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&amp; </a:t>
            </a:r>
            <a:r>
              <a:rPr lang="ko-KR" altLang="en-US" sz="28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질문 및 답변</a:t>
            </a:r>
            <a:endParaRPr lang="ko-KR" altLang="en-US" sz="28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47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1072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 smtClean="0">
                <a:latin typeface="나눔고딕 ExtraBold" pitchFamily="50" charset="-127"/>
                <a:ea typeface="나눔고딕 ExtraBold" pitchFamily="50" charset="-127"/>
              </a:rPr>
              <a:t>코딩</a:t>
            </a:r>
            <a:endParaRPr lang="ko-KR" altLang="en-US" sz="4000" b="1" spc="-3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7E4809B-935D-452B-B334-96D828FA67D7}"/>
              </a:ext>
            </a:extLst>
          </p:cNvPr>
          <p:cNvSpPr txBox="1"/>
          <p:nvPr/>
        </p:nvSpPr>
        <p:spPr>
          <a:xfrm>
            <a:off x="317466" y="883410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Progress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132" y="1452563"/>
            <a:ext cx="3680779" cy="47564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92" y="1452563"/>
            <a:ext cx="2217612" cy="4677782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AB247EA3-9A15-40A3-A9EE-3DF796E80758}"/>
              </a:ext>
            </a:extLst>
          </p:cNvPr>
          <p:cNvCxnSpPr>
            <a:cxnSpLocks/>
          </p:cNvCxnSpPr>
          <p:nvPr/>
        </p:nvCxnSpPr>
        <p:spPr>
          <a:xfrm flipH="1" flipV="1">
            <a:off x="6204283" y="1804732"/>
            <a:ext cx="72190" cy="393833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16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48FAD0A-28A4-42F7-9F87-6FE2AAEEA8DA}"/>
              </a:ext>
            </a:extLst>
          </p:cNvPr>
          <p:cNvSpPr txBox="1"/>
          <p:nvPr/>
        </p:nvSpPr>
        <p:spPr>
          <a:xfrm>
            <a:off x="5354450" y="2069430"/>
            <a:ext cx="14830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Q.</a:t>
            </a:r>
            <a:endParaRPr lang="ko-KR" altLang="en-US" sz="9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8D50F87-7DBE-4EA1-98B5-22CC2EADA3A3}"/>
              </a:ext>
            </a:extLst>
          </p:cNvPr>
          <p:cNvSpPr txBox="1"/>
          <p:nvPr/>
        </p:nvSpPr>
        <p:spPr>
          <a:xfrm>
            <a:off x="3465094" y="3858561"/>
            <a:ext cx="5261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300" dirty="0" smtClean="0">
                <a:latin typeface="나눔고딕 ExtraBold" pitchFamily="50" charset="-127"/>
                <a:ea typeface="나눔고딕 ExtraBold" pitchFamily="50" charset="-127"/>
              </a:rPr>
              <a:t>질문</a:t>
            </a:r>
            <a:endParaRPr lang="ko-KR" altLang="en-US" sz="4000" spc="-3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E578AB19-E976-42AF-ACDF-2063193F9AAC}"/>
              </a:ext>
            </a:extLst>
          </p:cNvPr>
          <p:cNvCxnSpPr>
            <a:cxnSpLocks/>
          </p:cNvCxnSpPr>
          <p:nvPr/>
        </p:nvCxnSpPr>
        <p:spPr>
          <a:xfrm>
            <a:off x="4772526" y="5181600"/>
            <a:ext cx="2646947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B247EA3-9A15-40A3-A9EE-3DF796E80758}"/>
              </a:ext>
            </a:extLst>
          </p:cNvPr>
          <p:cNvCxnSpPr>
            <a:cxnSpLocks/>
          </p:cNvCxnSpPr>
          <p:nvPr/>
        </p:nvCxnSpPr>
        <p:spPr>
          <a:xfrm>
            <a:off x="4772526" y="1676400"/>
            <a:ext cx="2646947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99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312739B-EC30-4EA9-933F-41A0FF3CA0B1}"/>
              </a:ext>
            </a:extLst>
          </p:cNvPr>
          <p:cNvSpPr txBox="1"/>
          <p:nvPr/>
        </p:nvSpPr>
        <p:spPr>
          <a:xfrm>
            <a:off x="1573058" y="2921168"/>
            <a:ext cx="88424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                                    ”</a:t>
            </a:r>
            <a:endParaRPr lang="ko-KR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347A1FE-CBC6-4235-845F-E80E714C3E00}"/>
              </a:ext>
            </a:extLst>
          </p:cNvPr>
          <p:cNvSpPr txBox="1"/>
          <p:nvPr/>
        </p:nvSpPr>
        <p:spPr>
          <a:xfrm>
            <a:off x="5323893" y="3102112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답변</a:t>
            </a:r>
            <a:endParaRPr lang="ko-KR" altLang="en-US" sz="4000" i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644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9DAD297-42AA-4195-A260-630E4B20F96E}"/>
              </a:ext>
            </a:extLst>
          </p:cNvPr>
          <p:cNvSpPr txBox="1"/>
          <p:nvPr/>
        </p:nvSpPr>
        <p:spPr>
          <a:xfrm>
            <a:off x="3012415" y="2570490"/>
            <a:ext cx="60228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발표를 마치겠습니다</a:t>
            </a:r>
            <a:endParaRPr lang="en-US" altLang="ko-KR" sz="5400" spc="-3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r>
              <a:rPr lang="ko-KR" altLang="en-US" sz="5400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감사합니다</a:t>
            </a:r>
            <a:endParaRPr lang="ko-KR" altLang="en-US" sz="5400" spc="-3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AB247EA3-9A15-40A3-A9EE-3DF796E80758}"/>
              </a:ext>
            </a:extLst>
          </p:cNvPr>
          <p:cNvCxnSpPr>
            <a:cxnSpLocks/>
          </p:cNvCxnSpPr>
          <p:nvPr/>
        </p:nvCxnSpPr>
        <p:spPr>
          <a:xfrm>
            <a:off x="4772526" y="1676400"/>
            <a:ext cx="2646947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E578AB19-E976-42AF-ACDF-2063193F9AAC}"/>
              </a:ext>
            </a:extLst>
          </p:cNvPr>
          <p:cNvCxnSpPr>
            <a:cxnSpLocks/>
          </p:cNvCxnSpPr>
          <p:nvPr/>
        </p:nvCxnSpPr>
        <p:spPr>
          <a:xfrm>
            <a:off x="4772526" y="5181600"/>
            <a:ext cx="2646947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8679313-EDC8-45AA-9080-2770E7AD168E}"/>
              </a:ext>
            </a:extLst>
          </p:cNvPr>
          <p:cNvSpPr txBox="1"/>
          <p:nvPr/>
        </p:nvSpPr>
        <p:spPr>
          <a:xfrm>
            <a:off x="7780421" y="441340"/>
            <a:ext cx="380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 table of contents</a:t>
            </a:r>
            <a:endParaRPr lang="ko-KR" altLang="en-US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21EC423-56E3-4399-87FE-B49D17E1979C}"/>
              </a:ext>
            </a:extLst>
          </p:cNvPr>
          <p:cNvSpPr txBox="1"/>
          <p:nvPr/>
        </p:nvSpPr>
        <p:spPr>
          <a:xfrm>
            <a:off x="6467744" y="256674"/>
            <a:ext cx="12073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150" dirty="0">
                <a:latin typeface="나눔고딕 ExtraBold" pitchFamily="50" charset="-127"/>
                <a:ea typeface="나눔고딕 ExtraBold" pitchFamily="50" charset="-127"/>
              </a:rPr>
              <a:t>목차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E2ECC8B8-666D-4802-97AF-3A8CAD01CBA3}"/>
              </a:ext>
            </a:extLst>
          </p:cNvPr>
          <p:cNvCxnSpPr>
            <a:cxnSpLocks/>
          </p:cNvCxnSpPr>
          <p:nvPr/>
        </p:nvCxnSpPr>
        <p:spPr>
          <a:xfrm>
            <a:off x="6096000" y="1179061"/>
            <a:ext cx="54854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F0D61575-2792-4180-AB12-6316A8E3FB6A}"/>
              </a:ext>
            </a:extLst>
          </p:cNvPr>
          <p:cNvGrpSpPr/>
          <p:nvPr/>
        </p:nvGrpSpPr>
        <p:grpSpPr>
          <a:xfrm>
            <a:off x="7053802" y="2034957"/>
            <a:ext cx="4165369" cy="1015662"/>
            <a:chOff x="7069844" y="1558845"/>
            <a:chExt cx="4165369" cy="101566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4049552F-690A-4963-9D94-DD5D26B050E4}"/>
                </a:ext>
              </a:extLst>
            </p:cNvPr>
            <p:cNvSpPr txBox="1"/>
            <p:nvPr/>
          </p:nvSpPr>
          <p:spPr>
            <a:xfrm>
              <a:off x="7069844" y="155884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1</a:t>
              </a:r>
              <a:endParaRPr lang="ko-KR" altLang="en-US" sz="3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FCE473A-F32E-4009-9CED-4EEC4220DE69}"/>
                </a:ext>
              </a:extLst>
            </p:cNvPr>
            <p:cNvSpPr txBox="1"/>
            <p:nvPr/>
          </p:nvSpPr>
          <p:spPr>
            <a:xfrm>
              <a:off x="7780421" y="1620400"/>
              <a:ext cx="345479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latin typeface="나눔바른고딕" pitchFamily="50" charset="-127"/>
                  <a:ea typeface="나눔바른고딕" pitchFamily="50" charset="-127"/>
                </a:rPr>
                <a:t>연구내용 </a:t>
              </a:r>
              <a:r>
                <a:rPr lang="en-US" altLang="ko-KR" sz="2800" spc="-300" dirty="0" smtClean="0">
                  <a:latin typeface="나눔바른고딕" pitchFamily="50" charset="-127"/>
                  <a:ea typeface="나눔바른고딕" pitchFamily="50" charset="-127"/>
                </a:rPr>
                <a:t>&amp; </a:t>
              </a:r>
              <a:r>
                <a:rPr lang="ko-KR" altLang="en-US" sz="2800" spc="-300" dirty="0">
                  <a:latin typeface="나눔바른고딕" pitchFamily="50" charset="-127"/>
                  <a:ea typeface="나눔바른고딕" pitchFamily="50" charset="-127"/>
                </a:rPr>
                <a:t>필요성 및 측면</a:t>
              </a:r>
            </a:p>
            <a:p>
              <a:endParaRPr lang="ko-KR" altLang="en-US" sz="2800" spc="-3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2B118589-0A54-41ED-831F-E7049D103856}"/>
              </a:ext>
            </a:extLst>
          </p:cNvPr>
          <p:cNvGrpSpPr/>
          <p:nvPr/>
        </p:nvGrpSpPr>
        <p:grpSpPr>
          <a:xfrm>
            <a:off x="7053802" y="3122626"/>
            <a:ext cx="2995177" cy="646331"/>
            <a:chOff x="7069844" y="1558845"/>
            <a:chExt cx="2995177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9A8DE8F8-A742-4759-A36D-A74A02B66093}"/>
                </a:ext>
              </a:extLst>
            </p:cNvPr>
            <p:cNvSpPr txBox="1"/>
            <p:nvPr/>
          </p:nvSpPr>
          <p:spPr>
            <a:xfrm>
              <a:off x="7069844" y="155884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2</a:t>
              </a:r>
              <a:endParaRPr lang="ko-KR" altLang="en-US" sz="36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09FEA1B9-D49E-40C9-916B-D823B705149C}"/>
                </a:ext>
              </a:extLst>
            </p:cNvPr>
            <p:cNvSpPr txBox="1"/>
            <p:nvPr/>
          </p:nvSpPr>
          <p:spPr>
            <a:xfrm>
              <a:off x="7780421" y="1620400"/>
              <a:ext cx="22846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latin typeface="나눔바른고딕" pitchFamily="50" charset="-127"/>
                  <a:ea typeface="나눔바른고딕" pitchFamily="50" charset="-127"/>
                </a:rPr>
                <a:t>과제 </a:t>
              </a:r>
              <a:r>
                <a:rPr lang="ko-KR" altLang="en-US" sz="2800" spc="-300" dirty="0" smtClean="0">
                  <a:latin typeface="나눔바른고딕" pitchFamily="50" charset="-127"/>
                  <a:ea typeface="나눔바른고딕" pitchFamily="50" charset="-127"/>
                </a:rPr>
                <a:t>진행 </a:t>
              </a:r>
              <a:r>
                <a:rPr lang="en-US" altLang="ko-KR" sz="2800" spc="-300" dirty="0" smtClean="0">
                  <a:latin typeface="나눔바른고딕" pitchFamily="50" charset="-127"/>
                  <a:ea typeface="나눔바른고딕" pitchFamily="50" charset="-127"/>
                </a:rPr>
                <a:t>&amp; </a:t>
              </a:r>
              <a:r>
                <a:rPr lang="ko-KR" altLang="en-US" sz="2800" spc="-300" dirty="0" smtClean="0">
                  <a:latin typeface="나눔바른고딕" pitchFamily="50" charset="-127"/>
                  <a:ea typeface="나눔바른고딕" pitchFamily="50" charset="-127"/>
                </a:rPr>
                <a:t>결과</a:t>
              </a:r>
              <a:endParaRPr lang="ko-KR" altLang="en-US" sz="2800" spc="-3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B5C933E-5CF3-4392-AC1C-7EDD5521A806}"/>
              </a:ext>
            </a:extLst>
          </p:cNvPr>
          <p:cNvGrpSpPr/>
          <p:nvPr/>
        </p:nvGrpSpPr>
        <p:grpSpPr>
          <a:xfrm>
            <a:off x="7053802" y="4210295"/>
            <a:ext cx="3485696" cy="646331"/>
            <a:chOff x="7069844" y="1558845"/>
            <a:chExt cx="3485696" cy="646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641B3E57-6A5D-4FA0-BC7E-975D2E8CCC62}"/>
                </a:ext>
              </a:extLst>
            </p:cNvPr>
            <p:cNvSpPr txBox="1"/>
            <p:nvPr/>
          </p:nvSpPr>
          <p:spPr>
            <a:xfrm>
              <a:off x="7069844" y="155884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smtClean="0"/>
                <a:t>3</a:t>
              </a:r>
              <a:endParaRPr lang="ko-KR" altLang="en-US" sz="36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54AB7E2-0D93-4A31-82B5-0F41F83D4402}"/>
                </a:ext>
              </a:extLst>
            </p:cNvPr>
            <p:cNvSpPr txBox="1"/>
            <p:nvPr/>
          </p:nvSpPr>
          <p:spPr>
            <a:xfrm>
              <a:off x="7780421" y="1620400"/>
              <a:ext cx="27751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latin typeface="나눔바른고딕" pitchFamily="50" charset="-127"/>
                  <a:ea typeface="나눔바른고딕" pitchFamily="50" charset="-127"/>
                </a:rPr>
                <a:t>코</a:t>
              </a:r>
              <a:r>
                <a:rPr lang="ko-KR" altLang="en-US" sz="2800" spc="-300" dirty="0">
                  <a:latin typeface="나눔바른고딕" pitchFamily="50" charset="-127"/>
                  <a:ea typeface="나눔바른고딕" pitchFamily="50" charset="-127"/>
                </a:rPr>
                <a:t>딩</a:t>
              </a:r>
              <a:r>
                <a:rPr lang="ko-KR" altLang="en-US" sz="2800" spc="-300" dirty="0" smtClean="0"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2800" spc="-300" dirty="0" smtClean="0">
                  <a:latin typeface="나눔바른고딕" pitchFamily="50" charset="-127"/>
                  <a:ea typeface="나눔바른고딕" pitchFamily="50" charset="-127"/>
                </a:rPr>
                <a:t> &amp; </a:t>
              </a:r>
              <a:r>
                <a:rPr lang="ko-KR" altLang="en-US" sz="2800" spc="-300" dirty="0" smtClean="0">
                  <a:latin typeface="나눔바른고딕" pitchFamily="50" charset="-127"/>
                  <a:ea typeface="나눔바른고딕" pitchFamily="50" charset="-127"/>
                </a:rPr>
                <a:t>질문  및   답변</a:t>
              </a:r>
              <a:endParaRPr lang="ko-KR" altLang="en-US" sz="2800" spc="-3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280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4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3753853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973D2A-D83F-468D-8DE8-46A9E4D5787E}"/>
              </a:ext>
            </a:extLst>
          </p:cNvPr>
          <p:cNvSpPr txBox="1"/>
          <p:nvPr/>
        </p:nvSpPr>
        <p:spPr>
          <a:xfrm>
            <a:off x="368968" y="2137645"/>
            <a:ext cx="30091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5"/>
                </a:solidFill>
              </a:rPr>
              <a:t>Part 1, </a:t>
            </a:r>
            <a:endParaRPr lang="ko-KR" altLang="en-US" sz="6600" b="1" dirty="0">
              <a:solidFill>
                <a:schemeClr val="accent5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F4AD02A9-3781-4318-B3D8-519AD98D34CA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0" y="3429000"/>
            <a:ext cx="3753853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F17FCE6-5BF4-4D81-A9B3-85E3572ECF9D}"/>
              </a:ext>
            </a:extLst>
          </p:cNvPr>
          <p:cNvSpPr txBox="1"/>
          <p:nvPr/>
        </p:nvSpPr>
        <p:spPr>
          <a:xfrm>
            <a:off x="369609" y="3614610"/>
            <a:ext cx="154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accent5"/>
                </a:solidFill>
                <a:latin typeface="나눔고딕 ExtraBold" pitchFamily="50" charset="-127"/>
                <a:ea typeface="나눔고딕 ExtraBold" pitchFamily="50" charset="-127"/>
              </a:rPr>
              <a:t>연구 내용</a:t>
            </a:r>
            <a:endParaRPr lang="ko-KR" altLang="en-US" sz="2800" b="1" spc="-150" dirty="0">
              <a:solidFill>
                <a:schemeClr val="accent5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14799" y="1784719"/>
            <a:ext cx="920816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 smtClean="0">
                <a:gradFill>
                  <a:gsLst>
                    <a:gs pos="0">
                      <a:srgbClr val="03D4A8"/>
                    </a:gs>
                    <a:gs pos="4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atin typeface="Blippo Blk BT" pitchFamily="2" charset="0"/>
              </a:rPr>
              <a:t>A - bot</a:t>
            </a:r>
            <a:endParaRPr lang="ko-KR" altLang="en-US" sz="20000" dirty="0">
              <a:gradFill>
                <a:gsLst>
                  <a:gs pos="0">
                    <a:srgbClr val="03D4A8"/>
                  </a:gs>
                  <a:gs pos="4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0"/>
              </a:gradFill>
              <a:latin typeface="Blippo Blk B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92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2066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 smtClean="0">
                <a:latin typeface="나눔고딕 ExtraBold" pitchFamily="50" charset="-127"/>
                <a:ea typeface="나눔고딕 ExtraBold" pitchFamily="50" charset="-127"/>
              </a:rPr>
              <a:t>연구 목적</a:t>
            </a:r>
            <a:endParaRPr lang="ko-KR" altLang="en-US" sz="4000" b="1" spc="-3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2470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purpose of research purpose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양쪽 대괄호 1">
            <a:extLst>
              <a:ext uri="{FF2B5EF4-FFF2-40B4-BE49-F238E27FC236}">
                <a16:creationId xmlns:a16="http://schemas.microsoft.com/office/drawing/2014/main" xmlns="" id="{230D8346-85AF-4247-AA96-7328FC0CBDA2}"/>
              </a:ext>
            </a:extLst>
          </p:cNvPr>
          <p:cNvSpPr/>
          <p:nvPr/>
        </p:nvSpPr>
        <p:spPr>
          <a:xfrm>
            <a:off x="641684" y="2775284"/>
            <a:ext cx="3449053" cy="1908983"/>
          </a:xfrm>
          <a:prstGeom prst="bracketPair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양쪽 대괄호 20">
            <a:extLst>
              <a:ext uri="{FF2B5EF4-FFF2-40B4-BE49-F238E27FC236}">
                <a16:creationId xmlns:a16="http://schemas.microsoft.com/office/drawing/2014/main" xmlns="" id="{48FE0351-8540-46E6-86CE-6F144E3D8978}"/>
              </a:ext>
            </a:extLst>
          </p:cNvPr>
          <p:cNvSpPr/>
          <p:nvPr/>
        </p:nvSpPr>
        <p:spPr>
          <a:xfrm>
            <a:off x="4499812" y="2775284"/>
            <a:ext cx="3449053" cy="1908983"/>
          </a:xfrm>
          <a:prstGeom prst="bracketPair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대괄호 22">
            <a:extLst>
              <a:ext uri="{FF2B5EF4-FFF2-40B4-BE49-F238E27FC236}">
                <a16:creationId xmlns:a16="http://schemas.microsoft.com/office/drawing/2014/main" xmlns="" id="{1B9057B5-A286-4F9B-AD4C-78D728C5BE66}"/>
              </a:ext>
            </a:extLst>
          </p:cNvPr>
          <p:cNvSpPr/>
          <p:nvPr/>
        </p:nvSpPr>
        <p:spPr>
          <a:xfrm>
            <a:off x="8357940" y="2775284"/>
            <a:ext cx="3449053" cy="1908983"/>
          </a:xfrm>
          <a:prstGeom prst="bracketPair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1C80FE7-CD2D-4059-A6F9-1450082090A6}"/>
              </a:ext>
            </a:extLst>
          </p:cNvPr>
          <p:cNvSpPr txBox="1"/>
          <p:nvPr/>
        </p:nvSpPr>
        <p:spPr>
          <a:xfrm>
            <a:off x="725301" y="5148396"/>
            <a:ext cx="341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A - bot</a:t>
            </a:r>
            <a:r>
              <a:rPr lang="ko-KR" altLang="en-US" dirty="0">
                <a:latin typeface="나눔고딕 ExtraBold" pitchFamily="50" charset="-127"/>
                <a:ea typeface="나눔고딕 ExtraBold" pitchFamily="50" charset="-127"/>
              </a:rPr>
              <a:t>을 제어하며 </a:t>
            </a:r>
            <a:r>
              <a:rPr lang="en-US" altLang="ko-KR" dirty="0" err="1">
                <a:latin typeface="나눔고딕 ExtraBold" pitchFamily="50" charset="-127"/>
                <a:ea typeface="나눔고딕 ExtraBold" pitchFamily="50" charset="-127"/>
              </a:rPr>
              <a:t>Autolight</a:t>
            </a:r>
            <a:r>
              <a:rPr lang="ko-KR" altLang="en-US" dirty="0">
                <a:latin typeface="나눔고딕 ExtraBold" pitchFamily="50" charset="-127"/>
                <a:ea typeface="나눔고딕 ExtraBold" pitchFamily="50" charset="-127"/>
              </a:rPr>
              <a:t>의 응용기능까지 오류 </a:t>
            </a:r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없이 수행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2C116E3-40A8-448E-9A09-EC37BD545594}"/>
              </a:ext>
            </a:extLst>
          </p:cNvPr>
          <p:cNvSpPr txBox="1"/>
          <p:nvPr/>
        </p:nvSpPr>
        <p:spPr>
          <a:xfrm>
            <a:off x="4614462" y="5148396"/>
            <a:ext cx="354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latin typeface="나눔고딕 ExtraBold" pitchFamily="50" charset="-127"/>
                <a:ea typeface="나눔고딕 ExtraBold" pitchFamily="50" charset="-127"/>
              </a:rPr>
              <a:t>특정 시간이 지나면 메인 </a:t>
            </a:r>
            <a:r>
              <a:rPr lang="ko-KR" altLang="en-US" dirty="0" err="1">
                <a:latin typeface="나눔고딕 ExtraBold" pitchFamily="50" charset="-127"/>
                <a:ea typeface="나눔고딕 ExtraBold" pitchFamily="50" charset="-127"/>
              </a:rPr>
              <a:t>라이트가</a:t>
            </a:r>
            <a:r>
              <a:rPr lang="ko-KR" altLang="en-US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dirty="0">
                <a:latin typeface="나눔고딕 ExtraBold" pitchFamily="50" charset="-127"/>
                <a:ea typeface="나눔고딕 ExtraBold" pitchFamily="50" charset="-127"/>
              </a:rPr>
              <a:t>off</a:t>
            </a:r>
            <a:r>
              <a:rPr lang="ko-KR" altLang="en-US" dirty="0">
                <a:latin typeface="나눔고딕 ExtraBold" pitchFamily="50" charset="-127"/>
                <a:ea typeface="나눔고딕 ExtraBold" pitchFamily="50" charset="-127"/>
              </a:rPr>
              <a:t>되는 기능을 추가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3E53909-B1F9-48CF-9BDB-466A5A9F53AB}"/>
              </a:ext>
            </a:extLst>
          </p:cNvPr>
          <p:cNvSpPr txBox="1"/>
          <p:nvPr/>
        </p:nvSpPr>
        <p:spPr>
          <a:xfrm>
            <a:off x="8719166" y="5148956"/>
            <a:ext cx="2847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latin typeface="나눔고딕 ExtraBold" pitchFamily="50" charset="-127"/>
                <a:ea typeface="나눔고딕 ExtraBold" pitchFamily="50" charset="-127"/>
              </a:rPr>
              <a:t>야간에 식별 가능한 </a:t>
            </a:r>
            <a:r>
              <a:rPr lang="ko-KR" altLang="en-US" dirty="0" err="1">
                <a:latin typeface="나눔고딕 ExtraBold" pitchFamily="50" charset="-127"/>
                <a:ea typeface="나눔고딕 ExtraBold" pitchFamily="50" charset="-127"/>
              </a:rPr>
              <a:t>라이트</a:t>
            </a:r>
            <a:r>
              <a:rPr lang="en-US" altLang="ko-KR" dirty="0">
                <a:latin typeface="나눔고딕 ExtraBold" pitchFamily="50" charset="-127"/>
                <a:ea typeface="나눔고딕 ExtraBold" pitchFamily="50" charset="-127"/>
              </a:rPr>
              <a:t>(DRL) </a:t>
            </a:r>
            <a:r>
              <a:rPr lang="ko-KR" altLang="en-US" dirty="0">
                <a:latin typeface="나눔고딕 ExtraBold" pitchFamily="50" charset="-127"/>
                <a:ea typeface="나눔고딕 ExtraBold" pitchFamily="50" charset="-127"/>
              </a:rPr>
              <a:t>점등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021" y="2558198"/>
            <a:ext cx="2526633" cy="252663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225" y="2597215"/>
            <a:ext cx="2123970" cy="212397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116" y="2566850"/>
            <a:ext cx="2184700" cy="21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5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2066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 smtClean="0">
                <a:latin typeface="나눔고딕 ExtraBold" pitchFamily="50" charset="-127"/>
                <a:ea typeface="나눔고딕 ExtraBold" pitchFamily="50" charset="-127"/>
              </a:rPr>
              <a:t>연구 내용</a:t>
            </a:r>
            <a:endParaRPr lang="ko-KR" altLang="en-US" sz="4000" b="1" spc="-3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Contents of Research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0BE653E-93D5-4791-80AB-684AEC48926D}"/>
              </a:ext>
            </a:extLst>
          </p:cNvPr>
          <p:cNvSpPr/>
          <p:nvPr/>
        </p:nvSpPr>
        <p:spPr>
          <a:xfrm>
            <a:off x="885550" y="2161585"/>
            <a:ext cx="4047398" cy="4151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FAB9DFC-DF42-4AE2-9093-68916E43D6A1}"/>
              </a:ext>
            </a:extLst>
          </p:cNvPr>
          <p:cNvSpPr/>
          <p:nvPr/>
        </p:nvSpPr>
        <p:spPr>
          <a:xfrm>
            <a:off x="5663375" y="2182968"/>
            <a:ext cx="5542036" cy="16888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CC1E6C5-2346-4061-8895-39D261E96F30}"/>
              </a:ext>
            </a:extLst>
          </p:cNvPr>
          <p:cNvSpPr/>
          <p:nvPr/>
        </p:nvSpPr>
        <p:spPr>
          <a:xfrm>
            <a:off x="5663375" y="4366593"/>
            <a:ext cx="5542036" cy="16888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84906CF-35B2-417B-AD72-53ED141763AA}"/>
              </a:ext>
            </a:extLst>
          </p:cNvPr>
          <p:cNvSpPr txBox="1"/>
          <p:nvPr/>
        </p:nvSpPr>
        <p:spPr>
          <a:xfrm>
            <a:off x="6656468" y="2630346"/>
            <a:ext cx="3337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방향센</a:t>
            </a:r>
            <a:r>
              <a:rPr lang="ko-KR" altLang="en-US" sz="44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7DFC311-4134-4609-B085-1CA590261FA3}"/>
              </a:ext>
            </a:extLst>
          </p:cNvPr>
          <p:cNvSpPr txBox="1"/>
          <p:nvPr/>
        </p:nvSpPr>
        <p:spPr>
          <a:xfrm>
            <a:off x="6605206" y="4786178"/>
            <a:ext cx="36583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조도센서 </a:t>
            </a:r>
            <a:r>
              <a:rPr lang="en-US" altLang="ko-KR" sz="4400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&amp; LED</a:t>
            </a:r>
            <a:endParaRPr lang="ko-KR" altLang="en-US" sz="4400" spc="-3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81" y="2338969"/>
            <a:ext cx="3797136" cy="379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28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 smtClean="0">
                <a:latin typeface="나눔고딕 ExtraBold" pitchFamily="50" charset="-127"/>
                <a:ea typeface="나눔고딕 ExtraBold" pitchFamily="50" charset="-127"/>
              </a:rPr>
              <a:t>알고리즘</a:t>
            </a:r>
            <a:endParaRPr lang="ko-KR" altLang="en-US" sz="4000" spc="-3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7E4809B-935D-452B-B334-96D828FA67D7}"/>
              </a:ext>
            </a:extLst>
          </p:cNvPr>
          <p:cNvSpPr txBox="1"/>
          <p:nvPr/>
        </p:nvSpPr>
        <p:spPr>
          <a:xfrm>
            <a:off x="481567" y="835772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Algorithm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42FF27B-8581-4257-8D92-69C09DBAB3C7}"/>
              </a:ext>
            </a:extLst>
          </p:cNvPr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DC37B31-E31A-4D5C-9AC7-7420705F78FE}"/>
              </a:ext>
            </a:extLst>
          </p:cNvPr>
          <p:cNvSpPr/>
          <p:nvPr/>
        </p:nvSpPr>
        <p:spPr>
          <a:xfrm>
            <a:off x="6314157" y="14955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94B24E83-3966-483F-B0D9-292D5149B115}"/>
              </a:ext>
            </a:extLst>
          </p:cNvPr>
          <p:cNvSpPr/>
          <p:nvPr/>
        </p:nvSpPr>
        <p:spPr>
          <a:xfrm>
            <a:off x="653824" y="3528362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FBD965D-4075-4BC6-A75F-C790E0AEB39E}"/>
              </a:ext>
            </a:extLst>
          </p:cNvPr>
          <p:cNvSpPr txBox="1"/>
          <p:nvPr/>
        </p:nvSpPr>
        <p:spPr>
          <a:xfrm>
            <a:off x="1903073" y="3608997"/>
            <a:ext cx="2273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A-bot </a:t>
            </a:r>
            <a:r>
              <a:rPr lang="ko-KR" altLang="en-US" sz="28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적용 방식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6186504" descr="EMB000010ac2dd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474" y="1804733"/>
            <a:ext cx="4796589" cy="432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928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3FAB9DFC-DF42-4AE2-9093-68916E43D6A1}"/>
              </a:ext>
            </a:extLst>
          </p:cNvPr>
          <p:cNvSpPr/>
          <p:nvPr/>
        </p:nvSpPr>
        <p:spPr>
          <a:xfrm>
            <a:off x="539987" y="4103487"/>
            <a:ext cx="3021360" cy="23523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3FAB9DFC-DF42-4AE2-9093-68916E43D6A1}"/>
              </a:ext>
            </a:extLst>
          </p:cNvPr>
          <p:cNvSpPr/>
          <p:nvPr/>
        </p:nvSpPr>
        <p:spPr>
          <a:xfrm>
            <a:off x="539987" y="1561898"/>
            <a:ext cx="3021360" cy="23523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2510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 smtClean="0">
                <a:latin typeface="나눔고딕 ExtraBold" pitchFamily="50" charset="-127"/>
                <a:ea typeface="나눔고딕 ExtraBold" pitchFamily="50" charset="-127"/>
              </a:rPr>
              <a:t>사용된 센서</a:t>
            </a:r>
            <a:endParaRPr lang="ko-KR" altLang="en-US" sz="4000" spc="-3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Sensor Used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3BFCF8A-3100-4715-8D44-72C5C144A80C}"/>
              </a:ext>
            </a:extLst>
          </p:cNvPr>
          <p:cNvSpPr/>
          <p:nvPr/>
        </p:nvSpPr>
        <p:spPr>
          <a:xfrm>
            <a:off x="7098644" y="1591724"/>
            <a:ext cx="4512155" cy="9990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CDFA594-4E39-4499-9AB0-24F4EE6A2974}"/>
              </a:ext>
            </a:extLst>
          </p:cNvPr>
          <p:cNvSpPr/>
          <p:nvPr/>
        </p:nvSpPr>
        <p:spPr>
          <a:xfrm>
            <a:off x="7090736" y="2755208"/>
            <a:ext cx="4520063" cy="10353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C710A4BE-B46C-4754-BB4E-BADC1DF0E7C5}"/>
              </a:ext>
            </a:extLst>
          </p:cNvPr>
          <p:cNvSpPr/>
          <p:nvPr/>
        </p:nvSpPr>
        <p:spPr>
          <a:xfrm>
            <a:off x="7098644" y="4103487"/>
            <a:ext cx="4540794" cy="10589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AC6A6890-FC7D-4B78-AC04-96B6B4FA31C2}"/>
              </a:ext>
            </a:extLst>
          </p:cNvPr>
          <p:cNvSpPr/>
          <p:nvPr/>
        </p:nvSpPr>
        <p:spPr>
          <a:xfrm>
            <a:off x="7098644" y="1591724"/>
            <a:ext cx="956547" cy="999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1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F3C87495-AE99-4355-8EFD-AB6A0DFB96A6}"/>
              </a:ext>
            </a:extLst>
          </p:cNvPr>
          <p:cNvSpPr/>
          <p:nvPr/>
        </p:nvSpPr>
        <p:spPr>
          <a:xfrm>
            <a:off x="7085820" y="2755209"/>
            <a:ext cx="956547" cy="10353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2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875CF04D-C8D2-462E-988C-A80D236EF8A3}"/>
              </a:ext>
            </a:extLst>
          </p:cNvPr>
          <p:cNvSpPr/>
          <p:nvPr/>
        </p:nvSpPr>
        <p:spPr>
          <a:xfrm>
            <a:off x="7085819" y="4105191"/>
            <a:ext cx="956547" cy="10589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3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61" y="1673043"/>
            <a:ext cx="2823411" cy="21175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4" y="4283635"/>
            <a:ext cx="2699415" cy="199208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3FAB9DFC-DF42-4AE2-9093-68916E43D6A1}"/>
              </a:ext>
            </a:extLst>
          </p:cNvPr>
          <p:cNvSpPr/>
          <p:nvPr/>
        </p:nvSpPr>
        <p:spPr>
          <a:xfrm>
            <a:off x="3792706" y="1555634"/>
            <a:ext cx="3021360" cy="23523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3FAB9DFC-DF42-4AE2-9093-68916E43D6A1}"/>
              </a:ext>
            </a:extLst>
          </p:cNvPr>
          <p:cNvSpPr/>
          <p:nvPr/>
        </p:nvSpPr>
        <p:spPr>
          <a:xfrm>
            <a:off x="3801407" y="4105191"/>
            <a:ext cx="3021360" cy="23523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807" y="4232384"/>
            <a:ext cx="2727157" cy="2045368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C710A4BE-B46C-4754-BB4E-BADC1DF0E7C5}"/>
              </a:ext>
            </a:extLst>
          </p:cNvPr>
          <p:cNvSpPr/>
          <p:nvPr/>
        </p:nvSpPr>
        <p:spPr>
          <a:xfrm>
            <a:off x="7098644" y="5396953"/>
            <a:ext cx="4540794" cy="10589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875CF04D-C8D2-462E-988C-A80D236EF8A3}"/>
              </a:ext>
            </a:extLst>
          </p:cNvPr>
          <p:cNvSpPr/>
          <p:nvPr/>
        </p:nvSpPr>
        <p:spPr>
          <a:xfrm>
            <a:off x="7098644" y="5398657"/>
            <a:ext cx="969371" cy="10589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4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54378" y="1906596"/>
            <a:ext cx="202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조도센서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336104" y="3088238"/>
            <a:ext cx="202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초음파센서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336104" y="4448275"/>
            <a:ext cx="272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블루투스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dirty="0" smtClean="0"/>
              <a:t>Bluetooth)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354378" y="5743446"/>
            <a:ext cx="202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LED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808" y="1673043"/>
            <a:ext cx="2727156" cy="209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23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86BAB25-54A7-48E0-A7B7-A10B055E64F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89" y="0"/>
            <a:ext cx="7547811" cy="69542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1D476B7-6743-40B2-BAEE-40790FD9E96F}"/>
              </a:ext>
            </a:extLst>
          </p:cNvPr>
          <p:cNvSpPr txBox="1"/>
          <p:nvPr/>
        </p:nvSpPr>
        <p:spPr>
          <a:xfrm>
            <a:off x="280737" y="2137645"/>
            <a:ext cx="30091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/>
              <a:t>Part 2, </a:t>
            </a:r>
            <a:endParaRPr lang="ko-KR" altLang="en-US" sz="66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068C930B-9B88-46BA-9158-1917DFDDC59B}"/>
              </a:ext>
            </a:extLst>
          </p:cNvPr>
          <p:cNvCxnSpPr>
            <a:cxnSpLocks/>
          </p:cNvCxnSpPr>
          <p:nvPr/>
        </p:nvCxnSpPr>
        <p:spPr>
          <a:xfrm>
            <a:off x="368968" y="3429000"/>
            <a:ext cx="39944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3EBD6A3-67CA-4FD6-B450-83E70E8EBBD4}"/>
              </a:ext>
            </a:extLst>
          </p:cNvPr>
          <p:cNvSpPr txBox="1"/>
          <p:nvPr/>
        </p:nvSpPr>
        <p:spPr>
          <a:xfrm>
            <a:off x="369609" y="3614610"/>
            <a:ext cx="154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 smtClean="0">
                <a:latin typeface="나눔고딕 ExtraBold" pitchFamily="50" charset="-127"/>
                <a:ea typeface="나눔고딕 ExtraBold" pitchFamily="50" charset="-127"/>
              </a:rPr>
              <a:t>과제 진행</a:t>
            </a:r>
            <a:endParaRPr lang="ko-KR" altLang="en-US" sz="2800" b="1" spc="-150" dirty="0"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90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0C8FC1D-E81C-4C56-8940-A628576E9E82}"/>
              </a:ext>
            </a:extLst>
          </p:cNvPr>
          <p:cNvSpPr txBox="1"/>
          <p:nvPr/>
        </p:nvSpPr>
        <p:spPr>
          <a:xfrm flipH="1">
            <a:off x="576578" y="1679138"/>
            <a:ext cx="5877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과제 목표는 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…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4443C15-D2F3-41AF-BDF5-E4F33CE73EB8}"/>
              </a:ext>
            </a:extLst>
          </p:cNvPr>
          <p:cNvSpPr txBox="1"/>
          <p:nvPr/>
        </p:nvSpPr>
        <p:spPr>
          <a:xfrm>
            <a:off x="576578" y="2623591"/>
            <a:ext cx="5808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 err="1" smtClean="0">
                <a:latin typeface="나눔고딕 ExtraBold" pitchFamily="50" charset="-127"/>
                <a:ea typeface="나눔고딕 ExtraBold" pitchFamily="50" charset="-127"/>
              </a:rPr>
              <a:t>Abot</a:t>
            </a:r>
            <a:r>
              <a:rPr lang="ko-KR" altLang="en-US" sz="2000" dirty="0" smtClean="0">
                <a:latin typeface="나눔고딕 ExtraBold" pitchFamily="50" charset="-127"/>
                <a:ea typeface="나눔고딕 ExtraBold" pitchFamily="50" charset="-127"/>
              </a:rPr>
              <a:t>를 활용하여 </a:t>
            </a:r>
            <a:r>
              <a:rPr lang="ko-KR" altLang="en-US" sz="2000" dirty="0">
                <a:latin typeface="나눔고딕 ExtraBold" pitchFamily="50" charset="-127"/>
                <a:ea typeface="나눔고딕 ExtraBold" pitchFamily="50" charset="-127"/>
              </a:rPr>
              <a:t>자동차를 묘사하여 </a:t>
            </a:r>
            <a:r>
              <a:rPr lang="ko-KR" altLang="en-US" sz="2000" dirty="0" err="1" smtClean="0">
                <a:latin typeface="나눔고딕 ExtraBold" pitchFamily="50" charset="-127"/>
                <a:ea typeface="나눔고딕 ExtraBold" pitchFamily="50" charset="-127"/>
              </a:rPr>
              <a:t>프로토</a:t>
            </a:r>
            <a:r>
              <a:rPr lang="ko-KR" altLang="en-US" sz="2000" dirty="0" smtClean="0">
                <a:latin typeface="나눔고딕 ExtraBold" pitchFamily="50" charset="-127"/>
                <a:ea typeface="나눔고딕 ExtraBold" pitchFamily="50" charset="-127"/>
              </a:rPr>
              <a:t> 타입을 </a:t>
            </a:r>
            <a:r>
              <a:rPr lang="ko-KR" altLang="en-US" sz="2000" dirty="0">
                <a:latin typeface="나눔고딕 ExtraBold" pitchFamily="50" charset="-127"/>
                <a:ea typeface="나눔고딕 ExtraBold" pitchFamily="50" charset="-127"/>
              </a:rPr>
              <a:t>만들어 </a:t>
            </a:r>
            <a:r>
              <a:rPr lang="ko-KR" altLang="en-US" sz="2000" dirty="0" err="1">
                <a:latin typeface="나눔고딕 ExtraBold" pitchFamily="50" charset="-127"/>
                <a:ea typeface="나눔고딕 ExtraBold" pitchFamily="50" charset="-127"/>
              </a:rPr>
              <a:t>아두이노와</a:t>
            </a:r>
            <a:r>
              <a:rPr lang="ko-KR" altLang="en-US" sz="20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dirty="0" err="1">
                <a:latin typeface="나눔고딕 ExtraBold" pitchFamily="50" charset="-127"/>
                <a:ea typeface="나눔고딕 ExtraBold" pitchFamily="50" charset="-127"/>
              </a:rPr>
              <a:t>스마트폰을</a:t>
            </a:r>
            <a:r>
              <a:rPr lang="ko-KR" altLang="en-US" sz="2000" dirty="0">
                <a:latin typeface="나눔고딕 ExtraBold" pitchFamily="50" charset="-127"/>
                <a:ea typeface="나눔고딕 ExtraBold" pitchFamily="50" charset="-127"/>
              </a:rPr>
              <a:t> 활용하여 자동차의 </a:t>
            </a:r>
            <a:r>
              <a:rPr lang="en-US" altLang="ko-KR" sz="2000" dirty="0" err="1">
                <a:latin typeface="나눔고딕 ExtraBold" pitchFamily="50" charset="-127"/>
                <a:ea typeface="나눔고딕 ExtraBold" pitchFamily="50" charset="-127"/>
              </a:rPr>
              <a:t>Autolight</a:t>
            </a:r>
            <a:r>
              <a:rPr lang="ko-KR" altLang="en-US" sz="2000" dirty="0">
                <a:latin typeface="나눔고딕 ExtraBold" pitchFamily="50" charset="-127"/>
                <a:ea typeface="나눔고딕 ExtraBold" pitchFamily="50" charset="-127"/>
              </a:rPr>
              <a:t>를 구현하여 궁극적으로 차량에 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pPr fontAlgn="base"/>
            <a:r>
              <a:rPr lang="ko-KR" altLang="en-US" sz="2000" dirty="0" smtClean="0">
                <a:latin typeface="나눔고딕 ExtraBold" pitchFamily="50" charset="-127"/>
                <a:ea typeface="나눔고딕 ExtraBold" pitchFamily="50" charset="-127"/>
              </a:rPr>
              <a:t>적용할 </a:t>
            </a:r>
            <a:r>
              <a:rPr lang="ko-KR" altLang="en-US" sz="2000" dirty="0">
                <a:latin typeface="나눔고딕 ExtraBold" pitchFamily="50" charset="-127"/>
                <a:ea typeface="나눔고딕 ExtraBold" pitchFamily="50" charset="-127"/>
              </a:rPr>
              <a:t>수 있는 방안 으로 진행할 </a:t>
            </a:r>
            <a:r>
              <a:rPr lang="ko-KR" altLang="en-US" sz="2000" dirty="0" smtClean="0">
                <a:latin typeface="나눔고딕 ExtraBold" pitchFamily="50" charset="-127"/>
                <a:ea typeface="나눔고딕 ExtraBold" pitchFamily="50" charset="-127"/>
              </a:rPr>
              <a:t>예정입니다</a:t>
            </a:r>
            <a:r>
              <a:rPr lang="en-US" altLang="ko-KR" sz="2000" dirty="0" smtClean="0">
                <a:latin typeface="나눔고딕 ExtraBold" pitchFamily="50" charset="-127"/>
                <a:ea typeface="나눔고딕 ExtraBold" pitchFamily="50" charset="-127"/>
              </a:rPr>
              <a:t>.</a:t>
            </a:r>
          </a:p>
          <a:p>
            <a:pPr fontAlgn="base"/>
            <a:endParaRPr lang="en-US" altLang="ko-KR" sz="20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011CA31F-A4A9-408F-A740-CE9F975AD82F}"/>
              </a:ext>
            </a:extLst>
          </p:cNvPr>
          <p:cNvCxnSpPr>
            <a:cxnSpLocks/>
          </p:cNvCxnSpPr>
          <p:nvPr/>
        </p:nvCxnSpPr>
        <p:spPr>
          <a:xfrm>
            <a:off x="576578" y="1433641"/>
            <a:ext cx="56286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6E154464-CC89-43AC-A18B-701941D595A0}"/>
              </a:ext>
            </a:extLst>
          </p:cNvPr>
          <p:cNvCxnSpPr>
            <a:cxnSpLocks/>
          </p:cNvCxnSpPr>
          <p:nvPr/>
        </p:nvCxnSpPr>
        <p:spPr>
          <a:xfrm>
            <a:off x="576578" y="5624641"/>
            <a:ext cx="56286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07768" y="673766"/>
            <a:ext cx="6858003" cy="551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46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1108_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B194"/>
      </a:accent1>
      <a:accent2>
        <a:srgbClr val="A9BCC7"/>
      </a:accent2>
      <a:accent3>
        <a:srgbClr val="EE7849"/>
      </a:accent3>
      <a:accent4>
        <a:srgbClr val="F9DEA3"/>
      </a:accent4>
      <a:accent5>
        <a:srgbClr val="F7EFE7"/>
      </a:accent5>
      <a:accent6>
        <a:srgbClr val="CAC3BD"/>
      </a:accent6>
      <a:hlink>
        <a:srgbClr val="3F3F3F"/>
      </a:hlink>
      <a:folHlink>
        <a:srgbClr val="3F3F3F"/>
      </a:folHlink>
    </a:clrScheme>
    <a:fontScheme name="Arial_나눔스퀘어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398</Words>
  <Application>Microsoft Office PowerPoint</Application>
  <PresentationFormat>사용자 지정</PresentationFormat>
  <Paragraphs>121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ASUS</cp:lastModifiedBy>
  <cp:revision>78</cp:revision>
  <dcterms:created xsi:type="dcterms:W3CDTF">2020-11-08T00:44:28Z</dcterms:created>
  <dcterms:modified xsi:type="dcterms:W3CDTF">2020-12-06T10:53:33Z</dcterms:modified>
</cp:coreProperties>
</file>