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1382467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138246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933c8c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933c8c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138246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138246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7813" l="0" r="0" t="7813"/>
          <a:stretch/>
        </p:blipFill>
        <p:spPr>
          <a:xfrm>
            <a:off x="150" y="0"/>
            <a:ext cx="9144000" cy="5143499"/>
          </a:xfrm>
          <a:prstGeom prst="rect">
            <a:avLst/>
          </a:prstGeom>
          <a:noFill/>
          <a:ln>
            <a:noFill/>
          </a:ln>
        </p:spPr>
      </p:pic>
      <p:sp>
        <p:nvSpPr>
          <p:cNvPr id="68" name="Google Shape;68;p13"/>
          <p:cNvSpPr txBox="1"/>
          <p:nvPr>
            <p:ph type="title"/>
          </p:nvPr>
        </p:nvSpPr>
        <p:spPr>
          <a:xfrm>
            <a:off x="490250" y="488250"/>
            <a:ext cx="6302100" cy="29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t>Unmanned marine life quality monitoring device</a:t>
            </a:r>
            <a:endParaRPr sz="3800"/>
          </a:p>
        </p:txBody>
      </p:sp>
      <p:sp>
        <p:nvSpPr>
          <p:cNvPr id="69" name="Google Shape;69;p13"/>
          <p:cNvSpPr txBox="1"/>
          <p:nvPr/>
        </p:nvSpPr>
        <p:spPr>
          <a:xfrm>
            <a:off x="490250" y="2912850"/>
            <a:ext cx="40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Project By: Mujeeb, Hamidreza, Hesam</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75" name="Google Shape;75;p14"/>
          <p:cNvSpPr txBox="1"/>
          <p:nvPr>
            <p:ph idx="1" type="body"/>
          </p:nvPr>
        </p:nvSpPr>
        <p:spPr>
          <a:xfrm>
            <a:off x="471900" y="1919075"/>
            <a:ext cx="7667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Monitoring a tiny sample of water only. </a:t>
            </a:r>
            <a:endParaRPr sz="1800"/>
          </a:p>
          <a:p>
            <a:pPr indent="0" lvl="0" marL="0" rtl="0" algn="l">
              <a:spcBef>
                <a:spcPts val="1600"/>
              </a:spcBef>
              <a:spcAft>
                <a:spcPts val="1600"/>
              </a:spcAft>
              <a:buNone/>
            </a:pPr>
            <a:r>
              <a:rPr lang="en" sz="1800"/>
              <a:t>Why not monitor water quality from a broader area and then take average for an even accurate reading?</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3">
            <a:alphaModFix/>
          </a:blip>
          <a:srcRect b="11289" l="0" r="0" t="11281"/>
          <a:stretch/>
        </p:blipFill>
        <p:spPr>
          <a:xfrm>
            <a:off x="-9150" y="0"/>
            <a:ext cx="4594498" cy="5143501"/>
          </a:xfrm>
          <a:prstGeom prst="rect">
            <a:avLst/>
          </a:prstGeom>
          <a:noFill/>
          <a:ln>
            <a:noFill/>
          </a:ln>
        </p:spPr>
      </p:pic>
      <p:sp>
        <p:nvSpPr>
          <p:cNvPr id="81" name="Google Shape;81;p15"/>
          <p:cNvSpPr txBox="1"/>
          <p:nvPr>
            <p:ph type="title"/>
          </p:nvPr>
        </p:nvSpPr>
        <p:spPr>
          <a:xfrm>
            <a:off x="265500"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The solution</a:t>
            </a:r>
            <a:endParaRPr>
              <a:solidFill>
                <a:schemeClr val="lt1"/>
              </a:solidFill>
            </a:endParaRPr>
          </a:p>
        </p:txBody>
      </p:sp>
      <p:sp>
        <p:nvSpPr>
          <p:cNvPr id="82" name="Google Shape;82;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IoT will add efficiency, speed and accuracy to the system.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Manual procedure is tiresome, prone to errors and time taking.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0" y="0"/>
            <a:ext cx="9161100" cy="172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551600" y="994150"/>
            <a:ext cx="326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Connected Components</a:t>
            </a:r>
            <a:endParaRPr sz="1800">
              <a:solidFill>
                <a:srgbClr val="FFFFFF"/>
              </a:solidFill>
              <a:latin typeface="Roboto"/>
              <a:ea typeface="Roboto"/>
              <a:cs typeface="Roboto"/>
              <a:sym typeface="Roboto"/>
            </a:endParaRPr>
          </a:p>
        </p:txBody>
      </p:sp>
      <p:sp>
        <p:nvSpPr>
          <p:cNvPr id="89" name="Google Shape;89;p16"/>
          <p:cNvSpPr txBox="1"/>
          <p:nvPr/>
        </p:nvSpPr>
        <p:spPr>
          <a:xfrm>
            <a:off x="2846700" y="2657025"/>
            <a:ext cx="3450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STM32 board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Capacitive sensor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DHT11 or 22</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IR sensor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Capacitive sensor and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Grove sunlight sensor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 servo motor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 relay</a:t>
            </a:r>
            <a:endParaRPr>
              <a:latin typeface="Roboto"/>
              <a:ea typeface="Roboto"/>
              <a:cs typeface="Roboto"/>
              <a:sym typeface="Roboto"/>
            </a:endParaRPr>
          </a:p>
        </p:txBody>
      </p:sp>
      <p:sp>
        <p:nvSpPr>
          <p:cNvPr id="90" name="Google Shape;90;p16"/>
          <p:cNvSpPr txBox="1"/>
          <p:nvPr/>
        </p:nvSpPr>
        <p:spPr>
          <a:xfrm>
            <a:off x="928625" y="1956150"/>
            <a:ext cx="63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Following are the sensors/components connected with the STM32 board</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60950" y="206535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Collected</a:t>
            </a:r>
            <a:endParaRPr/>
          </a:p>
        </p:txBody>
      </p:sp>
      <p:sp>
        <p:nvSpPr>
          <p:cNvPr id="96" name="Google Shape;96;p17"/>
          <p:cNvSpPr txBox="1"/>
          <p:nvPr/>
        </p:nvSpPr>
        <p:spPr>
          <a:xfrm>
            <a:off x="4563150" y="572850"/>
            <a:ext cx="4119900" cy="399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i="1" lang="en" sz="1800">
                <a:solidFill>
                  <a:srgbClr val="FAFAFA"/>
                </a:solidFill>
                <a:latin typeface="Roboto"/>
                <a:ea typeface="Roboto"/>
                <a:cs typeface="Roboto"/>
                <a:sym typeface="Roboto"/>
              </a:rPr>
              <a:t>All the data coming from sensors is expected to be numerical data that can be stored in a .CSV or .json file or in a database like sqlite. </a:t>
            </a:r>
            <a:endParaRPr sz="1600">
              <a:solidFill>
                <a:srgbClr val="73737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0" y="0"/>
            <a:ext cx="9161100" cy="172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558350" y="758500"/>
            <a:ext cx="47733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rgbClr val="FFFFFF"/>
                </a:solidFill>
                <a:latin typeface="Roboto"/>
                <a:ea typeface="Roboto"/>
                <a:cs typeface="Roboto"/>
                <a:sym typeface="Roboto"/>
              </a:rPr>
              <a:t>Collective Intelligence, things to learn, effect of actions of actuators, overall effectiveness</a:t>
            </a:r>
            <a:endParaRPr sz="1800">
              <a:solidFill>
                <a:srgbClr val="FFFFFF"/>
              </a:solidFill>
              <a:latin typeface="Roboto"/>
              <a:ea typeface="Roboto"/>
              <a:cs typeface="Roboto"/>
              <a:sym typeface="Roboto"/>
            </a:endParaRPr>
          </a:p>
        </p:txBody>
      </p:sp>
      <p:sp>
        <p:nvSpPr>
          <p:cNvPr id="103" name="Google Shape;103;p18"/>
          <p:cNvSpPr txBox="1"/>
          <p:nvPr/>
        </p:nvSpPr>
        <p:spPr>
          <a:xfrm>
            <a:off x="1004825" y="2108550"/>
            <a:ext cx="7398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All the data combined will give us ability to analyse the water sample. We expect our algorithm to combine all data, analyse it, calculate average, reduce </a:t>
            </a:r>
            <a:r>
              <a:rPr lang="en">
                <a:latin typeface="Roboto"/>
                <a:ea typeface="Roboto"/>
                <a:cs typeface="Roboto"/>
                <a:sym typeface="Roboto"/>
              </a:rPr>
              <a:t>uncertainty</a:t>
            </a:r>
            <a:r>
              <a:rPr lang="en">
                <a:latin typeface="Roboto"/>
                <a:ea typeface="Roboto"/>
                <a:cs typeface="Roboto"/>
                <a:sym typeface="Roboto"/>
              </a:rPr>
              <a:t> and produce correct results.</a:t>
            </a:r>
            <a:endParaRPr>
              <a:latin typeface="Roboto"/>
              <a:ea typeface="Roboto"/>
              <a:cs typeface="Roboto"/>
              <a:sym typeface="Roboto"/>
            </a:endParaRPr>
          </a:p>
        </p:txBody>
      </p:sp>
      <p:sp>
        <p:nvSpPr>
          <p:cNvPr id="104" name="Google Shape;104;p18"/>
          <p:cNvSpPr txBox="1"/>
          <p:nvPr/>
        </p:nvSpPr>
        <p:spPr>
          <a:xfrm>
            <a:off x="1004825" y="2971300"/>
            <a:ext cx="7398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We'll learn data processing, factors that can </a:t>
            </a:r>
            <a:r>
              <a:rPr lang="en">
                <a:latin typeface="Roboto"/>
                <a:ea typeface="Roboto"/>
                <a:cs typeface="Roboto"/>
                <a:sym typeface="Roboto"/>
              </a:rPr>
              <a:t>affect</a:t>
            </a:r>
            <a:r>
              <a:rPr lang="en">
                <a:latin typeface="Roboto"/>
                <a:ea typeface="Roboto"/>
                <a:cs typeface="Roboto"/>
                <a:sym typeface="Roboto"/>
              </a:rPr>
              <a:t> our calculations, moving data from MCU to cloud for storage to showing it to the user in dashboard. We won't act. We'll just leave the device setting the parameters, that's it.</a:t>
            </a:r>
            <a:endParaRPr>
              <a:latin typeface="Roboto"/>
              <a:ea typeface="Roboto"/>
              <a:cs typeface="Roboto"/>
              <a:sym typeface="Roboto"/>
            </a:endParaRPr>
          </a:p>
        </p:txBody>
      </p:sp>
      <p:sp>
        <p:nvSpPr>
          <p:cNvPr id="105" name="Google Shape;105;p18"/>
          <p:cNvSpPr txBox="1"/>
          <p:nvPr/>
        </p:nvSpPr>
        <p:spPr>
          <a:xfrm>
            <a:off x="1004825" y="3961900"/>
            <a:ext cx="7398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We're just moving a device in water. It has no effect on anything. When it comes to effectiveness of sensors, I'm not sure about how their readings will be effective or if we would have to take multiple readings and then average them out to get the right one.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54675" y="2186100"/>
            <a:ext cx="2210700" cy="5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Constraints</a:t>
            </a:r>
            <a:endParaRPr sz="2800"/>
          </a:p>
        </p:txBody>
      </p:sp>
      <p:sp>
        <p:nvSpPr>
          <p:cNvPr id="111" name="Google Shape;111;p19"/>
          <p:cNvSpPr txBox="1"/>
          <p:nvPr>
            <p:ph type="title"/>
          </p:nvPr>
        </p:nvSpPr>
        <p:spPr>
          <a:xfrm>
            <a:off x="4337500" y="514150"/>
            <a:ext cx="3753900" cy="9621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Power Source</a:t>
            </a:r>
            <a:endParaRPr/>
          </a:p>
        </p:txBody>
      </p:sp>
      <p:cxnSp>
        <p:nvCxnSpPr>
          <p:cNvPr id="112" name="Google Shape;112;p19"/>
          <p:cNvCxnSpPr>
            <a:stCxn id="111" idx="2"/>
            <a:endCxn id="113" idx="0"/>
          </p:cNvCxnSpPr>
          <p:nvPr/>
        </p:nvCxnSpPr>
        <p:spPr>
          <a:xfrm>
            <a:off x="6214450" y="1476250"/>
            <a:ext cx="0" cy="6144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19"/>
          <p:cNvSpPr txBox="1"/>
          <p:nvPr>
            <p:ph type="title"/>
          </p:nvPr>
        </p:nvSpPr>
        <p:spPr>
          <a:xfrm>
            <a:off x="4337500" y="2090676"/>
            <a:ext cx="3753900" cy="962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Internet Connectivity/communication</a:t>
            </a:r>
            <a:endParaRPr sz="2000"/>
          </a:p>
        </p:txBody>
      </p:sp>
      <p:cxnSp>
        <p:nvCxnSpPr>
          <p:cNvPr id="114" name="Google Shape;114;p19"/>
          <p:cNvCxnSpPr>
            <a:stCxn id="113" idx="2"/>
            <a:endCxn id="115" idx="0"/>
          </p:cNvCxnSpPr>
          <p:nvPr/>
        </p:nvCxnSpPr>
        <p:spPr>
          <a:xfrm>
            <a:off x="6214450" y="3052776"/>
            <a:ext cx="0" cy="6144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9"/>
          <p:cNvSpPr txBox="1"/>
          <p:nvPr>
            <p:ph type="title"/>
          </p:nvPr>
        </p:nvSpPr>
        <p:spPr>
          <a:xfrm>
            <a:off x="4337501" y="3667157"/>
            <a:ext cx="3753900" cy="9621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Water insulation research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92800" y="688000"/>
            <a:ext cx="2924400" cy="61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Plan and metrics</a:t>
            </a:r>
            <a:endParaRPr sz="2600"/>
          </a:p>
        </p:txBody>
      </p:sp>
      <p:sp>
        <p:nvSpPr>
          <p:cNvPr id="121" name="Google Shape;121;p20"/>
          <p:cNvSpPr txBox="1"/>
          <p:nvPr>
            <p:ph type="title"/>
          </p:nvPr>
        </p:nvSpPr>
        <p:spPr>
          <a:xfrm>
            <a:off x="4337500" y="514150"/>
            <a:ext cx="3753900" cy="9621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Async Programming/Threading</a:t>
            </a:r>
            <a:endParaRPr/>
          </a:p>
        </p:txBody>
      </p:sp>
      <p:cxnSp>
        <p:nvCxnSpPr>
          <p:cNvPr id="122" name="Google Shape;122;p20"/>
          <p:cNvCxnSpPr>
            <a:stCxn id="121" idx="2"/>
            <a:endCxn id="123" idx="0"/>
          </p:cNvCxnSpPr>
          <p:nvPr/>
        </p:nvCxnSpPr>
        <p:spPr>
          <a:xfrm>
            <a:off x="6214450" y="1476250"/>
            <a:ext cx="0" cy="6144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20"/>
          <p:cNvSpPr txBox="1"/>
          <p:nvPr>
            <p:ph type="title"/>
          </p:nvPr>
        </p:nvSpPr>
        <p:spPr>
          <a:xfrm>
            <a:off x="4337500" y="2090676"/>
            <a:ext cx="3753900" cy="962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Less thread switching</a:t>
            </a:r>
            <a:endParaRPr sz="2000"/>
          </a:p>
        </p:txBody>
      </p:sp>
      <p:cxnSp>
        <p:nvCxnSpPr>
          <p:cNvPr id="124" name="Google Shape;124;p20"/>
          <p:cNvCxnSpPr>
            <a:stCxn id="123" idx="2"/>
            <a:endCxn id="125" idx="0"/>
          </p:cNvCxnSpPr>
          <p:nvPr/>
        </p:nvCxnSpPr>
        <p:spPr>
          <a:xfrm>
            <a:off x="6214450" y="3052776"/>
            <a:ext cx="0" cy="6144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20"/>
          <p:cNvSpPr txBox="1"/>
          <p:nvPr>
            <p:ph type="title"/>
          </p:nvPr>
        </p:nvSpPr>
        <p:spPr>
          <a:xfrm>
            <a:off x="4337501" y="3667157"/>
            <a:ext cx="3753900" cy="9621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800"/>
              <a:t>Choice of algorithm, data-structure and programming language</a:t>
            </a:r>
            <a:endParaRPr sz="1800"/>
          </a:p>
        </p:txBody>
      </p:sp>
      <p:sp>
        <p:nvSpPr>
          <p:cNvPr id="126" name="Google Shape;126;p20"/>
          <p:cNvSpPr txBox="1"/>
          <p:nvPr/>
        </p:nvSpPr>
        <p:spPr>
          <a:xfrm>
            <a:off x="292800" y="1815475"/>
            <a:ext cx="2648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Have a device with a rechargeable power resource, plus always have an active working internet connection and it should be less prone to failure especially the </a:t>
            </a:r>
            <a:r>
              <a:rPr lang="en" sz="1600">
                <a:solidFill>
                  <a:srgbClr val="FFFFFF"/>
                </a:solidFill>
                <a:latin typeface="Roboto"/>
                <a:ea typeface="Roboto"/>
                <a:cs typeface="Roboto"/>
                <a:sym typeface="Roboto"/>
              </a:rPr>
              <a:t>sensors</a:t>
            </a:r>
            <a:r>
              <a:rPr lang="en" sz="1600">
                <a:solidFill>
                  <a:srgbClr val="FFFFFF"/>
                </a:solidFill>
                <a:latin typeface="Roboto"/>
                <a:ea typeface="Roboto"/>
                <a:cs typeface="Roboto"/>
                <a:sym typeface="Roboto"/>
              </a:rPr>
              <a:t>.</a:t>
            </a:r>
            <a:endParaRPr sz="16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