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4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2714A-9C2F-3E81-CE91-8762D2960774}" v="431" dt="2025-04-30T02:35:35.8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897279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821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555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26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7418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4416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740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6635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121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194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2985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537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99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579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7912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42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220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1739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2169164" y="2424546"/>
            <a:ext cx="6974836" cy="20104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spcBef>
                <a:spcPts val="0"/>
              </a:spcBef>
              <a:buSzPts val="44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Subject Area: Heart Attack Risk </a:t>
            </a: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15B6133-92E5-5C53-D81D-FAA0A70C3FDD}"/>
              </a:ext>
            </a:extLst>
          </p:cNvPr>
          <p:cNvSpPr/>
          <p:nvPr/>
        </p:nvSpPr>
        <p:spPr>
          <a:xfrm>
            <a:off x="4630754" y="6406618"/>
            <a:ext cx="4511577" cy="4531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aseline="0" dirty="0">
                <a:solidFill>
                  <a:schemeClr val="bg1"/>
                </a:solidFill>
                <a:latin typeface="Corbel"/>
              </a:rPr>
              <a:t>Muhammadjon </a:t>
            </a:r>
            <a:r>
              <a:rPr lang="en-US" sz="2000" baseline="0" err="1">
                <a:solidFill>
                  <a:schemeClr val="bg1"/>
                </a:solidFill>
                <a:latin typeface="Corbel"/>
              </a:rPr>
              <a:t>Ibrohimov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4" name="Rectangle: Top Corners One Rounded and One Snipped 3">
            <a:extLst>
              <a:ext uri="{FF2B5EF4-FFF2-40B4-BE49-F238E27FC236}">
                <a16:creationId xmlns:a16="http://schemas.microsoft.com/office/drawing/2014/main" id="{BF439291-759D-CDAA-D303-314641238613}"/>
              </a:ext>
            </a:extLst>
          </p:cNvPr>
          <p:cNvSpPr/>
          <p:nvPr/>
        </p:nvSpPr>
        <p:spPr>
          <a:xfrm>
            <a:off x="2733210" y="696776"/>
            <a:ext cx="5840473" cy="604676"/>
          </a:xfrm>
          <a:prstGeom prst="snip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aseline="0" dirty="0">
                <a:solidFill>
                  <a:schemeClr val="bg1"/>
                </a:solidFill>
                <a:latin typeface="Corbel"/>
              </a:rPr>
              <a:t>– Database Normalization Course Project</a:t>
            </a:r>
            <a:r>
              <a:rPr lang="en-US" sz="2400" dirty="0">
                <a:solidFill>
                  <a:schemeClr val="bg1"/>
                </a:solidFill>
                <a:latin typeface="Corbel"/>
                <a:ea typeface="Corbel"/>
                <a:cs typeface="Corbel"/>
              </a:rPr>
              <a:t>​</a:t>
            </a:r>
            <a:endParaRPr lang="en-US" sz="24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982133" y="581892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 Challenges &amp; Solutions</a:t>
            </a:r>
            <a:endParaRPr/>
          </a:p>
        </p:txBody>
      </p:sp>
      <p:sp>
        <p:nvSpPr>
          <p:cNvPr id="127" name="Google Shape;127;p20"/>
          <p:cNvSpPr txBox="1">
            <a:spLocks noGrp="1"/>
          </p:cNvSpPr>
          <p:nvPr>
            <p:ph idx="1"/>
          </p:nvPr>
        </p:nvSpPr>
        <p:spPr>
          <a:xfrm>
            <a:off x="1268460" y="2944091"/>
            <a:ext cx="7704667" cy="3332816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Challenge: Handling many-to-many risk factor relations.</a:t>
            </a:r>
            <a:endParaRPr lang="en-US" sz="200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Introduced a bridge table and used flag-based inserts.</a:t>
            </a:r>
            <a:endParaRPr sz="200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Challenge: Ensuring clean data migration from raw CSVs.</a:t>
            </a:r>
            <a:endParaRPr sz="200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Applied validation filters, ON CONFLICT rules, and casting.</a:t>
            </a:r>
            <a:endParaRPr sz="200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Challenge: Complex SQL transformations (e.g., blood pressure).</a:t>
            </a:r>
            <a:endParaRPr sz="200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Solution: Used functions like </a:t>
            </a:r>
            <a:r>
              <a:rPr lang="en-US" sz="200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split_part</a:t>
            </a:r>
            <a:r>
              <a:rPr lang="en-US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CASE to manage data.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idx="1"/>
          </p:nvPr>
        </p:nvSpPr>
        <p:spPr>
          <a:xfrm>
            <a:off x="917479" y="2496128"/>
            <a:ext cx="8074121" cy="324045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endParaRPr lang="en-US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Designed a clean star schema with Kimball approach optimized for analytics.</a:t>
            </a:r>
            <a:endParaRPr lang="en-US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Populated tables using a robust, commented SQL queries.</a:t>
            </a:r>
            <a:endParaRPr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Wrote complex analytical queries with business insight.</a:t>
            </a:r>
            <a:endParaRPr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Generated ready-to-present visual summaries from query outputs.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" name="Rectangle: Diagonal Corners Rounded 1">
            <a:extLst>
              <a:ext uri="{FF2B5EF4-FFF2-40B4-BE49-F238E27FC236}">
                <a16:creationId xmlns:a16="http://schemas.microsoft.com/office/drawing/2014/main" id="{F29BB072-CDE2-6267-7641-32CE13DBF93A}"/>
              </a:ext>
            </a:extLst>
          </p:cNvPr>
          <p:cNvSpPr/>
          <p:nvPr/>
        </p:nvSpPr>
        <p:spPr>
          <a:xfrm>
            <a:off x="1651718" y="482284"/>
            <a:ext cx="6611377" cy="711410"/>
          </a:xfrm>
          <a:prstGeom prst="round2Diag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baseline="0" dirty="0">
                <a:solidFill>
                  <a:schemeClr val="tx1"/>
                </a:solidFill>
                <a:latin typeface="Corbel"/>
              </a:rPr>
              <a:t>🏅</a:t>
            </a:r>
            <a:r>
              <a:rPr lang="en-US" sz="4000" baseline="0" dirty="0">
                <a:solidFill>
                  <a:schemeClr val="tx1"/>
                </a:solidFill>
                <a:latin typeface="Calibri"/>
              </a:rPr>
              <a:t>Project Achievements</a:t>
            </a:r>
            <a:r>
              <a:rPr lang="en-US" sz="4000" dirty="0">
                <a:solidFill>
                  <a:schemeClr val="tx1"/>
                </a:solidFill>
                <a:latin typeface="Calibri"/>
                <a:ea typeface="Calibri"/>
                <a:cs typeface="Calibri"/>
              </a:rPr>
              <a:t>​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idx="1"/>
          </p:nvPr>
        </p:nvSpPr>
        <p:spPr>
          <a:xfrm>
            <a:off x="1042169" y="1073728"/>
            <a:ext cx="7935576" cy="4713652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Autofit/>
          </a:bodyPr>
          <a:lstStyle/>
          <a:p>
            <a:pPr marL="34290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Developed a normalized/denormalized data schema  to analyze and visualize heart attack risk factors.</a:t>
            </a:r>
            <a:endParaRPr lang="en-US" sz="360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sourced from a clinical dataset with patient demographics, health metrics, diet, and risk factors.</a:t>
            </a:r>
            <a:endParaRPr sz="360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Objective: Deliver strategic insights to support public health decisions.</a:t>
            </a:r>
            <a:endParaRPr sz="3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616B3DC-C165-433D-9187-62DCC0E31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09576" y="-4763"/>
            <a:ext cx="3761187" cy="6862763"/>
            <a:chOff x="2928938" y="-4763"/>
            <a:chExt cx="5014912" cy="6862763"/>
          </a:xfrm>
        </p:grpSpPr>
        <p:sp>
          <p:nvSpPr>
            <p:cNvPr id="102" name="Freeform 6">
              <a:extLst>
                <a:ext uri="{FF2B5EF4-FFF2-40B4-BE49-F238E27FC236}">
                  <a16:creationId xmlns:a16="http://schemas.microsoft.com/office/drawing/2014/main" id="{97E1BF84-9824-4B0E-98DF-F0F7181DD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03" name="Freeform 7">
              <a:extLst>
                <a:ext uri="{FF2B5EF4-FFF2-40B4-BE49-F238E27FC236}">
                  <a16:creationId xmlns:a16="http://schemas.microsoft.com/office/drawing/2014/main" id="{A85FA340-7392-4303-9707-A12F45A46F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4" name="Freeform 9">
              <a:extLst>
                <a:ext uri="{FF2B5EF4-FFF2-40B4-BE49-F238E27FC236}">
                  <a16:creationId xmlns:a16="http://schemas.microsoft.com/office/drawing/2014/main" id="{758A9051-2BD9-4868-8B84-344752FA2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05" name="Freeform 10">
              <a:extLst>
                <a:ext uri="{FF2B5EF4-FFF2-40B4-BE49-F238E27FC236}">
                  <a16:creationId xmlns:a16="http://schemas.microsoft.com/office/drawing/2014/main" id="{58264C49-3539-4CBD-8F11-1106C8B87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06" name="Freeform 11">
              <a:extLst>
                <a:ext uri="{FF2B5EF4-FFF2-40B4-BE49-F238E27FC236}">
                  <a16:creationId xmlns:a16="http://schemas.microsoft.com/office/drawing/2014/main" id="{DE862133-5C7E-4B32-9786-0B33BC51A7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07" name="Freeform 12">
              <a:extLst>
                <a:ext uri="{FF2B5EF4-FFF2-40B4-BE49-F238E27FC236}">
                  <a16:creationId xmlns:a16="http://schemas.microsoft.com/office/drawing/2014/main" id="{90925F6C-DF03-4707-9176-6049F049B5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 useBgFill="1">
        <p:nvSpPr>
          <p:cNvPr id="120" name="Rectangle 119">
            <a:extLst>
              <a:ext uri="{FF2B5EF4-FFF2-40B4-BE49-F238E27FC236}">
                <a16:creationId xmlns:a16="http://schemas.microsoft.com/office/drawing/2014/main" id="{A6073935-E043-4801-AF06-06093A9145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6602301" y="1958358"/>
            <a:ext cx="2544113" cy="2465931"/>
          </a:xfrm>
          <a:prstGeom prst="rect">
            <a:avLst/>
          </a:prstGeom>
          <a:solidFill>
            <a:srgbClr val="FFC000"/>
          </a:solidFill>
        </p:spPr>
        <p:txBody>
          <a:bodyPr spcFirstLastPara="1" vert="horz" lIns="91440" tIns="45720" rIns="91440" bIns="45720" rtlCol="0" anchor="b" anchorCtr="0">
            <a:normAutofit/>
          </a:bodyPr>
          <a:lstStyle/>
          <a:p>
            <a:pPr algn="r">
              <a:buClr>
                <a:schemeClr val="dk1"/>
              </a:buClr>
              <a:buSzPts val="4400"/>
            </a:pPr>
            <a:r>
              <a:rPr lang="en-US" sz="3600" dirty="0">
                <a:sym typeface="Calibri"/>
              </a:rPr>
              <a:t>Entity</a:t>
            </a:r>
            <a:br>
              <a:rPr lang="en-US" sz="3600" dirty="0"/>
            </a:br>
            <a:r>
              <a:rPr lang="en-US" sz="3600" dirty="0">
                <a:sym typeface="Calibri"/>
              </a:rPr>
              <a:t>Relationship Diagram: 3NF</a:t>
            </a:r>
            <a:endParaRPr lang="en-US" sz="3600"/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8AC26FF4-D6F9-4A94-A837-D051A101E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65036" y="-4763"/>
            <a:ext cx="3761187" cy="6862763"/>
            <a:chOff x="2928938" y="-4763"/>
            <a:chExt cx="5014912" cy="6862763"/>
          </a:xfrm>
        </p:grpSpPr>
        <p:sp>
          <p:nvSpPr>
            <p:cNvPr id="112" name="Freeform 6">
              <a:extLst>
                <a:ext uri="{FF2B5EF4-FFF2-40B4-BE49-F238E27FC236}">
                  <a16:creationId xmlns:a16="http://schemas.microsoft.com/office/drawing/2014/main" id="{EFFE501B-F9EC-4229-99D6-F39E38A71B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13" name="Freeform 7">
              <a:extLst>
                <a:ext uri="{FF2B5EF4-FFF2-40B4-BE49-F238E27FC236}">
                  <a16:creationId xmlns:a16="http://schemas.microsoft.com/office/drawing/2014/main" id="{B064C6A0-3DE4-4F4A-B650-78A628163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14" name="Freeform 25">
              <a:extLst>
                <a:ext uri="{FF2B5EF4-FFF2-40B4-BE49-F238E27FC236}">
                  <a16:creationId xmlns:a16="http://schemas.microsoft.com/office/drawing/2014/main" id="{43CD3E83-3D0D-40EE-B1A2-9C989EBF2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71553909-760D-4B98-96A4-F9F48339AF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16" name="Freeform 27">
              <a:extLst>
                <a:ext uri="{FF2B5EF4-FFF2-40B4-BE49-F238E27FC236}">
                  <a16:creationId xmlns:a16="http://schemas.microsoft.com/office/drawing/2014/main" id="{1F006A6C-F843-49BC-AC84-89BD2AF58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62AEE6F3-16F4-4944-8459-4D5EEA341D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119" name="Rounded Rectangle 16">
            <a:extLst>
              <a:ext uri="{FF2B5EF4-FFF2-40B4-BE49-F238E27FC236}">
                <a16:creationId xmlns:a16="http://schemas.microsoft.com/office/drawing/2014/main" id="{8D6B9972-4A81-4223-9901-0E559A1D5E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2519" y="648931"/>
            <a:ext cx="5140825" cy="5231964"/>
          </a:xfrm>
          <a:prstGeom prst="roundRect">
            <a:avLst>
              <a:gd name="adj" fmla="val 4834"/>
            </a:avLst>
          </a:prstGeom>
          <a:solidFill>
            <a:schemeClr val="bg1"/>
          </a:solidFill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19AD25-98AA-AD2D-289F-B4D8A21A26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37" y="135"/>
            <a:ext cx="6678360" cy="685918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2880206" y="120074"/>
            <a:ext cx="3908522" cy="568037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 Schema</a:t>
            </a:r>
            <a:endParaRPr dirty="0">
              <a:solidFill>
                <a:schemeClr val="dk1"/>
              </a:solidFill>
            </a:endParaRPr>
          </a:p>
        </p:txBody>
      </p:sp>
      <p:pic>
        <p:nvPicPr>
          <p:cNvPr id="103" name="Google Shape;10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8112"/>
            <a:ext cx="9149078" cy="59298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1074497" y="-267854"/>
            <a:ext cx="7704667" cy="19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800" dirty="0">
                <a:solidFill>
                  <a:schemeClr val="dk1"/>
                </a:solidFill>
                <a:latin typeface="Berlin Sans FB"/>
                <a:ea typeface="Calibri"/>
                <a:cs typeface="Calibri"/>
                <a:sym typeface="Calibri"/>
              </a:rPr>
              <a:t>Data Migration</a:t>
            </a:r>
            <a:endParaRPr lang="en-US" sz="4800">
              <a:solidFill>
                <a:schemeClr val="dk1"/>
              </a:solidFill>
              <a:latin typeface="Berlin Sans FB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idx="1"/>
          </p:nvPr>
        </p:nvSpPr>
        <p:spPr>
          <a:xfrm>
            <a:off x="931333" y="1226127"/>
            <a:ext cx="8115685" cy="47413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Created dimension and fact tables with proper constraints and surrogate keys.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staging tables to clean and load data via SQL scripts.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Handled many-to-many relations via a bridge table (Patient–</a:t>
            </a:r>
            <a:r>
              <a:rPr lang="en-US" sz="3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RiskFactor</a:t>
            </a: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</a:t>
            </a:r>
            <a:endParaRPr/>
          </a:p>
          <a:p>
            <a:pPr marL="342900" indent="-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Applied transformations (e.g., Blood Pressure split, BMI categorization) during insert.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804AB4E8-4B72-7053-C41D-1DE6F9C0C102}"/>
              </a:ext>
            </a:extLst>
          </p:cNvPr>
          <p:cNvSpPr/>
          <p:nvPr/>
        </p:nvSpPr>
        <p:spPr>
          <a:xfrm>
            <a:off x="-91937" y="5862120"/>
            <a:ext cx="9136940" cy="996591"/>
          </a:xfrm>
          <a:prstGeom prst="snip2Diag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-- Extract systolic and diastolic values from a 'BP' field like '120/80'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SELECT </a:t>
            </a:r>
            <a:r>
              <a:rPr lang="en-US" sz="1600" dirty="0" err="1">
                <a:solidFill>
                  <a:schemeClr val="tx1"/>
                </a:solidFill>
              </a:rPr>
              <a:t>split_part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blood_pressure</a:t>
            </a:r>
            <a:r>
              <a:rPr lang="en-US" sz="1600" dirty="0">
                <a:solidFill>
                  <a:schemeClr val="tx1"/>
                </a:solidFill>
              </a:rPr>
              <a:t>, '/', 1)::INT AS </a:t>
            </a:r>
            <a:r>
              <a:rPr lang="en-US" sz="1600" dirty="0" err="1">
                <a:solidFill>
                  <a:schemeClr val="tx1"/>
                </a:solidFill>
              </a:rPr>
              <a:t>systolic_bp</a:t>
            </a:r>
            <a:r>
              <a:rPr lang="en-US" sz="1600" dirty="0">
                <a:solidFill>
                  <a:schemeClr val="tx1"/>
                </a:solidFill>
              </a:rPr>
              <a:t>, 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      </a:t>
            </a:r>
            <a:r>
              <a:rPr lang="en-US" sz="1600" dirty="0" err="1">
                <a:solidFill>
                  <a:schemeClr val="tx1"/>
                </a:solidFill>
              </a:rPr>
              <a:t>split_part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dirty="0" err="1">
                <a:solidFill>
                  <a:schemeClr val="tx1"/>
                </a:solidFill>
              </a:rPr>
              <a:t>blood_pressure</a:t>
            </a:r>
            <a:r>
              <a:rPr lang="en-US" sz="1600" dirty="0">
                <a:solidFill>
                  <a:schemeClr val="tx1"/>
                </a:solidFill>
              </a:rPr>
              <a:t>, '/', 2)::INT AS </a:t>
            </a:r>
            <a:r>
              <a:rPr lang="en-US" sz="1600" dirty="0" err="1">
                <a:solidFill>
                  <a:schemeClr val="tx1"/>
                </a:solidFill>
              </a:rPr>
              <a:t>diastolic_bp</a:t>
            </a:r>
            <a:r>
              <a:rPr lang="en-US" sz="1600" dirty="0">
                <a:solidFill>
                  <a:schemeClr val="tx1"/>
                </a:solidFill>
              </a:rPr>
              <a:t> FROM </a:t>
            </a:r>
            <a:r>
              <a:rPr lang="en-US" sz="1600" dirty="0" err="1">
                <a:solidFill>
                  <a:schemeClr val="tx1"/>
                </a:solidFill>
              </a:rPr>
              <a:t>staging_table</a:t>
            </a:r>
            <a:r>
              <a:rPr lang="en-US" sz="1600" dirty="0">
                <a:solidFill>
                  <a:schemeClr val="tx1"/>
                </a:solidFill>
              </a:rPr>
              <a:t>; </a:t>
            </a:r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1176097" y="184727"/>
            <a:ext cx="7713903" cy="942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Analytical Queries Overview</a:t>
            </a:r>
            <a:endParaRPr/>
          </a:p>
        </p:txBody>
      </p:sp>
      <p:sp>
        <p:nvSpPr>
          <p:cNvPr id="115" name="Google Shape;115;p18"/>
          <p:cNvSpPr txBox="1">
            <a:spLocks noGrp="1"/>
          </p:cNvSpPr>
          <p:nvPr>
            <p:ph idx="1"/>
          </p:nvPr>
        </p:nvSpPr>
        <p:spPr>
          <a:xfrm>
            <a:off x="954424" y="1475509"/>
            <a:ext cx="7935576" cy="4491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Nine analytical queries were written using window functions and aggregations:</a:t>
            </a:r>
            <a:endParaRPr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Top Countries by Risk, Diet vs. BMI, Stress vs. Cholesterol</a:t>
            </a:r>
            <a:endParaRPr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Risk Factor Frequency, Hemisphere Comparisons, BMI Trends, etc.</a:t>
            </a:r>
            <a:endParaRPr dirty="0">
              <a:solidFill>
                <a:schemeClr val="dk1"/>
              </a:solidFill>
            </a:endParaRPr>
          </a:p>
          <a:p>
            <a:pPr marL="342900" indent="-34290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</a:pPr>
            <a:r>
              <a:rPr lang="en-US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query includes commentary and was visualized with charts for better clarity.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Predefined Process 1">
            <a:extLst>
              <a:ext uri="{FF2B5EF4-FFF2-40B4-BE49-F238E27FC236}">
                <a16:creationId xmlns:a16="http://schemas.microsoft.com/office/drawing/2014/main" id="{FB3846AE-EB57-A219-94C2-88DAA5A70F7F}"/>
              </a:ext>
            </a:extLst>
          </p:cNvPr>
          <p:cNvSpPr/>
          <p:nvPr/>
        </p:nvSpPr>
        <p:spPr>
          <a:xfrm>
            <a:off x="1487404" y="108954"/>
            <a:ext cx="7664563" cy="757337"/>
          </a:xfrm>
          <a:prstGeom prst="flowChartPredefined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0" dirty="0">
                <a:solidFill>
                  <a:schemeClr val="dk1"/>
                </a:solidFill>
                <a:latin typeface="Berlin Sans FB"/>
                <a:ea typeface="Calibri"/>
                <a:cs typeface="Calibri"/>
              </a:rPr>
              <a:t>Data Visualizations</a:t>
            </a:r>
            <a:endParaRPr lang="en-US" sz="4000">
              <a:solidFill>
                <a:schemeClr val="dk1"/>
              </a:solidFill>
              <a:latin typeface="Berlin Sans FB"/>
              <a:ea typeface="Calibri"/>
              <a:cs typeface="Calibri"/>
            </a:endParaRPr>
          </a:p>
          <a:p>
            <a:endParaRPr lang="en-US" dirty="0">
              <a:latin typeface="Berlin Sans FB"/>
            </a:endParaRPr>
          </a:p>
        </p:txBody>
      </p:sp>
      <p:pic>
        <p:nvPicPr>
          <p:cNvPr id="4" name="Picture 3" descr="A colorful circle with text&#10;&#10;AI-generated content may be incorrect.">
            <a:extLst>
              <a:ext uri="{FF2B5EF4-FFF2-40B4-BE49-F238E27FC236}">
                <a16:creationId xmlns:a16="http://schemas.microsoft.com/office/drawing/2014/main" id="{4FE3F12D-926F-0660-3DD6-1A23A5E4F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8719" y="3167639"/>
            <a:ext cx="5959763" cy="36907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1D0997C9-E6D8-C8E8-A7AE-FEC614F795A4}"/>
              </a:ext>
            </a:extLst>
          </p:cNvPr>
          <p:cNvSpPr/>
          <p:nvPr/>
        </p:nvSpPr>
        <p:spPr>
          <a:xfrm>
            <a:off x="1470048" y="988006"/>
            <a:ext cx="7679991" cy="2181970"/>
          </a:xfrm>
          <a:prstGeom prst="round2Diag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SELECT </a:t>
            </a:r>
            <a:r>
              <a:rPr lang="en-US" sz="1200" err="1">
                <a:solidFill>
                  <a:schemeClr val="tx1"/>
                </a:solidFill>
                <a:ea typeface="+mn-lt"/>
                <a:cs typeface="+mn-lt"/>
              </a:rPr>
              <a:t>dc.CountryName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,</a:t>
            </a:r>
            <a:endParaRPr lang="en-US" sz="120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ROUND(AVG(CASE WHEN </a:t>
            </a:r>
            <a:r>
              <a:rPr lang="en-US" sz="1200" err="1">
                <a:solidFill>
                  <a:schemeClr val="tx1"/>
                </a:solidFill>
                <a:ea typeface="+mn-lt"/>
                <a:cs typeface="+mn-lt"/>
              </a:rPr>
              <a:t>f.HeartAttackRisk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THEN 1 ELSE 0 END), 2) AS </a:t>
            </a:r>
            <a:r>
              <a:rPr lang="en-US" sz="1200" err="1">
                <a:solidFill>
                  <a:schemeClr val="tx1"/>
                </a:solidFill>
                <a:ea typeface="+mn-lt"/>
                <a:cs typeface="+mn-lt"/>
              </a:rPr>
              <a:t>avg_risk</a:t>
            </a:r>
            <a:endParaRPr lang="en-US" sz="12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FROM </a:t>
            </a:r>
            <a:r>
              <a:rPr lang="en-US" sz="1200" err="1">
                <a:solidFill>
                  <a:schemeClr val="tx1"/>
                </a:solidFill>
                <a:ea typeface="+mn-lt"/>
                <a:cs typeface="+mn-lt"/>
              </a:rPr>
              <a:t>FactHeartAttackRisk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f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JOIN </a:t>
            </a:r>
            <a:r>
              <a:rPr lang="en-US" sz="1200" err="1">
                <a:solidFill>
                  <a:schemeClr val="tx1"/>
                </a:solidFill>
                <a:ea typeface="+mn-lt"/>
                <a:cs typeface="+mn-lt"/>
              </a:rPr>
              <a:t>DimCountry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dc ON </a:t>
            </a:r>
            <a:r>
              <a:rPr lang="en-US" sz="1200" err="1">
                <a:solidFill>
                  <a:schemeClr val="tx1"/>
                </a:solidFill>
                <a:ea typeface="+mn-lt"/>
                <a:cs typeface="+mn-lt"/>
              </a:rPr>
              <a:t>f.CountryKey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= </a:t>
            </a:r>
            <a:r>
              <a:rPr lang="en-US" sz="1200" err="1">
                <a:solidFill>
                  <a:schemeClr val="tx1"/>
                </a:solidFill>
                <a:ea typeface="+mn-lt"/>
                <a:cs typeface="+mn-lt"/>
              </a:rPr>
              <a:t>dc.CountryKey</a:t>
            </a:r>
            <a:endParaRPr lang="en-US" sz="12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GROUP BY </a:t>
            </a:r>
            <a:r>
              <a:rPr lang="en-US" sz="1200" err="1">
                <a:solidFill>
                  <a:schemeClr val="tx1"/>
                </a:solidFill>
                <a:ea typeface="+mn-lt"/>
                <a:cs typeface="+mn-lt"/>
              </a:rPr>
              <a:t>dc.CountryName</a:t>
            </a:r>
            <a:endParaRPr lang="en-US" sz="1200" dirty="0">
              <a:solidFill>
                <a:schemeClr val="tx1"/>
              </a:solidFill>
              <a:ea typeface="+mn-lt"/>
              <a:cs typeface="+mn-lt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ORDER BY </a:t>
            </a:r>
            <a:r>
              <a:rPr lang="en-US" sz="1200" err="1">
                <a:solidFill>
                  <a:schemeClr val="tx1"/>
                </a:solidFill>
                <a:ea typeface="+mn-lt"/>
                <a:cs typeface="+mn-lt"/>
              </a:rPr>
              <a:t>avg_risk</a:t>
            </a: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DESC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chemeClr val="tx1"/>
                </a:solidFill>
                <a:ea typeface="+mn-lt"/>
                <a:cs typeface="+mn-lt"/>
              </a:rPr>
              <a:t> LIMIT 5; </a:t>
            </a:r>
          </a:p>
          <a:p>
            <a:pPr>
              <a:lnSpc>
                <a:spcPct val="150000"/>
              </a:lnSpc>
            </a:pPr>
            <a:endParaRPr lang="en-US" sz="1200" dirty="0">
              <a:solidFill>
                <a:schemeClr val="tx1"/>
              </a:solidFill>
              <a:latin typeface="Menl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1353748-A697-9756-FBAD-58B9C65A2D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7382" y="2708707"/>
            <a:ext cx="7448347" cy="4148567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3B101C-22CA-5A1D-D256-223F08C081A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391" t="20634" r="5808" b="15795"/>
          <a:stretch/>
        </p:blipFill>
        <p:spPr>
          <a:xfrm>
            <a:off x="1441459" y="73"/>
            <a:ext cx="7702650" cy="256046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4089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E6B8E17-8987-B549-4576-104F7B39A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4384" y="3109724"/>
            <a:ext cx="5988982" cy="374694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97AAEBE-1B30-5431-A862-FB3D9FC44E0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09" t="15286" r="6010" b="37048"/>
          <a:stretch/>
        </p:blipFill>
        <p:spPr>
          <a:xfrm>
            <a:off x="886691" y="1434"/>
            <a:ext cx="8340446" cy="303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15140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11</Slides>
  <Notes>9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Parallax</vt:lpstr>
      <vt:lpstr>Subject Area: Heart Attack Risk </vt:lpstr>
      <vt:lpstr>PowerPoint Presentation</vt:lpstr>
      <vt:lpstr>Entity Relationship Diagram: 3NF</vt:lpstr>
      <vt:lpstr>Star Schema</vt:lpstr>
      <vt:lpstr>Data Migration</vt:lpstr>
      <vt:lpstr>Analytical Queries Overview</vt:lpstr>
      <vt:lpstr>PowerPoint Presentation</vt:lpstr>
      <vt:lpstr>PowerPoint Presentation</vt:lpstr>
      <vt:lpstr>PowerPoint Presentation</vt:lpstr>
      <vt:lpstr>Development Challenges &amp; Solutions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227</cp:revision>
  <dcterms:modified xsi:type="dcterms:W3CDTF">2025-04-30T02:36:12Z</dcterms:modified>
</cp:coreProperties>
</file>