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nton" pitchFamily="2" charset="77"/>
      <p:regular r:id="rId16"/>
    </p:embeddedFont>
    <p:embeddedFont>
      <p:font typeface="Roboto" panose="02000000000000000000" pitchFamily="2" charset="0"/>
      <p:regular r:id="rId17"/>
      <p:bold r:id="rId18"/>
    </p:embeddedFont>
    <p:embeddedFont>
      <p:font typeface="Roboto Bold" panose="02000000000000000000" pitchFamily="2" charset="0"/>
      <p:regular r:id="rId19"/>
      <p:bold r:id="rId20"/>
    </p:embeddedFont>
    <p:embeddedFont>
      <p:font typeface="TT Norms" panose="02000503030000020003" pitchFamily="2" charset="0"/>
      <p:regular r:id="rId21"/>
    </p:embeddedFont>
    <p:embeddedFont>
      <p:font typeface="TT Norms Bold" panose="02000803030000020004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40" autoAdjust="0"/>
  </p:normalViewPr>
  <p:slideViewPr>
    <p:cSldViewPr>
      <p:cViewPr varScale="1">
        <p:scale>
          <a:sx n="77" d="100"/>
          <a:sy n="77" d="100"/>
        </p:scale>
        <p:origin x="54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5" r="-2777" b="-257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35504" y="2822229"/>
            <a:ext cx="9527288" cy="26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93"/>
              </a:lnSpc>
            </a:pPr>
            <a:r>
              <a:rPr lang="en-US" sz="6000" dirty="0">
                <a:solidFill>
                  <a:srgbClr val="F2EFEB"/>
                </a:solidFill>
                <a:latin typeface="Anton"/>
                <a:ea typeface="Anton"/>
                <a:cs typeface="Anton"/>
                <a:sym typeface="Anton"/>
              </a:rPr>
              <a:t>AI STRATEGY PROPOSAL FOR TITLE AND UNDERWRITING INDUSTRY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51305" y="8980574"/>
            <a:ext cx="5695686" cy="52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6"/>
              </a:lnSpc>
              <a:spcBef>
                <a:spcPct val="0"/>
              </a:spcBef>
            </a:pPr>
            <a:r>
              <a:rPr lang="en-US" sz="3416" spc="-187">
                <a:solidFill>
                  <a:srgbClr val="F2EFEB"/>
                </a:solidFill>
                <a:latin typeface="TT Norms"/>
                <a:ea typeface="TT Norms"/>
                <a:cs typeface="TT Norms"/>
                <a:sym typeface="TT Norms"/>
              </a:rPr>
              <a:t>VARSHA MANJU JAYAKUMAR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04467" y="923438"/>
            <a:ext cx="1122655" cy="1122655"/>
          </a:xfrm>
          <a:custGeom>
            <a:avLst/>
            <a:gdLst/>
            <a:ahLst/>
            <a:cxnLst/>
            <a:rect l="l" t="t" r="r" b="b"/>
            <a:pathLst>
              <a:path w="1122655" h="1122655">
                <a:moveTo>
                  <a:pt x="0" y="0"/>
                </a:moveTo>
                <a:lnTo>
                  <a:pt x="1122656" y="0"/>
                </a:lnTo>
                <a:lnTo>
                  <a:pt x="1122656" y="1122656"/>
                </a:lnTo>
                <a:lnTo>
                  <a:pt x="0" y="1122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42848" y="981075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NEXT STEPS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4442" y="4239330"/>
            <a:ext cx="17308178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Prioritize one use case for pilot implementation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Define data sources, KPIs, and responsible teams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Begin with a proof-of-concept and evaluate impact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Scale incrementally with compliance and human oversight in mind</a:t>
            </a:r>
          </a:p>
          <a:p>
            <a:pPr algn="l">
              <a:lnSpc>
                <a:spcPts val="4875"/>
              </a:lnSpc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9658174" y="-3101648"/>
            <a:ext cx="12359948" cy="12359948"/>
          </a:xfrm>
          <a:custGeom>
            <a:avLst/>
            <a:gdLst/>
            <a:ahLst/>
            <a:cxnLst/>
            <a:rect l="l" t="t" r="r" b="b"/>
            <a:pathLst>
              <a:path w="12359948" h="12359948">
                <a:moveTo>
                  <a:pt x="12359948" y="0"/>
                </a:moveTo>
                <a:lnTo>
                  <a:pt x="0" y="0"/>
                </a:lnTo>
                <a:lnTo>
                  <a:pt x="0" y="12359948"/>
                </a:lnTo>
                <a:lnTo>
                  <a:pt x="12359948" y="12359948"/>
                </a:lnTo>
                <a:lnTo>
                  <a:pt x="123599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215948" y="6816723"/>
            <a:ext cx="12359948" cy="12359948"/>
          </a:xfrm>
          <a:custGeom>
            <a:avLst/>
            <a:gdLst/>
            <a:ahLst/>
            <a:cxnLst/>
            <a:rect l="l" t="t" r="r" b="b"/>
            <a:pathLst>
              <a:path w="12359948" h="12359948">
                <a:moveTo>
                  <a:pt x="0" y="0"/>
                </a:moveTo>
                <a:lnTo>
                  <a:pt x="12359948" y="0"/>
                </a:lnTo>
                <a:lnTo>
                  <a:pt x="12359948" y="12359948"/>
                </a:lnTo>
                <a:lnTo>
                  <a:pt x="0" y="12359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82174" y="4041777"/>
            <a:ext cx="14723651" cy="277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67"/>
              </a:lnSpc>
            </a:pPr>
            <a:r>
              <a:rPr lang="en-US" sz="22007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82174" y="3794127"/>
            <a:ext cx="14723651" cy="162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13"/>
              </a:lnSpc>
            </a:pPr>
            <a:r>
              <a:rPr lang="en-US" sz="1281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APPENDIX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7720" y="870904"/>
            <a:ext cx="1069928" cy="1069928"/>
          </a:xfrm>
          <a:custGeom>
            <a:avLst/>
            <a:gdLst/>
            <a:ahLst/>
            <a:cxnLst/>
            <a:rect l="l" t="t" r="r" b="b"/>
            <a:pathLst>
              <a:path w="1069928" h="1069928">
                <a:moveTo>
                  <a:pt x="0" y="0"/>
                </a:moveTo>
                <a:lnTo>
                  <a:pt x="1069928" y="0"/>
                </a:lnTo>
                <a:lnTo>
                  <a:pt x="1069928" y="1069928"/>
                </a:lnTo>
                <a:lnTo>
                  <a:pt x="0" y="1069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659470" y="981075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KPI &amp; MEASUREMENT PLAN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321" y="3895079"/>
            <a:ext cx="17308178" cy="308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Document AI: Avg. time-to-review reduction, false positive/negative rate, underwriter feedback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RPA: Orders processed/hour, error reduction %, bot uptime, exception rate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Chatbot: Query resolution %, response time, drop-off rate, escalation accuracy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03464" y="843489"/>
            <a:ext cx="1097343" cy="1097343"/>
          </a:xfrm>
          <a:custGeom>
            <a:avLst/>
            <a:gdLst/>
            <a:ahLst/>
            <a:cxnLst/>
            <a:rect l="l" t="t" r="r" b="b"/>
            <a:pathLst>
              <a:path w="1097343" h="1097343">
                <a:moveTo>
                  <a:pt x="0" y="0"/>
                </a:moveTo>
                <a:lnTo>
                  <a:pt x="1097343" y="0"/>
                </a:lnTo>
                <a:lnTo>
                  <a:pt x="1097343" y="1097343"/>
                </a:lnTo>
                <a:lnTo>
                  <a:pt x="0" y="1097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88228" y="981075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RISKS &amp; MITIGATION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9911" y="4117830"/>
            <a:ext cx="17308178" cy="308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Chatbot hallucination → Use Retrieval-Augmented Generation (RAG) + internal sources only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Inaccurate risk scoring → Add human-in-the-loop validation layer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RPA exceptions → Implement logging, retry mechanisms, and human fallback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2449" y="3619679"/>
            <a:ext cx="16230600" cy="446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1"/>
              </a:lnSpc>
              <a:spcBef>
                <a:spcPct val="0"/>
              </a:spcBef>
            </a:pPr>
            <a:r>
              <a:rPr lang="en-US" sz="3923" spc="-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MANUAL REVIEW BOTTLENECKS IN DOCUMENT PROCESSING</a:t>
            </a:r>
          </a:p>
          <a:p>
            <a:pPr algn="ctr">
              <a:lnSpc>
                <a:spcPts val="5061"/>
              </a:lnSpc>
              <a:spcBef>
                <a:spcPct val="0"/>
              </a:spcBef>
            </a:pPr>
            <a:endParaRPr lang="en-US" sz="3923" spc="-2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ts val="5061"/>
              </a:lnSpc>
              <a:spcBef>
                <a:spcPct val="0"/>
              </a:spcBef>
            </a:pPr>
            <a:endParaRPr lang="en-US" sz="3923" spc="-2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ts val="5061"/>
              </a:lnSpc>
              <a:spcBef>
                <a:spcPct val="0"/>
              </a:spcBef>
            </a:pPr>
            <a:r>
              <a:rPr lang="en-US" sz="3923" spc="-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REPETITIVE ORDER ENTRY AND DATA VALIDATION TASKS</a:t>
            </a:r>
          </a:p>
          <a:p>
            <a:pPr algn="ctr">
              <a:lnSpc>
                <a:spcPts val="5061"/>
              </a:lnSpc>
              <a:spcBef>
                <a:spcPct val="0"/>
              </a:spcBef>
            </a:pPr>
            <a:endParaRPr lang="en-US" sz="3923" spc="-2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ts val="5061"/>
              </a:lnSpc>
              <a:spcBef>
                <a:spcPct val="0"/>
              </a:spcBef>
            </a:pPr>
            <a:endParaRPr lang="en-US" sz="3923" spc="-2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ts val="5061"/>
              </a:lnSpc>
              <a:spcBef>
                <a:spcPct val="0"/>
              </a:spcBef>
            </a:pPr>
            <a:r>
              <a:rPr lang="en-US" sz="3923" spc="-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HIGH VOLUME OF ROUTINE CLIENT INQUIRIES</a:t>
            </a:r>
          </a:p>
        </p:txBody>
      </p:sp>
      <p:sp>
        <p:nvSpPr>
          <p:cNvPr id="3" name="Freeform 3"/>
          <p:cNvSpPr/>
          <p:nvPr/>
        </p:nvSpPr>
        <p:spPr>
          <a:xfrm>
            <a:off x="2351805" y="1028700"/>
            <a:ext cx="1160545" cy="1160545"/>
          </a:xfrm>
          <a:custGeom>
            <a:avLst/>
            <a:gdLst/>
            <a:ahLst/>
            <a:cxnLst/>
            <a:rect l="l" t="t" r="r" b="b"/>
            <a:pathLst>
              <a:path w="1160545" h="1160545">
                <a:moveTo>
                  <a:pt x="0" y="0"/>
                </a:moveTo>
                <a:lnTo>
                  <a:pt x="1160545" y="0"/>
                </a:lnTo>
                <a:lnTo>
                  <a:pt x="1160545" y="1160545"/>
                </a:lnTo>
                <a:lnTo>
                  <a:pt x="0" y="116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512350" y="962025"/>
            <a:ext cx="12232382" cy="122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4"/>
              </a:lnSpc>
              <a:spcBef>
                <a:spcPct val="0"/>
              </a:spcBef>
            </a:pPr>
            <a:r>
              <a:rPr lang="en-US" sz="7631" b="1" spc="-419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   KEY BUSINESS PROBLEMS</a:t>
            </a:r>
          </a:p>
        </p:txBody>
      </p:sp>
      <p:sp>
        <p:nvSpPr>
          <p:cNvPr id="5" name="Freeform 5"/>
          <p:cNvSpPr/>
          <p:nvPr/>
        </p:nvSpPr>
        <p:spPr>
          <a:xfrm>
            <a:off x="1352752" y="3536279"/>
            <a:ext cx="861370" cy="861370"/>
          </a:xfrm>
          <a:custGeom>
            <a:avLst/>
            <a:gdLst/>
            <a:ahLst/>
            <a:cxnLst/>
            <a:rect l="l" t="t" r="r" b="b"/>
            <a:pathLst>
              <a:path w="861370" h="861370">
                <a:moveTo>
                  <a:pt x="0" y="0"/>
                </a:moveTo>
                <a:lnTo>
                  <a:pt x="861370" y="0"/>
                </a:lnTo>
                <a:lnTo>
                  <a:pt x="861370" y="861370"/>
                </a:lnTo>
                <a:lnTo>
                  <a:pt x="0" y="861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67783" y="5344129"/>
            <a:ext cx="1049678" cy="1049678"/>
          </a:xfrm>
          <a:custGeom>
            <a:avLst/>
            <a:gdLst/>
            <a:ahLst/>
            <a:cxnLst/>
            <a:rect l="l" t="t" r="r" b="b"/>
            <a:pathLst>
              <a:path w="1049678" h="1049678">
                <a:moveTo>
                  <a:pt x="0" y="0"/>
                </a:moveTo>
                <a:lnTo>
                  <a:pt x="1049678" y="0"/>
                </a:lnTo>
                <a:lnTo>
                  <a:pt x="1049678" y="1049678"/>
                </a:lnTo>
                <a:lnTo>
                  <a:pt x="0" y="104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810577" y="7133554"/>
            <a:ext cx="946603" cy="946603"/>
          </a:xfrm>
          <a:custGeom>
            <a:avLst/>
            <a:gdLst/>
            <a:ahLst/>
            <a:cxnLst/>
            <a:rect l="l" t="t" r="r" b="b"/>
            <a:pathLst>
              <a:path w="946603" h="946603">
                <a:moveTo>
                  <a:pt x="0" y="0"/>
                </a:moveTo>
                <a:lnTo>
                  <a:pt x="946604" y="0"/>
                </a:lnTo>
                <a:lnTo>
                  <a:pt x="946604" y="946603"/>
                </a:lnTo>
                <a:lnTo>
                  <a:pt x="0" y="946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81600" y="712503"/>
            <a:ext cx="999053" cy="999053"/>
          </a:xfrm>
          <a:custGeom>
            <a:avLst/>
            <a:gdLst/>
            <a:ahLst/>
            <a:cxnLst/>
            <a:rect l="l" t="t" r="r" b="b"/>
            <a:pathLst>
              <a:path w="999053" h="999053">
                <a:moveTo>
                  <a:pt x="0" y="0"/>
                </a:moveTo>
                <a:lnTo>
                  <a:pt x="999053" y="0"/>
                </a:lnTo>
                <a:lnTo>
                  <a:pt x="999053" y="999053"/>
                </a:lnTo>
                <a:lnTo>
                  <a:pt x="0" y="999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72000" y="720291"/>
            <a:ext cx="10674647" cy="1982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 dirty="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RECOMMENDATION 1: DOCUMENT RISK SCORING AI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9911" y="3279147"/>
            <a:ext cx="17308178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Problem from Report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Manual document review is time-consuming, error-prone, and lacks scalability.</a:t>
            </a:r>
          </a:p>
          <a:p>
            <a:pPr algn="l">
              <a:lnSpc>
                <a:spcPts val="4875"/>
              </a:lnSpc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Use OCR + NLP to extract and analyze legal documents 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Score documents based on missing clauses, inconsistencies, and fraud risk 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Use SHAP/LIME for explainable outputs and integration with underwriting workflow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14265" y="7965829"/>
            <a:ext cx="12673871" cy="1076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349" b="1" spc="-184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[DOCUMENTS] → [OCR LAYER] → [NLP ENTITY EXTRACTION] → [ML RISK SCORING] → [UNDERWRITER DASHBOARD]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2218" y="1555201"/>
            <a:ext cx="912132" cy="912132"/>
          </a:xfrm>
          <a:custGeom>
            <a:avLst/>
            <a:gdLst/>
            <a:ahLst/>
            <a:cxnLst/>
            <a:rect l="l" t="t" r="r" b="b"/>
            <a:pathLst>
              <a:path w="912132" h="912132">
                <a:moveTo>
                  <a:pt x="0" y="0"/>
                </a:moveTo>
                <a:lnTo>
                  <a:pt x="912132" y="0"/>
                </a:lnTo>
                <a:lnTo>
                  <a:pt x="912132" y="912132"/>
                </a:lnTo>
                <a:lnTo>
                  <a:pt x="0" y="91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286339" y="1629076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TECH STACK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3944" y="4381080"/>
            <a:ext cx="16052676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OCR:  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AWS Textract, Tesseract</a:t>
            </a:r>
          </a:p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NLP:  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spaCy, HuggingFace Transformers</a:t>
            </a:r>
          </a:p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ML Model:  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Scikit-learn, XGBoost</a:t>
            </a:r>
          </a:p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Explainability:  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SHAP, LIME</a:t>
            </a:r>
          </a:p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Integration:  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REST APIs, RPA, Cloud Functions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0964" y="925625"/>
            <a:ext cx="1049678" cy="1049678"/>
          </a:xfrm>
          <a:custGeom>
            <a:avLst/>
            <a:gdLst/>
            <a:ahLst/>
            <a:cxnLst/>
            <a:rect l="l" t="t" r="r" b="b"/>
            <a:pathLst>
              <a:path w="1049678" h="1049678">
                <a:moveTo>
                  <a:pt x="0" y="0"/>
                </a:moveTo>
                <a:lnTo>
                  <a:pt x="1049678" y="0"/>
                </a:lnTo>
                <a:lnTo>
                  <a:pt x="1049678" y="1049678"/>
                </a:lnTo>
                <a:lnTo>
                  <a:pt x="0" y="1049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42848" y="981075"/>
            <a:ext cx="12232382" cy="194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RECOMMENDATION 2: </a:t>
            </a:r>
          </a:p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RPA FOR ORDER &amp; DATA ENTRY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9911" y="3279147"/>
            <a:ext cx="17308178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Problem from Report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High effort spent on repetitive, non-revenue generating tasks.</a:t>
            </a:r>
          </a:p>
          <a:p>
            <a:pPr algn="l">
              <a:lnSpc>
                <a:spcPts val="4875"/>
              </a:lnSpc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• Use RPA bots to auto-process incoming orders and validate data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• Extract structured fields from PDFs/emails and enter into CRM/title software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• Minimize manual labor and reduce input errors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56451" y="7598792"/>
            <a:ext cx="14402548" cy="1659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  <a:spcBef>
                <a:spcPct val="0"/>
              </a:spcBef>
            </a:pPr>
            <a:r>
              <a:rPr lang="en-US" sz="3422" b="1" spc="-188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[DOCUMENTS] → [OCR EXTRACTION] → [RPA BOT READS FIELDS] → [DATA VALIDATION LOGIC] → [CRM/DATA ENTRY AUTOMATION] → [EXCEPTION ALERT (IF NEEDED)]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6339" y="1629076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TECH STACK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03944" y="4381080"/>
            <a:ext cx="16052676" cy="308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RPA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Microsoft Power Automate, Automation Anywhere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OCR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AWS Textract, Tesseract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Scripting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Python (for validation rules)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Integration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APIs, Webhooks, UI Automation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032218" y="1555201"/>
            <a:ext cx="912132" cy="912132"/>
          </a:xfrm>
          <a:custGeom>
            <a:avLst/>
            <a:gdLst/>
            <a:ahLst/>
            <a:cxnLst/>
            <a:rect l="l" t="t" r="r" b="b"/>
            <a:pathLst>
              <a:path w="912132" h="912132">
                <a:moveTo>
                  <a:pt x="0" y="0"/>
                </a:moveTo>
                <a:lnTo>
                  <a:pt x="912132" y="0"/>
                </a:lnTo>
                <a:lnTo>
                  <a:pt x="912132" y="912132"/>
                </a:lnTo>
                <a:lnTo>
                  <a:pt x="0" y="91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02214" y="886950"/>
            <a:ext cx="946603" cy="946603"/>
          </a:xfrm>
          <a:custGeom>
            <a:avLst/>
            <a:gdLst/>
            <a:ahLst/>
            <a:cxnLst/>
            <a:rect l="l" t="t" r="r" b="b"/>
            <a:pathLst>
              <a:path w="946603" h="946603">
                <a:moveTo>
                  <a:pt x="0" y="0"/>
                </a:moveTo>
                <a:lnTo>
                  <a:pt x="946603" y="0"/>
                </a:lnTo>
                <a:lnTo>
                  <a:pt x="946603" y="946603"/>
                </a:lnTo>
                <a:lnTo>
                  <a:pt x="0" y="946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42848" y="981075"/>
            <a:ext cx="12232382" cy="194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RECOMMENDATION 3: </a:t>
            </a:r>
          </a:p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AI CHATBOT FOR CLIENT FAQS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3152" y="3695208"/>
            <a:ext cx="17308178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b="1" spc="-20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Problem from Report</a:t>
            </a: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•Staff time consumed by handling repetitive client queries.</a:t>
            </a:r>
          </a:p>
          <a:p>
            <a:pPr algn="l">
              <a:lnSpc>
                <a:spcPts val="4875"/>
              </a:lnSpc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Deploy an NLP-based chatbot for client queries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Automate answers to common questions about title/escrow timelines</a:t>
            </a:r>
          </a:p>
          <a:p>
            <a:pPr algn="l">
              <a:lnSpc>
                <a:spcPts val="4875"/>
              </a:lnSpc>
            </a:pPr>
            <a:r>
              <a:rPr lang="en-US" sz="3779" spc="-20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Free up agents for high-value tasks, while maintaining client trust</a:t>
            </a: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3152" y="7680904"/>
            <a:ext cx="16131776" cy="1770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4"/>
              </a:lnSpc>
              <a:spcBef>
                <a:spcPct val="0"/>
              </a:spcBef>
            </a:pPr>
            <a:r>
              <a:rPr lang="en-US" sz="3654" b="1" spc="-200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[CLIENT QUERY] → [INTENT RECOGNITION (NLP)] → [FAQ/DOCUMENT RETRIEVAL (RAG)] → [AI RESPONSE GENERATION] → [ESCALATION (IF NEEDED)] → [CLIENT RESPONSE]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6339" y="1629076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TECH STACK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03944" y="4381080"/>
            <a:ext cx="16052676" cy="370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79" b="1" spc="-207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NLP: </a:t>
            </a:r>
            <a:r>
              <a:rPr lang="en-US" sz="3779" spc="-20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Rasa, </a:t>
            </a:r>
            <a:r>
              <a:rPr lang="en-US" sz="3779" spc="-207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Dialogflow</a:t>
            </a:r>
            <a:r>
              <a:rPr lang="en-US" sz="3779" spc="-20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OpenAI (custom fine-tuned)</a:t>
            </a:r>
          </a:p>
          <a:p>
            <a:pPr algn="l">
              <a:lnSpc>
                <a:spcPts val="4875"/>
              </a:lnSpc>
            </a:pPr>
            <a:r>
              <a:rPr lang="en-US" sz="3779" b="1" spc="-207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Retrieval (RAG): </a:t>
            </a:r>
            <a:r>
              <a:rPr lang="en-US" sz="3779" spc="-207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LangChain</a:t>
            </a:r>
            <a:r>
              <a:rPr lang="en-US" sz="3779" spc="-20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+ Pinecone/FAISS</a:t>
            </a:r>
          </a:p>
          <a:p>
            <a:pPr algn="l">
              <a:lnSpc>
                <a:spcPts val="4875"/>
              </a:lnSpc>
            </a:pPr>
            <a:r>
              <a:rPr lang="en-US" sz="3779" b="1" spc="-207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UI: </a:t>
            </a:r>
            <a:r>
              <a:rPr lang="en-US" sz="3779" spc="-20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 (Web/Portal Integration)</a:t>
            </a:r>
          </a:p>
          <a:p>
            <a:pPr algn="l">
              <a:lnSpc>
                <a:spcPts val="4875"/>
              </a:lnSpc>
            </a:pPr>
            <a:r>
              <a:rPr lang="en-US" sz="3779" b="1" spc="-207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Escalation: </a:t>
            </a:r>
            <a:r>
              <a:rPr lang="en-US" sz="3779" spc="-20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Webhooks/API to human agents</a:t>
            </a:r>
          </a:p>
          <a:p>
            <a:pPr algn="l">
              <a:lnSpc>
                <a:spcPts val="4875"/>
              </a:lnSpc>
            </a:pPr>
            <a:endParaRPr lang="en-US" sz="3779" spc="-20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875"/>
              </a:lnSpc>
              <a:spcBef>
                <a:spcPct val="0"/>
              </a:spcBef>
            </a:pPr>
            <a:endParaRPr lang="en-US" sz="3779" spc="-20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032218" y="1555201"/>
            <a:ext cx="912132" cy="912132"/>
          </a:xfrm>
          <a:custGeom>
            <a:avLst/>
            <a:gdLst/>
            <a:ahLst/>
            <a:cxnLst/>
            <a:rect l="l" t="t" r="r" b="b"/>
            <a:pathLst>
              <a:path w="912132" h="912132">
                <a:moveTo>
                  <a:pt x="0" y="0"/>
                </a:moveTo>
                <a:lnTo>
                  <a:pt x="912132" y="0"/>
                </a:lnTo>
                <a:lnTo>
                  <a:pt x="912132" y="912132"/>
                </a:lnTo>
                <a:lnTo>
                  <a:pt x="0" y="91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2930" y="5011754"/>
            <a:ext cx="752775" cy="752775"/>
          </a:xfrm>
          <a:custGeom>
            <a:avLst/>
            <a:gdLst/>
            <a:ahLst/>
            <a:cxnLst/>
            <a:rect l="l" t="t" r="r" b="b"/>
            <a:pathLst>
              <a:path w="752775" h="752775">
                <a:moveTo>
                  <a:pt x="0" y="0"/>
                </a:moveTo>
                <a:lnTo>
                  <a:pt x="752774" y="0"/>
                </a:lnTo>
                <a:lnTo>
                  <a:pt x="752774" y="752775"/>
                </a:lnTo>
                <a:lnTo>
                  <a:pt x="0" y="752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05322" y="3864224"/>
            <a:ext cx="675053" cy="675053"/>
          </a:xfrm>
          <a:custGeom>
            <a:avLst/>
            <a:gdLst/>
            <a:ahLst/>
            <a:cxnLst/>
            <a:rect l="l" t="t" r="r" b="b"/>
            <a:pathLst>
              <a:path w="675053" h="675053">
                <a:moveTo>
                  <a:pt x="0" y="0"/>
                </a:moveTo>
                <a:lnTo>
                  <a:pt x="675053" y="0"/>
                </a:lnTo>
                <a:lnTo>
                  <a:pt x="675053" y="675053"/>
                </a:lnTo>
                <a:lnTo>
                  <a:pt x="0" y="675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357281" y="6148386"/>
            <a:ext cx="678423" cy="678423"/>
          </a:xfrm>
          <a:custGeom>
            <a:avLst/>
            <a:gdLst/>
            <a:ahLst/>
            <a:cxnLst/>
            <a:rect l="l" t="t" r="r" b="b"/>
            <a:pathLst>
              <a:path w="678423" h="678423">
                <a:moveTo>
                  <a:pt x="0" y="0"/>
                </a:moveTo>
                <a:lnTo>
                  <a:pt x="678423" y="0"/>
                </a:lnTo>
                <a:lnTo>
                  <a:pt x="678423" y="678423"/>
                </a:lnTo>
                <a:lnTo>
                  <a:pt x="0" y="678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238259" y="7210666"/>
            <a:ext cx="842115" cy="842115"/>
          </a:xfrm>
          <a:custGeom>
            <a:avLst/>
            <a:gdLst/>
            <a:ahLst/>
            <a:cxnLst/>
            <a:rect l="l" t="t" r="r" b="b"/>
            <a:pathLst>
              <a:path w="842115" h="842115">
                <a:moveTo>
                  <a:pt x="0" y="0"/>
                </a:moveTo>
                <a:lnTo>
                  <a:pt x="842116" y="0"/>
                </a:lnTo>
                <a:lnTo>
                  <a:pt x="842116" y="842115"/>
                </a:lnTo>
                <a:lnTo>
                  <a:pt x="0" y="842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742848" y="981075"/>
            <a:ext cx="12232382" cy="95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  <a:spcBef>
                <a:spcPct val="0"/>
              </a:spcBef>
            </a:pPr>
            <a:r>
              <a:rPr lang="en-US" sz="6031" b="1" spc="-331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VALUE ADDITION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14437" y="3727979"/>
            <a:ext cx="16729187" cy="4793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1"/>
              </a:lnSpc>
            </a:pPr>
            <a:r>
              <a:rPr lang="en-US" sz="3652" spc="-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manual workload and operational costs</a:t>
            </a:r>
          </a:p>
          <a:p>
            <a:pPr algn="l">
              <a:lnSpc>
                <a:spcPts val="4711"/>
              </a:lnSpc>
            </a:pPr>
            <a:endParaRPr lang="en-US" sz="3652" spc="-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711"/>
              </a:lnSpc>
            </a:pPr>
            <a:r>
              <a:rPr lang="en-US" sz="3652" spc="-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 turnaround time and document accuracy</a:t>
            </a:r>
          </a:p>
          <a:p>
            <a:pPr algn="l">
              <a:lnSpc>
                <a:spcPts val="4711"/>
              </a:lnSpc>
            </a:pPr>
            <a:endParaRPr lang="en-US" sz="3652" spc="-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711"/>
              </a:lnSpc>
            </a:pPr>
            <a:r>
              <a:rPr lang="en-US" sz="3652" spc="-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 customer experience and staff focus</a:t>
            </a:r>
          </a:p>
          <a:p>
            <a:pPr algn="l">
              <a:lnSpc>
                <a:spcPts val="4711"/>
              </a:lnSpc>
            </a:pPr>
            <a:endParaRPr lang="en-US" sz="3652" spc="-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711"/>
              </a:lnSpc>
            </a:pPr>
            <a:r>
              <a:rPr lang="en-US" sz="3652" spc="-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Align with WFG’s goal of incremental, human-centered AI integration</a:t>
            </a:r>
          </a:p>
          <a:p>
            <a:pPr algn="l">
              <a:lnSpc>
                <a:spcPts val="4711"/>
              </a:lnSpc>
              <a:spcBef>
                <a:spcPct val="0"/>
              </a:spcBef>
            </a:pPr>
            <a:endParaRPr lang="en-US" sz="3652" spc="-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589</Words>
  <Application>Microsoft Macintosh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TT Norms Bold</vt:lpstr>
      <vt:lpstr>Roboto</vt:lpstr>
      <vt:lpstr>Calibri</vt:lpstr>
      <vt:lpstr>Anton</vt:lpstr>
      <vt:lpstr>Roboto Bold</vt:lpstr>
      <vt:lpstr>TT Norms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Grey Simple Real Estate Presentation</dc:title>
  <cp:lastModifiedBy>Manju Jayakumar, Varsha</cp:lastModifiedBy>
  <cp:revision>3</cp:revision>
  <dcterms:created xsi:type="dcterms:W3CDTF">2006-08-16T00:00:00Z</dcterms:created>
  <dcterms:modified xsi:type="dcterms:W3CDTF">2025-04-04T02:08:12Z</dcterms:modified>
  <dc:identifier>DAGjhtJh2IY</dc:identifier>
</cp:coreProperties>
</file>