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Poppins Light" charset="1" panose="02000000000000000000"/>
      <p:regular r:id="rId17"/>
    </p:embeddedFont>
    <p:embeddedFont>
      <p:font typeface="Poppins Light Bol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tall building in the middle of a city"/>
          <p:cNvSpPr/>
          <p:nvPr/>
        </p:nvSpPr>
        <p:spPr>
          <a:xfrm flipH="false" flipV="false" rot="0">
            <a:off x="13381045" y="0"/>
            <a:ext cx="4906955" cy="10287000"/>
          </a:xfrm>
          <a:custGeom>
            <a:avLst/>
            <a:gdLst/>
            <a:ahLst/>
            <a:cxnLst/>
            <a:rect r="r" b="b" t="t" l="l"/>
            <a:pathLst>
              <a:path h="10287000" w="4906955">
                <a:moveTo>
                  <a:pt x="0" y="0"/>
                </a:moveTo>
                <a:lnTo>
                  <a:pt x="4906955" y="0"/>
                </a:lnTo>
                <a:lnTo>
                  <a:pt x="49069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244" t="0" r="-18811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0510660" cy="698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Financial Management</a:t>
            </a:r>
          </a:p>
          <a:p>
            <a:pPr algn="l">
              <a:lnSpc>
                <a:spcPts val="10999"/>
              </a:lnSpc>
            </a:pPr>
          </a:p>
          <a:p>
            <a:pPr algn="l">
              <a:lnSpc>
                <a:spcPts val="11000"/>
              </a:lnSpc>
            </a:pPr>
            <a:r>
              <a:rPr lang="en-US" sz="10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Stock Fund Report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96968" y="8116933"/>
            <a:ext cx="4684420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Varsha Manju Jayakumar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vm26476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494564"/>
            <a:ext cx="11301259" cy="3828301"/>
          </a:xfrm>
          <a:custGeom>
            <a:avLst/>
            <a:gdLst/>
            <a:ahLst/>
            <a:cxnLst/>
            <a:rect r="r" b="b" t="t" l="l"/>
            <a:pathLst>
              <a:path h="3828301" w="11301259">
                <a:moveTo>
                  <a:pt x="0" y="0"/>
                </a:moveTo>
                <a:lnTo>
                  <a:pt x="11301258" y="0"/>
                </a:lnTo>
                <a:lnTo>
                  <a:pt x="11301258" y="3828301"/>
                </a:lnTo>
                <a:lnTo>
                  <a:pt x="0" y="3828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6322865"/>
            <a:ext cx="11301259" cy="2020100"/>
          </a:xfrm>
          <a:custGeom>
            <a:avLst/>
            <a:gdLst/>
            <a:ahLst/>
            <a:cxnLst/>
            <a:rect r="r" b="b" t="t" l="l"/>
            <a:pathLst>
              <a:path h="2020100" w="11301259">
                <a:moveTo>
                  <a:pt x="0" y="0"/>
                </a:moveTo>
                <a:lnTo>
                  <a:pt x="11301258" y="0"/>
                </a:lnTo>
                <a:lnTo>
                  <a:pt x="11301258" y="2020100"/>
                </a:lnTo>
                <a:lnTo>
                  <a:pt x="0" y="2020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883" y="372862"/>
            <a:ext cx="17967117" cy="131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8"/>
              </a:lnSpc>
              <a:spcBef>
                <a:spcPct val="0"/>
              </a:spcBef>
            </a:pPr>
            <a:r>
              <a:rPr lang="en-US" sz="8606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                 Open Positions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661" y="8687818"/>
            <a:ext cx="16879661" cy="8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9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These represent the summary of current open positions, highlighting key metrics like quantity, price, profit/loss, and market value for each of my stock.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49637" y="2061683"/>
            <a:ext cx="9037762" cy="5632954"/>
          </a:xfrm>
          <a:custGeom>
            <a:avLst/>
            <a:gdLst/>
            <a:ahLst/>
            <a:cxnLst/>
            <a:rect r="r" b="b" t="t" l="l"/>
            <a:pathLst>
              <a:path h="5632954" w="9037762">
                <a:moveTo>
                  <a:pt x="0" y="0"/>
                </a:moveTo>
                <a:lnTo>
                  <a:pt x="9037762" y="0"/>
                </a:lnTo>
                <a:lnTo>
                  <a:pt x="9037762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6504" y="223157"/>
            <a:ext cx="1705058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Graph of Fund Value vs. S&amp;P 500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7661" y="8687818"/>
            <a:ext cx="16879661" cy="82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9"/>
              </a:lnSpc>
              <a:spcBef>
                <a:spcPct val="0"/>
              </a:spcBef>
            </a:pPr>
            <a:r>
              <a:rPr lang="en-US" sz="240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chart compares the performance of my fund against the S&amp;P 500, showing that while both trends are similar, my fund slightly underperformed the benchmark over the given period.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7133" y="2529285"/>
            <a:ext cx="11013734" cy="5228430"/>
          </a:xfrm>
          <a:custGeom>
            <a:avLst/>
            <a:gdLst/>
            <a:ahLst/>
            <a:cxnLst/>
            <a:rect r="r" b="b" t="t" l="l"/>
            <a:pathLst>
              <a:path h="5228430" w="11013734">
                <a:moveTo>
                  <a:pt x="0" y="0"/>
                </a:moveTo>
                <a:lnTo>
                  <a:pt x="11013734" y="0"/>
                </a:lnTo>
                <a:lnTo>
                  <a:pt x="11013734" y="5228430"/>
                </a:lnTo>
                <a:lnTo>
                  <a:pt x="0" y="522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883" y="372862"/>
            <a:ext cx="17967117" cy="131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8"/>
              </a:lnSpc>
              <a:spcBef>
                <a:spcPct val="0"/>
              </a:spcBef>
            </a:pPr>
            <a:r>
              <a:rPr lang="en-US" sz="8606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Absolute Excess return, Beta, Alpha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7661" y="8697343"/>
            <a:ext cx="16879661" cy="310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  <a:r>
              <a:rPr lang="en-US" sz="220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Here, absolute difference represents excess return of my fund over market, ignoring beta or market risk of my portfolio. </a:t>
            </a:r>
          </a:p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  <a:r>
              <a:rPr lang="en-US" sz="220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Beta represents the slope of fund returns vs. the market returns.</a:t>
            </a:r>
          </a:p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  <a:r>
              <a:rPr lang="en-US" sz="2207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Alpha represents the difference between the Quarterly Return Fund and the ER based on Beta Risk.</a:t>
            </a:r>
          </a:p>
          <a:p>
            <a:pPr algn="just">
              <a:lnSpc>
                <a:spcPts val="3090"/>
              </a:lnSpc>
            </a:pPr>
          </a:p>
          <a:p>
            <a:pPr algn="just">
              <a:lnSpc>
                <a:spcPts val="3090"/>
              </a:lnSpc>
            </a:pPr>
          </a:p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</a:p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</a:p>
          <a:p>
            <a:pPr algn="just" marL="476523" indent="-238261" lvl="1">
              <a:lnSpc>
                <a:spcPts val="309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7427" y="2811940"/>
            <a:ext cx="12794962" cy="3650093"/>
          </a:xfrm>
          <a:custGeom>
            <a:avLst/>
            <a:gdLst/>
            <a:ahLst/>
            <a:cxnLst/>
            <a:rect r="r" b="b" t="t" l="l"/>
            <a:pathLst>
              <a:path h="3650093" w="12794962">
                <a:moveTo>
                  <a:pt x="0" y="0"/>
                </a:moveTo>
                <a:lnTo>
                  <a:pt x="12794962" y="0"/>
                </a:lnTo>
                <a:lnTo>
                  <a:pt x="12794962" y="3650092"/>
                </a:lnTo>
                <a:lnTo>
                  <a:pt x="0" y="3650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691" y="815201"/>
            <a:ext cx="17528626" cy="132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40"/>
              </a:lnSpc>
              <a:spcBef>
                <a:spcPct val="0"/>
              </a:spcBef>
            </a:pPr>
            <a:r>
              <a:rPr lang="en-US" sz="8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      Factset Exhibit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007" y="8214709"/>
            <a:ext cx="18155993" cy="87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Performance analysis of DraftKings Inc. (DKNG), highlighting 84% 'Buy' ratings with a target price of $51.48, indicating strong market confidence and potential for continued high returns.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883" y="372862"/>
            <a:ext cx="17783309" cy="224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52"/>
              </a:lnSpc>
              <a:spcBef>
                <a:spcPct val="0"/>
              </a:spcBef>
            </a:pPr>
            <a:r>
              <a:rPr lang="en-US" sz="7376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Diversified Portfolio Strategy: Balancing Stability and Growth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1039" y="3453869"/>
            <a:ext cx="17725923" cy="580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b="true" sz="2441">
                <a:solidFill>
                  <a:srgbClr val="373737"/>
                </a:solidFill>
                <a:latin typeface="DM Sans Bold"/>
                <a:ea typeface="DM Sans Bold"/>
                <a:cs typeface="DM Sans Bold"/>
                <a:sym typeface="DM Sans Bold"/>
              </a:rPr>
              <a:t>Diversification Strategy: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sz="2441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By holding securities from a variety of industries, including healthcare (CVS, JNJ), retail (COST), consumer goods (SKX), exchange-traded funds (ETFs) (SPY), and entertainment/sports betting (DKNG), the fund exhibits a diversified strategy. By distributing assets throughout industries with different market dynamics, this diversification lowers risk.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b="true" sz="2441">
                <a:solidFill>
                  <a:srgbClr val="373737"/>
                </a:solidFill>
                <a:latin typeface="DM Sans Bold"/>
                <a:ea typeface="DM Sans Bold"/>
                <a:cs typeface="DM Sans Bold"/>
                <a:sym typeface="DM Sans Bold"/>
              </a:rPr>
              <a:t>Stock Selection Criteria: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sz="2441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The stability and market potential of the stocks were taken into consideration. For instance, SPY (an S&amp;P 500 ETF) offers stability and wide market exposure, while COST and DKNG show promise for robust development in emerging and retail markets.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b="true" sz="2441">
                <a:solidFill>
                  <a:srgbClr val="373737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 Interest Drivers: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  <a:r>
              <a:rPr lang="en-US" sz="2441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While SPY would indicate a preference for lower-risk, market-tracking investments, the inclusion of firms like DKNG indicates an interest in developing sectors like online sports betting. JNJ and COST show faith in innovative healthcare and powerful consumer brands.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929" y="232682"/>
            <a:ext cx="17866873" cy="222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67"/>
              </a:lnSpc>
              <a:spcBef>
                <a:spcPct val="0"/>
              </a:spcBef>
            </a:pPr>
            <a:r>
              <a:rPr lang="en-US" sz="730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Performance Review: Market Trends and Individual Stock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4929" y="3234690"/>
            <a:ext cx="18043071" cy="5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Market Overview (SPY ETF):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Following the S&amp;P 500, the SPY ETF had a solid performance, displaying a noteworthy increase with an amazing P/L of $8,143.38 and a P/L percentage of 10.79%. This demonstrates a market-wide positive trend fueled by general economic optimism.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Stock Performance: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CVS</a:t>
            </a: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Despite the strength of the overall market, CVS reported a small gain of 2.09%, demonstrating consistent performance in the healthcare sector. Its defensive stock nature is consistent with this.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DKNG</a:t>
            </a: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With an impressive P/L of $1,140.78 and a P/L percentage of 23.48%, DKNG stood out as a company that had both growth potential and great investor trust in the sports betting sector.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445920" cy="10287000"/>
            <a:chOff x="0" y="0"/>
            <a:chExt cx="5927893" cy="13716000"/>
          </a:xfrm>
        </p:grpSpPr>
        <p:pic>
          <p:nvPicPr>
            <p:cNvPr name="Picture 3" id="3" descr="a tall building in the middle of a city"/>
            <p:cNvPicPr>
              <a:picLocks noChangeAspect="true"/>
            </p:cNvPicPr>
            <p:nvPr/>
          </p:nvPicPr>
          <p:blipFill>
            <a:blip r:embed="rId2"/>
            <a:srcRect l="56656" t="0" r="14522" b="0"/>
            <a:stretch>
              <a:fillRect/>
            </a:stretch>
          </p:blipFill>
          <p:spPr>
            <a:xfrm flipH="false" flipV="false">
              <a:off x="0" y="0"/>
              <a:ext cx="5927893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4750008" y="372862"/>
            <a:ext cx="13537992" cy="131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8"/>
              </a:lnSpc>
              <a:spcBef>
                <a:spcPct val="0"/>
              </a:spcBef>
            </a:pPr>
            <a:r>
              <a:rPr lang="en-US" sz="8606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Take-Aways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51664" y="2708275"/>
            <a:ext cx="12107636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73737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portfolio is well-diversified, striking a balance between growth prospects like sports betting (DKNG) and stable industries like healthcare (CVS).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73737"/>
                </a:solidFill>
                <a:latin typeface="Poppins Light"/>
                <a:ea typeface="Poppins Light"/>
                <a:cs typeface="Poppins Light"/>
                <a:sym typeface="Poppins Light"/>
              </a:rPr>
              <a:t>While DKNG did exceptionally well (+23.48%) and CVS produced consistent returns (+2.09%), the SPY ETF performed well, reflecting general market expansion.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73737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order to control risk and seize growth, diversification and thoughtful investment selection were essential.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73737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identify opportunities for rebalancing and optimizing returns, it is crucial to routinely monitor market trends and the performance of particular stocks.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53690" y="2856139"/>
            <a:ext cx="951976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u="none">
                <a:solidFill>
                  <a:srgbClr val="373737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</a:p>
        </p:txBody>
      </p:sp>
      <p:sp>
        <p:nvSpPr>
          <p:cNvPr name="Freeform 3" id="3" descr="two tall buildings in the middle of a city"/>
          <p:cNvSpPr/>
          <p:nvPr/>
        </p:nvSpPr>
        <p:spPr>
          <a:xfrm flipH="false" flipV="false" rot="0">
            <a:off x="0" y="7102983"/>
            <a:ext cx="18288000" cy="3238118"/>
          </a:xfrm>
          <a:custGeom>
            <a:avLst/>
            <a:gdLst/>
            <a:ahLst/>
            <a:cxnLst/>
            <a:rect r="r" b="b" t="t" l="l"/>
            <a:pathLst>
              <a:path h="3238118" w="18288000">
                <a:moveTo>
                  <a:pt x="0" y="0"/>
                </a:moveTo>
                <a:lnTo>
                  <a:pt x="18288000" y="0"/>
                </a:lnTo>
                <a:lnTo>
                  <a:pt x="18288000" y="3238118"/>
                </a:lnTo>
                <a:lnTo>
                  <a:pt x="0" y="3238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548" r="-9675" b="-9767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DAGYWIEWaKE</dc:identifier>
  <dcterms:modified xsi:type="dcterms:W3CDTF">2011-08-01T06:04:30Z</dcterms:modified>
  <cp:revision>1</cp:revision>
  <dc:title>See how our business fared during Q1 2025</dc:title>
</cp:coreProperties>
</file>