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Old Standard TT" panose="020B0604020202020204" charset="0"/>
      <p:regular r:id="rId8"/>
      <p:bold r:id="rId9"/>
      <p: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d3ef4f6ed1_0_16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d3ef4f6ed1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90357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9035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d3ef4f6ed1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d3ef4f6ed1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d3ef4f6ed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d3ef4f6ed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4200"/>
              <a:buNone/>
              <a:defRPr sz="4200">
                <a:solidFill>
                  <a:schemeClr val="lt2"/>
                </a:solidFill>
              </a:defRPr>
            </a:lvl1pPr>
            <a:lvl2pPr lvl="1" algn="ctr" rtl="0">
              <a:spcBef>
                <a:spcPts val="0"/>
              </a:spcBef>
              <a:spcAft>
                <a:spcPts val="0"/>
              </a:spcAft>
              <a:buClr>
                <a:schemeClr val="lt2"/>
              </a:buClr>
              <a:buSzPts val="4200"/>
              <a:buNone/>
              <a:defRPr sz="4200">
                <a:solidFill>
                  <a:schemeClr val="lt2"/>
                </a:solidFill>
              </a:defRPr>
            </a:lvl2pPr>
            <a:lvl3pPr lvl="2" algn="ctr" rtl="0">
              <a:spcBef>
                <a:spcPts val="0"/>
              </a:spcBef>
              <a:spcAft>
                <a:spcPts val="0"/>
              </a:spcAft>
              <a:buClr>
                <a:schemeClr val="lt2"/>
              </a:buClr>
              <a:buSzPts val="4200"/>
              <a:buNone/>
              <a:defRPr sz="4200">
                <a:solidFill>
                  <a:schemeClr val="lt2"/>
                </a:solidFill>
              </a:defRPr>
            </a:lvl3pPr>
            <a:lvl4pPr lvl="3" algn="ctr" rtl="0">
              <a:spcBef>
                <a:spcPts val="0"/>
              </a:spcBef>
              <a:spcAft>
                <a:spcPts val="0"/>
              </a:spcAft>
              <a:buClr>
                <a:schemeClr val="lt2"/>
              </a:buClr>
              <a:buSzPts val="4200"/>
              <a:buNone/>
              <a:defRPr sz="4200">
                <a:solidFill>
                  <a:schemeClr val="lt2"/>
                </a:solidFill>
              </a:defRPr>
            </a:lvl4pPr>
            <a:lvl5pPr lvl="4" algn="ctr" rtl="0">
              <a:spcBef>
                <a:spcPts val="0"/>
              </a:spcBef>
              <a:spcAft>
                <a:spcPts val="0"/>
              </a:spcAft>
              <a:buClr>
                <a:schemeClr val="lt2"/>
              </a:buClr>
              <a:buSzPts val="4200"/>
              <a:buNone/>
              <a:defRPr sz="4200">
                <a:solidFill>
                  <a:schemeClr val="lt2"/>
                </a:solidFill>
              </a:defRPr>
            </a:lvl5pPr>
            <a:lvl6pPr lvl="5" algn="ctr" rtl="0">
              <a:spcBef>
                <a:spcPts val="0"/>
              </a:spcBef>
              <a:spcAft>
                <a:spcPts val="0"/>
              </a:spcAft>
              <a:buClr>
                <a:schemeClr val="lt2"/>
              </a:buClr>
              <a:buSzPts val="4200"/>
              <a:buNone/>
              <a:defRPr sz="4200">
                <a:solidFill>
                  <a:schemeClr val="lt2"/>
                </a:solidFill>
              </a:defRPr>
            </a:lvl6pPr>
            <a:lvl7pPr lvl="6" algn="ctr" rtl="0">
              <a:spcBef>
                <a:spcPts val="0"/>
              </a:spcBef>
              <a:spcAft>
                <a:spcPts val="0"/>
              </a:spcAft>
              <a:buClr>
                <a:schemeClr val="lt2"/>
              </a:buClr>
              <a:buSzPts val="4200"/>
              <a:buNone/>
              <a:defRPr sz="4200">
                <a:solidFill>
                  <a:schemeClr val="lt2"/>
                </a:solidFill>
              </a:defRPr>
            </a:lvl7pPr>
            <a:lvl8pPr lvl="7" algn="ctr" rtl="0">
              <a:spcBef>
                <a:spcPts val="0"/>
              </a:spcBef>
              <a:spcAft>
                <a:spcPts val="0"/>
              </a:spcAft>
              <a:buClr>
                <a:schemeClr val="lt2"/>
              </a:buClr>
              <a:buSzPts val="4200"/>
              <a:buNone/>
              <a:defRPr sz="4200">
                <a:solidFill>
                  <a:schemeClr val="lt2"/>
                </a:solidFill>
              </a:defRPr>
            </a:lvl8pPr>
            <a:lvl9pPr lvl="8" algn="ctr" rtl="0">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accent1"/>
              </a:buClr>
              <a:buSzPts val="1800"/>
              <a:buChar char="●"/>
              <a:defRPr>
                <a:solidFill>
                  <a:schemeClr val="accent1"/>
                </a:solidFill>
              </a:defRPr>
            </a:lvl1pPr>
            <a:lvl2pPr marL="914400" lvl="1" indent="-317500" rtl="0">
              <a:spcBef>
                <a:spcPts val="1600"/>
              </a:spcBef>
              <a:spcAft>
                <a:spcPts val="0"/>
              </a:spcAft>
              <a:buClr>
                <a:schemeClr val="accent1"/>
              </a:buClr>
              <a:buSzPts val="1400"/>
              <a:buChar char="○"/>
              <a:defRPr>
                <a:solidFill>
                  <a:schemeClr val="accent1"/>
                </a:solidFill>
              </a:defRPr>
            </a:lvl2pPr>
            <a:lvl3pPr marL="1371600" lvl="2" indent="-317500" rtl="0">
              <a:spcBef>
                <a:spcPts val="1600"/>
              </a:spcBef>
              <a:spcAft>
                <a:spcPts val="0"/>
              </a:spcAft>
              <a:buClr>
                <a:schemeClr val="accent1"/>
              </a:buClr>
              <a:buSzPts val="1400"/>
              <a:buChar char="■"/>
              <a:defRPr>
                <a:solidFill>
                  <a:schemeClr val="accent1"/>
                </a:solidFill>
              </a:defRPr>
            </a:lvl3pPr>
            <a:lvl4pPr marL="1828800" lvl="3" indent="-317500" rtl="0">
              <a:spcBef>
                <a:spcPts val="1600"/>
              </a:spcBef>
              <a:spcAft>
                <a:spcPts val="0"/>
              </a:spcAft>
              <a:buClr>
                <a:schemeClr val="accent1"/>
              </a:buClr>
              <a:buSzPts val="1400"/>
              <a:buChar char="●"/>
              <a:defRPr>
                <a:solidFill>
                  <a:schemeClr val="accent1"/>
                </a:solidFill>
              </a:defRPr>
            </a:lvl4pPr>
            <a:lvl5pPr marL="2286000" lvl="4" indent="-317500" rtl="0">
              <a:spcBef>
                <a:spcPts val="1600"/>
              </a:spcBef>
              <a:spcAft>
                <a:spcPts val="0"/>
              </a:spcAft>
              <a:buClr>
                <a:schemeClr val="accent1"/>
              </a:buClr>
              <a:buSzPts val="1400"/>
              <a:buChar char="○"/>
              <a:defRPr>
                <a:solidFill>
                  <a:schemeClr val="accent1"/>
                </a:solidFill>
              </a:defRPr>
            </a:lvl5pPr>
            <a:lvl6pPr marL="2743200" lvl="5" indent="-317500" rtl="0">
              <a:spcBef>
                <a:spcPts val="1600"/>
              </a:spcBef>
              <a:spcAft>
                <a:spcPts val="0"/>
              </a:spcAft>
              <a:buClr>
                <a:schemeClr val="accent1"/>
              </a:buClr>
              <a:buSzPts val="1400"/>
              <a:buChar char="■"/>
              <a:defRPr>
                <a:solidFill>
                  <a:schemeClr val="accent1"/>
                </a:solidFill>
              </a:defRPr>
            </a:lvl6pPr>
            <a:lvl7pPr marL="3200400" lvl="6" indent="-317500" rtl="0">
              <a:spcBef>
                <a:spcPts val="1600"/>
              </a:spcBef>
              <a:spcAft>
                <a:spcPts val="0"/>
              </a:spcAft>
              <a:buClr>
                <a:schemeClr val="accent1"/>
              </a:buClr>
              <a:buSzPts val="1400"/>
              <a:buChar char="●"/>
              <a:defRPr>
                <a:solidFill>
                  <a:schemeClr val="accent1"/>
                </a:solidFill>
              </a:defRPr>
            </a:lvl7pPr>
            <a:lvl8pPr marL="3657600" lvl="7" indent="-317500" rtl="0">
              <a:spcBef>
                <a:spcPts val="1600"/>
              </a:spcBef>
              <a:spcAft>
                <a:spcPts val="0"/>
              </a:spcAft>
              <a:buClr>
                <a:schemeClr val="accent1"/>
              </a:buClr>
              <a:buSzPts val="1400"/>
              <a:buChar char="○"/>
              <a:defRPr>
                <a:solidFill>
                  <a:schemeClr val="accent1"/>
                </a:solidFill>
              </a:defRPr>
            </a:lvl8pPr>
            <a:lvl9pPr marL="4114800" lvl="8" indent="-317500" rtl="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rtl="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Old Standard TT"/>
                <a:ea typeface="Old Standard TT"/>
                <a:cs typeface="Old Standard TT"/>
                <a:sym typeface="Old Standard TT"/>
              </a:defRPr>
            </a:lvl1pPr>
            <a:lvl2pPr lvl="1" algn="r" rtl="0">
              <a:buNone/>
              <a:defRPr sz="1000">
                <a:solidFill>
                  <a:schemeClr val="dk1"/>
                </a:solidFill>
                <a:latin typeface="Old Standard TT"/>
                <a:ea typeface="Old Standard TT"/>
                <a:cs typeface="Old Standard TT"/>
                <a:sym typeface="Old Standard TT"/>
              </a:defRPr>
            </a:lvl2pPr>
            <a:lvl3pPr lvl="2" algn="r" rtl="0">
              <a:buNone/>
              <a:defRPr sz="1000">
                <a:solidFill>
                  <a:schemeClr val="dk1"/>
                </a:solidFill>
                <a:latin typeface="Old Standard TT"/>
                <a:ea typeface="Old Standard TT"/>
                <a:cs typeface="Old Standard TT"/>
                <a:sym typeface="Old Standard TT"/>
              </a:defRPr>
            </a:lvl3pPr>
            <a:lvl4pPr lvl="3" algn="r" rtl="0">
              <a:buNone/>
              <a:defRPr sz="1000">
                <a:solidFill>
                  <a:schemeClr val="dk1"/>
                </a:solidFill>
                <a:latin typeface="Old Standard TT"/>
                <a:ea typeface="Old Standard TT"/>
                <a:cs typeface="Old Standard TT"/>
                <a:sym typeface="Old Standard TT"/>
              </a:defRPr>
            </a:lvl4pPr>
            <a:lvl5pPr lvl="4" algn="r" rtl="0">
              <a:buNone/>
              <a:defRPr sz="1000">
                <a:solidFill>
                  <a:schemeClr val="dk1"/>
                </a:solidFill>
                <a:latin typeface="Old Standard TT"/>
                <a:ea typeface="Old Standard TT"/>
                <a:cs typeface="Old Standard TT"/>
                <a:sym typeface="Old Standard TT"/>
              </a:defRPr>
            </a:lvl5pPr>
            <a:lvl6pPr lvl="5" algn="r" rtl="0">
              <a:buNone/>
              <a:defRPr sz="1000">
                <a:solidFill>
                  <a:schemeClr val="dk1"/>
                </a:solidFill>
                <a:latin typeface="Old Standard TT"/>
                <a:ea typeface="Old Standard TT"/>
                <a:cs typeface="Old Standard TT"/>
                <a:sym typeface="Old Standard TT"/>
              </a:defRPr>
            </a:lvl6pPr>
            <a:lvl7pPr lvl="6" algn="r" rtl="0">
              <a:buNone/>
              <a:defRPr sz="1000">
                <a:solidFill>
                  <a:schemeClr val="dk1"/>
                </a:solidFill>
                <a:latin typeface="Old Standard TT"/>
                <a:ea typeface="Old Standard TT"/>
                <a:cs typeface="Old Standard TT"/>
                <a:sym typeface="Old Standard TT"/>
              </a:defRPr>
            </a:lvl7pPr>
            <a:lvl8pPr lvl="7" algn="r" rtl="0">
              <a:buNone/>
              <a:defRPr sz="1000">
                <a:solidFill>
                  <a:schemeClr val="dk1"/>
                </a:solidFill>
                <a:latin typeface="Old Standard TT"/>
                <a:ea typeface="Old Standard TT"/>
                <a:cs typeface="Old Standard TT"/>
                <a:sym typeface="Old Standard TT"/>
              </a:defRPr>
            </a:lvl8pPr>
            <a:lvl9pPr lvl="8" algn="r" rtl="0">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Author</a:t>
            </a:r>
            <a:endParaRPr/>
          </a:p>
        </p:txBody>
      </p:sp>
      <p:sp>
        <p:nvSpPr>
          <p:cNvPr id="60" name="Google Shape;60;p13"/>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Mohit Kaushal Jain</a:t>
            </a:r>
            <a:endParaRPr/>
          </a:p>
        </p:txBody>
      </p:sp>
      <p:pic>
        <p:nvPicPr>
          <p:cNvPr id="61" name="Google Shape;61;p13"/>
          <p:cNvPicPr preferRelativeResize="0"/>
          <p:nvPr/>
        </p:nvPicPr>
        <p:blipFill>
          <a:blip r:embed="rId3">
            <a:alphaModFix/>
          </a:blip>
          <a:stretch>
            <a:fillRect/>
          </a:stretch>
        </p:blipFill>
        <p:spPr>
          <a:xfrm>
            <a:off x="5292675" y="658875"/>
            <a:ext cx="3187625" cy="3455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65"/>
        <p:cNvGrpSpPr/>
        <p:nvPr/>
      </p:nvGrpSpPr>
      <p:grpSpPr>
        <a:xfrm>
          <a:off x="0" y="0"/>
          <a:ext cx="0" cy="0"/>
          <a:chOff x="0" y="0"/>
          <a:chExt cx="0" cy="0"/>
        </a:xfrm>
      </p:grpSpPr>
      <p:sp>
        <p:nvSpPr>
          <p:cNvPr id="66" name="Google Shape;66;p14"/>
          <p:cNvSpPr txBox="1">
            <a:spLocks noGrp="1"/>
          </p:cNvSpPr>
          <p:nvPr>
            <p:ph type="subTitle" idx="1"/>
          </p:nvPr>
        </p:nvSpPr>
        <p:spPr>
          <a:xfrm>
            <a:off x="512700" y="2149514"/>
            <a:ext cx="8118600" cy="78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rPr>
              <a:t>GRIP@ THE SPARKS FOUNDATION</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ctr" rtl="0">
              <a:spcBef>
                <a:spcPts val="0"/>
              </a:spcBef>
              <a:spcAft>
                <a:spcPts val="0"/>
              </a:spcAft>
              <a:buNone/>
            </a:pPr>
            <a:r>
              <a:rPr lang="en">
                <a:solidFill>
                  <a:schemeClr val="dk1"/>
                </a:solidFill>
              </a:rPr>
              <a:t>#GRIPMAY2021</a:t>
            </a:r>
            <a:endParaRPr>
              <a:solidFill>
                <a:schemeClr val="dk1"/>
              </a:solidFill>
            </a:endParaRPr>
          </a:p>
        </p:txBody>
      </p:sp>
      <p:sp>
        <p:nvSpPr>
          <p:cNvPr id="67" name="Google Shape;67;p14"/>
          <p:cNvSpPr txBox="1">
            <a:spLocks noGrp="1"/>
          </p:cNvSpPr>
          <p:nvPr>
            <p:ph type="ctrTitle"/>
          </p:nvPr>
        </p:nvSpPr>
        <p:spPr>
          <a:xfrm>
            <a:off x="512700" y="1475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endParaRPr dirty="0"/>
          </a:p>
          <a:p>
            <a:pPr marL="0" lvl="0" indent="0" algn="ctr" rtl="0">
              <a:spcBef>
                <a:spcPts val="0"/>
              </a:spcBef>
              <a:spcAft>
                <a:spcPts val="0"/>
              </a:spcAft>
              <a:buNone/>
            </a:pPr>
            <a:r>
              <a:rPr lang="en" dirty="0">
                <a:solidFill>
                  <a:schemeClr val="dk1"/>
                </a:solidFill>
              </a:rPr>
              <a:t>Task 3 – Payment Gateway Integration</a:t>
            </a:r>
            <a:endParaRPr dirty="0"/>
          </a:p>
        </p:txBody>
      </p:sp>
      <p:pic>
        <p:nvPicPr>
          <p:cNvPr id="68" name="Google Shape;68;p14"/>
          <p:cNvPicPr preferRelativeResize="0"/>
          <p:nvPr/>
        </p:nvPicPr>
        <p:blipFill>
          <a:blip r:embed="rId3">
            <a:alphaModFix/>
          </a:blip>
          <a:stretch>
            <a:fillRect/>
          </a:stretch>
        </p:blipFill>
        <p:spPr>
          <a:xfrm>
            <a:off x="7758018" y="3416250"/>
            <a:ext cx="1385979" cy="1727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a:t>
            </a:r>
            <a:endParaRPr/>
          </a:p>
        </p:txBody>
      </p:sp>
      <p:sp>
        <p:nvSpPr>
          <p:cNvPr id="74" name="Google Shape;74;p15"/>
          <p:cNvSpPr txBox="1">
            <a:spLocks noGrp="1"/>
          </p:cNvSpPr>
          <p:nvPr>
            <p:ph type="body" idx="1"/>
          </p:nvPr>
        </p:nvSpPr>
        <p:spPr>
          <a:xfrm>
            <a:off x="311700" y="1171675"/>
            <a:ext cx="8520600" cy="3397200"/>
          </a:xfrm>
          <a:prstGeom prst="rect">
            <a:avLst/>
          </a:prstGeom>
        </p:spPr>
        <p:txBody>
          <a:bodyPr spcFirstLastPara="1" wrap="square" lIns="91425" tIns="91425" rIns="91425" bIns="91425" anchor="t" anchorCtr="0">
            <a:noAutofit/>
          </a:bodyPr>
          <a:lstStyle/>
          <a:p>
            <a:pPr marL="0" indent="0">
              <a:buNone/>
            </a:pPr>
            <a:r>
              <a:rPr lang="en-US" sz="1600" dirty="0"/>
              <a:t>Create a simple website where payment gateway is integrated.</a:t>
            </a:r>
          </a:p>
          <a:p>
            <a:pPr indent="-330200">
              <a:spcBef>
                <a:spcPts val="1600"/>
              </a:spcBef>
              <a:buSzPts val="1600"/>
              <a:buFont typeface="Old Standard TT"/>
              <a:buAutoNum type="arabicPeriod"/>
            </a:pPr>
            <a:r>
              <a:rPr lang="en-US" sz="1600" dirty="0"/>
              <a:t>There will be a simple donate button on homepage. On clicking the donate button, the user will land on the payment page where user can select the amount to be paid and the payment type, e.g. credit card, </a:t>
            </a:r>
            <a:r>
              <a:rPr lang="en-US" sz="1600" dirty="0" err="1"/>
              <a:t>Paypal</a:t>
            </a:r>
            <a:r>
              <a:rPr lang="en-US" sz="1600" dirty="0"/>
              <a:t>, etc.</a:t>
            </a:r>
          </a:p>
          <a:p>
            <a:pPr lvl="0" indent="-330200">
              <a:spcBef>
                <a:spcPts val="1600"/>
              </a:spcBef>
              <a:buSzPts val="1600"/>
              <a:buFont typeface="Old Standard TT"/>
              <a:buAutoNum type="arabicPeriod"/>
            </a:pPr>
            <a:r>
              <a:rPr lang="en-US" sz="1600" dirty="0"/>
              <a:t>Once the payment is done and invoice will be generated and email will be sent to the user for the payment received. The invoice will contain the amount.</a:t>
            </a:r>
          </a:p>
          <a:p>
            <a:pPr indent="-330200">
              <a:spcBef>
                <a:spcPts val="1600"/>
              </a:spcBef>
              <a:buSzPts val="1600"/>
              <a:buFont typeface="Old Standard TT"/>
              <a:buAutoNum type="arabicPeriod"/>
            </a:pPr>
            <a:r>
              <a:rPr lang="en" sz="1600" dirty="0"/>
              <a:t>Host the website at 000webhost, github.io, heroku app or any other free hosting provider. Check in code in gitlab.</a:t>
            </a: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Task Links</a:t>
            </a:r>
            <a:endParaRPr/>
          </a:p>
        </p:txBody>
      </p:sp>
      <p:sp>
        <p:nvSpPr>
          <p:cNvPr id="80" name="Google Shape;80;p1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Website link: </a:t>
            </a:r>
            <a:endParaRPr dirty="0"/>
          </a:p>
          <a:p>
            <a:pPr marL="0" indent="0">
              <a:spcBef>
                <a:spcPts val="1600"/>
              </a:spcBef>
              <a:buNone/>
            </a:pPr>
            <a:r>
              <a:rPr lang="en-IN" dirty="0"/>
              <a:t>https://html-donation.000webhostapp.com/</a:t>
            </a:r>
          </a:p>
          <a:p>
            <a:pPr marL="0" lvl="0" indent="0" algn="l" rtl="0">
              <a:spcBef>
                <a:spcPts val="1600"/>
              </a:spcBef>
              <a:spcAft>
                <a:spcPts val="0"/>
              </a:spcAft>
              <a:buNone/>
            </a:pPr>
            <a:r>
              <a:rPr lang="en" dirty="0"/>
              <a:t>Github Repository:</a:t>
            </a:r>
          </a:p>
          <a:p>
            <a:pPr marL="0" lvl="0" indent="0" algn="l" rtl="0">
              <a:spcBef>
                <a:spcPts val="1600"/>
              </a:spcBef>
              <a:spcAft>
                <a:spcPts val="0"/>
              </a:spcAft>
              <a:buNone/>
            </a:pPr>
            <a:r>
              <a:rPr lang="en-IN" dirty="0"/>
              <a:t>https://github.com/mj1111999/lifelinefoundation.github.io</a:t>
            </a:r>
            <a:endParaRPr dirty="0"/>
          </a:p>
          <a:p>
            <a:pPr marL="0" lvl="0" indent="0" algn="l" rtl="0">
              <a:spcBef>
                <a:spcPts val="160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164</Words>
  <Application>Microsoft Office PowerPoint</Application>
  <PresentationFormat>On-screen Show (16:9)</PresentationFormat>
  <Paragraphs>18</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Old Standard TT</vt:lpstr>
      <vt:lpstr>Arial</vt:lpstr>
      <vt:lpstr>Paperback</vt:lpstr>
      <vt:lpstr>Author</vt:lpstr>
      <vt:lpstr> Task 3 – Payment Gateway Integration</vt:lpstr>
      <vt:lpstr>Objective</vt:lpstr>
      <vt:lpstr>Task 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Author</dc:title>
  <cp:lastModifiedBy>Mohit Jain</cp:lastModifiedBy>
  <cp:revision>6</cp:revision>
  <dcterms:modified xsi:type="dcterms:W3CDTF">2021-05-10T06:13:35Z</dcterms:modified>
</cp:coreProperties>
</file>