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6"/>
  </p:notesMasterIdLst>
  <p:sldIdLst>
    <p:sldId id="270" r:id="rId2"/>
    <p:sldId id="300" r:id="rId3"/>
    <p:sldId id="301" r:id="rId4"/>
    <p:sldId id="302" r:id="rId5"/>
    <p:sldId id="303" r:id="rId6"/>
    <p:sldId id="304" r:id="rId7"/>
    <p:sldId id="305" r:id="rId8"/>
    <p:sldId id="306" r:id="rId9"/>
    <p:sldId id="307" r:id="rId10"/>
    <p:sldId id="308" r:id="rId11"/>
    <p:sldId id="309" r:id="rId12"/>
    <p:sldId id="310" r:id="rId13"/>
    <p:sldId id="311" r:id="rId14"/>
    <p:sldId id="284"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7" autoAdjust="0"/>
    <p:restoredTop sz="93956" autoAdjust="0"/>
  </p:normalViewPr>
  <p:slideViewPr>
    <p:cSldViewPr>
      <p:cViewPr varScale="1">
        <p:scale>
          <a:sx n="121" d="100"/>
          <a:sy n="121" d="100"/>
        </p:scale>
        <p:origin x="108" y="9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6265BA-EABA-4A0E-8F3E-C6420EEAFAAB}" type="datetimeFigureOut">
              <a:rPr lang="en-IN" smtClean="0"/>
              <a:t>13-04-2017</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33A05-3DB6-4562-8783-92061EB5DED2}" type="slidenum">
              <a:rPr lang="en-IN" smtClean="0"/>
              <a:t>‹#›</a:t>
            </a:fld>
            <a:endParaRPr lang="en-IN" dirty="0"/>
          </a:p>
        </p:txBody>
      </p:sp>
    </p:spTree>
    <p:extLst>
      <p:ext uri="{BB962C8B-B14F-4D97-AF65-F5344CB8AC3E}">
        <p14:creationId xmlns:p14="http://schemas.microsoft.com/office/powerpoint/2010/main" val="110852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E33A05-3DB6-4562-8783-92061EB5DED2}" type="slidenum">
              <a:rPr lang="en-IN" smtClean="0"/>
              <a:t>3</a:t>
            </a:fld>
            <a:endParaRPr lang="en-IN" dirty="0"/>
          </a:p>
        </p:txBody>
      </p:sp>
    </p:spTree>
    <p:extLst>
      <p:ext uri="{BB962C8B-B14F-4D97-AF65-F5344CB8AC3E}">
        <p14:creationId xmlns:p14="http://schemas.microsoft.com/office/powerpoint/2010/main" val="200147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E33A05-3DB6-4562-8783-92061EB5DED2}" type="slidenum">
              <a:rPr lang="en-IN" smtClean="0"/>
              <a:t>9</a:t>
            </a:fld>
            <a:endParaRPr lang="en-IN" dirty="0"/>
          </a:p>
        </p:txBody>
      </p:sp>
    </p:spTree>
    <p:extLst>
      <p:ext uri="{BB962C8B-B14F-4D97-AF65-F5344CB8AC3E}">
        <p14:creationId xmlns:p14="http://schemas.microsoft.com/office/powerpoint/2010/main" val="3778553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6323" y="4273126"/>
            <a:ext cx="1903850" cy="870375"/>
          </a:xfrm>
          <a:prstGeom prst="rect">
            <a:avLst/>
          </a:prstGeom>
        </p:spPr>
      </p:pic>
      <p:sp>
        <p:nvSpPr>
          <p:cNvPr id="2" name="Title 1"/>
          <p:cNvSpPr>
            <a:spLocks noGrp="1"/>
          </p:cNvSpPr>
          <p:nvPr>
            <p:ph type="title" hasCustomPrompt="1"/>
          </p:nvPr>
        </p:nvSpPr>
        <p:spPr>
          <a:xfrm>
            <a:off x="4719188" y="861750"/>
            <a:ext cx="3741057" cy="1732507"/>
          </a:xfrm>
        </p:spPr>
        <p:txBody>
          <a:bodyPr anchor="t" anchorCtr="0"/>
          <a:lstStyle>
            <a:lvl1pPr algn="l">
              <a:defRPr sz="4400" cap="all" baseline="0">
                <a:solidFill>
                  <a:srgbClr val="45A9C6"/>
                </a:solidFill>
              </a:defRPr>
            </a:lvl1pPr>
          </a:lstStyle>
          <a:p>
            <a:r>
              <a:rPr lang="en-US" dirty="0" smtClean="0"/>
              <a:t>Click to add title</a:t>
            </a:r>
            <a:endParaRPr lang="en-US" dirty="0"/>
          </a:p>
        </p:txBody>
      </p:sp>
      <p:sp>
        <p:nvSpPr>
          <p:cNvPr id="9" name="Text Placeholder 8"/>
          <p:cNvSpPr>
            <a:spLocks noGrp="1"/>
          </p:cNvSpPr>
          <p:nvPr>
            <p:ph type="body" sz="quarter" idx="10" hasCustomPrompt="1"/>
          </p:nvPr>
        </p:nvSpPr>
        <p:spPr>
          <a:xfrm>
            <a:off x="4718583" y="2700455"/>
            <a:ext cx="3744433" cy="1001291"/>
          </a:xfrm>
        </p:spPr>
        <p:txBody>
          <a:bodyPr/>
          <a:lstStyle>
            <a:lvl1pPr marL="0" indent="0">
              <a:buFont typeface="Arial" panose="020B0604020202020204" pitchFamily="34" charset="0"/>
              <a:buNone/>
              <a:defRPr sz="2800"/>
            </a:lvl1pPr>
            <a:lvl2pPr marL="0" indent="0">
              <a:buFont typeface="Arial" panose="020B0604020202020204" pitchFamily="34" charset="0"/>
              <a:buNone/>
              <a:defRPr/>
            </a:lvl2pPr>
            <a:lvl3pPr marL="0" indent="0">
              <a:buNone/>
              <a:defRPr/>
            </a:lvl3pPr>
            <a:lvl4pPr marL="0" indent="0">
              <a:buNone/>
              <a:defRPr/>
            </a:lvl4pPr>
            <a:lvl5pPr marL="0" indent="0">
              <a:buNone/>
              <a:defRPr/>
            </a:lvl5pPr>
          </a:lstStyle>
          <a:p>
            <a:pPr lvl="0"/>
            <a:r>
              <a:rPr lang="en-GB" dirty="0" smtClean="0"/>
              <a:t>Click to add Subtitle</a:t>
            </a:r>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274388"/>
            <a:ext cx="3447702" cy="4869113"/>
          </a:xfrm>
          <a:prstGeom prst="rect">
            <a:avLst/>
          </a:prstGeom>
          <a:noFill/>
          <a:ln>
            <a:noFill/>
          </a:ln>
        </p:spPr>
      </p:pic>
    </p:spTree>
    <p:extLst>
      <p:ext uri="{BB962C8B-B14F-4D97-AF65-F5344CB8AC3E}">
        <p14:creationId xmlns:p14="http://schemas.microsoft.com/office/powerpoint/2010/main" val="33779142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Blue Picture 2">
    <p:bg>
      <p:bgPr>
        <a:solidFill>
          <a:srgbClr val="45A9C6"/>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19203" y="611689"/>
            <a:ext cx="4758127" cy="4548320"/>
          </a:xfrm>
          <a:prstGeom prst="rect">
            <a:avLst/>
          </a:prstGeom>
        </p:spPr>
      </p:pic>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1013928" y="1424"/>
            <a:ext cx="4813322"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 name="connsiteX0" fmla="*/ 0 w 4500149"/>
              <a:gd name="connsiteY0" fmla="*/ 0 h 2071217"/>
              <a:gd name="connsiteX1" fmla="*/ 4500149 w 4500149"/>
              <a:gd name="connsiteY1" fmla="*/ 0 h 2071217"/>
              <a:gd name="connsiteX2" fmla="*/ 4500149 w 4500149"/>
              <a:gd name="connsiteY2" fmla="*/ 1728438 h 2071217"/>
              <a:gd name="connsiteX3" fmla="*/ 0 w 4500149"/>
              <a:gd name="connsiteY3" fmla="*/ 2071217 h 2071217"/>
              <a:gd name="connsiteX4" fmla="*/ 0 w 4500149"/>
              <a:gd name="connsiteY4" fmla="*/ 0 h 2071217"/>
              <a:gd name="connsiteX0" fmla="*/ 0 w 4500149"/>
              <a:gd name="connsiteY0" fmla="*/ 0 h 2060429"/>
              <a:gd name="connsiteX1" fmla="*/ 4500149 w 4500149"/>
              <a:gd name="connsiteY1" fmla="*/ 0 h 2060429"/>
              <a:gd name="connsiteX2" fmla="*/ 4500149 w 4500149"/>
              <a:gd name="connsiteY2" fmla="*/ 1728438 h 2060429"/>
              <a:gd name="connsiteX3" fmla="*/ 0 w 4500149"/>
              <a:gd name="connsiteY3" fmla="*/ 2060429 h 2060429"/>
              <a:gd name="connsiteX4" fmla="*/ 0 w 4500149"/>
              <a:gd name="connsiteY4" fmla="*/ 0 h 206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2060429">
                <a:moveTo>
                  <a:pt x="0" y="0"/>
                </a:moveTo>
                <a:lnTo>
                  <a:pt x="4500149" y="0"/>
                </a:lnTo>
                <a:lnTo>
                  <a:pt x="4500149" y="1728438"/>
                </a:lnTo>
                <a:lnTo>
                  <a:pt x="0" y="2060429"/>
                </a:lnTo>
                <a:lnTo>
                  <a:pt x="0" y="0"/>
                </a:lnTo>
                <a:close/>
              </a:path>
            </a:pathLst>
          </a:custGeom>
          <a:solidFill>
            <a:schemeClr val="accent3"/>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23487151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Blue Picture 3">
    <p:bg>
      <p:bgPr>
        <a:solidFill>
          <a:srgbClr val="45A9C6"/>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60121" y="429944"/>
            <a:ext cx="4520208" cy="4714122"/>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 name="connsiteX0" fmla="*/ 0 w 4500149"/>
              <a:gd name="connsiteY0" fmla="*/ 0 h 2071217"/>
              <a:gd name="connsiteX1" fmla="*/ 4500149 w 4500149"/>
              <a:gd name="connsiteY1" fmla="*/ 0 h 2071217"/>
              <a:gd name="connsiteX2" fmla="*/ 4500149 w 4500149"/>
              <a:gd name="connsiteY2" fmla="*/ 1728438 h 2071217"/>
              <a:gd name="connsiteX3" fmla="*/ 0 w 4500149"/>
              <a:gd name="connsiteY3" fmla="*/ 2071217 h 2071217"/>
              <a:gd name="connsiteX4" fmla="*/ 0 w 4500149"/>
              <a:gd name="connsiteY4" fmla="*/ 0 h 2071217"/>
              <a:gd name="connsiteX0" fmla="*/ 0 w 4500149"/>
              <a:gd name="connsiteY0" fmla="*/ 0 h 2060429"/>
              <a:gd name="connsiteX1" fmla="*/ 4500149 w 4500149"/>
              <a:gd name="connsiteY1" fmla="*/ 0 h 2060429"/>
              <a:gd name="connsiteX2" fmla="*/ 4500149 w 4500149"/>
              <a:gd name="connsiteY2" fmla="*/ 1728438 h 2060429"/>
              <a:gd name="connsiteX3" fmla="*/ 0 w 4500149"/>
              <a:gd name="connsiteY3" fmla="*/ 2060429 h 2060429"/>
              <a:gd name="connsiteX4" fmla="*/ 0 w 4500149"/>
              <a:gd name="connsiteY4" fmla="*/ 0 h 206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2060429">
                <a:moveTo>
                  <a:pt x="0" y="0"/>
                </a:moveTo>
                <a:lnTo>
                  <a:pt x="4500149" y="0"/>
                </a:lnTo>
                <a:lnTo>
                  <a:pt x="4500149" y="1728438"/>
                </a:lnTo>
                <a:lnTo>
                  <a:pt x="0" y="2060429"/>
                </a:lnTo>
                <a:lnTo>
                  <a:pt x="0" y="0"/>
                </a:lnTo>
                <a:close/>
              </a:path>
            </a:pathLst>
          </a:custGeom>
          <a:solidFill>
            <a:schemeClr val="accent3"/>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30581457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Blue Picture 4">
    <p:bg>
      <p:bgPr>
        <a:solidFill>
          <a:srgbClr val="45A9C6"/>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00073" y="563720"/>
            <a:ext cx="5127568" cy="4579781"/>
          </a:xfrm>
          <a:prstGeom prst="rect">
            <a:avLst/>
          </a:prstGeom>
        </p:spPr>
      </p:pic>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1013928" y="1424"/>
            <a:ext cx="4813322"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 name="connsiteX0" fmla="*/ 0 w 4500149"/>
              <a:gd name="connsiteY0" fmla="*/ 0 h 2071217"/>
              <a:gd name="connsiteX1" fmla="*/ 4500149 w 4500149"/>
              <a:gd name="connsiteY1" fmla="*/ 0 h 2071217"/>
              <a:gd name="connsiteX2" fmla="*/ 4500149 w 4500149"/>
              <a:gd name="connsiteY2" fmla="*/ 1728438 h 2071217"/>
              <a:gd name="connsiteX3" fmla="*/ 0 w 4500149"/>
              <a:gd name="connsiteY3" fmla="*/ 2071217 h 2071217"/>
              <a:gd name="connsiteX4" fmla="*/ 0 w 4500149"/>
              <a:gd name="connsiteY4" fmla="*/ 0 h 2071217"/>
              <a:gd name="connsiteX0" fmla="*/ 0 w 4500149"/>
              <a:gd name="connsiteY0" fmla="*/ 0 h 2060429"/>
              <a:gd name="connsiteX1" fmla="*/ 4500149 w 4500149"/>
              <a:gd name="connsiteY1" fmla="*/ 0 h 2060429"/>
              <a:gd name="connsiteX2" fmla="*/ 4500149 w 4500149"/>
              <a:gd name="connsiteY2" fmla="*/ 1728438 h 2060429"/>
              <a:gd name="connsiteX3" fmla="*/ 0 w 4500149"/>
              <a:gd name="connsiteY3" fmla="*/ 2060429 h 2060429"/>
              <a:gd name="connsiteX4" fmla="*/ 0 w 4500149"/>
              <a:gd name="connsiteY4" fmla="*/ 0 h 206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2060429">
                <a:moveTo>
                  <a:pt x="0" y="0"/>
                </a:moveTo>
                <a:lnTo>
                  <a:pt x="4500149" y="0"/>
                </a:lnTo>
                <a:lnTo>
                  <a:pt x="4500149" y="1728438"/>
                </a:lnTo>
                <a:lnTo>
                  <a:pt x="0" y="2060429"/>
                </a:lnTo>
                <a:lnTo>
                  <a:pt x="0" y="0"/>
                </a:lnTo>
                <a:close/>
              </a:path>
            </a:pathLst>
          </a:custGeom>
          <a:solidFill>
            <a:schemeClr val="accent3"/>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17633351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Blue Picture 5">
    <p:bg>
      <p:bgPr>
        <a:solidFill>
          <a:srgbClr val="45A9C6"/>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6" y="804970"/>
            <a:ext cx="4703318" cy="3926807"/>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8" name="Text Placeholder 6"/>
          <p:cNvSpPr>
            <a:spLocks noGrp="1"/>
          </p:cNvSpPr>
          <p:nvPr>
            <p:ph type="body" sz="quarter" idx="11"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 name="connsiteX0" fmla="*/ 0 w 4500149"/>
              <a:gd name="connsiteY0" fmla="*/ 0 h 2071217"/>
              <a:gd name="connsiteX1" fmla="*/ 4500149 w 4500149"/>
              <a:gd name="connsiteY1" fmla="*/ 0 h 2071217"/>
              <a:gd name="connsiteX2" fmla="*/ 4500149 w 4500149"/>
              <a:gd name="connsiteY2" fmla="*/ 1728438 h 2071217"/>
              <a:gd name="connsiteX3" fmla="*/ 0 w 4500149"/>
              <a:gd name="connsiteY3" fmla="*/ 2071217 h 2071217"/>
              <a:gd name="connsiteX4" fmla="*/ 0 w 4500149"/>
              <a:gd name="connsiteY4" fmla="*/ 0 h 2071217"/>
              <a:gd name="connsiteX0" fmla="*/ 0 w 4500149"/>
              <a:gd name="connsiteY0" fmla="*/ 0 h 2060429"/>
              <a:gd name="connsiteX1" fmla="*/ 4500149 w 4500149"/>
              <a:gd name="connsiteY1" fmla="*/ 0 h 2060429"/>
              <a:gd name="connsiteX2" fmla="*/ 4500149 w 4500149"/>
              <a:gd name="connsiteY2" fmla="*/ 1728438 h 2060429"/>
              <a:gd name="connsiteX3" fmla="*/ 0 w 4500149"/>
              <a:gd name="connsiteY3" fmla="*/ 2060429 h 2060429"/>
              <a:gd name="connsiteX4" fmla="*/ 0 w 4500149"/>
              <a:gd name="connsiteY4" fmla="*/ 0 h 206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2060429">
                <a:moveTo>
                  <a:pt x="0" y="0"/>
                </a:moveTo>
                <a:lnTo>
                  <a:pt x="4500149" y="0"/>
                </a:lnTo>
                <a:lnTo>
                  <a:pt x="4500149" y="1728438"/>
                </a:lnTo>
                <a:lnTo>
                  <a:pt x="0" y="2060429"/>
                </a:lnTo>
                <a:lnTo>
                  <a:pt x="0" y="0"/>
                </a:lnTo>
                <a:close/>
              </a:path>
            </a:pathLst>
          </a:custGeom>
          <a:solidFill>
            <a:schemeClr val="accent3"/>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23607562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Blue 1">
    <p:bg>
      <p:bgPr>
        <a:solidFill>
          <a:srgbClr val="45A9C6"/>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22635263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Blue 2">
    <p:bg>
      <p:bgPr>
        <a:solidFill>
          <a:srgbClr val="45A9C6"/>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26053754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Blue 3">
    <p:bg>
      <p:bgPr>
        <a:solidFill>
          <a:srgbClr val="45A9C6"/>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423"/>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18086488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Orange Picture 1">
    <p:bg>
      <p:bgPr>
        <a:solidFill>
          <a:schemeClr val="accent3"/>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01201" y="377633"/>
            <a:ext cx="4292806" cy="4771619"/>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1"/>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19478662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Orange Picture 2">
    <p:bg>
      <p:bgPr>
        <a:solidFill>
          <a:schemeClr val="accent3"/>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19203" y="611689"/>
            <a:ext cx="4758127" cy="4548320"/>
          </a:xfrm>
          <a:prstGeom prst="rect">
            <a:avLst/>
          </a:prstGeom>
        </p:spPr>
      </p:pic>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1000073" y="1424"/>
            <a:ext cx="4805907"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1"/>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42765306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Orange Picture 3">
    <p:bg>
      <p:bgPr>
        <a:solidFill>
          <a:schemeClr val="accent3"/>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60121" y="429944"/>
            <a:ext cx="4520208" cy="4714122"/>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1"/>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23965171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920" y="4641504"/>
            <a:ext cx="1098062" cy="501996"/>
          </a:xfrm>
          <a:prstGeom prst="rect">
            <a:avLst/>
          </a:prstGeom>
        </p:spPr>
      </p:pic>
      <p:sp>
        <p:nvSpPr>
          <p:cNvPr id="2" name="Title 1"/>
          <p:cNvSpPr>
            <a:spLocks noGrp="1"/>
          </p:cNvSpPr>
          <p:nvPr>
            <p:ph type="title"/>
          </p:nvPr>
        </p:nvSpPr>
        <p:spPr/>
        <p:txBody>
          <a:bodyPr/>
          <a:lstStyle>
            <a:lvl1pPr>
              <a:defRPr>
                <a:solidFill>
                  <a:srgbClr val="45A9C6"/>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60189" y="861750"/>
            <a:ext cx="8024077" cy="3793642"/>
          </a:xfrm>
        </p:spPr>
        <p:txBody>
          <a:bodyPr/>
          <a:lstStyle>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980218" y="3"/>
            <a:ext cx="1163782" cy="1030135"/>
          </a:xfrm>
          <a:prstGeom prst="rect">
            <a:avLst/>
          </a:prstGeom>
        </p:spPr>
      </p:pic>
    </p:spTree>
    <p:extLst>
      <p:ext uri="{BB962C8B-B14F-4D97-AF65-F5344CB8AC3E}">
        <p14:creationId xmlns:p14="http://schemas.microsoft.com/office/powerpoint/2010/main" val="1429427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Orange Picture 4">
    <p:bg>
      <p:bgPr>
        <a:solidFill>
          <a:schemeClr val="accent3"/>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00073" y="563720"/>
            <a:ext cx="5127568" cy="4579781"/>
          </a:xfrm>
          <a:prstGeom prst="rect">
            <a:avLst/>
          </a:prstGeom>
        </p:spPr>
      </p:pic>
      <p:pic>
        <p:nvPicPr>
          <p:cNvPr id="12" name="Picture 1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1000073" y="1424"/>
            <a:ext cx="4805907"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1"/>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2872360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Orange Picture 5">
    <p:bg>
      <p:bgPr>
        <a:solidFill>
          <a:schemeClr val="accent3"/>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6" y="804970"/>
            <a:ext cx="4703318" cy="3926807"/>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8" name="Text Placeholder 6"/>
          <p:cNvSpPr>
            <a:spLocks noGrp="1"/>
          </p:cNvSpPr>
          <p:nvPr>
            <p:ph type="body" sz="quarter" idx="11"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1"/>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306928914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vider Orange 1">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423"/>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318680128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Orange 2">
    <p:bg>
      <p:bgPr>
        <a:solidFill>
          <a:schemeClr val="accent3"/>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423"/>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spTree>
    <p:extLst>
      <p:ext uri="{BB962C8B-B14F-4D97-AF65-F5344CB8AC3E}">
        <p14:creationId xmlns:p14="http://schemas.microsoft.com/office/powerpoint/2010/main" val="13688225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Orange 3">
    <p:bg>
      <p:bgPr>
        <a:solidFill>
          <a:schemeClr val="accent3"/>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423"/>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26048166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Red Picture 1">
    <p:bg>
      <p:bgPr>
        <a:solidFill>
          <a:schemeClr val="accent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01201" y="377633"/>
            <a:ext cx="4292806" cy="4771619"/>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4"/>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52544393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Red Picture 2">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19203" y="611689"/>
            <a:ext cx="4758127" cy="4548320"/>
          </a:xfrm>
          <a:prstGeom prst="rect">
            <a:avLst/>
          </a:prstGeom>
        </p:spPr>
      </p:pic>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1000073" y="1424"/>
            <a:ext cx="4813322"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4"/>
          </a:solidFill>
        </p:spPr>
        <p:txBody>
          <a:bodyPr lIns="281736" tIns="140868" rIns="281736" bIns="338083">
            <a:spAutoFit/>
          </a:bodyPr>
          <a:lstStyle>
            <a:lvl1pPr marL="0" indent="0">
              <a:spcAft>
                <a:spcPts val="0"/>
              </a:spcAft>
              <a:buNone/>
              <a:defRPr sz="3100" cap="all" normalizeH="0" baseline="0">
                <a:solidFill>
                  <a:schemeClr val="bg1"/>
                </a:solidFill>
              </a:defRPr>
            </a:lvl1pPr>
          </a:lstStyle>
          <a:p>
            <a:pPr lvl="0"/>
            <a:r>
              <a:rPr lang="en-US" dirty="0" smtClean="0"/>
              <a:t>Add Headline Text</a:t>
            </a:r>
          </a:p>
          <a:p>
            <a:pPr lvl="0"/>
            <a:endParaRPr lang="en-US" dirty="0" smtClean="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40606806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Red Picture 3">
    <p:bg>
      <p:bgPr>
        <a:solidFill>
          <a:schemeClr val="accent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60121" y="429944"/>
            <a:ext cx="4520208" cy="4714122"/>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4"/>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spTree>
    <p:extLst>
      <p:ext uri="{BB962C8B-B14F-4D97-AF65-F5344CB8AC3E}">
        <p14:creationId xmlns:p14="http://schemas.microsoft.com/office/powerpoint/2010/main" val="385632935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Red Picture 4">
    <p:bg>
      <p:bgPr>
        <a:solidFill>
          <a:schemeClr val="accent2"/>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00073" y="563720"/>
            <a:ext cx="5127568" cy="4579781"/>
          </a:xfrm>
          <a:prstGeom prst="rect">
            <a:avLst/>
          </a:prstGeom>
        </p:spPr>
      </p:pic>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1000073" y="1424"/>
            <a:ext cx="4813322"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4"/>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260305210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Red Picture 5">
    <p:bg>
      <p:bgPr>
        <a:solidFill>
          <a:schemeClr val="accent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6" y="804970"/>
            <a:ext cx="4703318" cy="392680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9" name="Text Placeholder 6"/>
          <p:cNvSpPr>
            <a:spLocks noGrp="1"/>
          </p:cNvSpPr>
          <p:nvPr>
            <p:ph type="body" sz="quarter" idx="11"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1984916">
                <a:moveTo>
                  <a:pt x="0" y="0"/>
                </a:moveTo>
                <a:lnTo>
                  <a:pt x="4500149" y="0"/>
                </a:lnTo>
                <a:lnTo>
                  <a:pt x="4500149" y="1728438"/>
                </a:lnTo>
                <a:lnTo>
                  <a:pt x="0" y="1984916"/>
                </a:lnTo>
                <a:lnTo>
                  <a:pt x="0" y="0"/>
                </a:lnTo>
                <a:close/>
              </a:path>
            </a:pathLst>
          </a:custGeom>
          <a:solidFill>
            <a:schemeClr val="accent4"/>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10574401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460187" y="861750"/>
            <a:ext cx="3925838" cy="3793642"/>
          </a:xfrm>
        </p:spPr>
        <p:txBody>
          <a:bodyPr/>
          <a:lstStyle>
            <a:lvl1pPr marL="342900" indent="-342900">
              <a:buFont typeface="Arial" panose="020B0604020202020204" pitchFamily="34" charset="0"/>
              <a:buChar char="•"/>
              <a:defRPr/>
            </a:lvl1pPr>
            <a:lvl2pPr marL="700088" indent="-342900">
              <a:buFont typeface="Arial" panose="020B0604020202020204" pitchFamily="34" charset="0"/>
              <a:buChar char="•"/>
              <a:tabLs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3"/>
          </p:nvPr>
        </p:nvSpPr>
        <p:spPr>
          <a:xfrm>
            <a:off x="4572000" y="861750"/>
            <a:ext cx="3912264" cy="379364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0218" y="3"/>
            <a:ext cx="1163782" cy="10301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920" y="4641504"/>
            <a:ext cx="1098062" cy="501996"/>
          </a:xfrm>
          <a:prstGeom prst="rect">
            <a:avLst/>
          </a:prstGeom>
        </p:spPr>
      </p:pic>
    </p:spTree>
    <p:extLst>
      <p:ext uri="{BB962C8B-B14F-4D97-AF65-F5344CB8AC3E}">
        <p14:creationId xmlns:p14="http://schemas.microsoft.com/office/powerpoint/2010/main" val="878394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Red 1">
    <p:bg>
      <p:bgPr>
        <a:solidFill>
          <a:schemeClr val="accent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423"/>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7917157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Red 2">
    <p:bg>
      <p:bgPr>
        <a:solidFill>
          <a:schemeClr val="accent2"/>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423"/>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7486652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Red 3">
    <p:bg>
      <p:bgPr>
        <a:solidFill>
          <a:schemeClr val="accent2"/>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3818" y="11840"/>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sp>
        <p:nvSpPr>
          <p:cNvPr id="7" name="Text Placeholder 6"/>
          <p:cNvSpPr>
            <a:spLocks noGrp="1"/>
          </p:cNvSpPr>
          <p:nvPr>
            <p:ph type="body" sz="quarter" idx="10" hasCustomPrompt="1"/>
          </p:nvPr>
        </p:nvSpPr>
        <p:spPr>
          <a:xfrm>
            <a:off x="2057168" y="1959192"/>
            <a:ext cx="4831770" cy="647746"/>
          </a:xfrm>
          <a:prstGeom prst="rect">
            <a:avLst/>
          </a:prstGeom>
          <a:noFill/>
        </p:spPr>
        <p:txBody>
          <a:bodyPr lIns="84521" tIns="84521" rIns="84521" bIns="84521" anchor="ctr" anchorCtr="0">
            <a:spAutoFit/>
          </a:bodyPr>
          <a:lstStyle>
            <a:lvl1pPr marL="0" indent="0" algn="ctr">
              <a:spcAft>
                <a:spcPts val="0"/>
              </a:spcAft>
              <a:buNone/>
              <a:defRPr sz="3100" cap="all" baseline="0">
                <a:solidFill>
                  <a:schemeClr val="bg1"/>
                </a:solidFill>
              </a:defRPr>
            </a:lvl1pPr>
          </a:lstStyle>
          <a:p>
            <a:pPr lvl="0"/>
            <a:r>
              <a:rPr lang="en-US" dirty="0" smtClean="0"/>
              <a:t>Add Headline Text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Tree>
    <p:extLst>
      <p:ext uri="{BB962C8B-B14F-4D97-AF65-F5344CB8AC3E}">
        <p14:creationId xmlns:p14="http://schemas.microsoft.com/office/powerpoint/2010/main" val="373950139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
        <p:nvSpPr>
          <p:cNvPr id="2" name="Title 1"/>
          <p:cNvSpPr>
            <a:spLocks noGrp="1"/>
          </p:cNvSpPr>
          <p:nvPr>
            <p:ph type="title" hasCustomPrompt="1"/>
          </p:nvPr>
        </p:nvSpPr>
        <p:spPr>
          <a:xfrm>
            <a:off x="4719188" y="861749"/>
            <a:ext cx="3741057" cy="1766394"/>
          </a:xfrm>
        </p:spPr>
        <p:txBody>
          <a:bodyPr anchor="t" anchorCtr="0"/>
          <a:lstStyle>
            <a:lvl1pPr algn="l">
              <a:defRPr sz="4400" cap="all" baseline="0">
                <a:solidFill>
                  <a:srgbClr val="45A9C6"/>
                </a:solidFill>
              </a:defRPr>
            </a:lvl1pPr>
          </a:lstStyle>
          <a:p>
            <a:r>
              <a:rPr lang="en-US" dirty="0" smtClean="0"/>
              <a:t>Click to add title</a:t>
            </a:r>
            <a:endParaRPr lang="en-US" dirty="0"/>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274388"/>
            <a:ext cx="3447702" cy="4869113"/>
          </a:xfrm>
          <a:prstGeom prst="rect">
            <a:avLst/>
          </a:prstGeom>
          <a:noFill/>
          <a:ln>
            <a:noFill/>
          </a:ln>
        </p:spPr>
      </p:pic>
      <p:sp>
        <p:nvSpPr>
          <p:cNvPr id="5" name="Text Placeholder 8"/>
          <p:cNvSpPr>
            <a:spLocks noGrp="1"/>
          </p:cNvSpPr>
          <p:nvPr>
            <p:ph type="body" sz="quarter" idx="10" hasCustomPrompt="1"/>
          </p:nvPr>
        </p:nvSpPr>
        <p:spPr>
          <a:xfrm>
            <a:off x="4718583" y="2700455"/>
            <a:ext cx="3744433" cy="1001291"/>
          </a:xfrm>
        </p:spPr>
        <p:txBody>
          <a:bodyPr/>
          <a:lstStyle>
            <a:lvl1pPr marL="0" indent="0">
              <a:buFont typeface="Arial" panose="020B0604020202020204" pitchFamily="34" charset="0"/>
              <a:buNone/>
              <a:defRPr sz="2800"/>
            </a:lvl1pPr>
            <a:lvl2pPr marL="0" indent="0">
              <a:buFont typeface="Arial" panose="020B0604020202020204" pitchFamily="34" charset="0"/>
              <a:buNone/>
              <a:defRPr/>
            </a:lvl2pPr>
            <a:lvl3pPr marL="0" indent="0">
              <a:buNone/>
              <a:defRPr/>
            </a:lvl3pPr>
            <a:lvl4pPr marL="0" indent="0">
              <a:buNone/>
              <a:defRPr/>
            </a:lvl4pPr>
            <a:lvl5pPr marL="0" indent="0">
              <a:buNone/>
              <a:defRPr/>
            </a:lvl5pPr>
          </a:lstStyle>
          <a:p>
            <a:pPr lvl="0"/>
            <a:r>
              <a:rPr lang="en-GB" dirty="0" smtClean="0"/>
              <a:t>Click to add Subtitle</a:t>
            </a:r>
          </a:p>
        </p:txBody>
      </p:sp>
    </p:spTree>
    <p:extLst>
      <p:ext uri="{BB962C8B-B14F-4D97-AF65-F5344CB8AC3E}">
        <p14:creationId xmlns:p14="http://schemas.microsoft.com/office/powerpoint/2010/main" val="29181603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460189" y="1445969"/>
            <a:ext cx="8024077" cy="3209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3"/>
          </p:nvPr>
        </p:nvSpPr>
        <p:spPr>
          <a:xfrm>
            <a:off x="456114" y="861750"/>
            <a:ext cx="8028150" cy="537784"/>
          </a:xfrm>
        </p:spPr>
        <p:txBody>
          <a:bodyPr/>
          <a:lstStyle>
            <a:lvl1pPr marL="0" indent="0">
              <a:buNone/>
              <a:defRPr sz="2400"/>
            </a:lvl1pPr>
            <a:lvl2pPr marL="0" indent="0">
              <a:buNone/>
              <a:defRPr sz="2100"/>
            </a:lvl2pPr>
            <a:lvl3pPr marL="0" indent="0">
              <a:buNone/>
              <a:defRPr sz="2100"/>
            </a:lvl3pPr>
            <a:lvl4pPr marL="0" indent="0">
              <a:buNone/>
              <a:defRPr sz="2100"/>
            </a:lvl4pPr>
            <a:lvl5pPr marL="0" indent="0">
              <a:buNone/>
              <a:defRPr sz="2100"/>
            </a:lvl5pPr>
          </a:lstStyle>
          <a:p>
            <a:pPr lvl="0"/>
            <a:r>
              <a:rPr lang="en-US" smtClean="0"/>
              <a:t>Click to edit Master text styles</a:t>
            </a:r>
          </a:p>
        </p:txBody>
      </p:sp>
      <p:pic>
        <p:nvPicPr>
          <p:cNvPr id="10" name="Picture 9"/>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0218" y="3"/>
            <a:ext cx="1163782" cy="10301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920" y="4641504"/>
            <a:ext cx="1098062" cy="501996"/>
          </a:xfrm>
          <a:prstGeom prst="rect">
            <a:avLst/>
          </a:prstGeom>
        </p:spPr>
      </p:pic>
    </p:spTree>
    <p:extLst>
      <p:ext uri="{BB962C8B-B14F-4D97-AF65-F5344CB8AC3E}">
        <p14:creationId xmlns:p14="http://schemas.microsoft.com/office/powerpoint/2010/main" val="266456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460187" y="1445969"/>
            <a:ext cx="3925838" cy="3209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456117" y="861750"/>
            <a:ext cx="3927831" cy="537784"/>
          </a:xfrm>
        </p:spPr>
        <p:txBody>
          <a:bodyPr/>
          <a:lstStyle>
            <a:lvl1pPr marL="0" indent="0">
              <a:buNone/>
              <a:defRPr sz="2400"/>
            </a:lvl1pPr>
            <a:lvl2pPr marL="0" indent="0">
              <a:buNone/>
              <a:defRPr sz="2100"/>
            </a:lvl2pPr>
            <a:lvl3pPr marL="0" indent="0">
              <a:buNone/>
              <a:defRPr sz="2100"/>
            </a:lvl3pPr>
            <a:lvl4pPr marL="0" indent="0">
              <a:buNone/>
              <a:defRPr sz="2100"/>
            </a:lvl4pPr>
            <a:lvl5pPr marL="0" indent="0">
              <a:buNone/>
              <a:defRPr sz="2100"/>
            </a:lvl5pPr>
          </a:lstStyle>
          <a:p>
            <a:pPr lvl="0"/>
            <a:r>
              <a:rPr lang="en-US" smtClean="0"/>
              <a:t>Click to edit Master text styles</a:t>
            </a:r>
          </a:p>
        </p:txBody>
      </p:sp>
      <p:sp>
        <p:nvSpPr>
          <p:cNvPr id="10" name="Content Placeholder 5"/>
          <p:cNvSpPr>
            <a:spLocks noGrp="1"/>
          </p:cNvSpPr>
          <p:nvPr>
            <p:ph sz="quarter" idx="14"/>
          </p:nvPr>
        </p:nvSpPr>
        <p:spPr>
          <a:xfrm>
            <a:off x="4558425" y="1445969"/>
            <a:ext cx="3925838" cy="3209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8"/>
          <p:cNvSpPr>
            <a:spLocks noGrp="1"/>
          </p:cNvSpPr>
          <p:nvPr>
            <p:ph type="body" sz="quarter" idx="15"/>
          </p:nvPr>
        </p:nvSpPr>
        <p:spPr>
          <a:xfrm>
            <a:off x="4554355" y="861750"/>
            <a:ext cx="3927831" cy="537784"/>
          </a:xfrm>
        </p:spPr>
        <p:txBody>
          <a:bodyPr/>
          <a:lstStyle>
            <a:lvl1pPr marL="0" indent="0">
              <a:buNone/>
              <a:defRPr sz="2400"/>
            </a:lvl1pPr>
            <a:lvl2pPr marL="0" indent="0">
              <a:buNone/>
              <a:defRPr sz="2100"/>
            </a:lvl2pPr>
            <a:lvl3pPr marL="0" indent="0">
              <a:buNone/>
              <a:defRPr sz="2100"/>
            </a:lvl3pPr>
            <a:lvl4pPr marL="0" indent="0">
              <a:buNone/>
              <a:defRPr sz="2100"/>
            </a:lvl4pPr>
            <a:lvl5pPr marL="0" indent="0">
              <a:buNone/>
              <a:defRPr sz="2100"/>
            </a:lvl5pPr>
          </a:lstStyle>
          <a:p>
            <a:pPr lvl="0"/>
            <a:r>
              <a:rPr lang="en-US" smtClean="0"/>
              <a:t>Click to edit Master text styles</a:t>
            </a:r>
          </a:p>
        </p:txBody>
      </p:sp>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0218" y="3"/>
            <a:ext cx="1163782" cy="103013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920" y="4641504"/>
            <a:ext cx="1098062" cy="501996"/>
          </a:xfrm>
          <a:prstGeom prst="rect">
            <a:avLst/>
          </a:prstGeom>
        </p:spPr>
      </p:pic>
    </p:spTree>
    <p:extLst>
      <p:ext uri="{BB962C8B-B14F-4D97-AF65-F5344CB8AC3E}">
        <p14:creationId xmlns:p14="http://schemas.microsoft.com/office/powerpoint/2010/main" val="206206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0218" y="3"/>
            <a:ext cx="1163782" cy="103013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920" y="4641504"/>
            <a:ext cx="1098062" cy="501996"/>
          </a:xfrm>
          <a:prstGeom prst="rect">
            <a:avLst/>
          </a:prstGeom>
        </p:spPr>
      </p:pic>
    </p:spTree>
    <p:extLst>
      <p:ext uri="{BB962C8B-B14F-4D97-AF65-F5344CB8AC3E}">
        <p14:creationId xmlns:p14="http://schemas.microsoft.com/office/powerpoint/2010/main" val="250380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No Titl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0218" y="3"/>
            <a:ext cx="1163782" cy="103013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920" y="4641504"/>
            <a:ext cx="1098062" cy="501996"/>
          </a:xfrm>
          <a:prstGeom prst="rect">
            <a:avLst/>
          </a:prstGeom>
        </p:spPr>
      </p:pic>
    </p:spTree>
    <p:extLst>
      <p:ext uri="{BB962C8B-B14F-4D97-AF65-F5344CB8AC3E}">
        <p14:creationId xmlns:p14="http://schemas.microsoft.com/office/powerpoint/2010/main" val="10627116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920" y="4641504"/>
            <a:ext cx="1098062" cy="501996"/>
          </a:xfrm>
          <a:prstGeom prst="rect">
            <a:avLst/>
          </a:prstGeom>
        </p:spPr>
      </p:pic>
    </p:spTree>
    <p:extLst>
      <p:ext uri="{BB962C8B-B14F-4D97-AF65-F5344CB8AC3E}">
        <p14:creationId xmlns:p14="http://schemas.microsoft.com/office/powerpoint/2010/main" val="42915988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Blue Picture 1 ">
    <p:bg>
      <p:bgPr>
        <a:solidFill>
          <a:srgbClr val="45A9C6"/>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01201" y="377633"/>
            <a:ext cx="4292806" cy="4771619"/>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818" y="1424"/>
            <a:ext cx="7270221" cy="5139723"/>
          </a:xfrm>
          <a:prstGeom prst="rect">
            <a:avLst/>
          </a:prstGeom>
        </p:spPr>
      </p:pic>
      <p:sp>
        <p:nvSpPr>
          <p:cNvPr id="2" name="Rectangle 1"/>
          <p:cNvSpPr/>
          <p:nvPr/>
        </p:nvSpPr>
        <p:spPr>
          <a:xfrm>
            <a:off x="0" y="4223016"/>
            <a:ext cx="9144000" cy="920485"/>
          </a:xfrm>
          <a:custGeom>
            <a:avLst/>
            <a:gdLst>
              <a:gd name="connsiteX0" fmla="*/ 0 w 10693400"/>
              <a:gd name="connsiteY0" fmla="*/ 0 h 717550"/>
              <a:gd name="connsiteX1" fmla="*/ 10693400 w 10693400"/>
              <a:gd name="connsiteY1" fmla="*/ 0 h 717550"/>
              <a:gd name="connsiteX2" fmla="*/ 10693400 w 10693400"/>
              <a:gd name="connsiteY2" fmla="*/ 717550 h 717550"/>
              <a:gd name="connsiteX3" fmla="*/ 0 w 10693400"/>
              <a:gd name="connsiteY3" fmla="*/ 717550 h 717550"/>
              <a:gd name="connsiteX4" fmla="*/ 0 w 10693400"/>
              <a:gd name="connsiteY4" fmla="*/ 0 h 71755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 name="connsiteX0" fmla="*/ 0 w 10693400"/>
              <a:gd name="connsiteY0" fmla="*/ 635620 h 1353170"/>
              <a:gd name="connsiteX1" fmla="*/ 10693400 w 10693400"/>
              <a:gd name="connsiteY1" fmla="*/ 0 h 1353170"/>
              <a:gd name="connsiteX2" fmla="*/ 10693400 w 10693400"/>
              <a:gd name="connsiteY2" fmla="*/ 1353170 h 1353170"/>
              <a:gd name="connsiteX3" fmla="*/ 0 w 10693400"/>
              <a:gd name="connsiteY3" fmla="*/ 1353170 h 1353170"/>
              <a:gd name="connsiteX4" fmla="*/ 0 w 10693400"/>
              <a:gd name="connsiteY4" fmla="*/ 635620 h 1353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0" h="1353170">
                <a:moveTo>
                  <a:pt x="0" y="635620"/>
                </a:moveTo>
                <a:lnTo>
                  <a:pt x="10693400" y="0"/>
                </a:lnTo>
                <a:lnTo>
                  <a:pt x="10693400" y="1353170"/>
                </a:lnTo>
                <a:lnTo>
                  <a:pt x="0" y="1353170"/>
                </a:lnTo>
                <a:lnTo>
                  <a:pt x="0" y="63562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71561" tIns="35780" rIns="71561" bIns="35780" rtlCol="0" anchor="ctr"/>
          <a:lstStyle/>
          <a:p>
            <a:pPr algn="ctr"/>
            <a:endParaRPr lang="en-US" sz="1300" dirty="0" smtClean="0"/>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t="12770"/>
          <a:stretch/>
        </p:blipFill>
        <p:spPr>
          <a:xfrm>
            <a:off x="6996323" y="4384276"/>
            <a:ext cx="1903850" cy="759225"/>
          </a:xfrm>
          <a:prstGeom prst="rect">
            <a:avLst/>
          </a:prstGeom>
        </p:spPr>
      </p:pic>
      <p:sp>
        <p:nvSpPr>
          <p:cNvPr id="7" name="Text Placeholder 6"/>
          <p:cNvSpPr>
            <a:spLocks noGrp="1"/>
          </p:cNvSpPr>
          <p:nvPr>
            <p:ph type="body" sz="quarter" idx="10" hasCustomPrompt="1"/>
          </p:nvPr>
        </p:nvSpPr>
        <p:spPr>
          <a:xfrm>
            <a:off x="4626654" y="1519091"/>
            <a:ext cx="3848108" cy="1914789"/>
          </a:xfrm>
          <a:custGeom>
            <a:avLst/>
            <a:gdLst>
              <a:gd name="connsiteX0" fmla="*/ 0 w 4500149"/>
              <a:gd name="connsiteY0" fmla="*/ 0 h 1984916"/>
              <a:gd name="connsiteX1" fmla="*/ 4500149 w 4500149"/>
              <a:gd name="connsiteY1" fmla="*/ 0 h 1984916"/>
              <a:gd name="connsiteX2" fmla="*/ 4500149 w 4500149"/>
              <a:gd name="connsiteY2" fmla="*/ 1984916 h 1984916"/>
              <a:gd name="connsiteX3" fmla="*/ 0 w 4500149"/>
              <a:gd name="connsiteY3" fmla="*/ 1984916 h 1984916"/>
              <a:gd name="connsiteX4" fmla="*/ 0 w 4500149"/>
              <a:gd name="connsiteY4" fmla="*/ 0 h 1984916"/>
              <a:gd name="connsiteX0" fmla="*/ 0 w 4500149"/>
              <a:gd name="connsiteY0" fmla="*/ 0 h 1984916"/>
              <a:gd name="connsiteX1" fmla="*/ 4500149 w 4500149"/>
              <a:gd name="connsiteY1" fmla="*/ 0 h 1984916"/>
              <a:gd name="connsiteX2" fmla="*/ 4500149 w 4500149"/>
              <a:gd name="connsiteY2" fmla="*/ 1728438 h 1984916"/>
              <a:gd name="connsiteX3" fmla="*/ 0 w 4500149"/>
              <a:gd name="connsiteY3" fmla="*/ 1984916 h 1984916"/>
              <a:gd name="connsiteX4" fmla="*/ 0 w 4500149"/>
              <a:gd name="connsiteY4" fmla="*/ 0 h 1984916"/>
              <a:gd name="connsiteX0" fmla="*/ 0 w 4500149"/>
              <a:gd name="connsiteY0" fmla="*/ 0 h 2071217"/>
              <a:gd name="connsiteX1" fmla="*/ 4500149 w 4500149"/>
              <a:gd name="connsiteY1" fmla="*/ 0 h 2071217"/>
              <a:gd name="connsiteX2" fmla="*/ 4500149 w 4500149"/>
              <a:gd name="connsiteY2" fmla="*/ 1728438 h 2071217"/>
              <a:gd name="connsiteX3" fmla="*/ 0 w 4500149"/>
              <a:gd name="connsiteY3" fmla="*/ 2071217 h 2071217"/>
              <a:gd name="connsiteX4" fmla="*/ 0 w 4500149"/>
              <a:gd name="connsiteY4" fmla="*/ 0 h 2071217"/>
              <a:gd name="connsiteX0" fmla="*/ 0 w 4500149"/>
              <a:gd name="connsiteY0" fmla="*/ 0 h 2060429"/>
              <a:gd name="connsiteX1" fmla="*/ 4500149 w 4500149"/>
              <a:gd name="connsiteY1" fmla="*/ 0 h 2060429"/>
              <a:gd name="connsiteX2" fmla="*/ 4500149 w 4500149"/>
              <a:gd name="connsiteY2" fmla="*/ 1728438 h 2060429"/>
              <a:gd name="connsiteX3" fmla="*/ 0 w 4500149"/>
              <a:gd name="connsiteY3" fmla="*/ 2060429 h 2060429"/>
              <a:gd name="connsiteX4" fmla="*/ 0 w 4500149"/>
              <a:gd name="connsiteY4" fmla="*/ 0 h 206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149" h="2060429">
                <a:moveTo>
                  <a:pt x="0" y="0"/>
                </a:moveTo>
                <a:lnTo>
                  <a:pt x="4500149" y="0"/>
                </a:lnTo>
                <a:lnTo>
                  <a:pt x="4500149" y="1728438"/>
                </a:lnTo>
                <a:lnTo>
                  <a:pt x="0" y="2060429"/>
                </a:lnTo>
                <a:lnTo>
                  <a:pt x="0" y="0"/>
                </a:lnTo>
                <a:close/>
              </a:path>
            </a:pathLst>
          </a:custGeom>
          <a:solidFill>
            <a:schemeClr val="accent3"/>
          </a:solidFill>
        </p:spPr>
        <p:txBody>
          <a:bodyPr lIns="281736" tIns="140868" rIns="281736" bIns="338083">
            <a:spAutoFit/>
          </a:bodyPr>
          <a:lstStyle>
            <a:lvl1pPr marL="0" indent="0">
              <a:spcAft>
                <a:spcPts val="0"/>
              </a:spcAft>
              <a:buNone/>
              <a:defRPr sz="3100" cap="all" baseline="0">
                <a:solidFill>
                  <a:schemeClr val="bg1"/>
                </a:solidFill>
              </a:defRPr>
            </a:lvl1pPr>
          </a:lstStyle>
          <a:p>
            <a:pPr lvl="0"/>
            <a:r>
              <a:rPr lang="en-US" dirty="0" smtClean="0"/>
              <a:t>Add Headline Text</a:t>
            </a:r>
          </a:p>
          <a:p>
            <a:pPr lvl="0"/>
            <a:endParaRPr lang="en-US" dirty="0" smtClean="0"/>
          </a:p>
        </p:txBody>
      </p:sp>
    </p:spTree>
    <p:extLst>
      <p:ext uri="{BB962C8B-B14F-4D97-AF65-F5344CB8AC3E}">
        <p14:creationId xmlns:p14="http://schemas.microsoft.com/office/powerpoint/2010/main" val="31908232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1758" y="113882"/>
            <a:ext cx="7013538" cy="664378"/>
          </a:xfrm>
          <a:prstGeom prst="rect">
            <a:avLst/>
          </a:prstGeom>
        </p:spPr>
        <p:txBody>
          <a:bodyPr vert="horz" lIns="0" tIns="0" rIns="0" bIns="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61758" y="856417"/>
            <a:ext cx="8022506" cy="3798975"/>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6" name="TextBox 5"/>
          <p:cNvSpPr txBox="1"/>
          <p:nvPr/>
        </p:nvSpPr>
        <p:spPr>
          <a:xfrm>
            <a:off x="5852579" y="4817119"/>
            <a:ext cx="2631687" cy="184666"/>
          </a:xfrm>
          <a:prstGeom prst="rect">
            <a:avLst/>
          </a:prstGeom>
          <a:noFill/>
        </p:spPr>
        <p:txBody>
          <a:bodyPr wrap="square" lIns="0" tIns="0" rIns="0" bIns="0" rtlCol="0">
            <a:spAutoFit/>
          </a:bodyPr>
          <a:lstStyle/>
          <a:p>
            <a:pPr algn="r"/>
            <a:r>
              <a:rPr lang="en-US" sz="1200" dirty="0" smtClean="0"/>
              <a:t>A</a:t>
            </a:r>
            <a:r>
              <a:rPr lang="en-US" sz="1200" baseline="0" dirty="0" smtClean="0"/>
              <a:t> COLLINSON GROUP COMPANY</a:t>
            </a:r>
            <a:endParaRPr lang="en-US" sz="1200" dirty="0" smtClean="0"/>
          </a:p>
        </p:txBody>
      </p:sp>
      <p:sp>
        <p:nvSpPr>
          <p:cNvPr id="7" name="TextBox 6"/>
          <p:cNvSpPr txBox="1"/>
          <p:nvPr/>
        </p:nvSpPr>
        <p:spPr>
          <a:xfrm>
            <a:off x="3917317" y="4817119"/>
            <a:ext cx="1123201" cy="184666"/>
          </a:xfrm>
          <a:prstGeom prst="rect">
            <a:avLst/>
          </a:prstGeom>
          <a:noFill/>
        </p:spPr>
        <p:txBody>
          <a:bodyPr wrap="square" lIns="0" tIns="0" rIns="0" bIns="0" rtlCol="0">
            <a:spAutoFit/>
          </a:bodyPr>
          <a:lstStyle/>
          <a:p>
            <a:pPr algn="ctr"/>
            <a:fld id="{BE8C4164-F19F-47A2-BC1B-F2008C83D69D}" type="slidenum">
              <a:rPr lang="en-US" sz="1200" b="1" smtClean="0"/>
              <a:pPr algn="ctr"/>
              <a:t>‹#›</a:t>
            </a:fld>
            <a:endParaRPr lang="en-US" sz="1200" b="1" dirty="0" smtClean="0"/>
          </a:p>
        </p:txBody>
      </p:sp>
    </p:spTree>
    <p:extLst>
      <p:ext uri="{BB962C8B-B14F-4D97-AF65-F5344CB8AC3E}">
        <p14:creationId xmlns:p14="http://schemas.microsoft.com/office/powerpoint/2010/main" val="60478361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Lst>
  <p:timing>
    <p:tnLst>
      <p:par>
        <p:cTn id="1" dur="indefinite" restart="never" nodeType="tmRoot"/>
      </p:par>
    </p:tnLst>
  </p:timing>
  <p:txStyles>
    <p:titleStyle>
      <a:lvl1pPr algn="l" defTabSz="439563" rtl="0" eaLnBrk="1" latinLnBrk="0" hangingPunct="1">
        <a:spcBef>
          <a:spcPct val="0"/>
        </a:spcBef>
        <a:buNone/>
        <a:defRPr sz="3000" kern="1200">
          <a:solidFill>
            <a:srgbClr val="45A9C6"/>
          </a:solidFill>
          <a:latin typeface="+mj-lt"/>
          <a:ea typeface="+mj-ea"/>
          <a:cs typeface="+mj-cs"/>
        </a:defRPr>
      </a:lvl1pPr>
    </p:titleStyle>
    <p:bodyStyle>
      <a:lvl1pPr marL="342900" indent="-342900" algn="l" defTabSz="439563" rtl="0" eaLnBrk="1" latinLnBrk="0" hangingPunct="1">
        <a:spcBef>
          <a:spcPts val="0"/>
        </a:spcBef>
        <a:spcAft>
          <a:spcPts val="626"/>
        </a:spcAft>
        <a:buClr>
          <a:schemeClr val="accent1"/>
        </a:buClr>
        <a:buSzPct val="120000"/>
        <a:buFont typeface="Arial" panose="020B0604020202020204" pitchFamily="34" charset="0"/>
        <a:buChar char="•"/>
        <a:defRPr sz="2000" b="0" kern="1200" cap="none" baseline="0">
          <a:solidFill>
            <a:schemeClr val="tx1"/>
          </a:solidFill>
          <a:latin typeface="+mn-lt"/>
          <a:ea typeface="+mn-ea"/>
          <a:cs typeface="+mn-cs"/>
        </a:defRPr>
      </a:lvl1pPr>
      <a:lvl2pPr marL="700087" indent="-342900" algn="l" defTabSz="439563" rtl="0" eaLnBrk="1" latinLnBrk="0" hangingPunct="1">
        <a:spcBef>
          <a:spcPts val="0"/>
        </a:spcBef>
        <a:spcAft>
          <a:spcPts val="626"/>
        </a:spcAft>
        <a:buClr>
          <a:schemeClr val="accent2"/>
        </a:buClr>
        <a:buSzPct val="120000"/>
        <a:buFont typeface="Arial" panose="020B0604020202020204" pitchFamily="34" charset="0"/>
        <a:buChar char="•"/>
        <a:defRPr sz="1800" kern="1200">
          <a:solidFill>
            <a:schemeClr val="tx1"/>
          </a:solidFill>
          <a:latin typeface="+mn-lt"/>
          <a:ea typeface="+mn-ea"/>
          <a:cs typeface="+mn-cs"/>
        </a:defRPr>
      </a:lvl2pPr>
      <a:lvl3pPr marL="1063625" indent="-342900" algn="l" defTabSz="439563" rtl="0" eaLnBrk="1" latinLnBrk="0" hangingPunct="1">
        <a:spcBef>
          <a:spcPts val="0"/>
        </a:spcBef>
        <a:spcAft>
          <a:spcPts val="626"/>
        </a:spcAft>
        <a:buClr>
          <a:schemeClr val="accent3"/>
        </a:buClr>
        <a:buSzPct val="120000"/>
        <a:buFont typeface="Arial" panose="020B0604020202020204" pitchFamily="34" charset="0"/>
        <a:buChar char="•"/>
        <a:tabLst/>
        <a:defRPr sz="1600" kern="1200">
          <a:solidFill>
            <a:schemeClr val="tx1"/>
          </a:solidFill>
          <a:latin typeface="+mn-lt"/>
          <a:ea typeface="+mn-ea"/>
          <a:cs typeface="+mn-cs"/>
        </a:defRPr>
      </a:lvl3pPr>
      <a:lvl4pPr marL="1419225" indent="-342900" algn="l" defTabSz="439563" rtl="0" eaLnBrk="1" latinLnBrk="0" hangingPunct="1">
        <a:spcBef>
          <a:spcPts val="0"/>
        </a:spcBef>
        <a:spcAft>
          <a:spcPts val="626"/>
        </a:spcAft>
        <a:buClr>
          <a:schemeClr val="accent4"/>
        </a:buClr>
        <a:buSzPct val="120000"/>
        <a:buFont typeface="Arial" panose="020B0604020202020204" pitchFamily="34" charset="0"/>
        <a:buChar char="•"/>
        <a:defRPr sz="1600" kern="1200">
          <a:solidFill>
            <a:schemeClr val="tx1"/>
          </a:solidFill>
          <a:latin typeface="+mn-lt"/>
          <a:ea typeface="+mn-ea"/>
          <a:cs typeface="+mn-cs"/>
        </a:defRPr>
      </a:lvl4pPr>
      <a:lvl5pPr marL="1419225" indent="-342900" algn="l" defTabSz="439563" rtl="0" eaLnBrk="1" latinLnBrk="0" hangingPunct="1">
        <a:spcBef>
          <a:spcPts val="0"/>
        </a:spcBef>
        <a:spcAft>
          <a:spcPts val="626"/>
        </a:spcAft>
        <a:buClr>
          <a:schemeClr val="accent4"/>
        </a:buClr>
        <a:buSzPct val="120000"/>
        <a:buFont typeface="Arial" panose="020B0604020202020204" pitchFamily="34" charset="0"/>
        <a:buChar char="•"/>
        <a:defRPr sz="1600" kern="1200" baseline="0">
          <a:solidFill>
            <a:schemeClr val="tx1"/>
          </a:solidFill>
          <a:latin typeface="+mn-lt"/>
          <a:ea typeface="+mn-ea"/>
          <a:cs typeface="+mn-cs"/>
        </a:defRPr>
      </a:lvl5pPr>
      <a:lvl6pPr marL="1419225" indent="-342900" algn="l" defTabSz="439563" rtl="0" eaLnBrk="1" latinLnBrk="0" hangingPunct="1">
        <a:spcBef>
          <a:spcPts val="0"/>
        </a:spcBef>
        <a:spcAft>
          <a:spcPts val="626"/>
        </a:spcAft>
        <a:buClr>
          <a:schemeClr val="accent4"/>
        </a:buClr>
        <a:buSzPct val="120000"/>
        <a:buFont typeface="Arial" panose="020B0604020202020204" pitchFamily="34" charset="0"/>
        <a:buChar char="•"/>
        <a:defRPr sz="2000" b="0" kern="1200" baseline="0">
          <a:solidFill>
            <a:schemeClr val="tx1"/>
          </a:solidFill>
          <a:latin typeface="+mn-lt"/>
          <a:ea typeface="+mn-ea"/>
          <a:cs typeface="+mn-cs"/>
        </a:defRPr>
      </a:lvl6pPr>
      <a:lvl7pPr marL="1419225" indent="-342900" algn="l" defTabSz="439563" rtl="0" eaLnBrk="1" latinLnBrk="0" hangingPunct="1">
        <a:spcBef>
          <a:spcPts val="0"/>
        </a:spcBef>
        <a:spcAft>
          <a:spcPts val="626"/>
        </a:spcAft>
        <a:buClr>
          <a:schemeClr val="accent4"/>
        </a:buClr>
        <a:buSzPct val="120000"/>
        <a:buFont typeface="Arial" panose="020B0604020202020204" pitchFamily="34" charset="0"/>
        <a:buChar char="•"/>
        <a:defRPr sz="2000" b="0" kern="1200" baseline="0">
          <a:solidFill>
            <a:schemeClr val="tx1"/>
          </a:solidFill>
          <a:latin typeface="+mn-lt"/>
          <a:ea typeface="+mn-ea"/>
          <a:cs typeface="+mn-cs"/>
        </a:defRPr>
      </a:lvl7pPr>
      <a:lvl8pPr marL="1419225" indent="-342900" algn="l" defTabSz="439563" rtl="0" eaLnBrk="1" latinLnBrk="0" hangingPunct="1">
        <a:spcBef>
          <a:spcPts val="0"/>
        </a:spcBef>
        <a:spcAft>
          <a:spcPts val="626"/>
        </a:spcAft>
        <a:buClr>
          <a:schemeClr val="accent4"/>
        </a:buClr>
        <a:buSzPct val="120000"/>
        <a:buFont typeface="Arial" panose="020B0604020202020204" pitchFamily="34" charset="0"/>
        <a:buChar char="•"/>
        <a:defRPr sz="2000" b="0" kern="1200" baseline="0">
          <a:solidFill>
            <a:schemeClr val="tx1"/>
          </a:solidFill>
          <a:latin typeface="+mn-lt"/>
          <a:ea typeface="+mn-ea"/>
          <a:cs typeface="+mn-cs"/>
        </a:defRPr>
      </a:lvl8pPr>
      <a:lvl9pPr marL="1419225" indent="-342900" algn="l" defTabSz="439563" rtl="0" eaLnBrk="1" latinLnBrk="0" hangingPunct="1">
        <a:spcBef>
          <a:spcPts val="0"/>
        </a:spcBef>
        <a:spcAft>
          <a:spcPts val="626"/>
        </a:spcAft>
        <a:buClr>
          <a:schemeClr val="accent4"/>
        </a:buClr>
        <a:buSzPct val="120000"/>
        <a:buFont typeface="Arial" panose="020B0604020202020204" pitchFamily="34" charset="0"/>
        <a:buChar char="•"/>
        <a:defRPr sz="2000" b="0" kern="1200" baseline="0">
          <a:solidFill>
            <a:schemeClr val="tx1"/>
          </a:solidFill>
          <a:latin typeface="+mn-lt"/>
          <a:ea typeface="+mn-ea"/>
          <a:cs typeface="+mn-cs"/>
        </a:defRPr>
      </a:lvl9pPr>
    </p:bodyStyle>
    <p:otherStyle>
      <a:defPPr>
        <a:defRPr lang="en-US"/>
      </a:defPPr>
      <a:lvl1pPr marL="0" algn="l" defTabSz="439563" rtl="0" eaLnBrk="1" latinLnBrk="0" hangingPunct="1">
        <a:defRPr sz="1700" kern="1200">
          <a:solidFill>
            <a:schemeClr val="tx1"/>
          </a:solidFill>
          <a:latin typeface="+mn-lt"/>
          <a:ea typeface="+mn-ea"/>
          <a:cs typeface="+mn-cs"/>
        </a:defRPr>
      </a:lvl1pPr>
      <a:lvl2pPr marL="439563" algn="l" defTabSz="439563" rtl="0" eaLnBrk="1" latinLnBrk="0" hangingPunct="1">
        <a:defRPr sz="1700" kern="1200">
          <a:solidFill>
            <a:schemeClr val="tx1"/>
          </a:solidFill>
          <a:latin typeface="+mn-lt"/>
          <a:ea typeface="+mn-ea"/>
          <a:cs typeface="+mn-cs"/>
        </a:defRPr>
      </a:lvl2pPr>
      <a:lvl3pPr marL="879126" algn="l" defTabSz="439563" rtl="0" eaLnBrk="1" latinLnBrk="0" hangingPunct="1">
        <a:defRPr sz="1700" kern="1200">
          <a:solidFill>
            <a:schemeClr val="tx1"/>
          </a:solidFill>
          <a:latin typeface="+mn-lt"/>
          <a:ea typeface="+mn-ea"/>
          <a:cs typeface="+mn-cs"/>
        </a:defRPr>
      </a:lvl3pPr>
      <a:lvl4pPr marL="1318690" algn="l" defTabSz="439563" rtl="0" eaLnBrk="1" latinLnBrk="0" hangingPunct="1">
        <a:defRPr sz="1700" kern="1200">
          <a:solidFill>
            <a:schemeClr val="tx1"/>
          </a:solidFill>
          <a:latin typeface="+mn-lt"/>
          <a:ea typeface="+mn-ea"/>
          <a:cs typeface="+mn-cs"/>
        </a:defRPr>
      </a:lvl4pPr>
      <a:lvl5pPr marL="1758253" algn="l" defTabSz="439563" rtl="0" eaLnBrk="1" latinLnBrk="0" hangingPunct="1">
        <a:defRPr sz="1700" kern="1200">
          <a:solidFill>
            <a:schemeClr val="tx1"/>
          </a:solidFill>
          <a:latin typeface="+mn-lt"/>
          <a:ea typeface="+mn-ea"/>
          <a:cs typeface="+mn-cs"/>
        </a:defRPr>
      </a:lvl5pPr>
      <a:lvl6pPr marL="2197815" algn="l" defTabSz="439563" rtl="0" eaLnBrk="1" latinLnBrk="0" hangingPunct="1">
        <a:defRPr sz="1700" kern="1200">
          <a:solidFill>
            <a:schemeClr val="tx1"/>
          </a:solidFill>
          <a:latin typeface="+mn-lt"/>
          <a:ea typeface="+mn-ea"/>
          <a:cs typeface="+mn-cs"/>
        </a:defRPr>
      </a:lvl6pPr>
      <a:lvl7pPr marL="2637378" algn="l" defTabSz="439563" rtl="0" eaLnBrk="1" latinLnBrk="0" hangingPunct="1">
        <a:defRPr sz="1700" kern="1200">
          <a:solidFill>
            <a:schemeClr val="tx1"/>
          </a:solidFill>
          <a:latin typeface="+mn-lt"/>
          <a:ea typeface="+mn-ea"/>
          <a:cs typeface="+mn-cs"/>
        </a:defRPr>
      </a:lvl7pPr>
      <a:lvl8pPr marL="3076941" algn="l" defTabSz="439563" rtl="0" eaLnBrk="1" latinLnBrk="0" hangingPunct="1">
        <a:defRPr sz="1700" kern="1200">
          <a:solidFill>
            <a:schemeClr val="tx1"/>
          </a:solidFill>
          <a:latin typeface="+mn-lt"/>
          <a:ea typeface="+mn-ea"/>
          <a:cs typeface="+mn-cs"/>
        </a:defRPr>
      </a:lvl8pPr>
      <a:lvl9pPr marL="3516505" algn="l" defTabSz="43956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427984" y="2036010"/>
            <a:ext cx="4173292" cy="1732507"/>
          </a:xfrm>
        </p:spPr>
        <p:txBody>
          <a:bodyPr/>
          <a:lstStyle/>
          <a:p>
            <a:pPr algn="r"/>
            <a:r>
              <a:rPr lang="en-GB" sz="3200" dirty="0" smtClean="0"/>
              <a:t>Predictive</a:t>
            </a:r>
            <a:br>
              <a:rPr lang="en-GB" sz="3200" dirty="0" smtClean="0"/>
            </a:br>
            <a:r>
              <a:rPr lang="en-GB" sz="3200" dirty="0" smtClean="0"/>
              <a:t>Modelling</a:t>
            </a:r>
            <a:endParaRPr lang="en-GB" sz="3200" dirty="0"/>
          </a:p>
        </p:txBody>
      </p:sp>
    </p:spTree>
    <p:extLst>
      <p:ext uri="{BB962C8B-B14F-4D97-AF65-F5344CB8AC3E}">
        <p14:creationId xmlns:p14="http://schemas.microsoft.com/office/powerpoint/2010/main" val="4162191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5976664" cy="369332"/>
          </a:xfrm>
          <a:prstGeom prst="rect">
            <a:avLst/>
          </a:prstGeom>
          <a:noFill/>
        </p:spPr>
        <p:txBody>
          <a:bodyPr wrap="square" lIns="0" tIns="0" rIns="0" bIns="0" rtlCol="0">
            <a:spAutoFit/>
          </a:bodyPr>
          <a:lstStyle/>
          <a:p>
            <a:r>
              <a:rPr lang="en-US" sz="2400" dirty="0" smtClean="0">
                <a:solidFill>
                  <a:srgbClr val="45A9C6"/>
                </a:solidFill>
                <a:latin typeface="+mj-lt"/>
                <a:ea typeface="+mj-ea"/>
                <a:cs typeface="+mj-cs"/>
              </a:rPr>
              <a:t>TF-IDF : VECTORIZED INPUT</a:t>
            </a:r>
            <a:endParaRPr lang="en-IN" sz="2400" dirty="0">
              <a:solidFill>
                <a:srgbClr val="45A9C6"/>
              </a:solidFill>
              <a:latin typeface="+mj-lt"/>
              <a:ea typeface="+mj-ea"/>
              <a:cs typeface="+mj-cs"/>
            </a:endParaRPr>
          </a:p>
        </p:txBody>
      </p:sp>
      <p:sp>
        <p:nvSpPr>
          <p:cNvPr id="5" name="TextBox 4"/>
          <p:cNvSpPr txBox="1"/>
          <p:nvPr/>
        </p:nvSpPr>
        <p:spPr>
          <a:xfrm>
            <a:off x="280561" y="731456"/>
            <a:ext cx="8326686" cy="1538883"/>
          </a:xfrm>
          <a:prstGeom prst="rect">
            <a:avLst/>
          </a:prstGeom>
          <a:noFill/>
        </p:spPr>
        <p:txBody>
          <a:bodyPr wrap="square" lIns="0" tIns="0" rIns="0" bIns="0" rtlCol="0">
            <a:spAutoFit/>
          </a:bodyPr>
          <a:lstStyle/>
          <a:p>
            <a:pPr marL="171450" indent="-171450">
              <a:buFont typeface="Wingdings" charset="2"/>
              <a:buChar char="v"/>
            </a:pPr>
            <a:r>
              <a:rPr lang="en-US" sz="1200" dirty="0">
                <a:solidFill>
                  <a:schemeClr val="bg2">
                    <a:lumMod val="10000"/>
                  </a:schemeClr>
                </a:solidFill>
              </a:rPr>
              <a:t>While we convert the given columns to TF-IDF, we can always check the presentation of the vectors into a map</a:t>
            </a:r>
          </a:p>
          <a:p>
            <a:pPr marL="171450" indent="-171450">
              <a:buFont typeface="Wingdings" charset="2"/>
              <a:buChar char="v"/>
            </a:pPr>
            <a:endParaRPr lang="en-US" sz="1200" dirty="0">
              <a:solidFill>
                <a:schemeClr val="bg2">
                  <a:lumMod val="10000"/>
                </a:schemeClr>
              </a:solidFill>
            </a:endParaRPr>
          </a:p>
          <a:p>
            <a:pPr marL="171450" indent="-171450">
              <a:buFont typeface="Wingdings" charset="2"/>
              <a:buChar char="v"/>
            </a:pPr>
            <a:r>
              <a:rPr lang="en-US" sz="1200" dirty="0">
                <a:solidFill>
                  <a:schemeClr val="bg2">
                    <a:lumMod val="10000"/>
                  </a:schemeClr>
                </a:solidFill>
              </a:rPr>
              <a:t>As the vector outcome will have multiple dimensions and if we need to draw it in 2-D we will have to apply</a:t>
            </a:r>
            <a:r>
              <a:rPr lang="en-US" sz="1200" b="1" dirty="0">
                <a:solidFill>
                  <a:schemeClr val="bg2">
                    <a:lumMod val="10000"/>
                  </a:schemeClr>
                </a:solidFill>
              </a:rPr>
              <a:t> PCA  </a:t>
            </a:r>
            <a:r>
              <a:rPr lang="en-US" sz="1200" dirty="0">
                <a:solidFill>
                  <a:schemeClr val="bg2">
                    <a:lumMod val="10000"/>
                  </a:schemeClr>
                </a:solidFill>
              </a:rPr>
              <a:t>(Principal Component Analysis) to reduce the dimensions.</a:t>
            </a:r>
          </a:p>
          <a:p>
            <a:pPr marL="171450" indent="-171450">
              <a:buFont typeface="Wingdings" charset="2"/>
              <a:buChar char="v"/>
            </a:pPr>
            <a:endParaRPr lang="en-US" sz="1200" dirty="0">
              <a:solidFill>
                <a:schemeClr val="bg2">
                  <a:lumMod val="10000"/>
                </a:schemeClr>
              </a:solidFill>
            </a:endParaRPr>
          </a:p>
          <a:p>
            <a:pPr marL="171450" indent="-171450">
              <a:buFont typeface="Wingdings" charset="2"/>
              <a:buChar char="v"/>
            </a:pPr>
            <a:r>
              <a:rPr lang="en-US" sz="1200" dirty="0">
                <a:solidFill>
                  <a:schemeClr val="bg2">
                    <a:lumMod val="10000"/>
                  </a:schemeClr>
                </a:solidFill>
              </a:rPr>
              <a:t>We will be using a Pipeline to merge the Two forms of models and get the desired results. We have used column “</a:t>
            </a:r>
            <a:r>
              <a:rPr lang="en-US" sz="1200" b="1" dirty="0">
                <a:solidFill>
                  <a:schemeClr val="bg2">
                    <a:lumMod val="10000"/>
                  </a:schemeClr>
                </a:solidFill>
              </a:rPr>
              <a:t>TweetHashtags</a:t>
            </a:r>
            <a:r>
              <a:rPr lang="en-US" sz="1200" dirty="0">
                <a:solidFill>
                  <a:schemeClr val="bg2">
                    <a:lumMod val="10000"/>
                  </a:schemeClr>
                </a:solidFill>
              </a:rPr>
              <a:t>” here</a:t>
            </a:r>
          </a:p>
          <a:p>
            <a:endParaRPr lang="en-US" sz="1600" dirty="0" smtClean="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272" r="8139"/>
          <a:stretch/>
        </p:blipFill>
        <p:spPr>
          <a:xfrm>
            <a:off x="4572000" y="1995686"/>
            <a:ext cx="4006206" cy="2987644"/>
          </a:xfrm>
          <a:prstGeom prst="rect">
            <a:avLst/>
          </a:prstGeom>
        </p:spPr>
      </p:pic>
      <p:sp>
        <p:nvSpPr>
          <p:cNvPr id="7" name="Rectangle 6"/>
          <p:cNvSpPr/>
          <p:nvPr/>
        </p:nvSpPr>
        <p:spPr>
          <a:xfrm>
            <a:off x="107503" y="2368464"/>
            <a:ext cx="4536505" cy="2123658"/>
          </a:xfrm>
          <a:prstGeom prst="rect">
            <a:avLst/>
          </a:prstGeom>
        </p:spPr>
        <p:txBody>
          <a:bodyPr wrap="square">
            <a:spAutoFit/>
          </a:bodyPr>
          <a:lstStyle/>
          <a:p>
            <a:r>
              <a:rPr lang="en-US" sz="1100" b="1" dirty="0">
                <a:latin typeface="Consolas" panose="020B0609020204030204" pitchFamily="49" charset="0"/>
                <a:cs typeface="Consolas" panose="020B0609020204030204" pitchFamily="49" charset="0"/>
              </a:rPr>
              <a:t>&gt;&gt;&gt;</a:t>
            </a:r>
            <a:r>
              <a:rPr lang="en-US" sz="1100" dirty="0">
                <a:latin typeface="Consolas" panose="020B0609020204030204" pitchFamily="49" charset="0"/>
                <a:cs typeface="Consolas" panose="020B0609020204030204" pitchFamily="49" charset="0"/>
              </a:rPr>
              <a:t> pipeline = Pipeline([('vect', CountVectorizer()),('tfidf', TfidfTransformer()),])</a:t>
            </a:r>
          </a:p>
          <a:p>
            <a:r>
              <a:rPr lang="en-US" sz="1100" b="1" dirty="0">
                <a:latin typeface="Consolas" panose="020B0609020204030204" pitchFamily="49" charset="0"/>
                <a:cs typeface="Consolas" panose="020B0609020204030204" pitchFamily="49" charset="0"/>
              </a:rPr>
              <a:t>&gt;&gt;&gt;</a:t>
            </a:r>
            <a:r>
              <a:rPr lang="en-US" sz="1100" dirty="0">
                <a:latin typeface="Consolas" panose="020B0609020204030204" pitchFamily="49" charset="0"/>
                <a:cs typeface="Consolas" panose="020B0609020204030204" pitchFamily="49" charset="0"/>
              </a:rPr>
              <a:t> X = pipeline.fit_transform(inputtweet_mo.</a:t>
            </a:r>
            <a:r>
              <a:rPr lang="en-US" sz="1100" b="1" dirty="0">
                <a:latin typeface="Consolas" panose="020B0609020204030204" pitchFamily="49" charset="0"/>
                <a:cs typeface="Consolas" panose="020B0609020204030204" pitchFamily="49" charset="0"/>
              </a:rPr>
              <a:t>TweetHashtags</a:t>
            </a:r>
            <a:r>
              <a:rPr lang="en-US" sz="1100" dirty="0">
                <a:latin typeface="Consolas" panose="020B0609020204030204" pitchFamily="49" charset="0"/>
                <a:cs typeface="Consolas" panose="020B0609020204030204" pitchFamily="49" charset="0"/>
              </a:rPr>
              <a:t>).todense()</a:t>
            </a:r>
          </a:p>
          <a:p>
            <a:r>
              <a:rPr lang="en-US" sz="1100" b="1" dirty="0">
                <a:latin typeface="Consolas" panose="020B0609020204030204" pitchFamily="49" charset="0"/>
                <a:cs typeface="Consolas" panose="020B0609020204030204" pitchFamily="49" charset="0"/>
              </a:rPr>
              <a:t>&gt;&gt;&gt;</a:t>
            </a:r>
            <a:r>
              <a:rPr lang="en-US" sz="1100" dirty="0">
                <a:latin typeface="Consolas" panose="020B0609020204030204" pitchFamily="49" charset="0"/>
                <a:cs typeface="Consolas" panose="020B0609020204030204" pitchFamily="49" charset="0"/>
              </a:rPr>
              <a:t> pca = PCA(n_components=2).fit(X)</a:t>
            </a:r>
          </a:p>
          <a:p>
            <a:r>
              <a:rPr lang="en-US" sz="1100" b="1" dirty="0">
                <a:latin typeface="Consolas" panose="020B0609020204030204" pitchFamily="49" charset="0"/>
                <a:cs typeface="Consolas" panose="020B0609020204030204" pitchFamily="49" charset="0"/>
              </a:rPr>
              <a:t>&gt;&gt;&gt;</a:t>
            </a:r>
            <a:r>
              <a:rPr lang="en-US" sz="1100" dirty="0">
                <a:latin typeface="Consolas" panose="020B0609020204030204" pitchFamily="49" charset="0"/>
                <a:cs typeface="Consolas" panose="020B0609020204030204" pitchFamily="49" charset="0"/>
              </a:rPr>
              <a:t> D2 = pca.transform(X)</a:t>
            </a:r>
          </a:p>
          <a:p>
            <a:r>
              <a:rPr lang="en-US" sz="1100" b="1" dirty="0">
                <a:latin typeface="Consolas" panose="020B0609020204030204" pitchFamily="49" charset="0"/>
                <a:cs typeface="Consolas" panose="020B0609020204030204" pitchFamily="49" charset="0"/>
              </a:rPr>
              <a:t>&gt;&gt;&gt;</a:t>
            </a:r>
            <a:r>
              <a:rPr lang="en-US" sz="1100" dirty="0">
                <a:latin typeface="Consolas" panose="020B0609020204030204" pitchFamily="49" charset="0"/>
                <a:cs typeface="Consolas" panose="020B0609020204030204" pitchFamily="49" charset="0"/>
              </a:rPr>
              <a:t> plt.scatter(D2 [:,0], D2 [:,1],c=inputtweet_mo.thour )</a:t>
            </a:r>
          </a:p>
          <a:p>
            <a:r>
              <a:rPr lang="en-US" sz="1100" b="1" dirty="0">
                <a:latin typeface="Consolas" panose="020B0609020204030204" pitchFamily="49" charset="0"/>
                <a:cs typeface="Consolas" panose="020B0609020204030204" pitchFamily="49" charset="0"/>
              </a:rPr>
              <a:t>&gt;&gt;&gt;</a:t>
            </a:r>
            <a:r>
              <a:rPr lang="en-US" sz="1100" dirty="0">
                <a:latin typeface="Consolas" panose="020B0609020204030204" pitchFamily="49" charset="0"/>
                <a:cs typeface="Consolas" panose="020B0609020204030204" pitchFamily="49" charset="0"/>
              </a:rPr>
              <a:t> plt.xlabel('PCA Dimension1')</a:t>
            </a:r>
          </a:p>
          <a:p>
            <a:r>
              <a:rPr lang="en-US" sz="1100" b="1" dirty="0">
                <a:latin typeface="Consolas" panose="020B0609020204030204" pitchFamily="49" charset="0"/>
                <a:cs typeface="Consolas" panose="020B0609020204030204" pitchFamily="49" charset="0"/>
              </a:rPr>
              <a:t>&gt;&gt;&gt;</a:t>
            </a:r>
            <a:r>
              <a:rPr lang="en-US" sz="1100" dirty="0">
                <a:latin typeface="Consolas" panose="020B0609020204030204" pitchFamily="49" charset="0"/>
                <a:cs typeface="Consolas" panose="020B0609020204030204" pitchFamily="49" charset="0"/>
              </a:rPr>
              <a:t> plt.ylabel('PCA Dimension2')</a:t>
            </a:r>
          </a:p>
          <a:p>
            <a:r>
              <a:rPr lang="en-US" sz="1100" b="1" dirty="0">
                <a:latin typeface="Consolas" panose="020B0609020204030204" pitchFamily="49" charset="0"/>
                <a:cs typeface="Consolas" panose="020B0609020204030204" pitchFamily="49" charset="0"/>
              </a:rPr>
              <a:t>&gt;&gt;&gt; </a:t>
            </a:r>
            <a:r>
              <a:rPr lang="en-US" sz="1100" dirty="0">
                <a:latin typeface="Consolas" panose="020B0609020204030204" pitchFamily="49" charset="0"/>
                <a:cs typeface="Consolas" panose="020B0609020204030204" pitchFamily="49" charset="0"/>
              </a:rPr>
              <a:t>plt.show()</a:t>
            </a:r>
            <a:endParaRPr lang="en-IN" sz="1600" dirty="0"/>
          </a:p>
        </p:txBody>
      </p:sp>
    </p:spTree>
    <p:extLst>
      <p:ext uri="{BB962C8B-B14F-4D97-AF65-F5344CB8AC3E}">
        <p14:creationId xmlns:p14="http://schemas.microsoft.com/office/powerpoint/2010/main" val="2104031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5976664" cy="369332"/>
          </a:xfrm>
          <a:prstGeom prst="rect">
            <a:avLst/>
          </a:prstGeom>
          <a:noFill/>
        </p:spPr>
        <p:txBody>
          <a:bodyPr wrap="square" lIns="0" tIns="0" rIns="0" bIns="0" rtlCol="0">
            <a:spAutoFit/>
          </a:bodyPr>
          <a:lstStyle/>
          <a:p>
            <a:r>
              <a:rPr lang="en-US" sz="2400" dirty="0" smtClean="0">
                <a:solidFill>
                  <a:srgbClr val="45A9C6"/>
                </a:solidFill>
                <a:latin typeface="+mj-lt"/>
                <a:ea typeface="+mj-ea"/>
                <a:cs typeface="+mj-cs"/>
              </a:rPr>
              <a:t>TF-IDF : VECTORIZED INPUT</a:t>
            </a:r>
            <a:endParaRPr lang="en-IN" sz="2400" dirty="0">
              <a:solidFill>
                <a:srgbClr val="45A9C6"/>
              </a:solidFill>
              <a:latin typeface="+mj-lt"/>
              <a:ea typeface="+mj-ea"/>
              <a:cs typeface="+mj-cs"/>
            </a:endParaRPr>
          </a:p>
        </p:txBody>
      </p:sp>
      <p:sp>
        <p:nvSpPr>
          <p:cNvPr id="6" name="TextBox 5"/>
          <p:cNvSpPr txBox="1"/>
          <p:nvPr/>
        </p:nvSpPr>
        <p:spPr>
          <a:xfrm>
            <a:off x="210497" y="845305"/>
            <a:ext cx="8352927" cy="769441"/>
          </a:xfrm>
          <a:prstGeom prst="rect">
            <a:avLst/>
          </a:prstGeom>
          <a:noFill/>
        </p:spPr>
        <p:txBody>
          <a:bodyPr wrap="square" lIns="0" tIns="0" rIns="0" bIns="0" rtlCol="0">
            <a:spAutoFit/>
          </a:bodyPr>
          <a:lstStyle/>
          <a:p>
            <a:pPr marL="171450" indent="-171450">
              <a:buFont typeface="Wingdings" charset="2"/>
              <a:buChar char="v"/>
            </a:pPr>
            <a:r>
              <a:rPr lang="en-US" sz="1200" dirty="0">
                <a:solidFill>
                  <a:schemeClr val="bg2">
                    <a:lumMod val="10000"/>
                  </a:schemeClr>
                </a:solidFill>
              </a:rPr>
              <a:t>In the last chart we have drawn ‘TweetHashtags’ ;colored with ‘thour’, which is a simple observation of hashtags. PCA helped to reduce the dimensions to two. Analyzing the chart we can see that hashtag behaviors are creating segments on their own. A similarity can be seen in the pattern of Hashtags.</a:t>
            </a:r>
          </a:p>
          <a:p>
            <a:endParaRPr lang="en-US" sz="1400" dirty="0"/>
          </a:p>
        </p:txBody>
      </p:sp>
      <p:sp>
        <p:nvSpPr>
          <p:cNvPr id="7" name="TextBox 6"/>
          <p:cNvSpPr txBox="1"/>
          <p:nvPr/>
        </p:nvSpPr>
        <p:spPr>
          <a:xfrm>
            <a:off x="214644" y="1707079"/>
            <a:ext cx="5976664" cy="276999"/>
          </a:xfrm>
          <a:prstGeom prst="rect">
            <a:avLst/>
          </a:prstGeom>
          <a:noFill/>
        </p:spPr>
        <p:txBody>
          <a:bodyPr wrap="square" lIns="0" tIns="0" rIns="0" bIns="0" rtlCol="0">
            <a:spAutoFit/>
          </a:bodyPr>
          <a:lstStyle/>
          <a:p>
            <a:r>
              <a:rPr lang="en-US" dirty="0" smtClean="0">
                <a:solidFill>
                  <a:srgbClr val="45A9C6"/>
                </a:solidFill>
                <a:latin typeface="+mj-lt"/>
                <a:ea typeface="+mj-ea"/>
                <a:cs typeface="+mj-cs"/>
              </a:rPr>
              <a:t>Encoding : string Columns</a:t>
            </a:r>
            <a:endParaRPr lang="en-IN" dirty="0">
              <a:solidFill>
                <a:srgbClr val="45A9C6"/>
              </a:solidFill>
              <a:latin typeface="+mj-lt"/>
              <a:ea typeface="+mj-ea"/>
              <a:cs typeface="+mj-cs"/>
            </a:endParaRPr>
          </a:p>
        </p:txBody>
      </p:sp>
      <p:sp>
        <p:nvSpPr>
          <p:cNvPr id="8" name="TextBox 7"/>
          <p:cNvSpPr txBox="1"/>
          <p:nvPr/>
        </p:nvSpPr>
        <p:spPr>
          <a:xfrm>
            <a:off x="210496" y="2241910"/>
            <a:ext cx="8352927" cy="1138773"/>
          </a:xfrm>
          <a:prstGeom prst="rect">
            <a:avLst/>
          </a:prstGeom>
          <a:noFill/>
        </p:spPr>
        <p:txBody>
          <a:bodyPr wrap="square" lIns="0" tIns="0" rIns="0" bIns="0" rtlCol="0">
            <a:spAutoFit/>
          </a:bodyPr>
          <a:lstStyle/>
          <a:p>
            <a:pPr marL="171450" indent="-171450">
              <a:buFont typeface="Wingdings" charset="2"/>
              <a:buChar char="v"/>
            </a:pPr>
            <a:r>
              <a:rPr lang="en-US" sz="1200" dirty="0">
                <a:solidFill>
                  <a:schemeClr val="bg2">
                    <a:lumMod val="10000"/>
                  </a:schemeClr>
                </a:solidFill>
              </a:rPr>
              <a:t>We are now left with </a:t>
            </a:r>
            <a:r>
              <a:rPr lang="en-US" sz="1200" b="1" dirty="0">
                <a:solidFill>
                  <a:schemeClr val="bg2">
                    <a:lumMod val="10000"/>
                  </a:schemeClr>
                </a:solidFill>
              </a:rPr>
              <a:t>Numerical, Categorical </a:t>
            </a:r>
            <a:r>
              <a:rPr lang="en-US" sz="1200" dirty="0">
                <a:solidFill>
                  <a:schemeClr val="bg2">
                    <a:lumMod val="10000"/>
                  </a:schemeClr>
                </a:solidFill>
              </a:rPr>
              <a:t>and </a:t>
            </a:r>
            <a:r>
              <a:rPr lang="en-US" sz="1200" b="1" dirty="0">
                <a:solidFill>
                  <a:schemeClr val="bg2">
                    <a:lumMod val="10000"/>
                  </a:schemeClr>
                </a:solidFill>
              </a:rPr>
              <a:t>Vectorized </a:t>
            </a:r>
            <a:r>
              <a:rPr lang="en-US" sz="1200" dirty="0">
                <a:solidFill>
                  <a:schemeClr val="bg2">
                    <a:lumMod val="10000"/>
                  </a:schemeClr>
                </a:solidFill>
              </a:rPr>
              <a:t>input data</a:t>
            </a:r>
          </a:p>
          <a:p>
            <a:pPr marL="171450" indent="-171450">
              <a:buFont typeface="Wingdings" charset="2"/>
              <a:buChar char="v"/>
            </a:pPr>
            <a:endParaRPr lang="en-US" sz="1200" dirty="0">
              <a:solidFill>
                <a:schemeClr val="bg2">
                  <a:lumMod val="10000"/>
                </a:schemeClr>
              </a:solidFill>
            </a:endParaRPr>
          </a:p>
          <a:p>
            <a:pPr marL="171450" indent="-171450">
              <a:buFont typeface="Wingdings" charset="2"/>
              <a:buChar char="v"/>
            </a:pPr>
            <a:r>
              <a:rPr lang="en-US" sz="1200" dirty="0">
                <a:solidFill>
                  <a:schemeClr val="bg2">
                    <a:lumMod val="10000"/>
                  </a:schemeClr>
                </a:solidFill>
              </a:rPr>
              <a:t>We now encode the categorical data to get the equivalent of numerical form</a:t>
            </a:r>
          </a:p>
          <a:p>
            <a:pPr marL="171450" indent="-171450">
              <a:buFont typeface="Wingdings" charset="2"/>
              <a:buChar char="v"/>
            </a:pPr>
            <a:endParaRPr lang="en-US" sz="1200" dirty="0">
              <a:solidFill>
                <a:schemeClr val="bg2">
                  <a:lumMod val="10000"/>
                </a:schemeClr>
              </a:solidFill>
            </a:endParaRPr>
          </a:p>
          <a:p>
            <a:pPr marL="171450" indent="-171450">
              <a:buFont typeface="Wingdings" charset="2"/>
              <a:buChar char="v"/>
            </a:pPr>
            <a:r>
              <a:rPr lang="en-US" sz="1200" dirty="0">
                <a:solidFill>
                  <a:schemeClr val="bg2">
                    <a:lumMod val="10000"/>
                  </a:schemeClr>
                </a:solidFill>
              </a:rPr>
              <a:t>Numerical data will be left as </a:t>
            </a:r>
            <a:r>
              <a:rPr lang="en-US" sz="1200" dirty="0" smtClean="0">
                <a:solidFill>
                  <a:schemeClr val="bg2">
                    <a:lumMod val="10000"/>
                  </a:schemeClr>
                </a:solidFill>
              </a:rPr>
              <a:t>it is.</a:t>
            </a:r>
            <a:endParaRPr lang="en-US" sz="1200" dirty="0">
              <a:solidFill>
                <a:schemeClr val="bg2">
                  <a:lumMod val="10000"/>
                </a:schemeClr>
              </a:solidFill>
            </a:endParaRPr>
          </a:p>
          <a:p>
            <a:endParaRPr lang="en-US" sz="1400" dirty="0"/>
          </a:p>
        </p:txBody>
      </p:sp>
      <p:sp>
        <p:nvSpPr>
          <p:cNvPr id="9" name="TextBox 8"/>
          <p:cNvSpPr txBox="1"/>
          <p:nvPr/>
        </p:nvSpPr>
        <p:spPr>
          <a:xfrm>
            <a:off x="173650" y="3361515"/>
            <a:ext cx="5976664" cy="276999"/>
          </a:xfrm>
          <a:prstGeom prst="rect">
            <a:avLst/>
          </a:prstGeom>
          <a:noFill/>
        </p:spPr>
        <p:txBody>
          <a:bodyPr wrap="square" lIns="0" tIns="0" rIns="0" bIns="0" rtlCol="0">
            <a:spAutoFit/>
          </a:bodyPr>
          <a:lstStyle/>
          <a:p>
            <a:r>
              <a:rPr lang="en-US" dirty="0" smtClean="0">
                <a:solidFill>
                  <a:srgbClr val="45A9C6"/>
                </a:solidFill>
                <a:latin typeface="+mj-lt"/>
                <a:ea typeface="+mj-ea"/>
                <a:cs typeface="+mj-cs"/>
              </a:rPr>
              <a:t>Test and Train Data</a:t>
            </a:r>
            <a:endParaRPr lang="en-IN" dirty="0">
              <a:solidFill>
                <a:srgbClr val="45A9C6"/>
              </a:solidFill>
              <a:latin typeface="+mj-lt"/>
              <a:ea typeface="+mj-ea"/>
              <a:cs typeface="+mj-cs"/>
            </a:endParaRPr>
          </a:p>
        </p:txBody>
      </p:sp>
      <p:sp>
        <p:nvSpPr>
          <p:cNvPr id="10" name="TextBox 9"/>
          <p:cNvSpPr txBox="1"/>
          <p:nvPr/>
        </p:nvSpPr>
        <p:spPr>
          <a:xfrm>
            <a:off x="173650" y="3939902"/>
            <a:ext cx="8352928" cy="738664"/>
          </a:xfrm>
          <a:prstGeom prst="rect">
            <a:avLst/>
          </a:prstGeom>
          <a:noFill/>
        </p:spPr>
        <p:txBody>
          <a:bodyPr wrap="square" lIns="0" tIns="0" rIns="0" bIns="0" rtlCol="0">
            <a:spAutoFit/>
          </a:bodyPr>
          <a:lstStyle/>
          <a:p>
            <a:pPr marL="171450" indent="-171450">
              <a:buFont typeface="Wingdings" charset="2"/>
              <a:buChar char="v"/>
            </a:pPr>
            <a:r>
              <a:rPr lang="en-US" sz="1200" dirty="0">
                <a:solidFill>
                  <a:schemeClr val="bg2">
                    <a:lumMod val="10000"/>
                  </a:schemeClr>
                </a:solidFill>
              </a:rPr>
              <a:t>Before we fit the data into a model, we need to divide the above data into two forms:</a:t>
            </a:r>
          </a:p>
          <a:p>
            <a:endParaRPr lang="en-US" sz="1200" dirty="0">
              <a:solidFill>
                <a:schemeClr val="bg2">
                  <a:lumMod val="10000"/>
                </a:schemeClr>
              </a:solidFill>
            </a:endParaRPr>
          </a:p>
          <a:p>
            <a:pPr marL="285750" indent="-285750">
              <a:buFont typeface="+mj-lt"/>
              <a:buAutoNum type="romanUcPeriod"/>
            </a:pPr>
            <a:r>
              <a:rPr lang="en-US" sz="1200" b="1" dirty="0">
                <a:solidFill>
                  <a:schemeClr val="bg2">
                    <a:lumMod val="10000"/>
                  </a:schemeClr>
                </a:solidFill>
              </a:rPr>
              <a:t>Train</a:t>
            </a:r>
            <a:r>
              <a:rPr lang="en-US" sz="1200" dirty="0">
                <a:solidFill>
                  <a:schemeClr val="bg2">
                    <a:lumMod val="10000"/>
                  </a:schemeClr>
                </a:solidFill>
              </a:rPr>
              <a:t> : Data which will build the model</a:t>
            </a:r>
          </a:p>
          <a:p>
            <a:pPr marL="285750" indent="-285750">
              <a:buFont typeface="+mj-lt"/>
              <a:buAutoNum type="romanUcPeriod"/>
            </a:pPr>
            <a:r>
              <a:rPr lang="en-US" sz="1200" b="1" dirty="0">
                <a:solidFill>
                  <a:schemeClr val="bg2">
                    <a:lumMod val="10000"/>
                  </a:schemeClr>
                </a:solidFill>
              </a:rPr>
              <a:t>Test</a:t>
            </a:r>
            <a:r>
              <a:rPr lang="en-US" sz="1200" dirty="0">
                <a:solidFill>
                  <a:schemeClr val="bg2">
                    <a:lumMod val="10000"/>
                  </a:schemeClr>
                </a:solidFill>
              </a:rPr>
              <a:t> :  Data which will be test on that model</a:t>
            </a:r>
            <a:endParaRPr lang="en-IN" sz="1200" dirty="0">
              <a:solidFill>
                <a:schemeClr val="bg2">
                  <a:lumMod val="10000"/>
                </a:schemeClr>
              </a:solidFill>
            </a:endParaRPr>
          </a:p>
        </p:txBody>
      </p:sp>
    </p:spTree>
    <p:extLst>
      <p:ext uri="{BB962C8B-B14F-4D97-AF65-F5344CB8AC3E}">
        <p14:creationId xmlns:p14="http://schemas.microsoft.com/office/powerpoint/2010/main" val="1835511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5976664" cy="369332"/>
          </a:xfrm>
          <a:prstGeom prst="rect">
            <a:avLst/>
          </a:prstGeom>
          <a:noFill/>
        </p:spPr>
        <p:txBody>
          <a:bodyPr wrap="square" lIns="0" tIns="0" rIns="0" bIns="0" rtlCol="0">
            <a:spAutoFit/>
          </a:bodyPr>
          <a:lstStyle/>
          <a:p>
            <a:r>
              <a:rPr lang="en-US" sz="2400" dirty="0">
                <a:solidFill>
                  <a:srgbClr val="45A9C6"/>
                </a:solidFill>
                <a:latin typeface="+mj-lt"/>
                <a:ea typeface="+mj-ea"/>
                <a:cs typeface="+mj-cs"/>
              </a:rPr>
              <a:t>Random-Forest Model</a:t>
            </a:r>
            <a:endParaRPr lang="en-IN" sz="2400" dirty="0">
              <a:solidFill>
                <a:srgbClr val="45A9C6"/>
              </a:solidFill>
              <a:latin typeface="+mj-lt"/>
              <a:ea typeface="+mj-ea"/>
              <a:cs typeface="+mj-cs"/>
            </a:endParaRPr>
          </a:p>
        </p:txBody>
      </p:sp>
      <p:sp>
        <p:nvSpPr>
          <p:cNvPr id="6" name="TextBox 5"/>
          <p:cNvSpPr txBox="1"/>
          <p:nvPr/>
        </p:nvSpPr>
        <p:spPr>
          <a:xfrm>
            <a:off x="179512" y="843558"/>
            <a:ext cx="8712968" cy="984885"/>
          </a:xfrm>
          <a:prstGeom prst="rect">
            <a:avLst/>
          </a:prstGeom>
          <a:noFill/>
        </p:spPr>
        <p:txBody>
          <a:bodyPr wrap="square" lIns="0" tIns="0" rIns="0" bIns="0" rtlCol="0">
            <a:spAutoFit/>
          </a:bodyPr>
          <a:lstStyle/>
          <a:p>
            <a:r>
              <a:rPr lang="en-US" sz="1200" dirty="0">
                <a:solidFill>
                  <a:schemeClr val="bg2">
                    <a:lumMod val="10000"/>
                  </a:schemeClr>
                </a:solidFill>
              </a:rPr>
              <a:t>Random forest Model is a Tree based model and; </a:t>
            </a:r>
          </a:p>
          <a:p>
            <a:endParaRPr lang="en-US" sz="1200" dirty="0">
              <a:solidFill>
                <a:schemeClr val="bg2">
                  <a:lumMod val="10000"/>
                </a:schemeClr>
              </a:solidFill>
            </a:endParaRPr>
          </a:p>
          <a:p>
            <a:r>
              <a:rPr lang="en-IN" sz="1200" i="1" dirty="0" smtClean="0">
                <a:solidFill>
                  <a:schemeClr val="bg2">
                    <a:lumMod val="10000"/>
                  </a:schemeClr>
                </a:solidFill>
              </a:rPr>
              <a:t>“ Tree </a:t>
            </a:r>
            <a:r>
              <a:rPr lang="en-IN" sz="1200" i="1" dirty="0">
                <a:solidFill>
                  <a:schemeClr val="bg2">
                    <a:lumMod val="10000"/>
                  </a:schemeClr>
                </a:solidFill>
              </a:rPr>
              <a:t>based learning algorithms are considered to be one of the best and mostly used supervised learning methods. Tree based methods empower predictive models with high accuracy, stability and ease of interpretation. Unlike linear models, they map non-linear relationships quite well.</a:t>
            </a:r>
            <a:r>
              <a:rPr lang="en-IN" sz="1600" i="1" dirty="0"/>
              <a:t> </a:t>
            </a:r>
            <a:r>
              <a:rPr lang="en-IN" sz="1600" i="1" dirty="0" smtClean="0"/>
              <a:t>”</a:t>
            </a:r>
          </a:p>
        </p:txBody>
      </p:sp>
      <p:sp>
        <p:nvSpPr>
          <p:cNvPr id="7" name="TextBox 6"/>
          <p:cNvSpPr txBox="1"/>
          <p:nvPr/>
        </p:nvSpPr>
        <p:spPr>
          <a:xfrm>
            <a:off x="167711" y="2012931"/>
            <a:ext cx="8496944" cy="1661993"/>
          </a:xfrm>
          <a:prstGeom prst="rect">
            <a:avLst/>
          </a:prstGeom>
          <a:noFill/>
        </p:spPr>
        <p:txBody>
          <a:bodyPr wrap="square" lIns="0" tIns="0" rIns="0" bIns="0" rtlCol="0">
            <a:spAutoFit/>
          </a:bodyPr>
          <a:lstStyle/>
          <a:p>
            <a:r>
              <a:rPr lang="en-US" sz="1200" dirty="0">
                <a:solidFill>
                  <a:schemeClr val="bg2">
                    <a:lumMod val="10000"/>
                  </a:schemeClr>
                </a:solidFill>
              </a:rPr>
              <a:t>In the given input dataset we have identified so many variables which has to be tested on their co-relationship with other variables. Random forest method fits right into this dataset as it can handle </a:t>
            </a:r>
            <a:r>
              <a:rPr lang="en-US" sz="1200" dirty="0" smtClean="0">
                <a:solidFill>
                  <a:schemeClr val="bg2">
                    <a:lumMod val="10000"/>
                  </a:schemeClr>
                </a:solidFill>
              </a:rPr>
              <a:t>both </a:t>
            </a:r>
            <a:r>
              <a:rPr lang="en-US" sz="1200" dirty="0">
                <a:solidFill>
                  <a:schemeClr val="bg2">
                    <a:lumMod val="10000"/>
                  </a:schemeClr>
                </a:solidFill>
              </a:rPr>
              <a:t>numerical and categorical data. </a:t>
            </a:r>
            <a:endParaRPr lang="en-US" sz="1200" dirty="0" smtClean="0">
              <a:solidFill>
                <a:schemeClr val="bg2">
                  <a:lumMod val="10000"/>
                </a:schemeClr>
              </a:solidFill>
            </a:endParaRPr>
          </a:p>
          <a:p>
            <a:endParaRPr lang="en-US" sz="1200" dirty="0">
              <a:solidFill>
                <a:schemeClr val="bg2">
                  <a:lumMod val="10000"/>
                </a:schemeClr>
              </a:solidFill>
            </a:endParaRPr>
          </a:p>
          <a:p>
            <a:r>
              <a:rPr lang="en-US" sz="1200" dirty="0" smtClean="0">
                <a:solidFill>
                  <a:schemeClr val="bg2">
                    <a:lumMod val="10000"/>
                  </a:schemeClr>
                </a:solidFill>
              </a:rPr>
              <a:t>We will try both </a:t>
            </a:r>
            <a:r>
              <a:rPr lang="en-US" sz="1200" b="1" dirty="0" smtClean="0">
                <a:solidFill>
                  <a:schemeClr val="bg2">
                    <a:lumMod val="10000"/>
                  </a:schemeClr>
                </a:solidFill>
              </a:rPr>
              <a:t>Regressor</a:t>
            </a:r>
            <a:r>
              <a:rPr lang="en-US" sz="1200" dirty="0" smtClean="0">
                <a:solidFill>
                  <a:schemeClr val="bg2">
                    <a:lumMod val="10000"/>
                  </a:schemeClr>
                </a:solidFill>
              </a:rPr>
              <a:t> and </a:t>
            </a:r>
            <a:r>
              <a:rPr lang="en-US" sz="1200" b="1" dirty="0" smtClean="0">
                <a:solidFill>
                  <a:schemeClr val="bg2">
                    <a:lumMod val="10000"/>
                  </a:schemeClr>
                </a:solidFill>
              </a:rPr>
              <a:t>Classifier</a:t>
            </a:r>
            <a:r>
              <a:rPr lang="en-US" sz="1200" dirty="0" smtClean="0">
                <a:solidFill>
                  <a:schemeClr val="bg2">
                    <a:lumMod val="10000"/>
                  </a:schemeClr>
                </a:solidFill>
              </a:rPr>
              <a:t> here while fitting the data into Random Forest Model. </a:t>
            </a:r>
          </a:p>
          <a:p>
            <a:endParaRPr lang="en-US" sz="1200" dirty="0" smtClean="0">
              <a:solidFill>
                <a:schemeClr val="bg2">
                  <a:lumMod val="10000"/>
                </a:schemeClr>
              </a:solidFill>
            </a:endParaRPr>
          </a:p>
          <a:p>
            <a:r>
              <a:rPr lang="en-US" sz="1200" dirty="0" smtClean="0">
                <a:solidFill>
                  <a:schemeClr val="bg2">
                    <a:lumMod val="10000"/>
                  </a:schemeClr>
                </a:solidFill>
              </a:rPr>
              <a:t>The difference between both is:</a:t>
            </a:r>
          </a:p>
          <a:p>
            <a:endParaRPr lang="en-US" sz="1200" dirty="0">
              <a:solidFill>
                <a:schemeClr val="bg2">
                  <a:lumMod val="10000"/>
                </a:schemeClr>
              </a:solidFill>
            </a:endParaRPr>
          </a:p>
          <a:p>
            <a:r>
              <a:rPr lang="en-US" sz="1200" dirty="0" smtClean="0">
                <a:solidFill>
                  <a:schemeClr val="bg2">
                    <a:lumMod val="10000"/>
                  </a:schemeClr>
                </a:solidFill>
              </a:rPr>
              <a:t>one tries to create segment of the data and then predict the segment for the next data set </a:t>
            </a:r>
          </a:p>
          <a:p>
            <a:r>
              <a:rPr lang="en-US" sz="1200" dirty="0" smtClean="0">
                <a:solidFill>
                  <a:schemeClr val="bg2">
                    <a:lumMod val="10000"/>
                  </a:schemeClr>
                </a:solidFill>
              </a:rPr>
              <a:t>other one predicts the value of next data set on the basis of the data we fitted to create the model.</a:t>
            </a:r>
            <a:endParaRPr lang="en-IN" sz="1200" dirty="0">
              <a:solidFill>
                <a:schemeClr val="bg2">
                  <a:lumMod val="10000"/>
                </a:schemeClr>
              </a:solidFill>
            </a:endParaRPr>
          </a:p>
        </p:txBody>
      </p:sp>
      <p:sp>
        <p:nvSpPr>
          <p:cNvPr id="8" name="Rectangle 7"/>
          <p:cNvSpPr/>
          <p:nvPr/>
        </p:nvSpPr>
        <p:spPr>
          <a:xfrm>
            <a:off x="184433" y="3795886"/>
            <a:ext cx="4247955" cy="1046440"/>
          </a:xfrm>
          <a:prstGeom prst="rect">
            <a:avLst/>
          </a:prstGeom>
        </p:spPr>
        <p:txBody>
          <a:bodyPr wrap="square">
            <a:spAutoFit/>
          </a:bodyPr>
          <a:lstStyle/>
          <a:p>
            <a:r>
              <a:rPr lang="en-IN" sz="1100" dirty="0">
                <a:latin typeface="Consolas" panose="020B0609020204030204" pitchFamily="49" charset="0"/>
                <a:cs typeface="Consolas" panose="020B0609020204030204" pitchFamily="49" charset="0"/>
              </a:rPr>
              <a:t>rf = </a:t>
            </a:r>
            <a:r>
              <a:rPr lang="en-IN" sz="1100" b="1" dirty="0">
                <a:latin typeface="Consolas" panose="020B0609020204030204" pitchFamily="49" charset="0"/>
                <a:cs typeface="Consolas" panose="020B0609020204030204" pitchFamily="49" charset="0"/>
              </a:rPr>
              <a:t>RandomForestClassifier</a:t>
            </a:r>
            <a:r>
              <a:rPr lang="en-IN" sz="1100" dirty="0">
                <a:latin typeface="Consolas" panose="020B0609020204030204" pitchFamily="49" charset="0"/>
                <a:cs typeface="Consolas" panose="020B0609020204030204" pitchFamily="49" charset="0"/>
              </a:rPr>
              <a:t>(n_estimators=300)</a:t>
            </a:r>
          </a:p>
          <a:p>
            <a:r>
              <a:rPr lang="en-IN" sz="1100" dirty="0">
                <a:latin typeface="Consolas" panose="020B0609020204030204" pitchFamily="49" charset="0"/>
                <a:cs typeface="Consolas" panose="020B0609020204030204" pitchFamily="49" charset="0"/>
              </a:rPr>
              <a:t>rf.fit(X_train,Y_train</a:t>
            </a:r>
            <a:r>
              <a:rPr lang="en-IN" sz="1100" dirty="0" smtClean="0">
                <a:latin typeface="Consolas" panose="020B0609020204030204" pitchFamily="49" charset="0"/>
                <a:cs typeface="Consolas" panose="020B0609020204030204" pitchFamily="49" charset="0"/>
              </a:rPr>
              <a:t>)  ## fit the training data Set</a:t>
            </a:r>
            <a:endParaRPr lang="en-IN" sz="1100" dirty="0">
              <a:latin typeface="Consolas" panose="020B0609020204030204" pitchFamily="49" charset="0"/>
              <a:cs typeface="Consolas" panose="020B0609020204030204" pitchFamily="49" charset="0"/>
            </a:endParaRPr>
          </a:p>
          <a:p>
            <a:r>
              <a:rPr lang="en-IN" sz="1100" dirty="0">
                <a:latin typeface="Consolas" panose="020B0609020204030204" pitchFamily="49" charset="0"/>
                <a:cs typeface="Consolas" panose="020B0609020204030204" pitchFamily="49" charset="0"/>
              </a:rPr>
              <a:t>rf.predict_proba(X_test</a:t>
            </a:r>
            <a:r>
              <a:rPr lang="en-IN" sz="1100" dirty="0" smtClean="0">
                <a:latin typeface="Consolas" panose="020B0609020204030204" pitchFamily="49" charset="0"/>
                <a:cs typeface="Consolas" panose="020B0609020204030204" pitchFamily="49" charset="0"/>
              </a:rPr>
              <a:t>) ## Predict Probability</a:t>
            </a:r>
            <a:endParaRPr lang="en-IN" sz="1100" dirty="0">
              <a:latin typeface="Consolas" panose="020B0609020204030204" pitchFamily="49" charset="0"/>
              <a:cs typeface="Consolas" panose="020B0609020204030204" pitchFamily="49" charset="0"/>
            </a:endParaRPr>
          </a:p>
          <a:p>
            <a:r>
              <a:rPr lang="en-IN" sz="1100" dirty="0" smtClean="0">
                <a:latin typeface="Consolas" panose="020B0609020204030204" pitchFamily="49" charset="0"/>
                <a:cs typeface="Consolas" panose="020B0609020204030204" pitchFamily="49" charset="0"/>
              </a:rPr>
              <a:t>rf.predict(X_test) 	 ## Predict Values</a:t>
            </a:r>
            <a:endParaRPr lang="en-IN" sz="1100" dirty="0">
              <a:latin typeface="Consolas" panose="020B0609020204030204" pitchFamily="49" charset="0"/>
              <a:cs typeface="Consolas" panose="020B0609020204030204" pitchFamily="49" charset="0"/>
            </a:endParaRPr>
          </a:p>
          <a:p>
            <a:endParaRPr lang="en-IN" dirty="0"/>
          </a:p>
        </p:txBody>
      </p:sp>
      <p:sp>
        <p:nvSpPr>
          <p:cNvPr id="9" name="Rectangle 8"/>
          <p:cNvSpPr/>
          <p:nvPr/>
        </p:nvSpPr>
        <p:spPr>
          <a:xfrm>
            <a:off x="4432389" y="3794409"/>
            <a:ext cx="4232266" cy="1046440"/>
          </a:xfrm>
          <a:prstGeom prst="rect">
            <a:avLst/>
          </a:prstGeom>
        </p:spPr>
        <p:txBody>
          <a:bodyPr wrap="square">
            <a:spAutoFit/>
          </a:bodyPr>
          <a:lstStyle/>
          <a:p>
            <a:r>
              <a:rPr lang="en-IN" sz="1100" dirty="0">
                <a:latin typeface="Consolas" panose="020B0609020204030204" pitchFamily="49" charset="0"/>
                <a:cs typeface="Consolas" panose="020B0609020204030204" pitchFamily="49" charset="0"/>
              </a:rPr>
              <a:t>rf = </a:t>
            </a:r>
            <a:r>
              <a:rPr lang="en-IN" sz="1100" b="1" dirty="0" smtClean="0">
                <a:latin typeface="Consolas" panose="020B0609020204030204" pitchFamily="49" charset="0"/>
                <a:cs typeface="Consolas" panose="020B0609020204030204" pitchFamily="49" charset="0"/>
              </a:rPr>
              <a:t>RandomForestRegressor</a:t>
            </a:r>
            <a:r>
              <a:rPr lang="en-IN" sz="1100" dirty="0" smtClean="0">
                <a:latin typeface="Consolas" panose="020B0609020204030204" pitchFamily="49" charset="0"/>
                <a:cs typeface="Consolas" panose="020B0609020204030204" pitchFamily="49" charset="0"/>
              </a:rPr>
              <a:t>(n_estimators=300</a:t>
            </a:r>
            <a:r>
              <a:rPr lang="en-IN" sz="1100" dirty="0">
                <a:latin typeface="Consolas" panose="020B0609020204030204" pitchFamily="49" charset="0"/>
                <a:cs typeface="Consolas" panose="020B0609020204030204" pitchFamily="49" charset="0"/>
              </a:rPr>
              <a:t>)</a:t>
            </a:r>
          </a:p>
          <a:p>
            <a:r>
              <a:rPr lang="en-IN" sz="1100" dirty="0">
                <a:latin typeface="Consolas" panose="020B0609020204030204" pitchFamily="49" charset="0"/>
                <a:cs typeface="Consolas" panose="020B0609020204030204" pitchFamily="49" charset="0"/>
              </a:rPr>
              <a:t>rf.fit(X_train,Y_train</a:t>
            </a:r>
            <a:r>
              <a:rPr lang="en-IN" sz="1100" dirty="0" smtClean="0">
                <a:latin typeface="Consolas" panose="020B0609020204030204" pitchFamily="49" charset="0"/>
                <a:cs typeface="Consolas" panose="020B0609020204030204" pitchFamily="49" charset="0"/>
              </a:rPr>
              <a:t>)  ## fit the training data Set</a:t>
            </a:r>
            <a:endParaRPr lang="en-IN" sz="1100" dirty="0">
              <a:latin typeface="Consolas" panose="020B0609020204030204" pitchFamily="49" charset="0"/>
              <a:cs typeface="Consolas" panose="020B0609020204030204" pitchFamily="49" charset="0"/>
            </a:endParaRPr>
          </a:p>
          <a:p>
            <a:r>
              <a:rPr lang="en-IN" sz="1100" dirty="0">
                <a:latin typeface="Consolas" panose="020B0609020204030204" pitchFamily="49" charset="0"/>
                <a:cs typeface="Consolas" panose="020B0609020204030204" pitchFamily="49" charset="0"/>
              </a:rPr>
              <a:t>rf.predict_proba(X_test</a:t>
            </a:r>
            <a:r>
              <a:rPr lang="en-IN" sz="1100" dirty="0" smtClean="0">
                <a:latin typeface="Consolas" panose="020B0609020204030204" pitchFamily="49" charset="0"/>
                <a:cs typeface="Consolas" panose="020B0609020204030204" pitchFamily="49" charset="0"/>
              </a:rPr>
              <a:t>) ## Predict Probability</a:t>
            </a:r>
            <a:endParaRPr lang="en-IN" sz="1100" dirty="0">
              <a:latin typeface="Consolas" panose="020B0609020204030204" pitchFamily="49" charset="0"/>
              <a:cs typeface="Consolas" panose="020B0609020204030204" pitchFamily="49" charset="0"/>
            </a:endParaRPr>
          </a:p>
          <a:p>
            <a:r>
              <a:rPr lang="en-IN" sz="1100" dirty="0" smtClean="0">
                <a:latin typeface="Consolas" panose="020B0609020204030204" pitchFamily="49" charset="0"/>
                <a:cs typeface="Consolas" panose="020B0609020204030204" pitchFamily="49" charset="0"/>
              </a:rPr>
              <a:t>rf.predict(X_test) 	 ## Predict Values</a:t>
            </a:r>
            <a:endParaRPr lang="en-IN" sz="1100" dirty="0">
              <a:latin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595726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5976664" cy="369332"/>
          </a:xfrm>
          <a:prstGeom prst="rect">
            <a:avLst/>
          </a:prstGeom>
          <a:noFill/>
        </p:spPr>
        <p:txBody>
          <a:bodyPr wrap="square" lIns="0" tIns="0" rIns="0" bIns="0" rtlCol="0">
            <a:spAutoFit/>
          </a:bodyPr>
          <a:lstStyle/>
          <a:p>
            <a:r>
              <a:rPr lang="en-US" sz="2400" dirty="0">
                <a:solidFill>
                  <a:srgbClr val="45A9C6"/>
                </a:solidFill>
                <a:latin typeface="+mj-lt"/>
                <a:ea typeface="+mj-ea"/>
                <a:cs typeface="+mj-cs"/>
              </a:rPr>
              <a:t>Random-Forest </a:t>
            </a:r>
            <a:r>
              <a:rPr lang="en-US" sz="2400" dirty="0" smtClean="0">
                <a:solidFill>
                  <a:srgbClr val="45A9C6"/>
                </a:solidFill>
                <a:latin typeface="+mj-lt"/>
                <a:ea typeface="+mj-ea"/>
                <a:cs typeface="+mj-cs"/>
              </a:rPr>
              <a:t>Model cont..</a:t>
            </a:r>
            <a:endParaRPr lang="en-IN" sz="2400" dirty="0">
              <a:solidFill>
                <a:srgbClr val="45A9C6"/>
              </a:solidFill>
              <a:latin typeface="+mj-lt"/>
              <a:ea typeface="+mj-ea"/>
              <a:cs typeface="+mj-cs"/>
            </a:endParaRPr>
          </a:p>
        </p:txBody>
      </p:sp>
      <p:sp>
        <p:nvSpPr>
          <p:cNvPr id="5" name="TextBox 4"/>
          <p:cNvSpPr txBox="1"/>
          <p:nvPr/>
        </p:nvSpPr>
        <p:spPr>
          <a:xfrm>
            <a:off x="179512" y="843558"/>
            <a:ext cx="8712968" cy="2092881"/>
          </a:xfrm>
          <a:prstGeom prst="rect">
            <a:avLst/>
          </a:prstGeom>
          <a:noFill/>
        </p:spPr>
        <p:txBody>
          <a:bodyPr wrap="square" lIns="0" tIns="0" rIns="0" bIns="0" rtlCol="0">
            <a:spAutoFit/>
          </a:bodyPr>
          <a:lstStyle/>
          <a:p>
            <a:r>
              <a:rPr lang="en-US" sz="1200" dirty="0" smtClean="0">
                <a:solidFill>
                  <a:schemeClr val="bg2">
                    <a:lumMod val="10000"/>
                  </a:schemeClr>
                </a:solidFill>
              </a:rPr>
              <a:t>We have Created the Model and fitted it into the Train data which we had created.</a:t>
            </a:r>
          </a:p>
          <a:p>
            <a:endParaRPr lang="en-US" sz="1200" dirty="0" smtClean="0">
              <a:solidFill>
                <a:schemeClr val="bg2">
                  <a:lumMod val="10000"/>
                </a:schemeClr>
              </a:solidFill>
            </a:endParaRPr>
          </a:p>
          <a:p>
            <a:r>
              <a:rPr lang="en-US" sz="1200" dirty="0" smtClean="0">
                <a:solidFill>
                  <a:schemeClr val="bg2">
                    <a:lumMod val="10000"/>
                  </a:schemeClr>
                </a:solidFill>
              </a:rPr>
              <a:t>We also tested and predicted values with the Test Data. Now we need the Estimator to check the Validity of the Model which has been created.</a:t>
            </a:r>
          </a:p>
          <a:p>
            <a:endParaRPr lang="en-US" sz="1200" dirty="0" smtClean="0">
              <a:solidFill>
                <a:schemeClr val="bg2">
                  <a:lumMod val="10000"/>
                </a:schemeClr>
              </a:solidFill>
            </a:endParaRPr>
          </a:p>
          <a:p>
            <a:r>
              <a:rPr lang="en-US" sz="1200" dirty="0" smtClean="0">
                <a:solidFill>
                  <a:schemeClr val="bg2">
                    <a:lumMod val="10000"/>
                  </a:schemeClr>
                </a:solidFill>
              </a:rPr>
              <a:t>So We will Calculate </a:t>
            </a:r>
            <a:r>
              <a:rPr lang="en-US" sz="1200" dirty="0" smtClean="0">
                <a:solidFill>
                  <a:schemeClr val="bg2">
                    <a:lumMod val="10000"/>
                  </a:schemeClr>
                </a:solidFill>
              </a:rPr>
              <a:t>R-squared Value </a:t>
            </a:r>
            <a:r>
              <a:rPr lang="en-US" sz="1200" dirty="0" smtClean="0">
                <a:solidFill>
                  <a:schemeClr val="bg2">
                    <a:lumMod val="10000"/>
                  </a:schemeClr>
                </a:solidFill>
              </a:rPr>
              <a:t>of the model. To Calculate Score : </a:t>
            </a:r>
          </a:p>
          <a:p>
            <a:endParaRPr lang="en-US" sz="1200" dirty="0" smtClean="0">
              <a:solidFill>
                <a:schemeClr val="bg2">
                  <a:lumMod val="10000"/>
                </a:schemeClr>
              </a:solidFill>
            </a:endParaRPr>
          </a:p>
          <a:p>
            <a:r>
              <a:rPr lang="en-US" sz="1100" dirty="0" smtClean="0">
                <a:latin typeface="Consolas" panose="020B0609020204030204" pitchFamily="49" charset="0"/>
                <a:cs typeface="Consolas" panose="020B0609020204030204" pitchFamily="49" charset="0"/>
              </a:rPr>
              <a:t>rf.score(X_test,Y_test) 	</a:t>
            </a:r>
            <a:r>
              <a:rPr lang="en-US" sz="1200" b="1" dirty="0" smtClean="0">
                <a:solidFill>
                  <a:schemeClr val="bg2">
                    <a:lumMod val="10000"/>
                  </a:schemeClr>
                </a:solidFill>
              </a:rPr>
              <a:t>SCORE : 0.6662</a:t>
            </a:r>
            <a:r>
              <a:rPr lang="en-IN" sz="1600" i="1" dirty="0"/>
              <a:t> </a:t>
            </a:r>
            <a:r>
              <a:rPr lang="en-IN" sz="1600" i="1" dirty="0" smtClean="0">
                <a:solidFill>
                  <a:schemeClr val="bg2">
                    <a:lumMod val="10000"/>
                  </a:schemeClr>
                </a:solidFill>
              </a:rPr>
              <a:t>~ </a:t>
            </a:r>
            <a:r>
              <a:rPr lang="en-IN" sz="1200" b="1" i="1" dirty="0" smtClean="0">
                <a:solidFill>
                  <a:schemeClr val="bg2">
                    <a:lumMod val="10000"/>
                  </a:schemeClr>
                </a:solidFill>
              </a:rPr>
              <a:t>(67%)</a:t>
            </a:r>
          </a:p>
          <a:p>
            <a:endParaRPr lang="en-US" sz="1200" b="1" i="1" dirty="0">
              <a:solidFill>
                <a:schemeClr val="bg2">
                  <a:lumMod val="10000"/>
                </a:schemeClr>
              </a:solidFill>
            </a:endParaRPr>
          </a:p>
          <a:p>
            <a:r>
              <a:rPr lang="en-US" sz="1200" i="1" dirty="0" smtClean="0">
                <a:solidFill>
                  <a:schemeClr val="bg2">
                    <a:lumMod val="10000"/>
                  </a:schemeClr>
                </a:solidFill>
              </a:rPr>
              <a:t>We have created a model with R-Score Value 0.67 (67%), which is good.</a:t>
            </a:r>
            <a:endParaRPr lang="en-US" sz="1200" i="1" dirty="0">
              <a:solidFill>
                <a:schemeClr val="bg2">
                  <a:lumMod val="10000"/>
                </a:schemeClr>
              </a:solidFill>
            </a:endParaRPr>
          </a:p>
          <a:p>
            <a:endParaRPr lang="en-US" sz="1200" dirty="0" smtClean="0">
              <a:solidFill>
                <a:schemeClr val="bg2">
                  <a:lumMod val="10000"/>
                </a:schemeClr>
              </a:solidFill>
            </a:endParaRPr>
          </a:p>
        </p:txBody>
      </p:sp>
      <p:sp>
        <p:nvSpPr>
          <p:cNvPr id="6" name="TextBox 5"/>
          <p:cNvSpPr txBox="1"/>
          <p:nvPr/>
        </p:nvSpPr>
        <p:spPr>
          <a:xfrm>
            <a:off x="251520" y="3147814"/>
            <a:ext cx="8568952" cy="430887"/>
          </a:xfrm>
          <a:prstGeom prst="rect">
            <a:avLst/>
          </a:prstGeom>
          <a:noFill/>
        </p:spPr>
        <p:txBody>
          <a:bodyPr wrap="square" lIns="0" tIns="0" rIns="0" bIns="0" rtlCol="0">
            <a:spAutoFit/>
          </a:bodyPr>
          <a:lstStyle/>
          <a:p>
            <a:r>
              <a:rPr lang="en-US" sz="1400" b="1" dirty="0" smtClean="0">
                <a:solidFill>
                  <a:schemeClr val="accent3"/>
                </a:solidFill>
              </a:rPr>
              <a:t>We can still try to improve the performance of the Model by either reducing some inputs or transforming data for better modelling.</a:t>
            </a:r>
            <a:endParaRPr lang="en-IN" sz="1400" b="1" dirty="0" smtClean="0">
              <a:solidFill>
                <a:schemeClr val="accent3"/>
              </a:solidFill>
            </a:endParaRPr>
          </a:p>
        </p:txBody>
      </p:sp>
    </p:spTree>
    <p:extLst>
      <p:ext uri="{BB962C8B-B14F-4D97-AF65-F5344CB8AC3E}">
        <p14:creationId xmlns:p14="http://schemas.microsoft.com/office/powerpoint/2010/main" val="3836798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7168" y="1959192"/>
            <a:ext cx="4831770" cy="647746"/>
          </a:xfrm>
        </p:spPr>
        <p:txBody>
          <a:bodyPr/>
          <a:lstStyle/>
          <a:p>
            <a:r>
              <a:rPr lang="en-GB" dirty="0" smtClean="0"/>
              <a:t>Thanks</a:t>
            </a:r>
            <a:endParaRPr lang="en-GB" dirty="0"/>
          </a:p>
        </p:txBody>
      </p:sp>
    </p:spTree>
    <p:extLst>
      <p:ext uri="{BB962C8B-B14F-4D97-AF65-F5344CB8AC3E}">
        <p14:creationId xmlns:p14="http://schemas.microsoft.com/office/powerpoint/2010/main" val="71365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987574"/>
            <a:ext cx="8640960" cy="738664"/>
          </a:xfrm>
          <a:prstGeom prst="rect">
            <a:avLst/>
          </a:prstGeom>
        </p:spPr>
        <p:txBody>
          <a:bodyPr wrap="square">
            <a:spAutoFit/>
          </a:bodyPr>
          <a:lstStyle/>
          <a:p>
            <a:r>
              <a:rPr lang="en-IN" sz="1400" dirty="0">
                <a:solidFill>
                  <a:srgbClr val="080E14"/>
                </a:solidFill>
              </a:rPr>
              <a:t>Exploring data sets and developing deep understanding about the data is one of the most important skill every data scientist should possess. People estimate that time spent on these activities can go as high as 80% of the project time in some </a:t>
            </a:r>
            <a:r>
              <a:rPr lang="en-IN" sz="1400" dirty="0" smtClean="0">
                <a:solidFill>
                  <a:srgbClr val="080E14"/>
                </a:solidFill>
              </a:rPr>
              <a:t>cases – </a:t>
            </a:r>
            <a:r>
              <a:rPr lang="en-IN" sz="1100" i="1" dirty="0" smtClean="0">
                <a:solidFill>
                  <a:srgbClr val="080E14"/>
                </a:solidFill>
              </a:rPr>
              <a:t>Read and observed.</a:t>
            </a:r>
            <a:endParaRPr lang="en-IN" sz="1400" i="1" dirty="0"/>
          </a:p>
        </p:txBody>
      </p:sp>
      <p:sp>
        <p:nvSpPr>
          <p:cNvPr id="5" name="TextBox 4"/>
          <p:cNvSpPr txBox="1"/>
          <p:nvPr/>
        </p:nvSpPr>
        <p:spPr>
          <a:xfrm>
            <a:off x="251520" y="422543"/>
            <a:ext cx="4320480" cy="369332"/>
          </a:xfrm>
          <a:prstGeom prst="rect">
            <a:avLst/>
          </a:prstGeom>
          <a:noFill/>
        </p:spPr>
        <p:txBody>
          <a:bodyPr wrap="square" lIns="0" tIns="0" rIns="0" bIns="0" rtlCol="0">
            <a:spAutoFit/>
          </a:bodyPr>
          <a:lstStyle/>
          <a:p>
            <a:r>
              <a:rPr lang="en-US" sz="2400" dirty="0">
                <a:solidFill>
                  <a:srgbClr val="45A9C6"/>
                </a:solidFill>
                <a:latin typeface="+mj-lt"/>
                <a:ea typeface="+mj-ea"/>
                <a:cs typeface="+mj-cs"/>
              </a:rPr>
              <a:t>DATA EXPLORATION</a:t>
            </a:r>
            <a:endParaRPr lang="en-IN" sz="2400" dirty="0">
              <a:solidFill>
                <a:srgbClr val="45A9C6"/>
              </a:solidFill>
              <a:latin typeface="+mj-lt"/>
              <a:ea typeface="+mj-ea"/>
              <a:cs typeface="+mj-cs"/>
            </a:endParaRPr>
          </a:p>
        </p:txBody>
      </p:sp>
      <p:sp>
        <p:nvSpPr>
          <p:cNvPr id="6" name="TextBox 5"/>
          <p:cNvSpPr txBox="1"/>
          <p:nvPr/>
        </p:nvSpPr>
        <p:spPr>
          <a:xfrm>
            <a:off x="310383" y="3335427"/>
            <a:ext cx="1395960" cy="369332"/>
          </a:xfrm>
          <a:prstGeom prst="rect">
            <a:avLst/>
          </a:prstGeom>
          <a:noFill/>
        </p:spPr>
        <p:txBody>
          <a:bodyPr wrap="none" lIns="0" tIns="0" rIns="0" bIns="0" rtlCol="0">
            <a:spAutoFit/>
          </a:bodyPr>
          <a:lstStyle/>
          <a:p>
            <a:r>
              <a:rPr lang="en-US" sz="2400" dirty="0">
                <a:solidFill>
                  <a:srgbClr val="45A9C6"/>
                </a:solidFill>
                <a:latin typeface="+mj-lt"/>
                <a:ea typeface="+mj-ea"/>
                <a:cs typeface="+mj-cs"/>
              </a:rPr>
              <a:t>Input Data:</a:t>
            </a:r>
          </a:p>
        </p:txBody>
      </p:sp>
      <p:sp>
        <p:nvSpPr>
          <p:cNvPr id="7" name="Rectangle 6"/>
          <p:cNvSpPr/>
          <p:nvPr/>
        </p:nvSpPr>
        <p:spPr>
          <a:xfrm>
            <a:off x="166367" y="3795886"/>
            <a:ext cx="8640960" cy="738664"/>
          </a:xfrm>
          <a:prstGeom prst="rect">
            <a:avLst/>
          </a:prstGeom>
        </p:spPr>
        <p:txBody>
          <a:bodyPr wrap="square">
            <a:spAutoFit/>
          </a:bodyPr>
          <a:lstStyle/>
          <a:p>
            <a:r>
              <a:rPr lang="en-IN" sz="1400" dirty="0" smtClean="0">
                <a:solidFill>
                  <a:srgbClr val="080E14"/>
                </a:solidFill>
                <a:latin typeface="+mj-lt"/>
              </a:rPr>
              <a:t>We have an input data of Tweets with the given count of Retweet for every tweet happened in a day. So many attributes are associated with the data, which explains the behaviour and pattern the data has. Let’s go ahead with the underlined process of exploring it more and getting near to the objective.</a:t>
            </a:r>
          </a:p>
        </p:txBody>
      </p:sp>
      <p:sp>
        <p:nvSpPr>
          <p:cNvPr id="8" name="TextBox 7"/>
          <p:cNvSpPr txBox="1"/>
          <p:nvPr/>
        </p:nvSpPr>
        <p:spPr>
          <a:xfrm>
            <a:off x="310383" y="2030452"/>
            <a:ext cx="1337097" cy="369332"/>
          </a:xfrm>
          <a:prstGeom prst="rect">
            <a:avLst/>
          </a:prstGeom>
          <a:noFill/>
        </p:spPr>
        <p:txBody>
          <a:bodyPr wrap="none" lIns="0" tIns="0" rIns="0" bIns="0" rtlCol="0">
            <a:spAutoFit/>
          </a:bodyPr>
          <a:lstStyle/>
          <a:p>
            <a:r>
              <a:rPr lang="en-US" sz="2400" dirty="0" smtClean="0">
                <a:solidFill>
                  <a:srgbClr val="45A9C6"/>
                </a:solidFill>
                <a:latin typeface="+mj-lt"/>
                <a:ea typeface="+mj-ea"/>
                <a:cs typeface="+mj-cs"/>
              </a:rPr>
              <a:t>Objective :</a:t>
            </a:r>
            <a:endParaRPr lang="en-US" sz="2400" dirty="0">
              <a:solidFill>
                <a:srgbClr val="45A9C6"/>
              </a:solidFill>
              <a:latin typeface="+mj-lt"/>
              <a:ea typeface="+mj-ea"/>
              <a:cs typeface="+mj-cs"/>
            </a:endParaRPr>
          </a:p>
        </p:txBody>
      </p:sp>
      <p:sp>
        <p:nvSpPr>
          <p:cNvPr id="9" name="Rectangle 8"/>
          <p:cNvSpPr/>
          <p:nvPr/>
        </p:nvSpPr>
        <p:spPr>
          <a:xfrm>
            <a:off x="166367" y="2446381"/>
            <a:ext cx="8640960" cy="523220"/>
          </a:xfrm>
          <a:prstGeom prst="rect">
            <a:avLst/>
          </a:prstGeom>
        </p:spPr>
        <p:txBody>
          <a:bodyPr wrap="square">
            <a:spAutoFit/>
          </a:bodyPr>
          <a:lstStyle/>
          <a:p>
            <a:r>
              <a:rPr lang="en-IN" sz="1400" dirty="0" smtClean="0">
                <a:solidFill>
                  <a:srgbClr val="080E14"/>
                </a:solidFill>
                <a:latin typeface="+mj-lt"/>
              </a:rPr>
              <a:t>We have an objective to create a predictive model which </a:t>
            </a:r>
            <a:r>
              <a:rPr lang="en-GB" sz="1400" dirty="0" smtClean="0">
                <a:solidFill>
                  <a:srgbClr val="080E14"/>
                </a:solidFill>
                <a:latin typeface="+mj-lt"/>
              </a:rPr>
              <a:t>predicts </a:t>
            </a:r>
            <a:r>
              <a:rPr lang="en-GB" sz="1400" dirty="0">
                <a:solidFill>
                  <a:srgbClr val="080E14"/>
                </a:solidFill>
                <a:latin typeface="+mj-lt"/>
              </a:rPr>
              <a:t>the total number of retweets a tweet will get using only the provided dataset. </a:t>
            </a:r>
            <a:r>
              <a:rPr lang="en-IN" sz="1400" dirty="0">
                <a:solidFill>
                  <a:srgbClr val="080E14"/>
                </a:solidFill>
                <a:latin typeface="+mj-lt"/>
              </a:rPr>
              <a:t> </a:t>
            </a:r>
          </a:p>
        </p:txBody>
      </p:sp>
    </p:spTree>
    <p:extLst>
      <p:ext uri="{BB962C8B-B14F-4D97-AF65-F5344CB8AC3E}">
        <p14:creationId xmlns:p14="http://schemas.microsoft.com/office/powerpoint/2010/main" val="3214389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9409104"/>
              </p:ext>
            </p:extLst>
          </p:nvPr>
        </p:nvGraphicFramePr>
        <p:xfrm>
          <a:off x="121427" y="555526"/>
          <a:ext cx="9022573" cy="3150901"/>
        </p:xfrm>
        <a:graphic>
          <a:graphicData uri="http://schemas.openxmlformats.org/drawingml/2006/table">
            <a:tbl>
              <a:tblPr>
                <a:tableStyleId>{5940675A-B579-460E-94D1-54222C63F5DA}</a:tableStyleId>
              </a:tblPr>
              <a:tblGrid>
                <a:gridCol w="504055"/>
                <a:gridCol w="634150"/>
                <a:gridCol w="779179"/>
                <a:gridCol w="918690"/>
                <a:gridCol w="830574"/>
                <a:gridCol w="858400"/>
                <a:gridCol w="868835"/>
                <a:gridCol w="1135501"/>
                <a:gridCol w="494744"/>
                <a:gridCol w="449476"/>
                <a:gridCol w="532809"/>
                <a:gridCol w="512576"/>
                <a:gridCol w="503584"/>
              </a:tblGrid>
              <a:tr h="581527">
                <a:tc>
                  <a:txBody>
                    <a:bodyPr/>
                    <a:lstStyle/>
                    <a:p>
                      <a:pPr algn="ctr" fontAlgn="b"/>
                      <a:r>
                        <a:rPr lang="en-IN" sz="1000" b="1" u="none" strike="noStrike" dirty="0">
                          <a:solidFill>
                            <a:schemeClr val="bg1"/>
                          </a:solidFill>
                          <a:effectLst/>
                        </a:rPr>
                        <a:t> </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TweetID</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TweetInReplyToStatusID</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TweetInReplyToUserID</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TweetRetweetCount</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TweetFavoritesCount</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TweetPlaceAttributes</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TweetPlaceContainedWithin</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UserID</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UserFollowersCount</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UserFriendsCount</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UserListedCount</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c>
                  <a:txBody>
                    <a:bodyPr/>
                    <a:lstStyle/>
                    <a:p>
                      <a:pPr algn="ctr" fontAlgn="b"/>
                      <a:r>
                        <a:rPr lang="en-IN" sz="1000" b="1" u="none" strike="noStrike" dirty="0">
                          <a:solidFill>
                            <a:schemeClr val="bg1"/>
                          </a:solidFill>
                          <a:effectLst/>
                        </a:rPr>
                        <a:t>UserTweetCount</a:t>
                      </a:r>
                      <a:endParaRPr lang="en-IN" sz="1000" b="1" i="0" u="none" strike="noStrike" dirty="0">
                        <a:solidFill>
                          <a:schemeClr val="bg1"/>
                        </a:solidFill>
                        <a:effectLst/>
                        <a:latin typeface="Calibri" panose="020F0502020204030204" pitchFamily="34" charset="0"/>
                      </a:endParaRPr>
                    </a:p>
                  </a:txBody>
                  <a:tcPr marL="8230" marR="8230" marT="8230" marB="0" anchor="b">
                    <a:solidFill>
                      <a:schemeClr val="accent3"/>
                    </a:solidFill>
                  </a:tcPr>
                </a:tc>
              </a:tr>
              <a:tr h="291936">
                <a:tc>
                  <a:txBody>
                    <a:bodyPr/>
                    <a:lstStyle/>
                    <a:p>
                      <a:pPr algn="l" fontAlgn="b"/>
                      <a:r>
                        <a:rPr lang="en-IN" sz="1200" b="1" u="none" strike="noStrike" dirty="0" smtClean="0">
                          <a:effectLst/>
                        </a:rPr>
                        <a:t>Count</a:t>
                      </a:r>
                      <a:endParaRPr lang="en-IN" sz="1200" b="1"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4.24E+04</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1.01E+02</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1.89E+02</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42368</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42368</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4.24E+04</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4.24E+04</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42368</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42368</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4.24E+04</a:t>
                      </a:r>
                      <a:endParaRPr lang="en-IN" sz="1000" b="0" i="0" u="none" strike="noStrike" dirty="0">
                        <a:solidFill>
                          <a:srgbClr val="000000"/>
                        </a:solidFill>
                        <a:effectLst/>
                        <a:latin typeface="Calibri" panose="020F0502020204030204" pitchFamily="34" charset="0"/>
                      </a:endParaRPr>
                    </a:p>
                  </a:txBody>
                  <a:tcPr marL="8230" marR="8230" marT="8230" marB="0" anchor="b"/>
                </a:tc>
              </a:tr>
              <a:tr h="345597">
                <a:tc>
                  <a:txBody>
                    <a:bodyPr/>
                    <a:lstStyle/>
                    <a:p>
                      <a:pPr algn="l" fontAlgn="b"/>
                      <a:r>
                        <a:rPr lang="en-IN" sz="1200" b="1" u="none" strike="noStrike" dirty="0" smtClean="0">
                          <a:effectLst/>
                        </a:rPr>
                        <a:t>Mean</a:t>
                      </a:r>
                      <a:endParaRPr lang="en-IN" sz="1200" b="1"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6.49E+16</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smtClean="0">
                          <a:effectLst/>
                        </a:rPr>
                        <a:t>1081</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smtClean="0">
                          <a:effectLst/>
                        </a:rPr>
                        <a:t>0.80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3.40E+17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6.20E+03</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smtClean="0">
                          <a:effectLst/>
                        </a:rPr>
                        <a:t>3859</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smtClean="0">
                          <a:effectLst/>
                        </a:rPr>
                        <a:t>312</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3.78E+04</a:t>
                      </a:r>
                      <a:endParaRPr lang="en-IN" sz="1000" b="0" i="0" u="none" strike="noStrike" dirty="0">
                        <a:solidFill>
                          <a:srgbClr val="000000"/>
                        </a:solidFill>
                        <a:effectLst/>
                        <a:latin typeface="Calibri" panose="020F0502020204030204" pitchFamily="34" charset="0"/>
                      </a:endParaRPr>
                    </a:p>
                  </a:txBody>
                  <a:tcPr marL="8230" marR="8230" marT="8230" marB="0" anchor="b"/>
                </a:tc>
              </a:tr>
              <a:tr h="345597">
                <a:tc>
                  <a:txBody>
                    <a:bodyPr/>
                    <a:lstStyle/>
                    <a:p>
                      <a:pPr algn="l" fontAlgn="b"/>
                      <a:r>
                        <a:rPr lang="en-IN" sz="1200" b="1" u="none" strike="noStrike" dirty="0" smtClean="0">
                          <a:effectLst/>
                        </a:rPr>
                        <a:t>Std</a:t>
                      </a:r>
                      <a:endParaRPr lang="en-IN" sz="1200" b="1"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4.41E+13</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2.58E+15</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2.14E+17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smtClean="0">
                          <a:effectLst/>
                        </a:rPr>
                        <a:t>1432</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smtClean="0">
                          <a:effectLst/>
                        </a:rPr>
                        <a:t>37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3.80E+17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5.62E+04</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smtClean="0">
                          <a:effectLst/>
                        </a:rPr>
                        <a:t>19345</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smtClean="0">
                          <a:effectLst/>
                        </a:rPr>
                        <a:t>850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9.00E+04</a:t>
                      </a:r>
                      <a:endParaRPr lang="en-IN" sz="1000" b="0" i="0" u="none" strike="noStrike" dirty="0">
                        <a:solidFill>
                          <a:srgbClr val="000000"/>
                        </a:solidFill>
                        <a:effectLst/>
                        <a:latin typeface="Calibri" panose="020F0502020204030204" pitchFamily="34" charset="0"/>
                      </a:endParaRPr>
                    </a:p>
                  </a:txBody>
                  <a:tcPr marL="8230" marR="8230" marT="8230" marB="0" anchor="b"/>
                </a:tc>
              </a:tr>
              <a:tr h="291936">
                <a:tc>
                  <a:txBody>
                    <a:bodyPr/>
                    <a:lstStyle/>
                    <a:p>
                      <a:pPr algn="l" fontAlgn="b"/>
                      <a:r>
                        <a:rPr lang="en-IN" sz="1200" b="1" u="none" strike="noStrike" dirty="0" smtClean="0">
                          <a:effectLst/>
                        </a:rPr>
                        <a:t>Min</a:t>
                      </a:r>
                      <a:endParaRPr lang="en-IN" sz="1200" b="1"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7.86E+17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3.39E+06</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1.97E+03</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0.00E+00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1.00E+00</a:t>
                      </a:r>
                      <a:endParaRPr lang="en-IN" sz="1000" b="0" i="0" u="none" strike="noStrike" dirty="0">
                        <a:solidFill>
                          <a:srgbClr val="000000"/>
                        </a:solidFill>
                        <a:effectLst/>
                        <a:latin typeface="Calibri" panose="020F0502020204030204" pitchFamily="34" charset="0"/>
                      </a:endParaRPr>
                    </a:p>
                  </a:txBody>
                  <a:tcPr marL="8230" marR="8230" marT="8230" marB="0" anchor="b"/>
                </a:tc>
              </a:tr>
              <a:tr h="291936">
                <a:tc>
                  <a:txBody>
                    <a:bodyPr/>
                    <a:lstStyle/>
                    <a:p>
                      <a:pPr algn="r" fontAlgn="b"/>
                      <a:r>
                        <a:rPr lang="en-IN" sz="1200" b="1" u="none" strike="noStrike" dirty="0" smtClean="0">
                          <a:effectLst/>
                        </a:rPr>
                        <a:t>25%</a:t>
                      </a:r>
                      <a:endParaRPr lang="en-IN" sz="1200" b="1"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7.27E+07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5.86E+08</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4.00E+01</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2.79E+03</a:t>
                      </a:r>
                      <a:endParaRPr lang="en-IN" sz="1000" b="0" i="0" u="none" strike="noStrike" dirty="0">
                        <a:solidFill>
                          <a:srgbClr val="000000"/>
                        </a:solidFill>
                        <a:effectLst/>
                        <a:latin typeface="Calibri" panose="020F0502020204030204" pitchFamily="34" charset="0"/>
                      </a:endParaRPr>
                    </a:p>
                  </a:txBody>
                  <a:tcPr marL="8230" marR="8230" marT="8230" marB="0" anchor="b"/>
                </a:tc>
              </a:tr>
              <a:tr h="291936">
                <a:tc>
                  <a:txBody>
                    <a:bodyPr/>
                    <a:lstStyle/>
                    <a:p>
                      <a:pPr algn="r" fontAlgn="b"/>
                      <a:r>
                        <a:rPr lang="en-IN" sz="1200" b="1" u="none" strike="noStrike" dirty="0">
                          <a:effectLst/>
                        </a:rPr>
                        <a:t>50%</a:t>
                      </a:r>
                      <a:endParaRPr lang="en-IN" sz="1200" b="1"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3.66E+08</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14</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4.61E+09</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1.49E+02</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304</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41</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1.99E+04</a:t>
                      </a:r>
                      <a:endParaRPr lang="en-IN" sz="1000" b="0" i="0" u="none" strike="noStrike" dirty="0">
                        <a:solidFill>
                          <a:srgbClr val="000000"/>
                        </a:solidFill>
                        <a:effectLst/>
                        <a:latin typeface="Calibri" panose="020F0502020204030204" pitchFamily="34" charset="0"/>
                      </a:endParaRPr>
                    </a:p>
                  </a:txBody>
                  <a:tcPr marL="8230" marR="8230" marT="8230" marB="0" anchor="b"/>
                </a:tc>
              </a:tr>
              <a:tr h="291936">
                <a:tc>
                  <a:txBody>
                    <a:bodyPr/>
                    <a:lstStyle/>
                    <a:p>
                      <a:pPr algn="r" fontAlgn="b"/>
                      <a:r>
                        <a:rPr lang="en-IN" sz="1200" b="1" u="none" strike="noStrike" dirty="0">
                          <a:effectLst/>
                        </a:rPr>
                        <a:t>75%</a:t>
                      </a:r>
                      <a:endParaRPr lang="en-IN" sz="1200" b="1"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2.62E+09</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3069</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7.66E+17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1.82E+03</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1780</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217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3.33E+04</a:t>
                      </a:r>
                      <a:endParaRPr lang="en-IN" sz="1000" b="0" i="0" u="none" strike="noStrike" dirty="0">
                        <a:solidFill>
                          <a:srgbClr val="000000"/>
                        </a:solidFill>
                        <a:effectLst/>
                        <a:latin typeface="Calibri" panose="020F0502020204030204" pitchFamily="34" charset="0"/>
                      </a:endParaRPr>
                    </a:p>
                  </a:txBody>
                  <a:tcPr marL="8230" marR="8230" marT="8230" marB="0" anchor="b"/>
                </a:tc>
              </a:tr>
              <a:tr h="291936">
                <a:tc>
                  <a:txBody>
                    <a:bodyPr/>
                    <a:lstStyle/>
                    <a:p>
                      <a:pPr algn="l" fontAlgn="b"/>
                      <a:r>
                        <a:rPr lang="en-IN" sz="1200" b="1" u="none" strike="noStrike" dirty="0" smtClean="0">
                          <a:effectLst/>
                        </a:rPr>
                        <a:t>Max</a:t>
                      </a:r>
                      <a:endParaRPr lang="en-IN" sz="1200" b="1"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8.02E+17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4056</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2813</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NaN</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8.11E+17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4.57E+06</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689302</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26577</a:t>
                      </a:r>
                      <a:endParaRPr lang="en-IN" sz="1000" b="0" i="0" u="none" strike="noStrike" dirty="0">
                        <a:solidFill>
                          <a:srgbClr val="000000"/>
                        </a:solidFill>
                        <a:effectLst/>
                        <a:latin typeface="Calibri" panose="020F0502020204030204" pitchFamily="34" charset="0"/>
                      </a:endParaRPr>
                    </a:p>
                  </a:txBody>
                  <a:tcPr marL="8230" marR="8230" marT="8230" marB="0" anchor="b"/>
                </a:tc>
                <a:tc>
                  <a:txBody>
                    <a:bodyPr/>
                    <a:lstStyle/>
                    <a:p>
                      <a:pPr algn="ctr" fontAlgn="b"/>
                      <a:r>
                        <a:rPr lang="en-IN" sz="1000" u="none" strike="noStrike" dirty="0">
                          <a:effectLst/>
                        </a:rPr>
                        <a:t>2.06E+06</a:t>
                      </a:r>
                      <a:endParaRPr lang="en-IN" sz="1000" b="0" i="0" u="none" strike="noStrike" dirty="0">
                        <a:solidFill>
                          <a:srgbClr val="000000"/>
                        </a:solidFill>
                        <a:effectLst/>
                        <a:latin typeface="Calibri" panose="020F0502020204030204" pitchFamily="34" charset="0"/>
                      </a:endParaRPr>
                    </a:p>
                  </a:txBody>
                  <a:tcPr marL="8230" marR="8230" marT="8230" marB="0" anchor="b"/>
                </a:tc>
              </a:tr>
            </a:tbl>
          </a:graphicData>
        </a:graphic>
      </p:graphicFrame>
      <p:sp>
        <p:nvSpPr>
          <p:cNvPr id="5" name="TextBox 4"/>
          <p:cNvSpPr txBox="1"/>
          <p:nvPr/>
        </p:nvSpPr>
        <p:spPr>
          <a:xfrm>
            <a:off x="179512" y="195486"/>
            <a:ext cx="2376264" cy="307777"/>
          </a:xfrm>
          <a:prstGeom prst="rect">
            <a:avLst/>
          </a:prstGeom>
          <a:noFill/>
        </p:spPr>
        <p:txBody>
          <a:bodyPr wrap="square" lIns="0" tIns="0" rIns="0" bIns="0" rtlCol="0">
            <a:spAutoFit/>
          </a:bodyPr>
          <a:lstStyle/>
          <a:p>
            <a:r>
              <a:rPr lang="en-US" sz="2000" dirty="0">
                <a:solidFill>
                  <a:srgbClr val="45A9C6"/>
                </a:solidFill>
                <a:latin typeface="+mj-lt"/>
                <a:ea typeface="+mj-ea"/>
                <a:cs typeface="+mj-cs"/>
              </a:rPr>
              <a:t>DATA.DESCRIBE ()</a:t>
            </a:r>
            <a:endParaRPr lang="en-IN" sz="2000" dirty="0">
              <a:solidFill>
                <a:srgbClr val="45A9C6"/>
              </a:solidFill>
              <a:latin typeface="+mj-lt"/>
              <a:ea typeface="+mj-ea"/>
              <a:cs typeface="+mj-cs"/>
            </a:endParaRPr>
          </a:p>
        </p:txBody>
      </p:sp>
      <p:sp>
        <p:nvSpPr>
          <p:cNvPr id="6" name="Rectangle 5"/>
          <p:cNvSpPr/>
          <p:nvPr/>
        </p:nvSpPr>
        <p:spPr>
          <a:xfrm>
            <a:off x="121426" y="3836661"/>
            <a:ext cx="8987077" cy="830997"/>
          </a:xfrm>
          <a:prstGeom prst="rect">
            <a:avLst/>
          </a:prstGeom>
        </p:spPr>
        <p:txBody>
          <a:bodyPr wrap="square">
            <a:spAutoFit/>
          </a:bodyPr>
          <a:lstStyle/>
          <a:p>
            <a:r>
              <a:rPr lang="en-US" sz="1200" dirty="0" smtClean="0">
                <a:solidFill>
                  <a:srgbClr val="080E14"/>
                </a:solidFill>
              </a:rPr>
              <a:t>These are the fields which are </a:t>
            </a:r>
            <a:r>
              <a:rPr lang="en-US" sz="1200" dirty="0" smtClean="0">
                <a:solidFill>
                  <a:srgbClr val="080E14"/>
                </a:solidFill>
              </a:rPr>
              <a:t>present in the </a:t>
            </a:r>
            <a:r>
              <a:rPr lang="en-US" sz="1200" dirty="0" smtClean="0">
                <a:solidFill>
                  <a:srgbClr val="080E14"/>
                </a:solidFill>
              </a:rPr>
              <a:t>input data</a:t>
            </a:r>
            <a:r>
              <a:rPr lang="en-US" sz="1200" baseline="30000" dirty="0" smtClean="0">
                <a:solidFill>
                  <a:srgbClr val="080E14"/>
                </a:solidFill>
              </a:rPr>
              <a:t>*</a:t>
            </a:r>
            <a:r>
              <a:rPr lang="en-US" sz="1200" dirty="0" smtClean="0">
                <a:solidFill>
                  <a:srgbClr val="080E14"/>
                </a:solidFill>
              </a:rPr>
              <a:t>. This describes the property of every </a:t>
            </a:r>
            <a:r>
              <a:rPr lang="en-US" sz="1200" dirty="0" smtClean="0">
                <a:solidFill>
                  <a:srgbClr val="080E14"/>
                </a:solidFill>
              </a:rPr>
              <a:t>numerical column (which can be summarized) </a:t>
            </a:r>
            <a:r>
              <a:rPr lang="en-US" sz="1200" dirty="0" smtClean="0">
                <a:solidFill>
                  <a:srgbClr val="080E14"/>
                </a:solidFill>
              </a:rPr>
              <a:t>present in the data. some column shows the count of the data as ‘0’, which neglects them from being the part of the dataset which we will analyze. This Table is giving us a summary of the data attributes. Now we have an idea of, amount of the data </a:t>
            </a:r>
            <a:r>
              <a:rPr lang="en-US" sz="1200" b="1" dirty="0" smtClean="0">
                <a:solidFill>
                  <a:srgbClr val="080E14"/>
                </a:solidFill>
              </a:rPr>
              <a:t>(Count)</a:t>
            </a:r>
            <a:r>
              <a:rPr lang="en-US" sz="1200" dirty="0" smtClean="0">
                <a:solidFill>
                  <a:srgbClr val="080E14"/>
                </a:solidFill>
              </a:rPr>
              <a:t>, variation in the data </a:t>
            </a:r>
            <a:r>
              <a:rPr lang="en-US" sz="1200" b="1" dirty="0" smtClean="0">
                <a:solidFill>
                  <a:srgbClr val="080E14"/>
                </a:solidFill>
              </a:rPr>
              <a:t>(Min and Max) </a:t>
            </a:r>
            <a:r>
              <a:rPr lang="en-US" sz="1200" dirty="0" smtClean="0">
                <a:solidFill>
                  <a:srgbClr val="080E14"/>
                </a:solidFill>
              </a:rPr>
              <a:t>etc. so, we can go in details per column to approve the above properties.</a:t>
            </a:r>
            <a:endParaRPr lang="en-IN" sz="1200" dirty="0" smtClean="0">
              <a:solidFill>
                <a:srgbClr val="080E14"/>
              </a:solidFill>
            </a:endParaRPr>
          </a:p>
        </p:txBody>
      </p:sp>
    </p:spTree>
    <p:extLst>
      <p:ext uri="{BB962C8B-B14F-4D97-AF65-F5344CB8AC3E}">
        <p14:creationId xmlns:p14="http://schemas.microsoft.com/office/powerpoint/2010/main" val="2641938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95486"/>
            <a:ext cx="7632848" cy="369332"/>
          </a:xfrm>
          <a:prstGeom prst="rect">
            <a:avLst/>
          </a:prstGeom>
          <a:noFill/>
        </p:spPr>
        <p:txBody>
          <a:bodyPr wrap="square" lIns="0" tIns="0" rIns="0" bIns="0" rtlCol="0">
            <a:spAutoFit/>
          </a:bodyPr>
          <a:lstStyle/>
          <a:p>
            <a:r>
              <a:rPr lang="en-US" sz="2400" dirty="0">
                <a:solidFill>
                  <a:srgbClr val="45A9C6"/>
                </a:solidFill>
                <a:latin typeface="+mj-lt"/>
                <a:ea typeface="+mj-ea"/>
                <a:cs typeface="+mj-cs"/>
              </a:rPr>
              <a:t>DATA CLASSIFICATION : (Numerical and Categorical Data)</a:t>
            </a:r>
            <a:endParaRPr lang="en-IN" sz="2400" dirty="0">
              <a:solidFill>
                <a:srgbClr val="45A9C6"/>
              </a:solidFill>
              <a:latin typeface="+mj-lt"/>
              <a:ea typeface="+mj-ea"/>
              <a:cs typeface="+mj-cs"/>
            </a:endParaRPr>
          </a:p>
        </p:txBody>
      </p:sp>
      <p:sp>
        <p:nvSpPr>
          <p:cNvPr id="3" name="Rectangle 2"/>
          <p:cNvSpPr/>
          <p:nvPr/>
        </p:nvSpPr>
        <p:spPr>
          <a:xfrm>
            <a:off x="251520" y="1231822"/>
            <a:ext cx="8136904" cy="1200329"/>
          </a:xfrm>
          <a:prstGeom prst="rect">
            <a:avLst/>
          </a:prstGeom>
        </p:spPr>
        <p:txBody>
          <a:bodyPr wrap="square">
            <a:spAutoFit/>
          </a:bodyPr>
          <a:lstStyle/>
          <a:p>
            <a:r>
              <a:rPr lang="en-IN" sz="1200" dirty="0"/>
              <a:t>Index([</a:t>
            </a:r>
            <a:r>
              <a:rPr lang="en-IN" sz="1200" dirty="0">
                <a:solidFill>
                  <a:schemeClr val="bg1">
                    <a:lumMod val="65000"/>
                  </a:schemeClr>
                </a:solidFill>
              </a:rPr>
              <a:t>'TweetID', 'TweetRetweetFlag', 'TweetInReplyToStatusID',</a:t>
            </a:r>
          </a:p>
          <a:p>
            <a:r>
              <a:rPr lang="en-IN" sz="1200" dirty="0">
                <a:solidFill>
                  <a:schemeClr val="bg1">
                    <a:lumMod val="65000"/>
                  </a:schemeClr>
                </a:solidFill>
              </a:rPr>
              <a:t>       'TweetInReplyToUserID', 'TweetRetweetCount', 'TweetFavoritesCount',</a:t>
            </a:r>
          </a:p>
          <a:p>
            <a:r>
              <a:rPr lang="en-IN" sz="1200" dirty="0">
                <a:solidFill>
                  <a:schemeClr val="bg1">
                    <a:lumMod val="65000"/>
                  </a:schemeClr>
                </a:solidFill>
              </a:rPr>
              <a:t>       'TweetPlaceAttributes', 'TweetPlaceContainedWithin', 'UserID',</a:t>
            </a:r>
          </a:p>
          <a:p>
            <a:r>
              <a:rPr lang="en-IN" sz="1200" dirty="0">
                <a:solidFill>
                  <a:schemeClr val="bg1">
                    <a:lumMod val="65000"/>
                  </a:schemeClr>
                </a:solidFill>
              </a:rPr>
              <a:t>       'UserFollowersCount', 'UserFriendsCount', 'UserListedCount',</a:t>
            </a:r>
          </a:p>
          <a:p>
            <a:r>
              <a:rPr lang="en-IN" sz="1200" dirty="0">
                <a:solidFill>
                  <a:schemeClr val="bg1">
                    <a:lumMod val="65000"/>
                  </a:schemeClr>
                </a:solidFill>
              </a:rPr>
              <a:t>       'UserTweetCount', 'MacroIterationNumber'</a:t>
            </a:r>
            <a:r>
              <a:rPr lang="en-IN" sz="1200" dirty="0"/>
              <a:t>],</a:t>
            </a:r>
          </a:p>
          <a:p>
            <a:r>
              <a:rPr lang="en-IN" sz="1200" dirty="0"/>
              <a:t>      dtype='object')</a:t>
            </a:r>
          </a:p>
        </p:txBody>
      </p:sp>
      <p:sp>
        <p:nvSpPr>
          <p:cNvPr id="4" name="Rectangle 3"/>
          <p:cNvSpPr/>
          <p:nvPr/>
        </p:nvSpPr>
        <p:spPr>
          <a:xfrm>
            <a:off x="251520" y="3076261"/>
            <a:ext cx="8136904" cy="830997"/>
          </a:xfrm>
          <a:prstGeom prst="rect">
            <a:avLst/>
          </a:prstGeom>
        </p:spPr>
        <p:txBody>
          <a:bodyPr wrap="square">
            <a:spAutoFit/>
          </a:bodyPr>
          <a:lstStyle/>
          <a:p>
            <a:r>
              <a:rPr lang="en-IN" sz="1200" dirty="0"/>
              <a:t>[</a:t>
            </a:r>
            <a:r>
              <a:rPr lang="en-IN" sz="1200" dirty="0">
                <a:solidFill>
                  <a:schemeClr val="bg1">
                    <a:lumMod val="65000"/>
                  </a:schemeClr>
                </a:solidFill>
              </a:rPr>
              <a:t>'TweetSource', 'TweetPostedTime', 'UserExpandedLink', 'TweetPlaceBoundingBox',</a:t>
            </a:r>
          </a:p>
          <a:p>
            <a:r>
              <a:rPr lang="en-IN" sz="1200" dirty="0" smtClean="0">
                <a:solidFill>
                  <a:schemeClr val="bg1">
                    <a:lumMod val="65000"/>
                  </a:schemeClr>
                </a:solidFill>
              </a:rPr>
              <a:t>'TweetInReplyToScreenName</a:t>
            </a:r>
            <a:r>
              <a:rPr lang="en-IN" sz="1200" dirty="0">
                <a:solidFill>
                  <a:schemeClr val="bg1">
                    <a:lumMod val="65000"/>
                  </a:schemeClr>
                </a:solidFill>
              </a:rPr>
              <a:t>', 'UserScreenName', 'TweetBody', 'UserSignupDate', 'Us</a:t>
            </a:r>
          </a:p>
          <a:p>
            <a:r>
              <a:rPr lang="en-IN" sz="1200" dirty="0">
                <a:solidFill>
                  <a:schemeClr val="bg1">
                    <a:lumMod val="65000"/>
                  </a:schemeClr>
                </a:solidFill>
              </a:rPr>
              <a:t>erName', 'TweetPlaceName', 'UserDescription', 'UserLink', 'TweetCountry', 'Tweet</a:t>
            </a:r>
          </a:p>
          <a:p>
            <a:r>
              <a:rPr lang="en-IN" sz="1200" dirty="0">
                <a:solidFill>
                  <a:schemeClr val="bg1">
                    <a:lumMod val="65000"/>
                  </a:schemeClr>
                </a:solidFill>
              </a:rPr>
              <a:t>PlaceID', 'UserLocation', 'TweetPlaceFullName', 'TweetHashtags', 'tweet.place</a:t>
            </a:r>
            <a:r>
              <a:rPr lang="en-IN" sz="1200" dirty="0"/>
              <a:t>']</a:t>
            </a:r>
          </a:p>
        </p:txBody>
      </p:sp>
      <p:sp>
        <p:nvSpPr>
          <p:cNvPr id="5" name="Rectangle 4"/>
          <p:cNvSpPr/>
          <p:nvPr/>
        </p:nvSpPr>
        <p:spPr>
          <a:xfrm>
            <a:off x="179512" y="870304"/>
            <a:ext cx="2016578" cy="369332"/>
          </a:xfrm>
          <a:prstGeom prst="rect">
            <a:avLst/>
          </a:prstGeom>
        </p:spPr>
        <p:txBody>
          <a:bodyPr wrap="none">
            <a:spAutoFit/>
          </a:bodyPr>
          <a:lstStyle/>
          <a:p>
            <a:r>
              <a:rPr lang="en-US" dirty="0"/>
              <a:t>Numerical </a:t>
            </a:r>
            <a:r>
              <a:rPr lang="en-US" dirty="0" smtClean="0"/>
              <a:t>Columns</a:t>
            </a:r>
            <a:endParaRPr lang="en-IN" dirty="0"/>
          </a:p>
        </p:txBody>
      </p:sp>
      <p:sp>
        <p:nvSpPr>
          <p:cNvPr id="6" name="Rectangle 5"/>
          <p:cNvSpPr/>
          <p:nvPr/>
        </p:nvSpPr>
        <p:spPr>
          <a:xfrm>
            <a:off x="236923" y="2626280"/>
            <a:ext cx="2096921" cy="369332"/>
          </a:xfrm>
          <a:prstGeom prst="rect">
            <a:avLst/>
          </a:prstGeom>
        </p:spPr>
        <p:txBody>
          <a:bodyPr wrap="none">
            <a:spAutoFit/>
          </a:bodyPr>
          <a:lstStyle/>
          <a:p>
            <a:r>
              <a:rPr lang="en-US" dirty="0" smtClean="0"/>
              <a:t>Categorical Columns</a:t>
            </a:r>
            <a:endParaRPr lang="en-IN" dirty="0"/>
          </a:p>
        </p:txBody>
      </p:sp>
      <p:sp>
        <p:nvSpPr>
          <p:cNvPr id="7" name="TextBox 6"/>
          <p:cNvSpPr txBox="1"/>
          <p:nvPr/>
        </p:nvSpPr>
        <p:spPr>
          <a:xfrm>
            <a:off x="153108" y="4243590"/>
            <a:ext cx="8784976" cy="492443"/>
          </a:xfrm>
          <a:prstGeom prst="rect">
            <a:avLst/>
          </a:prstGeom>
          <a:noFill/>
        </p:spPr>
        <p:txBody>
          <a:bodyPr wrap="square" lIns="0" tIns="0" rIns="0" bIns="0" rtlCol="0">
            <a:spAutoFit/>
          </a:bodyPr>
          <a:lstStyle/>
          <a:p>
            <a:r>
              <a:rPr lang="en-US" sz="1600" i="1" dirty="0" smtClean="0">
                <a:solidFill>
                  <a:schemeClr val="accent3"/>
                </a:solidFill>
              </a:rPr>
              <a:t>Some of the fields above are not looking very relevant to the model we are trying to create. We will explore about them later. We should first check for the columns with ‘NULL’ in it.</a:t>
            </a:r>
            <a:endParaRPr lang="en-IN" sz="1600" i="1" dirty="0" smtClean="0">
              <a:solidFill>
                <a:schemeClr val="accent3"/>
              </a:solidFill>
            </a:endParaRPr>
          </a:p>
        </p:txBody>
      </p:sp>
    </p:spTree>
    <p:extLst>
      <p:ext uri="{BB962C8B-B14F-4D97-AF65-F5344CB8AC3E}">
        <p14:creationId xmlns:p14="http://schemas.microsoft.com/office/powerpoint/2010/main" val="235105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78836506"/>
              </p:ext>
            </p:extLst>
          </p:nvPr>
        </p:nvGraphicFramePr>
        <p:xfrm>
          <a:off x="4211959" y="195486"/>
          <a:ext cx="3672408" cy="4738125"/>
        </p:xfrm>
        <a:graphic>
          <a:graphicData uri="http://schemas.openxmlformats.org/drawingml/2006/table">
            <a:tbl>
              <a:tblPr/>
              <a:tblGrid>
                <a:gridCol w="2352342"/>
                <a:gridCol w="1320066"/>
              </a:tblGrid>
              <a:tr h="169101">
                <a:tc>
                  <a:txBody>
                    <a:bodyPr/>
                    <a:lstStyle/>
                    <a:p>
                      <a:pPr algn="ctr" fontAlgn="ctr"/>
                      <a:r>
                        <a:rPr lang="en-IN" sz="900" b="1" i="0" u="none" strike="noStrike" dirty="0">
                          <a:solidFill>
                            <a:schemeClr val="bg1"/>
                          </a:solidFill>
                          <a:effectLst/>
                          <a:latin typeface="Calibri" panose="020F0502020204030204" pitchFamily="34" charset="0"/>
                        </a:rPr>
                        <a:t>Columns</a:t>
                      </a:r>
                    </a:p>
                  </a:txBody>
                  <a:tcPr marL="5622" marR="5622" marT="56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IN" sz="900" b="1" i="0" u="none" strike="noStrike" dirty="0">
                          <a:solidFill>
                            <a:schemeClr val="bg1"/>
                          </a:solidFill>
                          <a:effectLst/>
                          <a:latin typeface="Calibri" panose="020F0502020204030204" pitchFamily="34" charset="0"/>
                        </a:rPr>
                        <a:t>NullPercentage</a:t>
                      </a:r>
                    </a:p>
                  </a:txBody>
                  <a:tcPr marL="5622" marR="5622" marT="56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r>
              <a:tr h="134122">
                <a:tc>
                  <a:txBody>
                    <a:bodyPr/>
                    <a:lstStyle/>
                    <a:p>
                      <a:pPr algn="l" fontAlgn="b"/>
                      <a:r>
                        <a:rPr lang="en-IN" sz="900" b="0" i="0" u="none" strike="noStrike" dirty="0">
                          <a:solidFill>
                            <a:srgbClr val="000000"/>
                          </a:solidFill>
                          <a:effectLst/>
                          <a:latin typeface="Calibri" panose="020F0502020204030204" pitchFamily="34" charset="0"/>
                        </a:rPr>
                        <a:t>TweetPostedTime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TweetID</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TweetBody</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TweetRetweetFlag</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TweetSource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TweetInReplyToStatusID</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100%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TweetInReplyToUserID</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100%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TweetInReplyToScreenName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100%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TweetRetweetCount</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TweetFavoritesCount</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TweetHashtags</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TweetPlaceID</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98%</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TweetPlaceName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98%</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TweetPlaceFullName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98%</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TweetCountry</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98%</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TweetPlaceBoundingBox</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98%</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TweetPlaceAttributes</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100%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TweetPlaceContainedWithin</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100%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UserID</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UserName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UserScreenName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UserLocation</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38%</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UserDescription</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10%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UserLink</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61%</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UserExpandedLink</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61%</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UserFollowersCount</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UserFriendsCount</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UserListedCount</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UserSignupDate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UserTweetCount</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MacroIterationNumber</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0%</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122">
                <a:tc>
                  <a:txBody>
                    <a:bodyPr/>
                    <a:lstStyle/>
                    <a:p>
                      <a:pPr algn="l" fontAlgn="b"/>
                      <a:r>
                        <a:rPr lang="en-IN" sz="900" b="0" i="0" u="none" strike="noStrike" dirty="0">
                          <a:solidFill>
                            <a:srgbClr val="000000"/>
                          </a:solidFill>
                          <a:effectLst/>
                          <a:latin typeface="Calibri" panose="020F0502020204030204" pitchFamily="34" charset="0"/>
                        </a:rPr>
                        <a:t>tweet.place</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98%</a:t>
                      </a:r>
                    </a:p>
                  </a:txBody>
                  <a:tcPr marL="5622" marR="5622" marT="56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179512" y="195486"/>
            <a:ext cx="3600400" cy="369332"/>
          </a:xfrm>
          <a:prstGeom prst="rect">
            <a:avLst/>
          </a:prstGeom>
          <a:noFill/>
        </p:spPr>
        <p:txBody>
          <a:bodyPr wrap="square" lIns="0" tIns="0" rIns="0" bIns="0" rtlCol="0">
            <a:spAutoFit/>
          </a:bodyPr>
          <a:lstStyle/>
          <a:p>
            <a:r>
              <a:rPr lang="en-US" sz="2400" dirty="0">
                <a:solidFill>
                  <a:srgbClr val="45A9C6"/>
                </a:solidFill>
                <a:latin typeface="+mj-lt"/>
                <a:ea typeface="+mj-ea"/>
                <a:cs typeface="+mj-cs"/>
              </a:rPr>
              <a:t>NULL DATA IDENTIFICATION</a:t>
            </a:r>
            <a:endParaRPr lang="en-IN" sz="2400" dirty="0">
              <a:solidFill>
                <a:srgbClr val="45A9C6"/>
              </a:solidFill>
              <a:latin typeface="+mj-lt"/>
              <a:ea typeface="+mj-ea"/>
              <a:cs typeface="+mj-cs"/>
            </a:endParaRPr>
          </a:p>
        </p:txBody>
      </p:sp>
      <p:sp>
        <p:nvSpPr>
          <p:cNvPr id="8" name="TextBox 7"/>
          <p:cNvSpPr txBox="1"/>
          <p:nvPr/>
        </p:nvSpPr>
        <p:spPr>
          <a:xfrm>
            <a:off x="107504" y="1131590"/>
            <a:ext cx="3960440" cy="2831544"/>
          </a:xfrm>
          <a:prstGeom prst="rect">
            <a:avLst/>
          </a:prstGeom>
          <a:noFill/>
        </p:spPr>
        <p:txBody>
          <a:bodyPr wrap="square" lIns="0" tIns="0" rIns="0" bIns="0" rtlCol="0">
            <a:spAutoFit/>
          </a:bodyPr>
          <a:lstStyle/>
          <a:p>
            <a:pPr marL="285750" indent="-285750">
              <a:buFont typeface="Wingdings" panose="05000000000000000000" pitchFamily="2" charset="2"/>
              <a:buChar char="v"/>
            </a:pPr>
            <a:r>
              <a:rPr lang="en-US" sz="1200" dirty="0">
                <a:solidFill>
                  <a:srgbClr val="080E14"/>
                </a:solidFill>
                <a:latin typeface="+mj-lt"/>
              </a:rPr>
              <a:t>Tweet Data has 32 columns, where 17 columns </a:t>
            </a:r>
          </a:p>
          <a:p>
            <a:r>
              <a:rPr lang="en-US" sz="1200" dirty="0" smtClean="0">
                <a:solidFill>
                  <a:srgbClr val="080E14"/>
                </a:solidFill>
                <a:latin typeface="+mj-lt"/>
              </a:rPr>
              <a:t>         Has </a:t>
            </a:r>
            <a:r>
              <a:rPr lang="en-US" sz="1200" dirty="0">
                <a:solidFill>
                  <a:srgbClr val="080E14"/>
                </a:solidFill>
                <a:latin typeface="+mj-lt"/>
              </a:rPr>
              <a:t>no Null values in the it. </a:t>
            </a:r>
          </a:p>
          <a:p>
            <a:pPr marL="285750" indent="-285750">
              <a:buFont typeface="Wingdings" panose="05000000000000000000" pitchFamily="2" charset="2"/>
              <a:buChar char="v"/>
            </a:pPr>
            <a:endParaRPr lang="en-US" sz="1200" dirty="0">
              <a:solidFill>
                <a:srgbClr val="080E14"/>
              </a:solidFill>
              <a:latin typeface="+mj-lt"/>
            </a:endParaRPr>
          </a:p>
          <a:p>
            <a:pPr marL="285750" indent="-285750">
              <a:buFont typeface="Wingdings" panose="05000000000000000000" pitchFamily="2" charset="2"/>
              <a:buChar char="v"/>
            </a:pPr>
            <a:r>
              <a:rPr lang="en-US" sz="1200" dirty="0">
                <a:solidFill>
                  <a:srgbClr val="080E14"/>
                </a:solidFill>
                <a:latin typeface="+mj-lt"/>
              </a:rPr>
              <a:t>we can not have a data which has more than 50% are Null Values. We have 13 columns falling in this criteria.</a:t>
            </a:r>
          </a:p>
          <a:p>
            <a:pPr marL="285750" indent="-285750">
              <a:buFont typeface="Wingdings" panose="05000000000000000000" pitchFamily="2" charset="2"/>
              <a:buChar char="v"/>
            </a:pPr>
            <a:endParaRPr lang="en-US" sz="1200" dirty="0">
              <a:solidFill>
                <a:srgbClr val="080E14"/>
              </a:solidFill>
              <a:latin typeface="+mj-lt"/>
            </a:endParaRPr>
          </a:p>
          <a:p>
            <a:pPr marL="285750" indent="-285750">
              <a:buFont typeface="Wingdings" panose="05000000000000000000" pitchFamily="2" charset="2"/>
              <a:buChar char="v"/>
            </a:pPr>
            <a:r>
              <a:rPr lang="en-US" sz="1200" dirty="0">
                <a:solidFill>
                  <a:srgbClr val="080E14"/>
                </a:solidFill>
                <a:latin typeface="+mj-lt"/>
              </a:rPr>
              <a:t>We will have to drop these columns as they will not have the same behavior across the model </a:t>
            </a:r>
            <a:r>
              <a:rPr lang="en-US" sz="1200" dirty="0" smtClean="0">
                <a:solidFill>
                  <a:srgbClr val="080E14"/>
                </a:solidFill>
                <a:latin typeface="+mj-lt"/>
              </a:rPr>
              <a:t>because </a:t>
            </a:r>
            <a:r>
              <a:rPr lang="en-US" sz="1200" dirty="0">
                <a:solidFill>
                  <a:srgbClr val="080E14"/>
                </a:solidFill>
                <a:latin typeface="+mj-lt"/>
              </a:rPr>
              <a:t>having ‘Null’ will lose the significance for that variable.</a:t>
            </a:r>
          </a:p>
          <a:p>
            <a:pPr marL="285750" indent="-285750">
              <a:buFont typeface="Wingdings" panose="05000000000000000000" pitchFamily="2" charset="2"/>
              <a:buChar char="v"/>
            </a:pPr>
            <a:endParaRPr lang="en-US" sz="1200" dirty="0">
              <a:solidFill>
                <a:srgbClr val="080E14"/>
              </a:solidFill>
              <a:latin typeface="+mj-lt"/>
            </a:endParaRPr>
          </a:p>
          <a:p>
            <a:pPr marL="285750" indent="-285750">
              <a:buFont typeface="Wingdings" panose="05000000000000000000" pitchFamily="2" charset="2"/>
              <a:buChar char="v"/>
            </a:pPr>
            <a:r>
              <a:rPr lang="en-US" sz="1200" dirty="0">
                <a:solidFill>
                  <a:srgbClr val="080E14"/>
                </a:solidFill>
                <a:latin typeface="+mj-lt"/>
              </a:rPr>
              <a:t>Although UserLocation has 38% of the values with ‘Null’ but we need this variable while creating the model as Location will be directly proportional to the trend of a tweet.</a:t>
            </a:r>
          </a:p>
          <a:p>
            <a:endParaRPr lang="en-US" sz="1600" dirty="0" smtClean="0"/>
          </a:p>
        </p:txBody>
      </p:sp>
    </p:spTree>
    <p:extLst>
      <p:ext uri="{BB962C8B-B14F-4D97-AF65-F5344CB8AC3E}">
        <p14:creationId xmlns:p14="http://schemas.microsoft.com/office/powerpoint/2010/main" val="162281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5976664" cy="369332"/>
          </a:xfrm>
          <a:prstGeom prst="rect">
            <a:avLst/>
          </a:prstGeom>
          <a:noFill/>
        </p:spPr>
        <p:txBody>
          <a:bodyPr wrap="square" lIns="0" tIns="0" rIns="0" bIns="0" rtlCol="0">
            <a:spAutoFit/>
          </a:bodyPr>
          <a:lstStyle/>
          <a:p>
            <a:r>
              <a:rPr lang="en-US" sz="2400" dirty="0">
                <a:solidFill>
                  <a:srgbClr val="45A9C6"/>
                </a:solidFill>
                <a:latin typeface="+mj-lt"/>
                <a:ea typeface="+mj-ea"/>
                <a:cs typeface="+mj-cs"/>
              </a:rPr>
              <a:t>DATA TREATMENT (MISSING DATA TREATMENT):</a:t>
            </a:r>
            <a:endParaRPr lang="en-IN" sz="2400" dirty="0">
              <a:solidFill>
                <a:srgbClr val="45A9C6"/>
              </a:solidFill>
              <a:latin typeface="+mj-lt"/>
              <a:ea typeface="+mj-ea"/>
              <a:cs typeface="+mj-cs"/>
            </a:endParaRPr>
          </a:p>
        </p:txBody>
      </p:sp>
      <p:sp>
        <p:nvSpPr>
          <p:cNvPr id="5" name="TextBox 4"/>
          <p:cNvSpPr txBox="1"/>
          <p:nvPr/>
        </p:nvSpPr>
        <p:spPr>
          <a:xfrm>
            <a:off x="323528" y="987574"/>
            <a:ext cx="8208912" cy="3631763"/>
          </a:xfrm>
          <a:prstGeom prst="rect">
            <a:avLst/>
          </a:prstGeom>
          <a:noFill/>
        </p:spPr>
        <p:txBody>
          <a:bodyPr wrap="square" lIns="0" tIns="0" rIns="0" bIns="0" rtlCol="0">
            <a:spAutoFit/>
          </a:bodyPr>
          <a:lstStyle/>
          <a:p>
            <a:pPr marL="171450" indent="-171450" algn="just">
              <a:buFont typeface="Wingdings" panose="05000000000000000000" pitchFamily="2" charset="2"/>
              <a:buChar char="v"/>
            </a:pPr>
            <a:r>
              <a:rPr lang="en-US" sz="1200" dirty="0" smtClean="0">
                <a:solidFill>
                  <a:schemeClr val="bg2">
                    <a:lumMod val="10000"/>
                  </a:schemeClr>
                </a:solidFill>
              </a:rPr>
              <a:t>We have identified the columns with NULL values in it. Now, we will remove these columns from our input file, identified Numeric columns and identified Categorical Columns.</a:t>
            </a:r>
          </a:p>
          <a:p>
            <a:pPr lvl="1"/>
            <a:endParaRPr lang="en-IN" sz="1600" dirty="0" smtClean="0"/>
          </a:p>
          <a:p>
            <a:pPr lvl="1"/>
            <a:r>
              <a:rPr lang="en-IN" sz="1200" dirty="0">
                <a:latin typeface="Consolas" panose="020B0609020204030204" pitchFamily="49" charset="0"/>
                <a:cs typeface="Consolas" panose="020B0609020204030204" pitchFamily="49" charset="0"/>
              </a:rPr>
              <a:t>	</a:t>
            </a:r>
            <a:r>
              <a:rPr lang="en-IN" sz="1200" dirty="0" smtClean="0">
                <a:latin typeface="Consolas" panose="020B0609020204030204" pitchFamily="49" charset="0"/>
                <a:cs typeface="Consolas" panose="020B0609020204030204" pitchFamily="49" charset="0"/>
              </a:rPr>
              <a:t>&gt;&gt;&gt; inputtweet_mo</a:t>
            </a:r>
            <a:r>
              <a:rPr lang="en-IN" sz="1200" dirty="0">
                <a:latin typeface="Consolas" panose="020B0609020204030204" pitchFamily="49" charset="0"/>
                <a:cs typeface="Consolas" panose="020B0609020204030204" pitchFamily="49" charset="0"/>
              </a:rPr>
              <a:t>= inputtweet.drop(dropcolfinal, axis=1).dropna()</a:t>
            </a:r>
          </a:p>
          <a:p>
            <a:pPr lvl="1"/>
            <a:r>
              <a:rPr lang="en-IN" sz="1200" dirty="0">
                <a:latin typeface="Consolas" panose="020B0609020204030204" pitchFamily="49" charset="0"/>
                <a:cs typeface="Consolas" panose="020B0609020204030204" pitchFamily="49" charset="0"/>
              </a:rPr>
              <a:t>	</a:t>
            </a:r>
            <a:r>
              <a:rPr lang="en-IN" sz="1200" dirty="0" smtClean="0">
                <a:latin typeface="Consolas" panose="020B0609020204030204" pitchFamily="49" charset="0"/>
                <a:cs typeface="Consolas" panose="020B0609020204030204" pitchFamily="49" charset="0"/>
              </a:rPr>
              <a:t>&gt;&gt;&gt; numericcol_mo</a:t>
            </a:r>
            <a:r>
              <a:rPr lang="en-IN" sz="1200" dirty="0">
                <a:latin typeface="Consolas" panose="020B0609020204030204" pitchFamily="49" charset="0"/>
                <a:cs typeface="Consolas" panose="020B0609020204030204" pitchFamily="49" charset="0"/>
              </a:rPr>
              <a:t>= list(set(numericcol)-set(dropcol['ColName']))</a:t>
            </a:r>
          </a:p>
          <a:p>
            <a:pPr lvl="1"/>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&gt;&gt;&gt; Categorical_mo</a:t>
            </a:r>
            <a:r>
              <a:rPr lang="en-US" sz="1200" dirty="0">
                <a:latin typeface="Consolas" panose="020B0609020204030204" pitchFamily="49" charset="0"/>
                <a:cs typeface="Consolas" panose="020B0609020204030204" pitchFamily="49" charset="0"/>
              </a:rPr>
              <a:t>= list(set(categoricalcol)-set(dropcol['ColName']))</a:t>
            </a:r>
          </a:p>
          <a:p>
            <a:endParaRPr lang="en-US" sz="1600" dirty="0"/>
          </a:p>
          <a:p>
            <a:endParaRPr lang="en-US" sz="1200" dirty="0" smtClean="0">
              <a:solidFill>
                <a:schemeClr val="bg2">
                  <a:lumMod val="10000"/>
                </a:schemeClr>
              </a:solidFill>
            </a:endParaRPr>
          </a:p>
          <a:p>
            <a:pPr marL="171450" indent="-171450">
              <a:buFont typeface="Wingdings" panose="05000000000000000000" pitchFamily="2" charset="2"/>
              <a:buChar char="v"/>
            </a:pPr>
            <a:r>
              <a:rPr lang="en-US" sz="1200" dirty="0" smtClean="0">
                <a:solidFill>
                  <a:schemeClr val="bg2">
                    <a:lumMod val="10000"/>
                  </a:schemeClr>
                </a:solidFill>
              </a:rPr>
              <a:t>Now, coming to the rest of the columns where </a:t>
            </a:r>
            <a:r>
              <a:rPr lang="en-US" sz="1200" dirty="0" smtClean="0">
                <a:solidFill>
                  <a:schemeClr val="bg2">
                    <a:lumMod val="10000"/>
                  </a:schemeClr>
                </a:solidFill>
              </a:rPr>
              <a:t>there </a:t>
            </a:r>
            <a:r>
              <a:rPr lang="en-US" sz="1200" dirty="0" smtClean="0">
                <a:solidFill>
                  <a:schemeClr val="bg2">
                    <a:lumMod val="10000"/>
                  </a:schemeClr>
                </a:solidFill>
              </a:rPr>
              <a:t>are ‘null’ values, we will have to replace these values with Mean/Median (for Numerical Columns) and some char e.g ‘-9999’ (for Categorival columns). So , we are going to impute Mean and ‘-9999’  in place of ‘null’ values.</a:t>
            </a:r>
          </a:p>
          <a:p>
            <a:endParaRPr lang="en-US" sz="1600" dirty="0" smtClean="0"/>
          </a:p>
          <a:p>
            <a:pPr lvl="2"/>
            <a:r>
              <a:rPr lang="en-US" sz="1200" dirty="0" smtClean="0">
                <a:latin typeface="Consolas" panose="020B0609020204030204" pitchFamily="49" charset="0"/>
                <a:cs typeface="Consolas" panose="020B0609020204030204" pitchFamily="49" charset="0"/>
              </a:rPr>
              <a:t>&gt;&gt;&gt; inputtweet_mo[numericcol_mo</a:t>
            </a: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inputtweet_mo[numericcol_mo</a:t>
            </a:r>
            <a:r>
              <a:rPr lang="en-US" sz="1200" dirty="0">
                <a:latin typeface="Consolas" panose="020B0609020204030204" pitchFamily="49" charset="0"/>
                <a:cs typeface="Consolas" panose="020B0609020204030204" pitchFamily="49" charset="0"/>
              </a:rPr>
              <a:t>].fillna(inputtweet_mo[numericcol_mo].mean(),inplace=True) </a:t>
            </a:r>
          </a:p>
          <a:p>
            <a:pPr lvl="2"/>
            <a:r>
              <a:rPr lang="en-US" sz="1200" dirty="0" smtClean="0">
                <a:latin typeface="Consolas" panose="020B0609020204030204" pitchFamily="49" charset="0"/>
                <a:cs typeface="Consolas" panose="020B0609020204030204" pitchFamily="49" charset="0"/>
              </a:rPr>
              <a:t>&gt;&gt;&gt; inputtweet_mo[Categorical_mo</a:t>
            </a:r>
            <a:r>
              <a:rPr lang="en-US" sz="1200" dirty="0">
                <a:latin typeface="Consolas" panose="020B0609020204030204" pitchFamily="49" charset="0"/>
                <a:cs typeface="Consolas" panose="020B0609020204030204" pitchFamily="49" charset="0"/>
              </a:rPr>
              <a:t>] = inputtweet_mo[Categorical_mo].fillna(value = -9999)</a:t>
            </a:r>
          </a:p>
          <a:p>
            <a:endParaRPr lang="en-US" sz="1600" dirty="0" smtClean="0"/>
          </a:p>
          <a:p>
            <a:endParaRPr lang="en-IN" sz="1600" dirty="0" smtClean="0"/>
          </a:p>
        </p:txBody>
      </p:sp>
    </p:spTree>
    <p:extLst>
      <p:ext uri="{BB962C8B-B14F-4D97-AF65-F5344CB8AC3E}">
        <p14:creationId xmlns:p14="http://schemas.microsoft.com/office/powerpoint/2010/main" val="2612582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12091"/>
            <a:ext cx="8568952" cy="923330"/>
          </a:xfrm>
          <a:prstGeom prst="rect">
            <a:avLst/>
          </a:prstGeom>
          <a:noFill/>
        </p:spPr>
        <p:txBody>
          <a:bodyPr wrap="square" lIns="0" tIns="0" rIns="0" bIns="0" rtlCol="0">
            <a:spAutoFit/>
          </a:bodyPr>
          <a:lstStyle/>
          <a:p>
            <a:pPr marL="171450" indent="-171450">
              <a:buFont typeface="Wingdings" charset="2"/>
              <a:buChar char="v"/>
            </a:pPr>
            <a:r>
              <a:rPr lang="en-US" sz="1200" dirty="0">
                <a:solidFill>
                  <a:schemeClr val="tx1">
                    <a:lumMod val="50000"/>
                  </a:schemeClr>
                </a:solidFill>
              </a:rPr>
              <a:t>Post analysis of the data, its been observed that the data is for a single date only with a different time stamp. We can use only Time (Hour, Minute and Second) to create the model</a:t>
            </a:r>
          </a:p>
          <a:p>
            <a:pPr marL="171450" indent="-171450">
              <a:buFont typeface="Wingdings" panose="05000000000000000000" pitchFamily="2" charset="2"/>
              <a:buChar char="v"/>
            </a:pPr>
            <a:endParaRPr lang="en-US" sz="1200" dirty="0">
              <a:solidFill>
                <a:schemeClr val="tx1">
                  <a:lumMod val="50000"/>
                </a:schemeClr>
              </a:solidFill>
            </a:endParaRPr>
          </a:p>
          <a:p>
            <a:pPr marL="171450" indent="-171450">
              <a:buFont typeface="Wingdings" panose="05000000000000000000" pitchFamily="2" charset="2"/>
              <a:buChar char="v"/>
            </a:pPr>
            <a:r>
              <a:rPr lang="en-US" sz="1200" dirty="0" smtClean="0">
                <a:solidFill>
                  <a:schemeClr val="tx1">
                    <a:lumMod val="50000"/>
                  </a:schemeClr>
                </a:solidFill>
              </a:rPr>
              <a:t>We will add three new columns named thour, tminute and tsecond in the input dataframe</a:t>
            </a:r>
            <a:r>
              <a:rPr lang="en-US" sz="1200" dirty="0">
                <a:solidFill>
                  <a:schemeClr val="tx1">
                    <a:lumMod val="50000"/>
                  </a:schemeClr>
                </a:solidFill>
              </a:rPr>
              <a:t> </a:t>
            </a:r>
            <a:r>
              <a:rPr lang="en-US" sz="1200" dirty="0" smtClean="0">
                <a:solidFill>
                  <a:schemeClr val="tx1">
                    <a:lumMod val="50000"/>
                  </a:schemeClr>
                </a:solidFill>
              </a:rPr>
              <a:t>corresponding to the ‘TweetPostedTime ‘ column.</a:t>
            </a:r>
            <a:endParaRPr lang="en-IN" sz="1400" dirty="0" smtClean="0">
              <a:solidFill>
                <a:schemeClr val="tx1">
                  <a:lumMod val="50000"/>
                </a:schemeClr>
              </a:solidFill>
            </a:endParaRPr>
          </a:p>
        </p:txBody>
      </p:sp>
      <p:sp>
        <p:nvSpPr>
          <p:cNvPr id="5" name="TextBox 4"/>
          <p:cNvSpPr txBox="1"/>
          <p:nvPr/>
        </p:nvSpPr>
        <p:spPr>
          <a:xfrm>
            <a:off x="179512" y="195486"/>
            <a:ext cx="5976664" cy="369332"/>
          </a:xfrm>
          <a:prstGeom prst="rect">
            <a:avLst/>
          </a:prstGeom>
          <a:noFill/>
        </p:spPr>
        <p:txBody>
          <a:bodyPr wrap="square" lIns="0" tIns="0" rIns="0" bIns="0" rtlCol="0">
            <a:spAutoFit/>
          </a:bodyPr>
          <a:lstStyle/>
          <a:p>
            <a:r>
              <a:rPr lang="en-US" sz="2400" dirty="0">
                <a:solidFill>
                  <a:srgbClr val="45A9C6"/>
                </a:solidFill>
                <a:latin typeface="+mj-lt"/>
                <a:ea typeface="+mj-ea"/>
                <a:cs typeface="+mj-cs"/>
              </a:rPr>
              <a:t>DATA TREATMENT Cont.….</a:t>
            </a:r>
            <a:endParaRPr lang="en-IN" sz="2400" dirty="0">
              <a:solidFill>
                <a:srgbClr val="45A9C6"/>
              </a:solidFill>
              <a:latin typeface="+mj-lt"/>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923678"/>
            <a:ext cx="4536504" cy="2808312"/>
          </a:xfrm>
          <a:prstGeom prst="rect">
            <a:avLst/>
          </a:prstGeom>
        </p:spPr>
      </p:pic>
      <p:sp>
        <p:nvSpPr>
          <p:cNvPr id="7" name="TextBox 6"/>
          <p:cNvSpPr txBox="1"/>
          <p:nvPr/>
        </p:nvSpPr>
        <p:spPr>
          <a:xfrm>
            <a:off x="4535996" y="2499742"/>
            <a:ext cx="3960440" cy="1785104"/>
          </a:xfrm>
          <a:prstGeom prst="rect">
            <a:avLst/>
          </a:prstGeom>
          <a:noFill/>
        </p:spPr>
        <p:txBody>
          <a:bodyPr wrap="square" lIns="0" tIns="0" rIns="0" bIns="0" rtlCol="0">
            <a:spAutoFit/>
          </a:bodyPr>
          <a:lstStyle/>
          <a:p>
            <a:pPr marL="285750" indent="-285750">
              <a:buFont typeface="Wingdings" panose="05000000000000000000" pitchFamily="2" charset="2"/>
              <a:buChar char="v"/>
            </a:pPr>
            <a:r>
              <a:rPr lang="en-US" sz="1200" dirty="0" smtClean="0">
                <a:solidFill>
                  <a:schemeClr val="tx1">
                    <a:lumMod val="50000"/>
                  </a:schemeClr>
                </a:solidFill>
              </a:rPr>
              <a:t>As you can see here that number of tweets been recorded at 10 ‘o’ clock is maximum.</a:t>
            </a:r>
          </a:p>
          <a:p>
            <a:pPr marL="285750" indent="-285750">
              <a:buFont typeface="Wingdings" panose="05000000000000000000" pitchFamily="2" charset="2"/>
              <a:buChar char="v"/>
            </a:pPr>
            <a:endParaRPr lang="en-US" sz="1200" dirty="0">
              <a:solidFill>
                <a:schemeClr val="tx1">
                  <a:lumMod val="50000"/>
                </a:schemeClr>
              </a:solidFill>
            </a:endParaRPr>
          </a:p>
          <a:p>
            <a:pPr marL="285750" indent="-285750">
              <a:buFont typeface="Wingdings" panose="05000000000000000000" pitchFamily="2" charset="2"/>
              <a:buChar char="v"/>
            </a:pPr>
            <a:r>
              <a:rPr lang="en-US" sz="1200" dirty="0" smtClean="0">
                <a:solidFill>
                  <a:schemeClr val="tx1">
                    <a:lumMod val="50000"/>
                  </a:schemeClr>
                </a:solidFill>
              </a:rPr>
              <a:t>Data has no record for the tweets after 10 ‘o’ clock.</a:t>
            </a:r>
          </a:p>
          <a:p>
            <a:pPr marL="285750" indent="-285750">
              <a:buFont typeface="Wingdings" panose="05000000000000000000" pitchFamily="2" charset="2"/>
              <a:buChar char="v"/>
            </a:pPr>
            <a:endParaRPr lang="en-US" sz="1200" dirty="0">
              <a:solidFill>
                <a:schemeClr val="tx1">
                  <a:lumMod val="50000"/>
                </a:schemeClr>
              </a:solidFill>
            </a:endParaRPr>
          </a:p>
          <a:p>
            <a:pPr marL="285750" indent="-285750">
              <a:buFont typeface="Wingdings" panose="05000000000000000000" pitchFamily="2" charset="2"/>
              <a:buChar char="v"/>
            </a:pPr>
            <a:r>
              <a:rPr lang="en-US" sz="1200" dirty="0" smtClean="0">
                <a:solidFill>
                  <a:schemeClr val="tx1">
                    <a:lumMod val="50000"/>
                  </a:schemeClr>
                </a:solidFill>
              </a:rPr>
              <a:t>At other times tweet count is following more or less the same trend.</a:t>
            </a:r>
          </a:p>
          <a:p>
            <a:endParaRPr lang="en-US" sz="1600" dirty="0">
              <a:solidFill>
                <a:schemeClr val="tx1">
                  <a:lumMod val="50000"/>
                </a:schemeClr>
              </a:solidFill>
            </a:endParaRPr>
          </a:p>
          <a:p>
            <a:endParaRPr lang="en-IN" sz="1600" dirty="0" smtClean="0">
              <a:solidFill>
                <a:schemeClr val="tx1">
                  <a:lumMod val="50000"/>
                </a:schemeClr>
              </a:solidFill>
            </a:endParaRPr>
          </a:p>
        </p:txBody>
      </p:sp>
    </p:spTree>
    <p:extLst>
      <p:ext uri="{BB962C8B-B14F-4D97-AF65-F5344CB8AC3E}">
        <p14:creationId xmlns:p14="http://schemas.microsoft.com/office/powerpoint/2010/main" val="3684651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5976664" cy="369332"/>
          </a:xfrm>
          <a:prstGeom prst="rect">
            <a:avLst/>
          </a:prstGeom>
          <a:noFill/>
        </p:spPr>
        <p:txBody>
          <a:bodyPr wrap="square" lIns="0" tIns="0" rIns="0" bIns="0" rtlCol="0">
            <a:spAutoFit/>
          </a:bodyPr>
          <a:lstStyle/>
          <a:p>
            <a:r>
              <a:rPr lang="en-US" sz="2400" dirty="0">
                <a:solidFill>
                  <a:srgbClr val="45A9C6"/>
                </a:solidFill>
                <a:latin typeface="+mj-lt"/>
                <a:ea typeface="+mj-ea"/>
                <a:cs typeface="+mj-cs"/>
              </a:rPr>
              <a:t>DATA TREATMENT Cont.….</a:t>
            </a:r>
            <a:endParaRPr lang="en-IN" sz="2400" dirty="0">
              <a:solidFill>
                <a:srgbClr val="45A9C6"/>
              </a:solidFill>
              <a:latin typeface="+mj-lt"/>
              <a:ea typeface="+mj-ea"/>
              <a:cs typeface="+mj-cs"/>
            </a:endParaRPr>
          </a:p>
        </p:txBody>
      </p:sp>
      <p:sp>
        <p:nvSpPr>
          <p:cNvPr id="5" name="TextBox 4"/>
          <p:cNvSpPr txBox="1"/>
          <p:nvPr/>
        </p:nvSpPr>
        <p:spPr>
          <a:xfrm>
            <a:off x="202949" y="915566"/>
            <a:ext cx="8568952" cy="923330"/>
          </a:xfrm>
          <a:prstGeom prst="rect">
            <a:avLst/>
          </a:prstGeom>
          <a:noFill/>
        </p:spPr>
        <p:txBody>
          <a:bodyPr wrap="square" lIns="0" tIns="0" rIns="0" bIns="0" rtlCol="0">
            <a:spAutoFit/>
          </a:bodyPr>
          <a:lstStyle/>
          <a:p>
            <a:pPr marL="171450" indent="-171450">
              <a:buFont typeface="Wingdings" charset="2"/>
              <a:buChar char="v"/>
            </a:pPr>
            <a:r>
              <a:rPr lang="en-US" sz="1200" dirty="0">
                <a:solidFill>
                  <a:schemeClr val="tx1">
                    <a:lumMod val="50000"/>
                  </a:schemeClr>
                </a:solidFill>
              </a:rPr>
              <a:t>Some Columns like </a:t>
            </a:r>
            <a:r>
              <a:rPr lang="en-US" sz="1200" dirty="0">
                <a:solidFill>
                  <a:schemeClr val="tx1">
                    <a:lumMod val="50000"/>
                  </a:schemeClr>
                </a:solidFill>
              </a:rPr>
              <a:t>Userid</a:t>
            </a:r>
            <a:r>
              <a:rPr lang="en-US" sz="1200" dirty="0">
                <a:solidFill>
                  <a:schemeClr val="tx1">
                    <a:lumMod val="50000"/>
                  </a:schemeClr>
                </a:solidFill>
              </a:rPr>
              <a:t>, </a:t>
            </a:r>
            <a:r>
              <a:rPr lang="en-US" sz="1200" dirty="0">
                <a:solidFill>
                  <a:schemeClr val="tx1">
                    <a:lumMod val="50000"/>
                  </a:schemeClr>
                </a:solidFill>
              </a:rPr>
              <a:t>UserName</a:t>
            </a:r>
            <a:r>
              <a:rPr lang="en-US" sz="1200" dirty="0">
                <a:solidFill>
                  <a:schemeClr val="tx1">
                    <a:lumMod val="50000"/>
                  </a:schemeClr>
                </a:solidFill>
              </a:rPr>
              <a:t>, </a:t>
            </a:r>
            <a:r>
              <a:rPr lang="en-US" sz="1200" dirty="0">
                <a:solidFill>
                  <a:schemeClr val="tx1">
                    <a:lumMod val="50000"/>
                  </a:schemeClr>
                </a:solidFill>
              </a:rPr>
              <a:t>UserScreenName</a:t>
            </a:r>
            <a:r>
              <a:rPr lang="en-US" sz="1200" dirty="0">
                <a:solidFill>
                  <a:schemeClr val="tx1">
                    <a:lumMod val="50000"/>
                  </a:schemeClr>
                </a:solidFill>
              </a:rPr>
              <a:t> and </a:t>
            </a:r>
            <a:r>
              <a:rPr lang="en-US" sz="1200" dirty="0">
                <a:solidFill>
                  <a:schemeClr val="tx1">
                    <a:lumMod val="50000"/>
                  </a:schemeClr>
                </a:solidFill>
              </a:rPr>
              <a:t>Userdescription</a:t>
            </a:r>
            <a:r>
              <a:rPr lang="en-US" sz="1200" dirty="0">
                <a:solidFill>
                  <a:schemeClr val="tx1">
                    <a:lumMod val="50000"/>
                  </a:schemeClr>
                </a:solidFill>
              </a:rPr>
              <a:t> are redundant in nature which can be dropped since they do not </a:t>
            </a:r>
            <a:r>
              <a:rPr lang="en-US" sz="1200" dirty="0">
                <a:solidFill>
                  <a:schemeClr val="tx1">
                    <a:lumMod val="50000"/>
                  </a:schemeClr>
                </a:solidFill>
              </a:rPr>
              <a:t>potray</a:t>
            </a:r>
            <a:r>
              <a:rPr lang="en-US" sz="1200" dirty="0">
                <a:solidFill>
                  <a:schemeClr val="tx1">
                    <a:lumMod val="50000"/>
                  </a:schemeClr>
                </a:solidFill>
              </a:rPr>
              <a:t> any significance in relation to the predictive model</a:t>
            </a:r>
          </a:p>
          <a:p>
            <a:pPr marL="171450" indent="-171450">
              <a:buFont typeface="Wingdings" charset="2"/>
              <a:buChar char="v"/>
            </a:pPr>
            <a:endParaRPr lang="en-US" sz="1200" dirty="0">
              <a:solidFill>
                <a:schemeClr val="tx1">
                  <a:lumMod val="50000"/>
                </a:schemeClr>
              </a:solidFill>
            </a:endParaRPr>
          </a:p>
          <a:p>
            <a:pPr marL="171450" indent="-171450">
              <a:buFont typeface="Wingdings" charset="2"/>
              <a:buChar char="v"/>
            </a:pPr>
            <a:r>
              <a:rPr lang="en-US" sz="1200" dirty="0">
                <a:solidFill>
                  <a:schemeClr val="tx1">
                    <a:lumMod val="50000"/>
                  </a:schemeClr>
                </a:solidFill>
              </a:rPr>
              <a:t>UserLink</a:t>
            </a:r>
            <a:r>
              <a:rPr lang="en-US" sz="1200" dirty="0">
                <a:solidFill>
                  <a:schemeClr val="tx1">
                    <a:lumMod val="50000"/>
                  </a:schemeClr>
                </a:solidFill>
              </a:rPr>
              <a:t> and </a:t>
            </a:r>
            <a:r>
              <a:rPr lang="en-US" sz="1200" dirty="0">
                <a:solidFill>
                  <a:schemeClr val="tx1">
                    <a:lumMod val="50000"/>
                  </a:schemeClr>
                </a:solidFill>
              </a:rPr>
              <a:t>UserExpandedLink</a:t>
            </a:r>
            <a:r>
              <a:rPr lang="en-US" sz="1200" dirty="0">
                <a:solidFill>
                  <a:schemeClr val="tx1">
                    <a:lumMod val="50000"/>
                  </a:schemeClr>
                </a:solidFill>
              </a:rPr>
              <a:t> should be dropped as well as they do not have a direct co-relation with the Target column (</a:t>
            </a:r>
            <a:r>
              <a:rPr lang="en-US" sz="1200" dirty="0">
                <a:solidFill>
                  <a:schemeClr val="tx1">
                    <a:lumMod val="50000"/>
                  </a:schemeClr>
                </a:solidFill>
              </a:rPr>
              <a:t>TweetRetweetCount</a:t>
            </a:r>
            <a:r>
              <a:rPr lang="en-US" sz="1200" dirty="0">
                <a:solidFill>
                  <a:schemeClr val="tx1">
                    <a:lumMod val="50000"/>
                  </a:schemeClr>
                </a:solidFill>
              </a:rPr>
              <a:t>)</a:t>
            </a:r>
          </a:p>
        </p:txBody>
      </p:sp>
      <p:sp>
        <p:nvSpPr>
          <p:cNvPr id="6" name="TextBox 5"/>
          <p:cNvSpPr txBox="1"/>
          <p:nvPr/>
        </p:nvSpPr>
        <p:spPr>
          <a:xfrm>
            <a:off x="185785" y="2643758"/>
            <a:ext cx="8568952" cy="1446550"/>
          </a:xfrm>
          <a:prstGeom prst="rect">
            <a:avLst/>
          </a:prstGeom>
          <a:noFill/>
        </p:spPr>
        <p:txBody>
          <a:bodyPr wrap="square" lIns="0" tIns="0" rIns="0" bIns="0" rtlCol="0">
            <a:spAutoFit/>
          </a:bodyPr>
          <a:lstStyle/>
          <a:p>
            <a:r>
              <a:rPr lang="en-US" dirty="0" smtClean="0">
                <a:solidFill>
                  <a:srgbClr val="45A9C6"/>
                </a:solidFill>
                <a:latin typeface="+mj-lt"/>
                <a:ea typeface="+mj-ea"/>
                <a:cs typeface="+mj-cs"/>
              </a:rPr>
              <a:t>PUNCTUATIONS &amp; STOP WORDS</a:t>
            </a:r>
          </a:p>
          <a:p>
            <a:endParaRPr lang="en-US" sz="1400" dirty="0"/>
          </a:p>
          <a:p>
            <a:pPr marL="171450" indent="-171450">
              <a:buFont typeface="Wingdings" charset="2"/>
              <a:buChar char="v"/>
            </a:pPr>
            <a:r>
              <a:rPr lang="en-US" sz="1200" dirty="0">
                <a:solidFill>
                  <a:schemeClr val="tx1">
                    <a:lumMod val="50000"/>
                  </a:schemeClr>
                </a:solidFill>
              </a:rPr>
              <a:t>Columns like </a:t>
            </a:r>
            <a:r>
              <a:rPr lang="en-US" sz="1200" dirty="0">
                <a:solidFill>
                  <a:schemeClr val="tx1">
                    <a:lumMod val="50000"/>
                  </a:schemeClr>
                </a:solidFill>
              </a:rPr>
              <a:t>TweetBody</a:t>
            </a:r>
            <a:r>
              <a:rPr lang="en-US" sz="1200" dirty="0">
                <a:solidFill>
                  <a:schemeClr val="tx1">
                    <a:lumMod val="50000"/>
                  </a:schemeClr>
                </a:solidFill>
              </a:rPr>
              <a:t>, TweetHAshTags and UserLocation might have some punctuation and stop words which we want to ignore while applying our approach. </a:t>
            </a:r>
          </a:p>
          <a:p>
            <a:pPr marL="171450" indent="-171450">
              <a:buFont typeface="Wingdings" charset="2"/>
              <a:buChar char="v"/>
            </a:pPr>
            <a:endParaRPr lang="en-US" sz="1200" dirty="0">
              <a:solidFill>
                <a:schemeClr val="tx1">
                  <a:lumMod val="50000"/>
                </a:schemeClr>
              </a:solidFill>
            </a:endParaRPr>
          </a:p>
          <a:p>
            <a:pPr marL="171450" indent="-171450">
              <a:buFont typeface="Wingdings" charset="2"/>
              <a:buChar char="v"/>
            </a:pPr>
            <a:r>
              <a:rPr lang="en-US" sz="1200" dirty="0">
                <a:solidFill>
                  <a:schemeClr val="tx1">
                    <a:lumMod val="50000"/>
                  </a:schemeClr>
                </a:solidFill>
              </a:rPr>
              <a:t>We have created functions to remove the punctuations, stopwords and remove ‘RT’ from the start of the Tweet. </a:t>
            </a:r>
          </a:p>
          <a:p>
            <a:endParaRPr lang="en-IN" sz="1400" dirty="0" smtClean="0"/>
          </a:p>
        </p:txBody>
      </p:sp>
    </p:spTree>
    <p:extLst>
      <p:ext uri="{BB962C8B-B14F-4D97-AF65-F5344CB8AC3E}">
        <p14:creationId xmlns:p14="http://schemas.microsoft.com/office/powerpoint/2010/main" val="402958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95486"/>
            <a:ext cx="5976664" cy="369332"/>
          </a:xfrm>
          <a:prstGeom prst="rect">
            <a:avLst/>
          </a:prstGeom>
          <a:noFill/>
        </p:spPr>
        <p:txBody>
          <a:bodyPr wrap="square" lIns="0" tIns="0" rIns="0" bIns="0" rtlCol="0">
            <a:spAutoFit/>
          </a:bodyPr>
          <a:lstStyle/>
          <a:p>
            <a:r>
              <a:rPr lang="en-US" sz="2400" dirty="0" smtClean="0">
                <a:solidFill>
                  <a:srgbClr val="45A9C6"/>
                </a:solidFill>
                <a:latin typeface="+mj-lt"/>
                <a:ea typeface="+mj-ea"/>
                <a:cs typeface="+mj-cs"/>
              </a:rPr>
              <a:t>TF-IDF : VECTORIZED INPUT</a:t>
            </a:r>
            <a:endParaRPr lang="en-IN" sz="2400" dirty="0">
              <a:solidFill>
                <a:srgbClr val="45A9C6"/>
              </a:solidFill>
              <a:latin typeface="+mj-lt"/>
              <a:ea typeface="+mj-ea"/>
              <a:cs typeface="+mj-cs"/>
            </a:endParaRPr>
          </a:p>
        </p:txBody>
      </p:sp>
      <p:sp>
        <p:nvSpPr>
          <p:cNvPr id="7" name="TextBox 6"/>
          <p:cNvSpPr txBox="1"/>
          <p:nvPr/>
        </p:nvSpPr>
        <p:spPr>
          <a:xfrm>
            <a:off x="169838" y="771550"/>
            <a:ext cx="8568952" cy="1908215"/>
          </a:xfrm>
          <a:prstGeom prst="rect">
            <a:avLst/>
          </a:prstGeom>
          <a:noFill/>
        </p:spPr>
        <p:txBody>
          <a:bodyPr wrap="square" lIns="0" tIns="0" rIns="0" bIns="0" rtlCol="0">
            <a:spAutoFit/>
          </a:bodyPr>
          <a:lstStyle/>
          <a:p>
            <a:r>
              <a:rPr lang="en-US" sz="1200" b="1" i="1" dirty="0" smtClean="0">
                <a:solidFill>
                  <a:schemeClr val="tx1">
                    <a:lumMod val="50000"/>
                  </a:schemeClr>
                </a:solidFill>
              </a:rPr>
              <a:t>TweetBody, TweetHashtags</a:t>
            </a:r>
            <a:r>
              <a:rPr lang="en-US" sz="1200" b="1" i="1" dirty="0">
                <a:solidFill>
                  <a:schemeClr val="tx1">
                    <a:lumMod val="50000"/>
                  </a:schemeClr>
                </a:solidFill>
              </a:rPr>
              <a:t> </a:t>
            </a:r>
            <a:r>
              <a:rPr lang="en-US" sz="1200" b="1" i="1" dirty="0" smtClean="0">
                <a:solidFill>
                  <a:schemeClr val="tx1">
                    <a:lumMod val="50000"/>
                  </a:schemeClr>
                </a:solidFill>
              </a:rPr>
              <a:t>and UserLocation are the fields which has very much significance with the objective of the problem.</a:t>
            </a:r>
          </a:p>
          <a:p>
            <a:endParaRPr lang="en-US" sz="1200" dirty="0" smtClean="0">
              <a:solidFill>
                <a:schemeClr val="tx1">
                  <a:lumMod val="50000"/>
                </a:schemeClr>
              </a:solidFill>
            </a:endParaRPr>
          </a:p>
          <a:p>
            <a:pPr marL="171450" indent="-171450">
              <a:buFont typeface="Wingdings" panose="05000000000000000000" pitchFamily="2" charset="2"/>
              <a:buChar char="v"/>
            </a:pPr>
            <a:r>
              <a:rPr lang="en-US" sz="1200" dirty="0" smtClean="0">
                <a:solidFill>
                  <a:schemeClr val="accent1"/>
                </a:solidFill>
              </a:rPr>
              <a:t>Tweet Body :</a:t>
            </a:r>
            <a:r>
              <a:rPr lang="en-US" sz="1200" dirty="0" smtClean="0">
                <a:solidFill>
                  <a:schemeClr val="tx1">
                    <a:lumMod val="50000"/>
                  </a:schemeClr>
                </a:solidFill>
              </a:rPr>
              <a:t> </a:t>
            </a:r>
            <a:r>
              <a:rPr lang="en-US" sz="1200" dirty="0">
                <a:solidFill>
                  <a:schemeClr val="bg2">
                    <a:lumMod val="10000"/>
                  </a:schemeClr>
                </a:solidFill>
              </a:rPr>
              <a:t>if body of two or more tweets are similar and number of times its been retweeted is also similar as well then we can find a correlation between them.</a:t>
            </a:r>
          </a:p>
          <a:p>
            <a:endParaRPr lang="en-US" sz="1400" dirty="0">
              <a:solidFill>
                <a:schemeClr val="tx1">
                  <a:lumMod val="50000"/>
                </a:schemeClr>
              </a:solidFill>
            </a:endParaRPr>
          </a:p>
          <a:p>
            <a:pPr marL="171450" indent="-171450">
              <a:buFont typeface="Wingdings" panose="05000000000000000000" pitchFamily="2" charset="2"/>
              <a:buChar char="v"/>
            </a:pPr>
            <a:r>
              <a:rPr lang="en-US" sz="1200" dirty="0" smtClean="0">
                <a:solidFill>
                  <a:schemeClr val="accent1"/>
                </a:solidFill>
              </a:rPr>
              <a:t>Tweet Hashtags:</a:t>
            </a:r>
            <a:r>
              <a:rPr lang="en-US" sz="1200" dirty="0" smtClean="0">
                <a:solidFill>
                  <a:schemeClr val="bg2">
                    <a:lumMod val="10000"/>
                  </a:schemeClr>
                </a:solidFill>
              </a:rPr>
              <a:t> </a:t>
            </a:r>
            <a:r>
              <a:rPr lang="en-US" sz="1200" dirty="0">
                <a:solidFill>
                  <a:schemeClr val="bg2">
                    <a:lumMod val="10000"/>
                  </a:schemeClr>
                </a:solidFill>
              </a:rPr>
              <a:t>Hashtags is a trend for people who use twitter. Every theme or social message or an ongoing program can be identified by hashtag (E.g. Travel, food etc). This create a different segments for the data available.</a:t>
            </a:r>
          </a:p>
          <a:p>
            <a:endParaRPr lang="en-US" sz="1400" dirty="0">
              <a:solidFill>
                <a:schemeClr val="tx1">
                  <a:lumMod val="50000"/>
                </a:schemeClr>
              </a:solidFill>
            </a:endParaRPr>
          </a:p>
          <a:p>
            <a:pPr marL="171450" indent="-171450">
              <a:buFont typeface="Wingdings" panose="05000000000000000000" pitchFamily="2" charset="2"/>
              <a:buChar char="v"/>
            </a:pPr>
            <a:r>
              <a:rPr lang="en-US" sz="1200" dirty="0" smtClean="0">
                <a:solidFill>
                  <a:schemeClr val="accent1"/>
                </a:solidFill>
              </a:rPr>
              <a:t>User Location:</a:t>
            </a:r>
            <a:r>
              <a:rPr lang="en-US" sz="1200" dirty="0" smtClean="0">
                <a:solidFill>
                  <a:schemeClr val="tx1">
                    <a:lumMod val="50000"/>
                  </a:schemeClr>
                </a:solidFill>
              </a:rPr>
              <a:t> </a:t>
            </a:r>
            <a:r>
              <a:rPr lang="en-US" sz="1200" dirty="0">
                <a:solidFill>
                  <a:schemeClr val="bg2">
                    <a:lumMod val="10000"/>
                  </a:schemeClr>
                </a:solidFill>
              </a:rPr>
              <a:t>A tweet for “Indian cricket team” victory will be retweeted in India mostly but if the tweet is for “England cricket Team” victory then retweet will happen in UK more.</a:t>
            </a:r>
          </a:p>
        </p:txBody>
      </p:sp>
      <p:sp>
        <p:nvSpPr>
          <p:cNvPr id="8" name="TextBox 7"/>
          <p:cNvSpPr txBox="1"/>
          <p:nvPr/>
        </p:nvSpPr>
        <p:spPr>
          <a:xfrm>
            <a:off x="169838" y="3363838"/>
            <a:ext cx="8568952" cy="1292662"/>
          </a:xfrm>
          <a:prstGeom prst="rect">
            <a:avLst/>
          </a:prstGeom>
          <a:noFill/>
        </p:spPr>
        <p:txBody>
          <a:bodyPr wrap="square" lIns="0" tIns="0" rIns="0" bIns="0" rtlCol="0">
            <a:spAutoFit/>
          </a:bodyPr>
          <a:lstStyle/>
          <a:p>
            <a:pPr marL="171450" indent="-171450">
              <a:buFont typeface="Wingdings" charset="2"/>
              <a:buChar char="v"/>
            </a:pPr>
            <a:r>
              <a:rPr lang="en-US" sz="1200" dirty="0">
                <a:solidFill>
                  <a:schemeClr val="tx1">
                    <a:lumMod val="50000"/>
                  </a:schemeClr>
                </a:solidFill>
              </a:rPr>
              <a:t>All the Columns mentioned above are of type String. The question is how can we analyze the similarity between every record in it</a:t>
            </a:r>
          </a:p>
          <a:p>
            <a:pPr marL="171450" indent="-171450">
              <a:buFont typeface="Wingdings" charset="2"/>
              <a:buChar char="v"/>
            </a:pPr>
            <a:endParaRPr lang="en-US" sz="1200" dirty="0">
              <a:solidFill>
                <a:schemeClr val="tx1">
                  <a:lumMod val="50000"/>
                </a:schemeClr>
              </a:solidFill>
            </a:endParaRPr>
          </a:p>
          <a:p>
            <a:pPr marL="171450" indent="-171450">
              <a:buFont typeface="Wingdings" charset="2"/>
              <a:buChar char="v"/>
            </a:pPr>
            <a:r>
              <a:rPr lang="en-US" sz="1200" dirty="0">
                <a:solidFill>
                  <a:schemeClr val="tx1">
                    <a:lumMod val="50000"/>
                  </a:schemeClr>
                </a:solidFill>
              </a:rPr>
              <a:t>Text analysis states that we need to extract the features of a string in a numerical form so that we can measure the similarity</a:t>
            </a:r>
          </a:p>
          <a:p>
            <a:pPr marL="171450" indent="-171450">
              <a:buFont typeface="Wingdings" charset="2"/>
              <a:buChar char="v"/>
            </a:pPr>
            <a:endParaRPr lang="en-US" sz="1200" dirty="0">
              <a:solidFill>
                <a:schemeClr val="tx1">
                  <a:lumMod val="50000"/>
                </a:schemeClr>
              </a:solidFill>
            </a:endParaRPr>
          </a:p>
          <a:p>
            <a:pPr marL="171450" indent="-171450">
              <a:buFont typeface="Wingdings" charset="2"/>
              <a:buChar char="v"/>
            </a:pPr>
            <a:r>
              <a:rPr lang="en-US" sz="1200" dirty="0">
                <a:solidFill>
                  <a:schemeClr val="tx1">
                    <a:lumMod val="50000"/>
                  </a:schemeClr>
                </a:solidFill>
              </a:rPr>
              <a:t>We will use </a:t>
            </a:r>
            <a:r>
              <a:rPr lang="en-US" sz="1200" b="1" dirty="0">
                <a:solidFill>
                  <a:schemeClr val="tx1">
                    <a:lumMod val="50000"/>
                  </a:schemeClr>
                </a:solidFill>
              </a:rPr>
              <a:t>TF (Term Frequency)</a:t>
            </a:r>
            <a:r>
              <a:rPr lang="en-US" sz="1200" dirty="0">
                <a:solidFill>
                  <a:schemeClr val="tx1">
                    <a:lumMod val="50000"/>
                  </a:schemeClr>
                </a:solidFill>
              </a:rPr>
              <a:t> and </a:t>
            </a:r>
            <a:r>
              <a:rPr lang="en-US" sz="1200" b="1" dirty="0">
                <a:solidFill>
                  <a:schemeClr val="tx1">
                    <a:lumMod val="50000"/>
                  </a:schemeClr>
                </a:solidFill>
              </a:rPr>
              <a:t>IDF (Inverse Document Frequency)</a:t>
            </a:r>
            <a:r>
              <a:rPr lang="en-US" sz="1200" dirty="0">
                <a:solidFill>
                  <a:schemeClr val="tx1">
                    <a:lumMod val="50000"/>
                  </a:schemeClr>
                </a:solidFill>
              </a:rPr>
              <a:t> to convert above columns into a vector form. Each row in these column will then be assigned according to the weight associated with it. These weights will be replaced with the original columns and then we will fit it into a model</a:t>
            </a:r>
          </a:p>
        </p:txBody>
      </p:sp>
      <p:sp>
        <p:nvSpPr>
          <p:cNvPr id="9" name="Rectangle 8"/>
          <p:cNvSpPr/>
          <p:nvPr/>
        </p:nvSpPr>
        <p:spPr>
          <a:xfrm>
            <a:off x="179512" y="2913802"/>
            <a:ext cx="1167948" cy="338554"/>
          </a:xfrm>
          <a:prstGeom prst="rect">
            <a:avLst/>
          </a:prstGeom>
        </p:spPr>
        <p:txBody>
          <a:bodyPr wrap="none">
            <a:spAutoFit/>
          </a:bodyPr>
          <a:lstStyle/>
          <a:p>
            <a:r>
              <a:rPr lang="en-US" sz="1600" dirty="0" smtClean="0">
                <a:solidFill>
                  <a:schemeClr val="accent1"/>
                </a:solidFill>
              </a:rPr>
              <a:t>APPROACH:</a:t>
            </a:r>
            <a:endParaRPr lang="en-IN" dirty="0"/>
          </a:p>
        </p:txBody>
      </p:sp>
    </p:spTree>
    <p:extLst>
      <p:ext uri="{BB962C8B-B14F-4D97-AF65-F5344CB8AC3E}">
        <p14:creationId xmlns:p14="http://schemas.microsoft.com/office/powerpoint/2010/main" val="3846396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ICLP Theme">
  <a:themeElements>
    <a:clrScheme name="ICLP">
      <a:dk1>
        <a:srgbClr val="616365"/>
      </a:dk1>
      <a:lt1>
        <a:sysClr val="window" lastClr="FFFFFF"/>
      </a:lt1>
      <a:dk2>
        <a:srgbClr val="616365"/>
      </a:dk2>
      <a:lt2>
        <a:srgbClr val="EEECE1"/>
      </a:lt2>
      <a:accent1>
        <a:srgbClr val="45A9C6"/>
      </a:accent1>
      <a:accent2>
        <a:srgbClr val="E7392C"/>
      </a:accent2>
      <a:accent3>
        <a:srgbClr val="F08017"/>
      </a:accent3>
      <a:accent4>
        <a:srgbClr val="224287"/>
      </a:accent4>
      <a:accent5>
        <a:srgbClr val="8C2332"/>
      </a:accent5>
      <a:accent6>
        <a:srgbClr val="007FA4"/>
      </a:accent6>
      <a:hlink>
        <a:srgbClr val="616365"/>
      </a:hlink>
      <a:folHlink>
        <a:srgbClr val="007FA4"/>
      </a:folHlink>
    </a:clrScheme>
    <a:fontScheme name="_ICLP">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7514</TotalTime>
  <Words>1776</Words>
  <Application>Microsoft Office PowerPoint</Application>
  <PresentationFormat>On-screen Show (16:9)</PresentationFormat>
  <Paragraphs>320</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Consolas</vt:lpstr>
      <vt:lpstr>Wingdings</vt:lpstr>
      <vt:lpstr>ICLP Theme</vt:lpstr>
      <vt:lpstr>Predictive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Cantorna</dc:creator>
  <cp:lastModifiedBy>Mohit Joshi</cp:lastModifiedBy>
  <cp:revision>216</cp:revision>
  <dcterms:created xsi:type="dcterms:W3CDTF">2016-08-22T13:45:52Z</dcterms:created>
  <dcterms:modified xsi:type="dcterms:W3CDTF">2017-04-13T14:19:56Z</dcterms:modified>
</cp:coreProperties>
</file>