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4" r:id="rId9"/>
    <p:sldId id="263" r:id="rId10"/>
    <p:sldId id="265" r:id="rId11"/>
    <p:sldId id="266" r:id="rId12"/>
    <p:sldId id="268"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9"/>
    <p:restoredTop sz="94643"/>
  </p:normalViewPr>
  <p:slideViewPr>
    <p:cSldViewPr snapToGrid="0" snapToObjects="1">
      <p:cViewPr varScale="1">
        <p:scale>
          <a:sx n="121" d="100"/>
          <a:sy n="121" d="100"/>
        </p:scale>
        <p:origin x="18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6852-CA7C-D44C-92D6-1204777D30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86C009-F1BA-D442-A57D-B04F36A89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EBD804-58D7-0840-AD65-046EEAD61865}"/>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5" name="Footer Placeholder 4">
            <a:extLst>
              <a:ext uri="{FF2B5EF4-FFF2-40B4-BE49-F238E27FC236}">
                <a16:creationId xmlns:a16="http://schemas.microsoft.com/office/drawing/2014/main" id="{9D23B33F-AA59-2D4E-AB38-D1F24CC72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0F232-6D27-BF40-AE88-EA5F9B5FC500}"/>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244509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F414-2C7B-2545-BB7A-41140EB2C4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3B3014-21C9-C94A-91DF-DF888BA014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55EE5-AEF8-364B-959D-108C33C8370E}"/>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5" name="Footer Placeholder 4">
            <a:extLst>
              <a:ext uri="{FF2B5EF4-FFF2-40B4-BE49-F238E27FC236}">
                <a16:creationId xmlns:a16="http://schemas.microsoft.com/office/drawing/2014/main" id="{340CD0A3-D4C7-954A-87EB-CD2C0BD16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BE62-1904-3F45-83B9-90077F649301}"/>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370621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3E7BE-F224-684B-AE9F-956A6633F1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F5F1C5-7A39-2640-80D8-C063FEF558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D928C-B4C3-D445-B1FF-5746DDD2116D}"/>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5" name="Footer Placeholder 4">
            <a:extLst>
              <a:ext uri="{FF2B5EF4-FFF2-40B4-BE49-F238E27FC236}">
                <a16:creationId xmlns:a16="http://schemas.microsoft.com/office/drawing/2014/main" id="{CEEF68B6-BA48-144C-BFF0-615078C17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E09CB-8D01-3242-A384-40498356D452}"/>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106650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7A3B-6B58-0046-A055-468A1775B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889D7-6906-4F44-82FC-0D8D8BFB2F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7F90B-1962-894D-A9B9-18746B00A6FE}"/>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5" name="Footer Placeholder 4">
            <a:extLst>
              <a:ext uri="{FF2B5EF4-FFF2-40B4-BE49-F238E27FC236}">
                <a16:creationId xmlns:a16="http://schemas.microsoft.com/office/drawing/2014/main" id="{304D1B06-CB54-BB43-8EBF-6B1D8986C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1354D-FC15-EC46-B7A4-F648414B7042}"/>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288063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D4F3-7B47-BD4E-AEB5-F8B58EBC3C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9E670D-FB8E-B14F-AA77-3B97E871D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2AEC7E-CF6E-1A48-A8A2-A78542300FA3}"/>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5" name="Footer Placeholder 4">
            <a:extLst>
              <a:ext uri="{FF2B5EF4-FFF2-40B4-BE49-F238E27FC236}">
                <a16:creationId xmlns:a16="http://schemas.microsoft.com/office/drawing/2014/main" id="{8B600079-8962-2146-A226-C575CB10B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33420-5AD6-704A-944A-91BF19C4569E}"/>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304095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CFBA-0284-1544-8544-73AA8CA782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AD6FD3-44E9-A14E-A0F9-184980CAEA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62FB7A-F3D8-6441-B676-6E95BB2192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C8901A-188D-9146-A140-161E7513DA65}"/>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6" name="Footer Placeholder 5">
            <a:extLst>
              <a:ext uri="{FF2B5EF4-FFF2-40B4-BE49-F238E27FC236}">
                <a16:creationId xmlns:a16="http://schemas.microsoft.com/office/drawing/2014/main" id="{797BA811-ECF3-2F4B-BFAA-110C63D50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58A3B-565D-4147-BC0A-0C06FF76BA67}"/>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191581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5297-1F52-7743-8447-EC2EE1AC8B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8C3AB2-900D-D344-867E-D1B69B1CC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1152E5-93BE-384B-AE54-9ABEF0720B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829978-859D-DE4A-AD41-C69431A47B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86113C-F056-4B47-955E-B721D10B8E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84A02-A985-6E41-9987-7D4C8A42A024}"/>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8" name="Footer Placeholder 7">
            <a:extLst>
              <a:ext uri="{FF2B5EF4-FFF2-40B4-BE49-F238E27FC236}">
                <a16:creationId xmlns:a16="http://schemas.microsoft.com/office/drawing/2014/main" id="{82C69007-1412-E24F-92E5-F04E79B79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B61D7-CDD2-254E-AC1A-57F596784AD6}"/>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289629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0D11-ADB6-4943-9A16-240B17CE5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3A6E88-81D3-8947-AD9E-12704BD936E2}"/>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4" name="Footer Placeholder 3">
            <a:extLst>
              <a:ext uri="{FF2B5EF4-FFF2-40B4-BE49-F238E27FC236}">
                <a16:creationId xmlns:a16="http://schemas.microsoft.com/office/drawing/2014/main" id="{3CC885F8-6E42-C948-B557-218B337CF8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EC07D7-FAF6-8A4D-9098-07FA22B28B3B}"/>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265029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F1E57C-BC0E-9742-B131-BB1E96F45B73}"/>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3" name="Footer Placeholder 2">
            <a:extLst>
              <a:ext uri="{FF2B5EF4-FFF2-40B4-BE49-F238E27FC236}">
                <a16:creationId xmlns:a16="http://schemas.microsoft.com/office/drawing/2014/main" id="{73DE7D16-B293-BF4D-8F49-1AC7927B5C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AAA1F-2151-E44A-B899-BCAE690A29AE}"/>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250111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C49B-62DA-5C45-8545-B52247EB4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B7B22C-A409-824B-B3F4-5965F7828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533910-5BE7-8C43-904A-6DF7A00DC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22909F-EB60-4A4F-860A-3795318673A9}"/>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6" name="Footer Placeholder 5">
            <a:extLst>
              <a:ext uri="{FF2B5EF4-FFF2-40B4-BE49-F238E27FC236}">
                <a16:creationId xmlns:a16="http://schemas.microsoft.com/office/drawing/2014/main" id="{9D236E90-20A3-2248-9C4C-EA691E5F3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C9FCB-7BD3-6543-A6F5-5A26C8FA8F66}"/>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70410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C553-CDAA-6640-8693-8D5892FF1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B9D26A-800B-5049-B355-ABD89FD308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CEA29-DA33-EF42-A013-00E2782B8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D2A9F2-5601-814D-9210-DD9F5D09B4A5}"/>
              </a:ext>
            </a:extLst>
          </p:cNvPr>
          <p:cNvSpPr>
            <a:spLocks noGrp="1"/>
          </p:cNvSpPr>
          <p:nvPr>
            <p:ph type="dt" sz="half" idx="10"/>
          </p:nvPr>
        </p:nvSpPr>
        <p:spPr/>
        <p:txBody>
          <a:bodyPr/>
          <a:lstStyle/>
          <a:p>
            <a:fld id="{2369648C-2D1E-9047-B08B-EE98FCB7B9CA}" type="datetimeFigureOut">
              <a:rPr lang="en-US" smtClean="0"/>
              <a:t>3/3/18</a:t>
            </a:fld>
            <a:endParaRPr lang="en-US"/>
          </a:p>
        </p:txBody>
      </p:sp>
      <p:sp>
        <p:nvSpPr>
          <p:cNvPr id="6" name="Footer Placeholder 5">
            <a:extLst>
              <a:ext uri="{FF2B5EF4-FFF2-40B4-BE49-F238E27FC236}">
                <a16:creationId xmlns:a16="http://schemas.microsoft.com/office/drawing/2014/main" id="{4CAFE410-6852-2544-9270-735CC18AF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CABAB-E973-034D-B6E3-545C01016873}"/>
              </a:ext>
            </a:extLst>
          </p:cNvPr>
          <p:cNvSpPr>
            <a:spLocks noGrp="1"/>
          </p:cNvSpPr>
          <p:nvPr>
            <p:ph type="sldNum" sz="quarter" idx="12"/>
          </p:nvPr>
        </p:nvSpPr>
        <p:spPr/>
        <p:txBody>
          <a:bodyPr/>
          <a:lstStyle/>
          <a:p>
            <a:fld id="{50577CAB-3220-7840-B6D7-3B56E2F7ED6C}" type="slidenum">
              <a:rPr lang="en-US" smtClean="0"/>
              <a:t>‹#›</a:t>
            </a:fld>
            <a:endParaRPr lang="en-US"/>
          </a:p>
        </p:txBody>
      </p:sp>
    </p:spTree>
    <p:extLst>
      <p:ext uri="{BB962C8B-B14F-4D97-AF65-F5344CB8AC3E}">
        <p14:creationId xmlns:p14="http://schemas.microsoft.com/office/powerpoint/2010/main" val="395022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AE35-4F7E-814F-BF5D-AA9255018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309616-F3FA-3749-940E-59B2E2411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49C70-9DAA-2D4D-ADCF-66192DF92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9648C-2D1E-9047-B08B-EE98FCB7B9CA}" type="datetimeFigureOut">
              <a:rPr lang="en-US" smtClean="0"/>
              <a:t>3/3/18</a:t>
            </a:fld>
            <a:endParaRPr lang="en-US"/>
          </a:p>
        </p:txBody>
      </p:sp>
      <p:sp>
        <p:nvSpPr>
          <p:cNvPr id="5" name="Footer Placeholder 4">
            <a:extLst>
              <a:ext uri="{FF2B5EF4-FFF2-40B4-BE49-F238E27FC236}">
                <a16:creationId xmlns:a16="http://schemas.microsoft.com/office/drawing/2014/main" id="{59FDDA26-0E89-0E42-9979-14E092B72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9C5658-0242-A549-9DD2-CF767E0F6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77CAB-3220-7840-B6D7-3B56E2F7ED6C}" type="slidenum">
              <a:rPr lang="en-US" smtClean="0"/>
              <a:t>‹#›</a:t>
            </a:fld>
            <a:endParaRPr lang="en-US"/>
          </a:p>
        </p:txBody>
      </p:sp>
    </p:spTree>
    <p:extLst>
      <p:ext uri="{BB962C8B-B14F-4D97-AF65-F5344CB8AC3E}">
        <p14:creationId xmlns:p14="http://schemas.microsoft.com/office/powerpoint/2010/main" val="3215739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C4FE-F327-B344-8748-B9B1B62B8CE9}"/>
              </a:ext>
            </a:extLst>
          </p:cNvPr>
          <p:cNvSpPr>
            <a:spLocks noGrp="1"/>
          </p:cNvSpPr>
          <p:nvPr>
            <p:ph type="ctrTitle"/>
          </p:nvPr>
        </p:nvSpPr>
        <p:spPr/>
        <p:txBody>
          <a:bodyPr/>
          <a:lstStyle/>
          <a:p>
            <a:r>
              <a:rPr lang="en-US" dirty="0"/>
              <a:t>Clash of Titans Tutorial</a:t>
            </a:r>
          </a:p>
        </p:txBody>
      </p:sp>
      <p:sp>
        <p:nvSpPr>
          <p:cNvPr id="3" name="Subtitle 2">
            <a:extLst>
              <a:ext uri="{FF2B5EF4-FFF2-40B4-BE49-F238E27FC236}">
                <a16:creationId xmlns:a16="http://schemas.microsoft.com/office/drawing/2014/main" id="{6CB84397-405B-E144-8940-367DA9C334F0}"/>
              </a:ext>
            </a:extLst>
          </p:cNvPr>
          <p:cNvSpPr>
            <a:spLocks noGrp="1"/>
          </p:cNvSpPr>
          <p:nvPr>
            <p:ph type="subTitle" idx="1"/>
          </p:nvPr>
        </p:nvSpPr>
        <p:spPr/>
        <p:txBody>
          <a:bodyPr/>
          <a:lstStyle/>
          <a:p>
            <a:r>
              <a:rPr lang="en-US" dirty="0"/>
              <a:t>Baseline</a:t>
            </a:r>
          </a:p>
        </p:txBody>
      </p:sp>
    </p:spTree>
    <p:extLst>
      <p:ext uri="{BB962C8B-B14F-4D97-AF65-F5344CB8AC3E}">
        <p14:creationId xmlns:p14="http://schemas.microsoft.com/office/powerpoint/2010/main" val="2973326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E9BD-202C-174E-B753-452B2C8DBF36}"/>
              </a:ext>
            </a:extLst>
          </p:cNvPr>
          <p:cNvSpPr>
            <a:spLocks noGrp="1"/>
          </p:cNvSpPr>
          <p:nvPr>
            <p:ph type="title"/>
          </p:nvPr>
        </p:nvSpPr>
        <p:spPr/>
        <p:txBody>
          <a:bodyPr/>
          <a:lstStyle/>
          <a:p>
            <a:pPr algn="ctr"/>
            <a:r>
              <a:rPr lang="en-US" dirty="0"/>
              <a:t>Attack Terminal Support</a:t>
            </a:r>
            <a:br>
              <a:rPr lang="en-US" dirty="0"/>
            </a:br>
            <a:r>
              <a:rPr lang="en-US" i="1" dirty="0"/>
              <a:t>Panel showing how to support an attack</a:t>
            </a:r>
            <a:endParaRPr lang="en-US" dirty="0"/>
          </a:p>
        </p:txBody>
      </p:sp>
      <p:sp>
        <p:nvSpPr>
          <p:cNvPr id="3" name="Content Placeholder 2">
            <a:extLst>
              <a:ext uri="{FF2B5EF4-FFF2-40B4-BE49-F238E27FC236}">
                <a16:creationId xmlns:a16="http://schemas.microsoft.com/office/drawing/2014/main" id="{FA48B1C5-368F-7549-A587-E46A022221C4}"/>
              </a:ext>
            </a:extLst>
          </p:cNvPr>
          <p:cNvSpPr>
            <a:spLocks noGrp="1"/>
          </p:cNvSpPr>
          <p:nvPr>
            <p:ph idx="1"/>
          </p:nvPr>
        </p:nvSpPr>
        <p:spPr/>
        <p:txBody>
          <a:bodyPr/>
          <a:lstStyle/>
          <a:p>
            <a:r>
              <a:rPr lang="en-US" dirty="0"/>
              <a:t>Instead of placing an attack terminal users can strengthen the attack power of other users placed attack terminal</a:t>
            </a:r>
          </a:p>
          <a:p>
            <a:pPr marL="0" indent="0">
              <a:buNone/>
            </a:pPr>
            <a:endParaRPr lang="en-US" dirty="0"/>
          </a:p>
          <a:p>
            <a:endParaRPr lang="en-US" dirty="0"/>
          </a:p>
        </p:txBody>
      </p:sp>
    </p:spTree>
    <p:extLst>
      <p:ext uri="{BB962C8B-B14F-4D97-AF65-F5344CB8AC3E}">
        <p14:creationId xmlns:p14="http://schemas.microsoft.com/office/powerpoint/2010/main" val="60891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4D21-AE93-D346-B137-43E1F972EE05}"/>
              </a:ext>
            </a:extLst>
          </p:cNvPr>
          <p:cNvSpPr>
            <a:spLocks noGrp="1"/>
          </p:cNvSpPr>
          <p:nvPr>
            <p:ph type="title"/>
          </p:nvPr>
        </p:nvSpPr>
        <p:spPr/>
        <p:txBody>
          <a:bodyPr/>
          <a:lstStyle/>
          <a:p>
            <a:pPr algn="ctr"/>
            <a:r>
              <a:rPr lang="en-US" dirty="0"/>
              <a:t>Capturing Buildings</a:t>
            </a:r>
            <a:br>
              <a:rPr lang="en-US" dirty="0"/>
            </a:br>
            <a:r>
              <a:rPr lang="en-US" i="1" dirty="0"/>
              <a:t>Panel showing result of successful attack</a:t>
            </a:r>
            <a:endParaRPr lang="en-US" dirty="0"/>
          </a:p>
        </p:txBody>
      </p:sp>
      <p:sp>
        <p:nvSpPr>
          <p:cNvPr id="3" name="Content Placeholder 2">
            <a:extLst>
              <a:ext uri="{FF2B5EF4-FFF2-40B4-BE49-F238E27FC236}">
                <a16:creationId xmlns:a16="http://schemas.microsoft.com/office/drawing/2014/main" id="{F7CCDFAD-7C28-CC47-9B34-49F9E726F775}"/>
              </a:ext>
            </a:extLst>
          </p:cNvPr>
          <p:cNvSpPr>
            <a:spLocks noGrp="1"/>
          </p:cNvSpPr>
          <p:nvPr>
            <p:ph idx="1"/>
          </p:nvPr>
        </p:nvSpPr>
        <p:spPr/>
        <p:txBody>
          <a:bodyPr/>
          <a:lstStyle/>
          <a:p>
            <a:r>
              <a:rPr lang="en-US" dirty="0"/>
              <a:t>When a building’s life points are reduced to zero the attack is over and the attacking team captures the building . The building’s life points stay at 0 and the building needs to be healed (easy prey for attack)</a:t>
            </a:r>
          </a:p>
          <a:p>
            <a:r>
              <a:rPr lang="en-US" dirty="0"/>
              <a:t>When several teams try to capture a building, the ownership of the building after a successful attack goes to the team that inflicted the most damage</a:t>
            </a:r>
          </a:p>
        </p:txBody>
      </p:sp>
    </p:spTree>
    <p:extLst>
      <p:ext uri="{BB962C8B-B14F-4D97-AF65-F5344CB8AC3E}">
        <p14:creationId xmlns:p14="http://schemas.microsoft.com/office/powerpoint/2010/main" val="104701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0E9-74B0-CA45-A34E-CA7C145E4B1D}"/>
              </a:ext>
            </a:extLst>
          </p:cNvPr>
          <p:cNvSpPr>
            <a:spLocks noGrp="1"/>
          </p:cNvSpPr>
          <p:nvPr>
            <p:ph type="title"/>
          </p:nvPr>
        </p:nvSpPr>
        <p:spPr/>
        <p:txBody>
          <a:bodyPr/>
          <a:lstStyle/>
          <a:p>
            <a:pPr algn="ctr"/>
            <a:r>
              <a:rPr lang="en-US" dirty="0"/>
              <a:t>Defense Mode</a:t>
            </a:r>
          </a:p>
        </p:txBody>
      </p:sp>
      <p:pic>
        <p:nvPicPr>
          <p:cNvPr id="4" name="Content Placeholder 3">
            <a:extLst>
              <a:ext uri="{FF2B5EF4-FFF2-40B4-BE49-F238E27FC236}">
                <a16:creationId xmlns:a16="http://schemas.microsoft.com/office/drawing/2014/main" id="{BB0C66D2-950F-0943-89A3-8C541643B776}"/>
              </a:ext>
            </a:extLst>
          </p:cNvPr>
          <p:cNvPicPr>
            <a:picLocks noGrp="1" noChangeAspect="1"/>
          </p:cNvPicPr>
          <p:nvPr>
            <p:ph idx="1"/>
          </p:nvPr>
        </p:nvPicPr>
        <p:blipFill>
          <a:blip r:embed="rId2"/>
          <a:stretch>
            <a:fillRect/>
          </a:stretch>
        </p:blipFill>
        <p:spPr>
          <a:xfrm>
            <a:off x="2679700" y="3556794"/>
            <a:ext cx="6832600" cy="889000"/>
          </a:xfrm>
          <a:prstGeom prst="rect">
            <a:avLst/>
          </a:prstGeom>
        </p:spPr>
      </p:pic>
      <p:sp>
        <p:nvSpPr>
          <p:cNvPr id="5" name="TextBox 4">
            <a:extLst>
              <a:ext uri="{FF2B5EF4-FFF2-40B4-BE49-F238E27FC236}">
                <a16:creationId xmlns:a16="http://schemas.microsoft.com/office/drawing/2014/main" id="{519948EC-F4C3-B64F-8CE4-E3CFB08E014F}"/>
              </a:ext>
            </a:extLst>
          </p:cNvPr>
          <p:cNvSpPr txBox="1"/>
          <p:nvPr/>
        </p:nvSpPr>
        <p:spPr>
          <a:xfrm>
            <a:off x="2974428" y="2551081"/>
            <a:ext cx="1839309" cy="646331"/>
          </a:xfrm>
          <a:prstGeom prst="rect">
            <a:avLst/>
          </a:prstGeom>
          <a:noFill/>
          <a:ln>
            <a:solidFill>
              <a:schemeClr val="accent1"/>
            </a:solidFill>
          </a:ln>
        </p:spPr>
        <p:txBody>
          <a:bodyPr wrap="square" rtlCol="0">
            <a:spAutoFit/>
          </a:bodyPr>
          <a:lstStyle/>
          <a:p>
            <a:pPr algn="ctr"/>
            <a:r>
              <a:rPr lang="en-US" dirty="0"/>
              <a:t>Press on Defense Mode</a:t>
            </a:r>
          </a:p>
        </p:txBody>
      </p:sp>
      <p:cxnSp>
        <p:nvCxnSpPr>
          <p:cNvPr id="7" name="Straight Arrow Connector 6">
            <a:extLst>
              <a:ext uri="{FF2B5EF4-FFF2-40B4-BE49-F238E27FC236}">
                <a16:creationId xmlns:a16="http://schemas.microsoft.com/office/drawing/2014/main" id="{38C0E8B9-524F-464C-B6ED-F8665E479685}"/>
              </a:ext>
            </a:extLst>
          </p:cNvPr>
          <p:cNvCxnSpPr>
            <a:cxnSpLocks/>
          </p:cNvCxnSpPr>
          <p:nvPr/>
        </p:nvCxnSpPr>
        <p:spPr>
          <a:xfrm>
            <a:off x="4130566" y="3264635"/>
            <a:ext cx="115613" cy="402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ECDBF56-3D6F-044A-B9D9-E34E3CA7E937}"/>
              </a:ext>
            </a:extLst>
          </p:cNvPr>
          <p:cNvSpPr/>
          <p:nvPr/>
        </p:nvSpPr>
        <p:spPr>
          <a:xfrm>
            <a:off x="2890346" y="3691239"/>
            <a:ext cx="2858814" cy="620110"/>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44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7EFC-7CA3-FE4B-A0DB-F93824C45DA7}"/>
              </a:ext>
            </a:extLst>
          </p:cNvPr>
          <p:cNvSpPr>
            <a:spLocks noGrp="1"/>
          </p:cNvSpPr>
          <p:nvPr>
            <p:ph type="title"/>
          </p:nvPr>
        </p:nvSpPr>
        <p:spPr/>
        <p:txBody>
          <a:bodyPr/>
          <a:lstStyle/>
          <a:p>
            <a:pPr algn="ctr"/>
            <a:r>
              <a:rPr lang="en-US" dirty="0"/>
              <a:t>Defense Mode</a:t>
            </a:r>
            <a:br>
              <a:rPr lang="en-US" dirty="0"/>
            </a:br>
            <a:r>
              <a:rPr lang="en-US" i="1" dirty="0"/>
              <a:t>defense mode panel</a:t>
            </a:r>
            <a:endParaRPr lang="en-US" dirty="0"/>
          </a:p>
        </p:txBody>
      </p:sp>
      <p:sp>
        <p:nvSpPr>
          <p:cNvPr id="3" name="Content Placeholder 2">
            <a:extLst>
              <a:ext uri="{FF2B5EF4-FFF2-40B4-BE49-F238E27FC236}">
                <a16:creationId xmlns:a16="http://schemas.microsoft.com/office/drawing/2014/main" id="{3B6C573A-B0E8-B84F-BABF-5AED3886FE7C}"/>
              </a:ext>
            </a:extLst>
          </p:cNvPr>
          <p:cNvSpPr>
            <a:spLocks noGrp="1"/>
          </p:cNvSpPr>
          <p:nvPr>
            <p:ph idx="1"/>
          </p:nvPr>
        </p:nvSpPr>
        <p:spPr/>
        <p:txBody>
          <a:bodyPr/>
          <a:lstStyle/>
          <a:p>
            <a:r>
              <a:rPr lang="en-US" dirty="0"/>
              <a:t>Defense mode is the mode for increasing buildings life points &amp; thwarting attacks by other teams </a:t>
            </a:r>
          </a:p>
          <a:p>
            <a:r>
              <a:rPr lang="en-US" dirty="0"/>
              <a:t>No need for geolocalization</a:t>
            </a:r>
          </a:p>
        </p:txBody>
      </p:sp>
    </p:spTree>
    <p:extLst>
      <p:ext uri="{BB962C8B-B14F-4D97-AF65-F5344CB8AC3E}">
        <p14:creationId xmlns:p14="http://schemas.microsoft.com/office/powerpoint/2010/main" val="3984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8C59-6591-D143-8859-A8132E295B43}"/>
              </a:ext>
            </a:extLst>
          </p:cNvPr>
          <p:cNvSpPr>
            <a:spLocks noGrp="1"/>
          </p:cNvSpPr>
          <p:nvPr>
            <p:ph type="title"/>
          </p:nvPr>
        </p:nvSpPr>
        <p:spPr/>
        <p:txBody>
          <a:bodyPr>
            <a:normAutofit/>
          </a:bodyPr>
          <a:lstStyle/>
          <a:p>
            <a:pPr algn="ctr"/>
            <a:r>
              <a:rPr lang="en-US" dirty="0"/>
              <a:t>Defense mode</a:t>
            </a:r>
            <a:br>
              <a:rPr lang="en-US" dirty="0"/>
            </a:br>
            <a:r>
              <a:rPr lang="en-US" dirty="0"/>
              <a:t>Defending against an attack terminal</a:t>
            </a:r>
          </a:p>
        </p:txBody>
      </p:sp>
      <p:sp>
        <p:nvSpPr>
          <p:cNvPr id="3" name="Content Placeholder 2">
            <a:extLst>
              <a:ext uri="{FF2B5EF4-FFF2-40B4-BE49-F238E27FC236}">
                <a16:creationId xmlns:a16="http://schemas.microsoft.com/office/drawing/2014/main" id="{168F469B-4FEC-4A43-8A60-5849BBA33A0A}"/>
              </a:ext>
            </a:extLst>
          </p:cNvPr>
          <p:cNvSpPr>
            <a:spLocks noGrp="1"/>
          </p:cNvSpPr>
          <p:nvPr>
            <p:ph idx="1"/>
          </p:nvPr>
        </p:nvSpPr>
        <p:spPr/>
        <p:txBody>
          <a:bodyPr/>
          <a:lstStyle/>
          <a:p>
            <a:r>
              <a:rPr lang="en-US" dirty="0"/>
              <a:t>Press this  button – </a:t>
            </a:r>
            <a:r>
              <a:rPr lang="en-US" i="1" dirty="0"/>
              <a:t>photo of button</a:t>
            </a:r>
            <a:endParaRPr lang="en-US" dirty="0"/>
          </a:p>
        </p:txBody>
      </p:sp>
    </p:spTree>
    <p:extLst>
      <p:ext uri="{BB962C8B-B14F-4D97-AF65-F5344CB8AC3E}">
        <p14:creationId xmlns:p14="http://schemas.microsoft.com/office/powerpoint/2010/main" val="211449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ECD2E-0E22-4242-B85D-777ADF52FF18}"/>
              </a:ext>
            </a:extLst>
          </p:cNvPr>
          <p:cNvSpPr>
            <a:spLocks noGrp="1"/>
          </p:cNvSpPr>
          <p:nvPr>
            <p:ph type="title"/>
          </p:nvPr>
        </p:nvSpPr>
        <p:spPr/>
        <p:txBody>
          <a:bodyPr/>
          <a:lstStyle/>
          <a:p>
            <a:pPr algn="ctr"/>
            <a:r>
              <a:rPr lang="en-US" dirty="0"/>
              <a:t>Defense mode</a:t>
            </a:r>
            <a:br>
              <a:rPr lang="en-US" dirty="0"/>
            </a:br>
            <a:r>
              <a:rPr lang="en-US" dirty="0"/>
              <a:t>Healing a building</a:t>
            </a:r>
          </a:p>
        </p:txBody>
      </p:sp>
      <p:sp>
        <p:nvSpPr>
          <p:cNvPr id="3" name="Content Placeholder 2">
            <a:extLst>
              <a:ext uri="{FF2B5EF4-FFF2-40B4-BE49-F238E27FC236}">
                <a16:creationId xmlns:a16="http://schemas.microsoft.com/office/drawing/2014/main" id="{04D28C84-9E67-FD49-B9EE-8FF8244E268C}"/>
              </a:ext>
            </a:extLst>
          </p:cNvPr>
          <p:cNvSpPr>
            <a:spLocks noGrp="1"/>
          </p:cNvSpPr>
          <p:nvPr>
            <p:ph idx="1"/>
          </p:nvPr>
        </p:nvSpPr>
        <p:spPr/>
        <p:txBody>
          <a:bodyPr/>
          <a:lstStyle/>
          <a:p>
            <a:r>
              <a:rPr lang="en-US" dirty="0"/>
              <a:t>Press this button </a:t>
            </a:r>
            <a:r>
              <a:rPr lang="en-US" i="1" dirty="0"/>
              <a:t>– photo of button</a:t>
            </a:r>
            <a:endParaRPr lang="en-US" dirty="0"/>
          </a:p>
        </p:txBody>
      </p:sp>
    </p:spTree>
    <p:extLst>
      <p:ext uri="{BB962C8B-B14F-4D97-AF65-F5344CB8AC3E}">
        <p14:creationId xmlns:p14="http://schemas.microsoft.com/office/powerpoint/2010/main" val="1755609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358A-485E-9944-9746-3B50DABBB959}"/>
              </a:ext>
            </a:extLst>
          </p:cNvPr>
          <p:cNvSpPr>
            <a:spLocks noGrp="1"/>
          </p:cNvSpPr>
          <p:nvPr>
            <p:ph type="title"/>
          </p:nvPr>
        </p:nvSpPr>
        <p:spPr/>
        <p:txBody>
          <a:bodyPr/>
          <a:lstStyle/>
          <a:p>
            <a:pPr algn="ctr"/>
            <a:r>
              <a:rPr lang="en-US" dirty="0"/>
              <a:t>Credits</a:t>
            </a:r>
          </a:p>
        </p:txBody>
      </p:sp>
      <p:pic>
        <p:nvPicPr>
          <p:cNvPr id="4" name="Content Placeholder 3">
            <a:extLst>
              <a:ext uri="{FF2B5EF4-FFF2-40B4-BE49-F238E27FC236}">
                <a16:creationId xmlns:a16="http://schemas.microsoft.com/office/drawing/2014/main" id="{B3341EC0-3D17-7D42-B5A2-EE7E92FE345A}"/>
              </a:ext>
            </a:extLst>
          </p:cNvPr>
          <p:cNvPicPr>
            <a:picLocks noGrp="1" noChangeAspect="1"/>
          </p:cNvPicPr>
          <p:nvPr>
            <p:ph idx="1"/>
          </p:nvPr>
        </p:nvPicPr>
        <p:blipFill>
          <a:blip r:embed="rId2"/>
          <a:stretch>
            <a:fillRect/>
          </a:stretch>
        </p:blipFill>
        <p:spPr>
          <a:xfrm>
            <a:off x="3248572" y="1690688"/>
            <a:ext cx="6451600" cy="850900"/>
          </a:xfrm>
          <a:prstGeom prst="rect">
            <a:avLst/>
          </a:prstGeom>
        </p:spPr>
      </p:pic>
      <p:sp>
        <p:nvSpPr>
          <p:cNvPr id="5" name="Rectangle 4">
            <a:extLst>
              <a:ext uri="{FF2B5EF4-FFF2-40B4-BE49-F238E27FC236}">
                <a16:creationId xmlns:a16="http://schemas.microsoft.com/office/drawing/2014/main" id="{36ACE04B-D97D-E345-B684-F222C7462B52}"/>
              </a:ext>
            </a:extLst>
          </p:cNvPr>
          <p:cNvSpPr/>
          <p:nvPr/>
        </p:nvSpPr>
        <p:spPr>
          <a:xfrm>
            <a:off x="3248572" y="1690688"/>
            <a:ext cx="2858814" cy="348319"/>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D27826C-159A-664B-B999-7D215812FEC3}"/>
              </a:ext>
            </a:extLst>
          </p:cNvPr>
          <p:cNvSpPr txBox="1"/>
          <p:nvPr/>
        </p:nvSpPr>
        <p:spPr>
          <a:xfrm>
            <a:off x="1145628" y="3069021"/>
            <a:ext cx="9963806" cy="3139321"/>
          </a:xfrm>
          <a:prstGeom prst="rect">
            <a:avLst/>
          </a:prstGeom>
          <a:noFill/>
        </p:spPr>
        <p:txBody>
          <a:bodyPr wrap="square" rtlCol="0">
            <a:spAutoFit/>
          </a:bodyPr>
          <a:lstStyle/>
          <a:p>
            <a:r>
              <a:rPr lang="en-US" dirty="0"/>
              <a:t>Every 10 seconds the game is updated. This is called a Tick</a:t>
            </a:r>
          </a:p>
          <a:p>
            <a:r>
              <a:rPr lang="en-US" dirty="0"/>
              <a:t>Every tick credits are earned </a:t>
            </a:r>
          </a:p>
          <a:p>
            <a:pPr lvl="1"/>
            <a:r>
              <a:rPr lang="en-US" dirty="0"/>
              <a:t>X credits are earned as a baseline and the number of credits earned can be increased via multipliers</a:t>
            </a:r>
          </a:p>
          <a:p>
            <a:pPr lvl="1"/>
            <a:r>
              <a:rPr lang="en-US" dirty="0"/>
              <a:t>Multipliers are dependent on the individual’s actions and are tick limited (disappear after a certain number of ticks)</a:t>
            </a:r>
          </a:p>
          <a:p>
            <a:r>
              <a:rPr lang="en-US" dirty="0"/>
              <a:t>Credits are used for 4 things:</a:t>
            </a:r>
          </a:p>
          <a:p>
            <a:pPr lvl="1"/>
            <a:r>
              <a:rPr lang="en-US" dirty="0"/>
              <a:t>Planting attack terminals – attack mode</a:t>
            </a:r>
          </a:p>
          <a:p>
            <a:pPr lvl="1"/>
            <a:r>
              <a:rPr lang="en-US" dirty="0"/>
              <a:t>Strengthening attack terminals (increases their attack points) – attack mode</a:t>
            </a:r>
          </a:p>
          <a:p>
            <a:pPr lvl="1"/>
            <a:r>
              <a:rPr lang="en-US" dirty="0"/>
              <a:t>Attacking attack terminals (reduces their life points) – defense mode</a:t>
            </a:r>
          </a:p>
          <a:p>
            <a:pPr lvl="1"/>
            <a:r>
              <a:rPr lang="en-US" dirty="0"/>
              <a:t>Strengthening buildings via adding life points   - defense mode</a:t>
            </a:r>
          </a:p>
          <a:p>
            <a:endParaRPr lang="en-US" dirty="0"/>
          </a:p>
        </p:txBody>
      </p:sp>
    </p:spTree>
    <p:extLst>
      <p:ext uri="{BB962C8B-B14F-4D97-AF65-F5344CB8AC3E}">
        <p14:creationId xmlns:p14="http://schemas.microsoft.com/office/powerpoint/2010/main" val="149481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2BCD-E667-CA49-A075-B7861C1E0EB0}"/>
              </a:ext>
            </a:extLst>
          </p:cNvPr>
          <p:cNvSpPr>
            <a:spLocks noGrp="1"/>
          </p:cNvSpPr>
          <p:nvPr>
            <p:ph type="title"/>
          </p:nvPr>
        </p:nvSpPr>
        <p:spPr/>
        <p:txBody>
          <a:bodyPr/>
          <a:lstStyle/>
          <a:p>
            <a:pPr algn="ctr"/>
            <a:r>
              <a:rPr lang="en-US" dirty="0"/>
              <a:t>Multipliers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2DD72B-9DFD-9042-B108-BCC39634890E}"/>
                  </a:ext>
                </a:extLst>
              </p:cNvPr>
              <p:cNvSpPr>
                <a:spLocks noGrp="1"/>
              </p:cNvSpPr>
              <p:nvPr>
                <p:ph idx="1"/>
              </p:nvPr>
            </p:nvSpPr>
            <p:spPr>
              <a:xfrm>
                <a:off x="838200" y="2811461"/>
                <a:ext cx="10515600" cy="3365501"/>
              </a:xfrm>
            </p:spPr>
            <p:txBody>
              <a:bodyPr>
                <a:normAutofit lnSpcReduction="10000"/>
              </a:bodyPr>
              <a:lstStyle/>
              <a:p>
                <a:r>
                  <a:rPr lang="en-US" dirty="0"/>
                  <a:t>Multipliers are added to the baseline credit as percentages of the baseline in the form:</a:t>
                </a:r>
              </a:p>
              <a:p>
                <a:pPr marL="457200" lvl="1" indent="0">
                  <a:buNone/>
                </a:pP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1+0.2+0.5−0.3</m:t>
                        </m:r>
                      </m:e>
                    </m:d>
                  </m:oMath>
                </a14:m>
                <a:r>
                  <a:rPr lang="en-US" dirty="0"/>
                  <a:t> with N being the baseline and the fractions being an example of 3 multipliers</a:t>
                </a:r>
              </a:p>
              <a:p>
                <a:r>
                  <a:rPr lang="en-US" dirty="0"/>
                  <a:t>Multipliers can be negative or positive</a:t>
                </a:r>
              </a:p>
              <a:p>
                <a:r>
                  <a:rPr lang="en-US" dirty="0"/>
                  <a:t>Temporary multipliers (certain number of ticks) are gained after every successful action</a:t>
                </a:r>
              </a:p>
              <a:p>
                <a:r>
                  <a:rPr lang="en-US" dirty="0"/>
                  <a:t>Permeant multipliers are gained by leveling up</a:t>
                </a:r>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E02DD72B-9DFD-9042-B108-BCC39634890E}"/>
                  </a:ext>
                </a:extLst>
              </p:cNvPr>
              <p:cNvSpPr>
                <a:spLocks noGrp="1" noRot="1" noChangeAspect="1" noMove="1" noResize="1" noEditPoints="1" noAdjustHandles="1" noChangeArrowheads="1" noChangeShapeType="1" noTextEdit="1"/>
              </p:cNvSpPr>
              <p:nvPr>
                <p:ph idx="1"/>
              </p:nvPr>
            </p:nvSpPr>
            <p:spPr>
              <a:xfrm>
                <a:off x="838200" y="2811461"/>
                <a:ext cx="10515600" cy="3365501"/>
              </a:xfrm>
              <a:blipFill>
                <a:blip r:embed="rId2"/>
                <a:stretch>
                  <a:fillRect l="-965" t="-3759" r="-1206"/>
                </a:stretch>
              </a:blipFill>
            </p:spPr>
            <p:txBody>
              <a:bodyPr/>
              <a:lstStyle/>
              <a:p>
                <a:r>
                  <a:rPr lang="en-US">
                    <a:noFill/>
                  </a:rPr>
                  <a:t> </a:t>
                </a:r>
              </a:p>
            </p:txBody>
          </p:sp>
        </mc:Fallback>
      </mc:AlternateContent>
      <p:pic>
        <p:nvPicPr>
          <p:cNvPr id="6" name="Content Placeholder 3">
            <a:extLst>
              <a:ext uri="{FF2B5EF4-FFF2-40B4-BE49-F238E27FC236}">
                <a16:creationId xmlns:a16="http://schemas.microsoft.com/office/drawing/2014/main" id="{F9D6814A-350F-F54C-920D-389CC518C8B4}"/>
              </a:ext>
            </a:extLst>
          </p:cNvPr>
          <p:cNvPicPr>
            <a:picLocks noChangeAspect="1"/>
          </p:cNvPicPr>
          <p:nvPr/>
        </p:nvPicPr>
        <p:blipFill>
          <a:blip r:embed="rId3"/>
          <a:stretch>
            <a:fillRect/>
          </a:stretch>
        </p:blipFill>
        <p:spPr>
          <a:xfrm>
            <a:off x="3059386" y="1825625"/>
            <a:ext cx="6451600" cy="850900"/>
          </a:xfrm>
          <a:prstGeom prst="rect">
            <a:avLst/>
          </a:prstGeom>
        </p:spPr>
      </p:pic>
      <p:sp>
        <p:nvSpPr>
          <p:cNvPr id="7" name="Rectangle 6">
            <a:extLst>
              <a:ext uri="{FF2B5EF4-FFF2-40B4-BE49-F238E27FC236}">
                <a16:creationId xmlns:a16="http://schemas.microsoft.com/office/drawing/2014/main" id="{A272CE29-86D0-8644-82F7-5A6B40541C77}"/>
              </a:ext>
            </a:extLst>
          </p:cNvPr>
          <p:cNvSpPr/>
          <p:nvPr/>
        </p:nvSpPr>
        <p:spPr>
          <a:xfrm>
            <a:off x="3059386" y="2251075"/>
            <a:ext cx="2858814" cy="425450"/>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966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45CC-BAC6-B247-9604-2257393E1889}"/>
              </a:ext>
            </a:extLst>
          </p:cNvPr>
          <p:cNvSpPr>
            <a:spLocks noGrp="1"/>
          </p:cNvSpPr>
          <p:nvPr>
            <p:ph type="title"/>
          </p:nvPr>
        </p:nvSpPr>
        <p:spPr/>
        <p:txBody>
          <a:bodyPr/>
          <a:lstStyle/>
          <a:p>
            <a:pPr algn="ctr"/>
            <a:r>
              <a:rPr lang="en-US" dirty="0"/>
              <a:t>Levels</a:t>
            </a:r>
          </a:p>
        </p:txBody>
      </p:sp>
      <p:sp>
        <p:nvSpPr>
          <p:cNvPr id="3" name="Content Placeholder 2">
            <a:extLst>
              <a:ext uri="{FF2B5EF4-FFF2-40B4-BE49-F238E27FC236}">
                <a16:creationId xmlns:a16="http://schemas.microsoft.com/office/drawing/2014/main" id="{38AC43A3-3F22-474D-83D9-976F1301F81F}"/>
              </a:ext>
            </a:extLst>
          </p:cNvPr>
          <p:cNvSpPr>
            <a:spLocks noGrp="1"/>
          </p:cNvSpPr>
          <p:nvPr>
            <p:ph idx="1"/>
          </p:nvPr>
        </p:nvSpPr>
        <p:spPr>
          <a:xfrm>
            <a:off x="838200" y="2701159"/>
            <a:ext cx="10515600" cy="3475804"/>
          </a:xfrm>
        </p:spPr>
        <p:txBody>
          <a:bodyPr>
            <a:normAutofit fontScale="92500" lnSpcReduction="20000"/>
          </a:bodyPr>
          <a:lstStyle/>
          <a:p>
            <a:r>
              <a:rPr lang="en-US" dirty="0"/>
              <a:t>4 Categories –</a:t>
            </a:r>
          </a:p>
          <a:p>
            <a:pPr lvl="1"/>
            <a:r>
              <a:rPr lang="en-US" dirty="0"/>
              <a:t>Attacker – places attack terminals</a:t>
            </a:r>
          </a:p>
          <a:p>
            <a:pPr lvl="1"/>
            <a:r>
              <a:rPr lang="en-US" dirty="0"/>
              <a:t>Attack Support – strengthens attack terminals</a:t>
            </a:r>
          </a:p>
          <a:p>
            <a:pPr lvl="1"/>
            <a:r>
              <a:rPr lang="en-US" dirty="0"/>
              <a:t>Defender – attacks attack terminals</a:t>
            </a:r>
          </a:p>
          <a:p>
            <a:pPr lvl="1"/>
            <a:r>
              <a:rPr lang="en-US" dirty="0"/>
              <a:t>Defender Support – heals buildings</a:t>
            </a:r>
          </a:p>
          <a:p>
            <a:r>
              <a:rPr lang="en-US" dirty="0"/>
              <a:t>Each action taken by the user falls onto 1 of the 4 categories and leveling up takes into account the category from which most actions were made</a:t>
            </a:r>
          </a:p>
          <a:p>
            <a:r>
              <a:rPr lang="en-US" dirty="0"/>
              <a:t>Leveling up gains permanent multipliers</a:t>
            </a:r>
          </a:p>
          <a:p>
            <a:r>
              <a:rPr lang="en-US" dirty="0"/>
              <a:t>Permanent multiplies are specific to the category from which most of the user’s actions belong to</a:t>
            </a:r>
          </a:p>
        </p:txBody>
      </p:sp>
      <p:pic>
        <p:nvPicPr>
          <p:cNvPr id="4" name="Content Placeholder 3">
            <a:extLst>
              <a:ext uri="{FF2B5EF4-FFF2-40B4-BE49-F238E27FC236}">
                <a16:creationId xmlns:a16="http://schemas.microsoft.com/office/drawing/2014/main" id="{76AEEB87-D857-A94A-AA61-A7AB69F7CBC5}"/>
              </a:ext>
            </a:extLst>
          </p:cNvPr>
          <p:cNvPicPr>
            <a:picLocks noChangeAspect="1"/>
          </p:cNvPicPr>
          <p:nvPr/>
        </p:nvPicPr>
        <p:blipFill>
          <a:blip r:embed="rId2"/>
          <a:stretch>
            <a:fillRect/>
          </a:stretch>
        </p:blipFill>
        <p:spPr>
          <a:xfrm>
            <a:off x="3248572" y="1690688"/>
            <a:ext cx="6451600" cy="850900"/>
          </a:xfrm>
          <a:prstGeom prst="rect">
            <a:avLst/>
          </a:prstGeom>
        </p:spPr>
      </p:pic>
      <p:sp>
        <p:nvSpPr>
          <p:cNvPr id="5" name="Rectangle 4">
            <a:extLst>
              <a:ext uri="{FF2B5EF4-FFF2-40B4-BE49-F238E27FC236}">
                <a16:creationId xmlns:a16="http://schemas.microsoft.com/office/drawing/2014/main" id="{5514CA18-EC4D-2449-A95B-948E2BC84874}"/>
              </a:ext>
            </a:extLst>
          </p:cNvPr>
          <p:cNvSpPr/>
          <p:nvPr/>
        </p:nvSpPr>
        <p:spPr>
          <a:xfrm>
            <a:off x="6759028" y="1690688"/>
            <a:ext cx="2941144" cy="425450"/>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00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B6B3-3C9D-8740-810A-216A126AF501}"/>
              </a:ext>
            </a:extLst>
          </p:cNvPr>
          <p:cNvSpPr>
            <a:spLocks noGrp="1"/>
          </p:cNvSpPr>
          <p:nvPr>
            <p:ph type="title"/>
          </p:nvPr>
        </p:nvSpPr>
        <p:spPr/>
        <p:txBody>
          <a:bodyPr/>
          <a:lstStyle/>
          <a:p>
            <a:pPr algn="ctr"/>
            <a:r>
              <a:rPr lang="en-US" dirty="0"/>
              <a:t>Individual Score</a:t>
            </a:r>
          </a:p>
        </p:txBody>
      </p:sp>
      <p:sp>
        <p:nvSpPr>
          <p:cNvPr id="3" name="Content Placeholder 2">
            <a:extLst>
              <a:ext uri="{FF2B5EF4-FFF2-40B4-BE49-F238E27FC236}">
                <a16:creationId xmlns:a16="http://schemas.microsoft.com/office/drawing/2014/main" id="{553E1578-8739-B846-8936-A4CB42DACC4C}"/>
              </a:ext>
            </a:extLst>
          </p:cNvPr>
          <p:cNvSpPr>
            <a:spLocks noGrp="1"/>
          </p:cNvSpPr>
          <p:nvPr>
            <p:ph idx="1"/>
          </p:nvPr>
        </p:nvSpPr>
        <p:spPr>
          <a:xfrm>
            <a:off x="838200" y="2764221"/>
            <a:ext cx="10515600" cy="3412742"/>
          </a:xfrm>
        </p:spPr>
        <p:txBody>
          <a:bodyPr/>
          <a:lstStyle/>
          <a:p>
            <a:r>
              <a:rPr lang="en-US" dirty="0"/>
              <a:t>Score points are obtained through actions in the game </a:t>
            </a:r>
          </a:p>
          <a:p>
            <a:r>
              <a:rPr lang="en-US" dirty="0"/>
              <a:t>Actions resulting in success gain more score points failed actions</a:t>
            </a:r>
          </a:p>
        </p:txBody>
      </p:sp>
      <p:pic>
        <p:nvPicPr>
          <p:cNvPr id="4" name="Content Placeholder 3">
            <a:extLst>
              <a:ext uri="{FF2B5EF4-FFF2-40B4-BE49-F238E27FC236}">
                <a16:creationId xmlns:a16="http://schemas.microsoft.com/office/drawing/2014/main" id="{F3005323-A926-CA45-A18D-27F4EFDFE89D}"/>
              </a:ext>
            </a:extLst>
          </p:cNvPr>
          <p:cNvPicPr>
            <a:picLocks noChangeAspect="1"/>
          </p:cNvPicPr>
          <p:nvPr/>
        </p:nvPicPr>
        <p:blipFill>
          <a:blip r:embed="rId2"/>
          <a:stretch>
            <a:fillRect/>
          </a:stretch>
        </p:blipFill>
        <p:spPr>
          <a:xfrm>
            <a:off x="3248572" y="1690688"/>
            <a:ext cx="6451600" cy="850900"/>
          </a:xfrm>
          <a:prstGeom prst="rect">
            <a:avLst/>
          </a:prstGeom>
        </p:spPr>
      </p:pic>
      <p:sp>
        <p:nvSpPr>
          <p:cNvPr id="5" name="Rectangle 4">
            <a:extLst>
              <a:ext uri="{FF2B5EF4-FFF2-40B4-BE49-F238E27FC236}">
                <a16:creationId xmlns:a16="http://schemas.microsoft.com/office/drawing/2014/main" id="{151306BB-BF2E-B34D-A412-8B70CDDFF6D5}"/>
              </a:ext>
            </a:extLst>
          </p:cNvPr>
          <p:cNvSpPr/>
          <p:nvPr/>
        </p:nvSpPr>
        <p:spPr>
          <a:xfrm>
            <a:off x="6759028" y="2111099"/>
            <a:ext cx="2941144" cy="425450"/>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42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22A7-2AAA-1740-9292-B32EB64E9896}"/>
              </a:ext>
            </a:extLst>
          </p:cNvPr>
          <p:cNvSpPr>
            <a:spLocks noGrp="1"/>
          </p:cNvSpPr>
          <p:nvPr>
            <p:ph type="title"/>
          </p:nvPr>
        </p:nvSpPr>
        <p:spPr/>
        <p:txBody>
          <a:bodyPr/>
          <a:lstStyle/>
          <a:p>
            <a:pPr algn="ctr"/>
            <a:r>
              <a:rPr lang="en-US" dirty="0"/>
              <a:t>Game Description</a:t>
            </a:r>
          </a:p>
        </p:txBody>
      </p:sp>
      <p:sp>
        <p:nvSpPr>
          <p:cNvPr id="3" name="Content Placeholder 2">
            <a:extLst>
              <a:ext uri="{FF2B5EF4-FFF2-40B4-BE49-F238E27FC236}">
                <a16:creationId xmlns:a16="http://schemas.microsoft.com/office/drawing/2014/main" id="{4F06293B-21A6-E444-A1BA-DB2BF2286204}"/>
              </a:ext>
            </a:extLst>
          </p:cNvPr>
          <p:cNvSpPr>
            <a:spLocks noGrp="1"/>
          </p:cNvSpPr>
          <p:nvPr>
            <p:ph idx="1"/>
          </p:nvPr>
        </p:nvSpPr>
        <p:spPr/>
        <p:txBody>
          <a:bodyPr/>
          <a:lstStyle/>
          <a:p>
            <a:r>
              <a:rPr lang="en-US" dirty="0"/>
              <a:t>4 Team – Faculties of EPFL</a:t>
            </a:r>
          </a:p>
          <a:p>
            <a:r>
              <a:rPr lang="en-US" dirty="0"/>
              <a:t>Game duration – 1 week</a:t>
            </a:r>
          </a:p>
          <a:p>
            <a:r>
              <a:rPr lang="en-US" dirty="0"/>
              <a:t>Capture Buildings to earn individual and team score points</a:t>
            </a:r>
          </a:p>
          <a:p>
            <a:r>
              <a:rPr lang="en-US" dirty="0"/>
              <a:t>Prevent enemy teams from capturing your buildings</a:t>
            </a:r>
          </a:p>
          <a:p>
            <a:r>
              <a:rPr lang="en-US" dirty="0"/>
              <a:t>Team with most points at the end of the week wins</a:t>
            </a:r>
          </a:p>
          <a:p>
            <a:r>
              <a:rPr lang="en-US" dirty="0"/>
              <a:t>Player with most points at the end of the week wins</a:t>
            </a:r>
          </a:p>
        </p:txBody>
      </p:sp>
    </p:spTree>
    <p:extLst>
      <p:ext uri="{BB962C8B-B14F-4D97-AF65-F5344CB8AC3E}">
        <p14:creationId xmlns:p14="http://schemas.microsoft.com/office/powerpoint/2010/main" val="746849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9F31-5AED-1B40-B731-6B8A31B99117}"/>
              </a:ext>
            </a:extLst>
          </p:cNvPr>
          <p:cNvSpPr>
            <a:spLocks noGrp="1"/>
          </p:cNvSpPr>
          <p:nvPr>
            <p:ph type="title"/>
          </p:nvPr>
        </p:nvSpPr>
        <p:spPr/>
        <p:txBody>
          <a:bodyPr/>
          <a:lstStyle/>
          <a:p>
            <a:pPr algn="ctr"/>
            <a:r>
              <a:rPr lang="en-US" dirty="0"/>
              <a:t>Team Score</a:t>
            </a:r>
          </a:p>
        </p:txBody>
      </p:sp>
      <p:sp>
        <p:nvSpPr>
          <p:cNvPr id="3" name="Content Placeholder 2">
            <a:extLst>
              <a:ext uri="{FF2B5EF4-FFF2-40B4-BE49-F238E27FC236}">
                <a16:creationId xmlns:a16="http://schemas.microsoft.com/office/drawing/2014/main" id="{73650500-CB8A-4449-99D6-092DE0BF9472}"/>
              </a:ext>
            </a:extLst>
          </p:cNvPr>
          <p:cNvSpPr>
            <a:spLocks noGrp="1"/>
          </p:cNvSpPr>
          <p:nvPr>
            <p:ph idx="1"/>
          </p:nvPr>
        </p:nvSpPr>
        <p:spPr/>
        <p:txBody>
          <a:bodyPr/>
          <a:lstStyle/>
          <a:p>
            <a:r>
              <a:rPr lang="en-US" dirty="0"/>
              <a:t>Team score is gained each tick and is dependent on the number an type of buildings captured by the team</a:t>
            </a:r>
          </a:p>
        </p:txBody>
      </p:sp>
    </p:spTree>
    <p:extLst>
      <p:ext uri="{BB962C8B-B14F-4D97-AF65-F5344CB8AC3E}">
        <p14:creationId xmlns:p14="http://schemas.microsoft.com/office/powerpoint/2010/main" val="245418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F36A-EE8D-1A48-8C11-0081AB4813F0}"/>
              </a:ext>
            </a:extLst>
          </p:cNvPr>
          <p:cNvSpPr>
            <a:spLocks noGrp="1"/>
          </p:cNvSpPr>
          <p:nvPr>
            <p:ph type="title"/>
          </p:nvPr>
        </p:nvSpPr>
        <p:spPr/>
        <p:txBody>
          <a:bodyPr/>
          <a:lstStyle/>
          <a:p>
            <a:pPr algn="ctr"/>
            <a:r>
              <a:rPr lang="en-US" dirty="0"/>
              <a:t>Select your Team</a:t>
            </a:r>
            <a:br>
              <a:rPr lang="en-US" dirty="0"/>
            </a:br>
            <a:r>
              <a:rPr lang="en-US" i="1" dirty="0"/>
              <a:t>picture of team selection panel</a:t>
            </a:r>
            <a:endParaRPr lang="en-US" dirty="0"/>
          </a:p>
        </p:txBody>
      </p:sp>
      <p:sp>
        <p:nvSpPr>
          <p:cNvPr id="3" name="Content Placeholder 2">
            <a:extLst>
              <a:ext uri="{FF2B5EF4-FFF2-40B4-BE49-F238E27FC236}">
                <a16:creationId xmlns:a16="http://schemas.microsoft.com/office/drawing/2014/main" id="{76AE7649-7EB2-624A-8109-28AA78F6F098}"/>
              </a:ext>
            </a:extLst>
          </p:cNvPr>
          <p:cNvSpPr>
            <a:spLocks noGrp="1"/>
          </p:cNvSpPr>
          <p:nvPr>
            <p:ph idx="1"/>
          </p:nvPr>
        </p:nvSpPr>
        <p:spPr/>
        <p:txBody>
          <a:bodyPr/>
          <a:lstStyle/>
          <a:p>
            <a:pPr lvl="1"/>
            <a:r>
              <a:rPr lang="en-US" dirty="0"/>
              <a:t>BASE – Faculty of Basic Sciences (Physics, Mathematics, Chemistry)</a:t>
            </a:r>
          </a:p>
          <a:p>
            <a:pPr lvl="1"/>
            <a:r>
              <a:rPr lang="en-US" dirty="0"/>
              <a:t>STI – Core Engineering (Electrical/Material/ Micro/Mechanical Engineering)</a:t>
            </a:r>
          </a:p>
          <a:p>
            <a:pPr lvl="1"/>
            <a:r>
              <a:rPr lang="en-US" dirty="0"/>
              <a:t> LCS – Life Computational Sciences (Computer/Life Sciences + Communication Systems )</a:t>
            </a:r>
          </a:p>
          <a:p>
            <a:pPr lvl="1"/>
            <a:r>
              <a:rPr lang="en-US" dirty="0"/>
              <a:t>ENAC – Architecture + Civil and Environmental Engineering</a:t>
            </a:r>
          </a:p>
        </p:txBody>
      </p:sp>
    </p:spTree>
    <p:extLst>
      <p:ext uri="{BB962C8B-B14F-4D97-AF65-F5344CB8AC3E}">
        <p14:creationId xmlns:p14="http://schemas.microsoft.com/office/powerpoint/2010/main" val="149353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E404-A7DC-7240-82D8-7D052A34A114}"/>
              </a:ext>
            </a:extLst>
          </p:cNvPr>
          <p:cNvSpPr>
            <a:spLocks noGrp="1"/>
          </p:cNvSpPr>
          <p:nvPr>
            <p:ph type="title"/>
          </p:nvPr>
        </p:nvSpPr>
        <p:spPr/>
        <p:txBody>
          <a:bodyPr/>
          <a:lstStyle/>
          <a:p>
            <a:pPr algn="ctr"/>
            <a:r>
              <a:rPr lang="en-US" dirty="0"/>
              <a:t>Zones</a:t>
            </a:r>
            <a:br>
              <a:rPr lang="en-US" dirty="0"/>
            </a:br>
            <a:r>
              <a:rPr lang="en-US" i="1" dirty="0"/>
              <a:t>picture of map with colored zones</a:t>
            </a:r>
            <a:endParaRPr lang="en-US" dirty="0"/>
          </a:p>
        </p:txBody>
      </p:sp>
      <p:sp>
        <p:nvSpPr>
          <p:cNvPr id="3" name="Content Placeholder 2">
            <a:extLst>
              <a:ext uri="{FF2B5EF4-FFF2-40B4-BE49-F238E27FC236}">
                <a16:creationId xmlns:a16="http://schemas.microsoft.com/office/drawing/2014/main" id="{29BC69C4-E0F9-F74D-A989-507E204D8B59}"/>
              </a:ext>
            </a:extLst>
          </p:cNvPr>
          <p:cNvSpPr>
            <a:spLocks noGrp="1"/>
          </p:cNvSpPr>
          <p:nvPr>
            <p:ph idx="1"/>
          </p:nvPr>
        </p:nvSpPr>
        <p:spPr/>
        <p:txBody>
          <a:bodyPr/>
          <a:lstStyle/>
          <a:p>
            <a:r>
              <a:rPr lang="en-US" dirty="0"/>
              <a:t>4 Zones –</a:t>
            </a:r>
          </a:p>
          <a:p>
            <a:pPr lvl="1"/>
            <a:r>
              <a:rPr lang="en-US" dirty="0"/>
              <a:t>Core zones – the buildings belonging to the teams at the beginning of the game. They can be captured by other teams (PENALTY for the team that lose its core zones)</a:t>
            </a:r>
          </a:p>
          <a:p>
            <a:pPr lvl="1"/>
            <a:r>
              <a:rPr lang="en-US" dirty="0"/>
              <a:t>Captured zones – buildings owned by teams (can be captured by other teams)</a:t>
            </a:r>
          </a:p>
          <a:p>
            <a:pPr lvl="1"/>
            <a:r>
              <a:rPr lang="en-US" dirty="0"/>
              <a:t>Safe Zones – zones that cannot be captured. They serve as zones from where to launch an attack</a:t>
            </a:r>
          </a:p>
          <a:p>
            <a:pPr lvl="1"/>
            <a:r>
              <a:rPr lang="en-US" dirty="0"/>
              <a:t>Neutral Zones – zones available for capture that are not owned by any team</a:t>
            </a:r>
          </a:p>
          <a:p>
            <a:endParaRPr lang="en-US" dirty="0"/>
          </a:p>
        </p:txBody>
      </p:sp>
    </p:spTree>
    <p:extLst>
      <p:ext uri="{BB962C8B-B14F-4D97-AF65-F5344CB8AC3E}">
        <p14:creationId xmlns:p14="http://schemas.microsoft.com/office/powerpoint/2010/main" val="281270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0E9-74B0-CA45-A34E-CA7C145E4B1D}"/>
              </a:ext>
            </a:extLst>
          </p:cNvPr>
          <p:cNvSpPr>
            <a:spLocks noGrp="1"/>
          </p:cNvSpPr>
          <p:nvPr>
            <p:ph type="title"/>
          </p:nvPr>
        </p:nvSpPr>
        <p:spPr/>
        <p:txBody>
          <a:bodyPr/>
          <a:lstStyle/>
          <a:p>
            <a:pPr algn="ctr"/>
            <a:r>
              <a:rPr lang="en-US" dirty="0"/>
              <a:t>Gameplay Modes</a:t>
            </a:r>
          </a:p>
        </p:txBody>
      </p:sp>
      <p:pic>
        <p:nvPicPr>
          <p:cNvPr id="4" name="Content Placeholder 3">
            <a:extLst>
              <a:ext uri="{FF2B5EF4-FFF2-40B4-BE49-F238E27FC236}">
                <a16:creationId xmlns:a16="http://schemas.microsoft.com/office/drawing/2014/main" id="{BB0C66D2-950F-0943-89A3-8C541643B776}"/>
              </a:ext>
            </a:extLst>
          </p:cNvPr>
          <p:cNvPicPr>
            <a:picLocks noGrp="1" noChangeAspect="1"/>
          </p:cNvPicPr>
          <p:nvPr>
            <p:ph idx="1"/>
          </p:nvPr>
        </p:nvPicPr>
        <p:blipFill>
          <a:blip r:embed="rId2"/>
          <a:stretch>
            <a:fillRect/>
          </a:stretch>
        </p:blipFill>
        <p:spPr>
          <a:xfrm>
            <a:off x="2679700" y="3556794"/>
            <a:ext cx="6832600" cy="889000"/>
          </a:xfrm>
          <a:prstGeom prst="rect">
            <a:avLst/>
          </a:prstGeom>
        </p:spPr>
      </p:pic>
    </p:spTree>
    <p:extLst>
      <p:ext uri="{BB962C8B-B14F-4D97-AF65-F5344CB8AC3E}">
        <p14:creationId xmlns:p14="http://schemas.microsoft.com/office/powerpoint/2010/main" val="275128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0E9-74B0-CA45-A34E-CA7C145E4B1D}"/>
              </a:ext>
            </a:extLst>
          </p:cNvPr>
          <p:cNvSpPr>
            <a:spLocks noGrp="1"/>
          </p:cNvSpPr>
          <p:nvPr>
            <p:ph type="title"/>
          </p:nvPr>
        </p:nvSpPr>
        <p:spPr/>
        <p:txBody>
          <a:bodyPr/>
          <a:lstStyle/>
          <a:p>
            <a:pPr algn="ctr"/>
            <a:r>
              <a:rPr lang="en-US" dirty="0"/>
              <a:t>Attack Mode</a:t>
            </a:r>
          </a:p>
        </p:txBody>
      </p:sp>
      <p:pic>
        <p:nvPicPr>
          <p:cNvPr id="4" name="Content Placeholder 3">
            <a:extLst>
              <a:ext uri="{FF2B5EF4-FFF2-40B4-BE49-F238E27FC236}">
                <a16:creationId xmlns:a16="http://schemas.microsoft.com/office/drawing/2014/main" id="{BB0C66D2-950F-0943-89A3-8C541643B776}"/>
              </a:ext>
            </a:extLst>
          </p:cNvPr>
          <p:cNvPicPr>
            <a:picLocks noGrp="1" noChangeAspect="1"/>
          </p:cNvPicPr>
          <p:nvPr>
            <p:ph idx="1"/>
          </p:nvPr>
        </p:nvPicPr>
        <p:blipFill>
          <a:blip r:embed="rId2"/>
          <a:stretch>
            <a:fillRect/>
          </a:stretch>
        </p:blipFill>
        <p:spPr>
          <a:xfrm>
            <a:off x="2679700" y="3556794"/>
            <a:ext cx="6832600" cy="889000"/>
          </a:xfrm>
          <a:prstGeom prst="rect">
            <a:avLst/>
          </a:prstGeom>
        </p:spPr>
      </p:pic>
      <p:sp>
        <p:nvSpPr>
          <p:cNvPr id="5" name="TextBox 4">
            <a:extLst>
              <a:ext uri="{FF2B5EF4-FFF2-40B4-BE49-F238E27FC236}">
                <a16:creationId xmlns:a16="http://schemas.microsoft.com/office/drawing/2014/main" id="{519948EC-F4C3-B64F-8CE4-E3CFB08E014F}"/>
              </a:ext>
            </a:extLst>
          </p:cNvPr>
          <p:cNvSpPr txBox="1"/>
          <p:nvPr/>
        </p:nvSpPr>
        <p:spPr>
          <a:xfrm>
            <a:off x="6358759" y="2701159"/>
            <a:ext cx="2333296" cy="369332"/>
          </a:xfrm>
          <a:prstGeom prst="rect">
            <a:avLst/>
          </a:prstGeom>
          <a:noFill/>
          <a:ln>
            <a:solidFill>
              <a:schemeClr val="accent1"/>
            </a:solidFill>
          </a:ln>
        </p:spPr>
        <p:txBody>
          <a:bodyPr wrap="square" rtlCol="0">
            <a:spAutoFit/>
          </a:bodyPr>
          <a:lstStyle/>
          <a:p>
            <a:r>
              <a:rPr lang="en-US" dirty="0"/>
              <a:t>Press on Attack Mode</a:t>
            </a:r>
          </a:p>
        </p:txBody>
      </p:sp>
      <p:cxnSp>
        <p:nvCxnSpPr>
          <p:cNvPr id="7" name="Straight Arrow Connector 6">
            <a:extLst>
              <a:ext uri="{FF2B5EF4-FFF2-40B4-BE49-F238E27FC236}">
                <a16:creationId xmlns:a16="http://schemas.microsoft.com/office/drawing/2014/main" id="{38C0E8B9-524F-464C-B6ED-F8665E479685}"/>
              </a:ext>
            </a:extLst>
          </p:cNvPr>
          <p:cNvCxnSpPr/>
          <p:nvPr/>
        </p:nvCxnSpPr>
        <p:spPr>
          <a:xfrm>
            <a:off x="7588469" y="3121572"/>
            <a:ext cx="147145" cy="55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ECDBF56-3D6F-044A-B9D9-E34E3CA7E937}"/>
              </a:ext>
            </a:extLst>
          </p:cNvPr>
          <p:cNvSpPr/>
          <p:nvPr/>
        </p:nvSpPr>
        <p:spPr>
          <a:xfrm>
            <a:off x="6358759" y="3678621"/>
            <a:ext cx="2774731" cy="620110"/>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01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1055-6F04-C946-9C33-293238E46610}"/>
              </a:ext>
            </a:extLst>
          </p:cNvPr>
          <p:cNvSpPr>
            <a:spLocks noGrp="1"/>
          </p:cNvSpPr>
          <p:nvPr>
            <p:ph type="title"/>
          </p:nvPr>
        </p:nvSpPr>
        <p:spPr/>
        <p:txBody>
          <a:bodyPr/>
          <a:lstStyle/>
          <a:p>
            <a:pPr algn="ctr"/>
            <a:r>
              <a:rPr lang="en-US" dirty="0"/>
              <a:t>Attack Mode</a:t>
            </a:r>
            <a:br>
              <a:rPr lang="en-US" dirty="0"/>
            </a:br>
            <a:r>
              <a:rPr lang="en-US" i="1" dirty="0"/>
              <a:t>panel of attack mode</a:t>
            </a:r>
            <a:endParaRPr lang="en-US" dirty="0"/>
          </a:p>
        </p:txBody>
      </p:sp>
      <p:sp>
        <p:nvSpPr>
          <p:cNvPr id="3" name="Content Placeholder 2">
            <a:extLst>
              <a:ext uri="{FF2B5EF4-FFF2-40B4-BE49-F238E27FC236}">
                <a16:creationId xmlns:a16="http://schemas.microsoft.com/office/drawing/2014/main" id="{A14456BD-6A9A-E245-B9FD-232BCE2B90FA}"/>
              </a:ext>
            </a:extLst>
          </p:cNvPr>
          <p:cNvSpPr>
            <a:spLocks noGrp="1"/>
          </p:cNvSpPr>
          <p:nvPr>
            <p:ph idx="1"/>
          </p:nvPr>
        </p:nvSpPr>
        <p:spPr/>
        <p:txBody>
          <a:bodyPr>
            <a:normAutofit fontScale="92500" lnSpcReduction="10000"/>
          </a:bodyPr>
          <a:lstStyle/>
          <a:p>
            <a:r>
              <a:rPr lang="en-US" dirty="0"/>
              <a:t>Attack mode is the mode for capturing buildings</a:t>
            </a:r>
          </a:p>
          <a:p>
            <a:pPr lvl="1"/>
            <a:r>
              <a:rPr lang="en-US" dirty="0"/>
              <a:t>Can capture neutral zones/ and zones captured by other teams including core </a:t>
            </a:r>
          </a:p>
          <a:p>
            <a:pPr lvl="2"/>
            <a:r>
              <a:rPr lang="en-US" dirty="0"/>
              <a:t>Bonus on capturing core buildings of other teams!</a:t>
            </a:r>
          </a:p>
          <a:p>
            <a:r>
              <a:rPr lang="en-US" dirty="0" err="1"/>
              <a:t>Geolocalized</a:t>
            </a:r>
            <a:r>
              <a:rPr lang="en-US" dirty="0"/>
              <a:t> – need to activate localization on your phone and be physically in the building to attack</a:t>
            </a:r>
          </a:p>
          <a:p>
            <a:r>
              <a:rPr lang="en-US" dirty="0"/>
              <a:t>Attack is made via placing attack towers </a:t>
            </a:r>
          </a:p>
          <a:p>
            <a:pPr lvl="1"/>
            <a:r>
              <a:rPr lang="en-US" dirty="0"/>
              <a:t>Attack towers have life points – when it reaches 0 the attack tower is lost</a:t>
            </a:r>
          </a:p>
          <a:p>
            <a:r>
              <a:rPr lang="en-US" dirty="0"/>
              <a:t>Each tick a placed attack tower reduces life points from the buildings</a:t>
            </a:r>
          </a:p>
          <a:p>
            <a:pPr lvl="1"/>
            <a:r>
              <a:rPr lang="en-US" dirty="0"/>
              <a:t>Attack towers have baseline attack points and its attack power can be increased via strengthening </a:t>
            </a:r>
          </a:p>
          <a:p>
            <a:r>
              <a:rPr lang="en-US" dirty="0"/>
              <a:t>Attacks are only launched from safe zones</a:t>
            </a:r>
          </a:p>
          <a:p>
            <a:endParaRPr lang="en-US" dirty="0"/>
          </a:p>
        </p:txBody>
      </p:sp>
    </p:spTree>
    <p:extLst>
      <p:ext uri="{BB962C8B-B14F-4D97-AF65-F5344CB8AC3E}">
        <p14:creationId xmlns:p14="http://schemas.microsoft.com/office/powerpoint/2010/main" val="352504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7B2C-EBD8-5C48-A35B-D0D77580A080}"/>
              </a:ext>
            </a:extLst>
          </p:cNvPr>
          <p:cNvSpPr>
            <a:spLocks noGrp="1"/>
          </p:cNvSpPr>
          <p:nvPr>
            <p:ph type="title"/>
          </p:nvPr>
        </p:nvSpPr>
        <p:spPr/>
        <p:txBody>
          <a:bodyPr/>
          <a:lstStyle/>
          <a:p>
            <a:pPr algn="ctr"/>
            <a:r>
              <a:rPr lang="en-US" dirty="0"/>
              <a:t>Attack Mode</a:t>
            </a:r>
            <a:br>
              <a:rPr lang="en-US" dirty="0"/>
            </a:br>
            <a:r>
              <a:rPr lang="en-US" i="1" dirty="0"/>
              <a:t>picture of safe zone</a:t>
            </a:r>
            <a:endParaRPr lang="en-US" dirty="0"/>
          </a:p>
        </p:txBody>
      </p:sp>
      <p:sp>
        <p:nvSpPr>
          <p:cNvPr id="3" name="Content Placeholder 2">
            <a:extLst>
              <a:ext uri="{FF2B5EF4-FFF2-40B4-BE49-F238E27FC236}">
                <a16:creationId xmlns:a16="http://schemas.microsoft.com/office/drawing/2014/main" id="{F6789D2F-859F-B442-9951-91E57B774A2A}"/>
              </a:ext>
            </a:extLst>
          </p:cNvPr>
          <p:cNvSpPr>
            <a:spLocks noGrp="1"/>
          </p:cNvSpPr>
          <p:nvPr>
            <p:ph idx="1"/>
          </p:nvPr>
        </p:nvSpPr>
        <p:spPr/>
        <p:txBody>
          <a:bodyPr/>
          <a:lstStyle/>
          <a:p>
            <a:r>
              <a:rPr lang="en-US" dirty="0"/>
              <a:t>Attacks need to be launched from safe zones</a:t>
            </a:r>
          </a:p>
          <a:p>
            <a:r>
              <a:rPr lang="en-US" dirty="0"/>
              <a:t>Attacks are launched from safe zones to the building one wishes to attack</a:t>
            </a:r>
          </a:p>
          <a:p>
            <a:r>
              <a:rPr lang="en-US" dirty="0"/>
              <a:t>User must be physically in the safe zone</a:t>
            </a:r>
          </a:p>
          <a:p>
            <a:endParaRPr lang="en-US" dirty="0"/>
          </a:p>
        </p:txBody>
      </p:sp>
    </p:spTree>
    <p:extLst>
      <p:ext uri="{BB962C8B-B14F-4D97-AF65-F5344CB8AC3E}">
        <p14:creationId xmlns:p14="http://schemas.microsoft.com/office/powerpoint/2010/main" val="358017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56D7-A96D-B24F-BA35-1D7ABF10F5FE}"/>
              </a:ext>
            </a:extLst>
          </p:cNvPr>
          <p:cNvSpPr>
            <a:spLocks noGrp="1"/>
          </p:cNvSpPr>
          <p:nvPr>
            <p:ph type="title"/>
          </p:nvPr>
        </p:nvSpPr>
        <p:spPr/>
        <p:txBody>
          <a:bodyPr>
            <a:normAutofit fontScale="90000"/>
          </a:bodyPr>
          <a:lstStyle/>
          <a:p>
            <a:pPr algn="ctr"/>
            <a:r>
              <a:rPr lang="en-US" dirty="0"/>
              <a:t>Attack Terminal</a:t>
            </a:r>
            <a:br>
              <a:rPr lang="en-US" dirty="0"/>
            </a:br>
            <a:r>
              <a:rPr lang="en-US" i="1" dirty="0"/>
              <a:t>panel of attack mode with red square on placing attack terminal</a:t>
            </a:r>
            <a:endParaRPr lang="en-US" dirty="0"/>
          </a:p>
        </p:txBody>
      </p:sp>
      <p:sp>
        <p:nvSpPr>
          <p:cNvPr id="3" name="Content Placeholder 2">
            <a:extLst>
              <a:ext uri="{FF2B5EF4-FFF2-40B4-BE49-F238E27FC236}">
                <a16:creationId xmlns:a16="http://schemas.microsoft.com/office/drawing/2014/main" id="{595E5C7C-A20C-DB4A-97DD-07406C3CE315}"/>
              </a:ext>
            </a:extLst>
          </p:cNvPr>
          <p:cNvSpPr>
            <a:spLocks noGrp="1"/>
          </p:cNvSpPr>
          <p:nvPr>
            <p:ph idx="1"/>
          </p:nvPr>
        </p:nvSpPr>
        <p:spPr/>
        <p:txBody>
          <a:bodyPr>
            <a:normAutofit/>
          </a:bodyPr>
          <a:lstStyle/>
          <a:p>
            <a:r>
              <a:rPr lang="en-US" dirty="0"/>
              <a:t>Attack terminals have health bars and can be attacked by the defending teams in defense mode</a:t>
            </a:r>
          </a:p>
          <a:p>
            <a:r>
              <a:rPr lang="en-US" dirty="0"/>
              <a:t>Attack terminals have a baseline of damage points they can inflict which can be increased by the attacker via multipliers or leveling up in the attack pathway, or by other players supporting the attack terminal</a:t>
            </a:r>
          </a:p>
          <a:p>
            <a:r>
              <a:rPr lang="en-US" dirty="0"/>
              <a:t>Attackers need to spend credits to place an attack terminal</a:t>
            </a:r>
          </a:p>
          <a:p>
            <a:pPr marL="0" indent="0">
              <a:buNone/>
            </a:pPr>
            <a:r>
              <a:rPr lang="en-US" u="sng" dirty="0"/>
              <a:t>How to use an attack terminal</a:t>
            </a:r>
          </a:p>
          <a:p>
            <a:pPr lvl="1"/>
            <a:r>
              <a:rPr lang="en-US" dirty="0"/>
              <a:t>User must physically be in the building destined for attack </a:t>
            </a:r>
          </a:p>
          <a:p>
            <a:pPr lvl="1"/>
            <a:r>
              <a:rPr lang="en-US" dirty="0"/>
              <a:t>Press on the attack terminal icon</a:t>
            </a:r>
          </a:p>
          <a:p>
            <a:endParaRPr lang="en-US" dirty="0"/>
          </a:p>
          <a:p>
            <a:endParaRPr lang="en-US" dirty="0"/>
          </a:p>
        </p:txBody>
      </p:sp>
    </p:spTree>
    <p:extLst>
      <p:ext uri="{BB962C8B-B14F-4D97-AF65-F5344CB8AC3E}">
        <p14:creationId xmlns:p14="http://schemas.microsoft.com/office/powerpoint/2010/main" val="111639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842</Words>
  <Application>Microsoft Macintosh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Clash of Titans Tutorial</vt:lpstr>
      <vt:lpstr>Game Description</vt:lpstr>
      <vt:lpstr>Select your Team picture of team selection panel</vt:lpstr>
      <vt:lpstr>Zones picture of map with colored zones</vt:lpstr>
      <vt:lpstr>Gameplay Modes</vt:lpstr>
      <vt:lpstr>Attack Mode</vt:lpstr>
      <vt:lpstr>Attack Mode panel of attack mode</vt:lpstr>
      <vt:lpstr>Attack Mode picture of safe zone</vt:lpstr>
      <vt:lpstr>Attack Terminal panel of attack mode with red square on placing attack terminal</vt:lpstr>
      <vt:lpstr>Attack Terminal Support Panel showing how to support an attack</vt:lpstr>
      <vt:lpstr>Capturing Buildings Panel showing result of successful attack</vt:lpstr>
      <vt:lpstr>Defense Mode</vt:lpstr>
      <vt:lpstr>Defense Mode defense mode panel</vt:lpstr>
      <vt:lpstr>Defense mode Defending against an attack terminal</vt:lpstr>
      <vt:lpstr>Defense mode Healing a building</vt:lpstr>
      <vt:lpstr>Credits</vt:lpstr>
      <vt:lpstr>Multipliers</vt:lpstr>
      <vt:lpstr>Levels</vt:lpstr>
      <vt:lpstr>Individual Score</vt:lpstr>
      <vt:lpstr>Team Score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Clash of Titans Tutorial</dc:title>
  <dc:creator>benjamin fuhrer</dc:creator>
  <cp:lastModifiedBy>benjamin fuhrer</cp:lastModifiedBy>
  <cp:revision>16</cp:revision>
  <dcterms:created xsi:type="dcterms:W3CDTF">2018-03-03T15:24:01Z</dcterms:created>
  <dcterms:modified xsi:type="dcterms:W3CDTF">2018-03-03T18:26:59Z</dcterms:modified>
</cp:coreProperties>
</file>