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E19B368-6A4B-4E68-AB83-22C5ED4FB15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73D48FD-9908-4FB8-A80D-32AC8D276F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130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368-6A4B-4E68-AB83-22C5ED4FB15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48FD-9908-4FB8-A80D-32AC8D276F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617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19B368-6A4B-4E68-AB83-22C5ED4FB15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3D48FD-9908-4FB8-A80D-32AC8D276F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790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19B368-6A4B-4E68-AB83-22C5ED4FB15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3D48FD-9908-4FB8-A80D-32AC8D276FFD}" type="slidenum">
              <a:rPr lang="en-PH" smtClean="0"/>
              <a:t>‹#›</a:t>
            </a:fld>
            <a:endParaRPr lang="en-PH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335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19B368-6A4B-4E68-AB83-22C5ED4FB15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3D48FD-9908-4FB8-A80D-32AC8D276F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9870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368-6A4B-4E68-AB83-22C5ED4FB15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48FD-9908-4FB8-A80D-32AC8D276F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0234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368-6A4B-4E68-AB83-22C5ED4FB15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48FD-9908-4FB8-A80D-32AC8D276F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5870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368-6A4B-4E68-AB83-22C5ED4FB15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48FD-9908-4FB8-A80D-32AC8D276F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693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19B368-6A4B-4E68-AB83-22C5ED4FB15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3D48FD-9908-4FB8-A80D-32AC8D276F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76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368-6A4B-4E68-AB83-22C5ED4FB15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48FD-9908-4FB8-A80D-32AC8D276F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04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19B368-6A4B-4E68-AB83-22C5ED4FB15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3D48FD-9908-4FB8-A80D-32AC8D276F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06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368-6A4B-4E68-AB83-22C5ED4FB15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48FD-9908-4FB8-A80D-32AC8D276F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525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368-6A4B-4E68-AB83-22C5ED4FB15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48FD-9908-4FB8-A80D-32AC8D276F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028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368-6A4B-4E68-AB83-22C5ED4FB15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48FD-9908-4FB8-A80D-32AC8D276F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101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368-6A4B-4E68-AB83-22C5ED4FB15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48FD-9908-4FB8-A80D-32AC8D276F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59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368-6A4B-4E68-AB83-22C5ED4FB15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48FD-9908-4FB8-A80D-32AC8D276F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923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368-6A4B-4E68-AB83-22C5ED4FB15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48FD-9908-4FB8-A80D-32AC8D276F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329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B368-6A4B-4E68-AB83-22C5ED4FB15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48FD-9908-4FB8-A80D-32AC8D276FF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9951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86F5D35-0B5E-56F3-AF6E-E88CE7DD3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43" y="1600198"/>
            <a:ext cx="1654811" cy="182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A45E6D-F6FD-16AC-E3B7-6F3588BC4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1773" y="2206144"/>
            <a:ext cx="6437871" cy="1825096"/>
          </a:xfrm>
        </p:spPr>
        <p:txBody>
          <a:bodyPr/>
          <a:lstStyle/>
          <a:p>
            <a:r>
              <a:rPr lang="en-US" b="1" spc="600" dirty="0">
                <a:latin typeface="Britannic Bold" panose="020B0903060703020204" pitchFamily="34" charset="0"/>
              </a:rPr>
              <a:t>PROGRAMMING </a:t>
            </a:r>
            <a:r>
              <a:rPr lang="en-US" b="1" spc="600" dirty="0">
                <a:solidFill>
                  <a:srgbClr val="00B0F0"/>
                </a:solidFill>
                <a:latin typeface="Britannic Bold" panose="020B0903060703020204" pitchFamily="34" charset="0"/>
              </a:rPr>
              <a:t>WORK</a:t>
            </a:r>
            <a:r>
              <a:rPr lang="en-US" b="1" spc="600" dirty="0">
                <a:latin typeface="Britannic Bold" panose="020B0903060703020204" pitchFamily="34" charset="0"/>
              </a:rPr>
              <a:t>SHOP</a:t>
            </a:r>
            <a:endParaRPr lang="en-PH" b="1" spc="600" dirty="0">
              <a:latin typeface="Britannic Bold" panose="020B09030607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87DCE-425D-6D53-477F-7672FC41E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2113" y="3966057"/>
            <a:ext cx="3068595" cy="685800"/>
          </a:xfrm>
        </p:spPr>
        <p:txBody>
          <a:bodyPr/>
          <a:lstStyle/>
          <a:p>
            <a:r>
              <a:rPr lang="en-US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Programming Team</a:t>
            </a:r>
            <a:endParaRPr lang="en-PH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0DFF3-8825-EA89-D396-B3125B59B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1600198"/>
            <a:ext cx="1828800" cy="18288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CA45E121-0403-A61E-5F8A-3DD890469BD3}"/>
              </a:ext>
            </a:extLst>
          </p:cNvPr>
          <p:cNvSpPr txBox="1">
            <a:spLocks/>
          </p:cNvSpPr>
          <p:nvPr/>
        </p:nvSpPr>
        <p:spPr>
          <a:xfrm>
            <a:off x="3690549" y="1939212"/>
            <a:ext cx="4800317" cy="5338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pc="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gency FB" panose="020B0503020202020204" pitchFamily="34" charset="0"/>
              </a:rPr>
              <a:t>10.30.23</a:t>
            </a:r>
            <a:endParaRPr lang="en-PH" spc="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27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44D9-7840-1D92-7D96-EB22DE1D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BCB7-1D00-9736-D029-E61FE8D4D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integer values</a:t>
            </a:r>
          </a:p>
          <a:p>
            <a:r>
              <a:rPr lang="en-US" dirty="0"/>
              <a:t>Float – floating-point numbers ( 4bytes = 32 bits)</a:t>
            </a:r>
          </a:p>
          <a:p>
            <a:r>
              <a:rPr lang="en-US" dirty="0"/>
              <a:t>Double -  double-precision floating-point numbers. ( 8bytes = 64 bits)</a:t>
            </a:r>
          </a:p>
          <a:p>
            <a:r>
              <a:rPr lang="en-US" dirty="0"/>
              <a:t>Char – single character</a:t>
            </a:r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2538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D4AA-49DA-FF94-7B44-080DA847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VArIABLEs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3F715-0715-6703-97EB-E5823B62B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35892"/>
            <a:ext cx="4998308" cy="2606040"/>
          </a:xfrm>
        </p:spPr>
        <p:txBody>
          <a:bodyPr/>
          <a:lstStyle/>
          <a:p>
            <a:r>
              <a:rPr lang="en-US" dirty="0"/>
              <a:t>Must unique</a:t>
            </a:r>
          </a:p>
          <a:p>
            <a:r>
              <a:rPr lang="en-US" dirty="0"/>
              <a:t>Use English names</a:t>
            </a:r>
          </a:p>
          <a:p>
            <a:r>
              <a:rPr lang="en-US" dirty="0"/>
              <a:t>Avoid Abbreviations</a:t>
            </a:r>
          </a:p>
          <a:p>
            <a:r>
              <a:rPr lang="en-US" dirty="0"/>
              <a:t>Style ( CamelCase, </a:t>
            </a:r>
            <a:r>
              <a:rPr lang="en-US" dirty="0" err="1"/>
              <a:t>Snake_case</a:t>
            </a:r>
            <a:r>
              <a:rPr lang="en-US" dirty="0"/>
              <a:t> ) 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D18E61-A240-7EA2-1B9B-EB8478949EAC}"/>
              </a:ext>
            </a:extLst>
          </p:cNvPr>
          <p:cNvSpPr txBox="1">
            <a:spLocks/>
          </p:cNvSpPr>
          <p:nvPr/>
        </p:nvSpPr>
        <p:spPr>
          <a:xfrm>
            <a:off x="854676" y="1580843"/>
            <a:ext cx="1962665" cy="3550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DO’s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8D1E70-1CBB-5510-8D57-F6B5D70AFBA1}"/>
              </a:ext>
            </a:extLst>
          </p:cNvPr>
          <p:cNvSpPr txBox="1">
            <a:spLocks/>
          </p:cNvSpPr>
          <p:nvPr/>
        </p:nvSpPr>
        <p:spPr>
          <a:xfrm>
            <a:off x="854676" y="3791467"/>
            <a:ext cx="1962665" cy="3550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DON’Ts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98C33D-9CF4-3131-797F-952E91324E2A}"/>
              </a:ext>
            </a:extLst>
          </p:cNvPr>
          <p:cNvSpPr txBox="1">
            <a:spLocks/>
          </p:cNvSpPr>
          <p:nvPr/>
        </p:nvSpPr>
        <p:spPr>
          <a:xfrm>
            <a:off x="685800" y="4279557"/>
            <a:ext cx="4998308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Starting variable name with a number</a:t>
            </a:r>
          </a:p>
          <a:p>
            <a:r>
              <a:rPr lang="en-US" dirty="0"/>
              <a:t>Avoid special characters </a:t>
            </a:r>
            <a:r>
              <a:rPr lang="en-US" dirty="0" err="1"/>
              <a:t>e.g</a:t>
            </a:r>
            <a:r>
              <a:rPr lang="en-US" dirty="0"/>
              <a:t> -,&amp;,*</a:t>
            </a:r>
          </a:p>
          <a:p>
            <a:r>
              <a:rPr lang="en-US" dirty="0"/>
              <a:t>Avoid underscore followed by uppercase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8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8688-2ADC-0993-5E2C-9A14E4E7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95FF-FB1D-1687-A2C5-3307C3DC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  <a:p>
            <a:r>
              <a:rPr lang="en-US" dirty="0"/>
              <a:t>Subtraction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Division</a:t>
            </a:r>
          </a:p>
          <a:p>
            <a:r>
              <a:rPr lang="en-US" dirty="0"/>
              <a:t>Performing MDAS</a:t>
            </a:r>
          </a:p>
          <a:p>
            <a:r>
              <a:rPr lang="en-US" dirty="0"/>
              <a:t>Increment and Decrement Operator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0392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D2D4-C1A8-2871-B936-C03F873D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STRING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4F82-0764-4239-2CA6-7A0B3019E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specifier</a:t>
            </a:r>
          </a:p>
          <a:p>
            <a:r>
              <a:rPr lang="en-US" dirty="0"/>
              <a:t>String Functions ( </a:t>
            </a:r>
            <a:r>
              <a:rPr lang="en-US" dirty="0" err="1"/>
              <a:t>strlen</a:t>
            </a:r>
            <a:r>
              <a:rPr lang="en-US" dirty="0"/>
              <a:t>, </a:t>
            </a:r>
            <a:r>
              <a:rPr lang="en-US" dirty="0" err="1"/>
              <a:t>strcopy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strcmp</a:t>
            </a:r>
            <a:r>
              <a:rPr lang="en-PH" dirty="0"/>
              <a:t> ) </a:t>
            </a:r>
          </a:p>
          <a:p>
            <a:r>
              <a:rPr lang="en-PH" dirty="0"/>
              <a:t>Get user input using gets()</a:t>
            </a:r>
          </a:p>
          <a:p>
            <a:endParaRPr lang="en-P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6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752F-78DC-8190-EC6D-EF1D6435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98B9-B093-AD43-C0FE-3F72D9AB2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Operator</a:t>
            </a:r>
          </a:p>
          <a:p>
            <a:r>
              <a:rPr lang="en-US" dirty="0"/>
              <a:t>IF ELSE Statement</a:t>
            </a:r>
          </a:p>
          <a:p>
            <a:r>
              <a:rPr lang="en-US" dirty="0"/>
              <a:t>Multiple Selection ( SWITCH CASES )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7966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57D7-024A-2481-1DD6-BD911252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AF7AA-AA91-E498-96AF-B5B35ACA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TRUE OR FALSE , 1 OR 0</a:t>
            </a:r>
          </a:p>
          <a:p>
            <a:r>
              <a:rPr lang="en-US" dirty="0"/>
              <a:t>&amp;&amp;</a:t>
            </a:r>
          </a:p>
          <a:p>
            <a:r>
              <a:rPr lang="en-US" dirty="0"/>
              <a:t>||</a:t>
            </a:r>
          </a:p>
          <a:p>
            <a:r>
              <a:rPr lang="en-US" dirty="0"/>
              <a:t>== </a:t>
            </a:r>
          </a:p>
          <a:p>
            <a:r>
              <a:rPr lang="en-US" dirty="0"/>
              <a:t>! = </a:t>
            </a:r>
          </a:p>
          <a:p>
            <a:r>
              <a:rPr lang="en-PH" dirty="0"/>
              <a:t>% remainder</a:t>
            </a:r>
          </a:p>
        </p:txBody>
      </p:sp>
    </p:spTree>
    <p:extLst>
      <p:ext uri="{BB962C8B-B14F-4D97-AF65-F5344CB8AC3E}">
        <p14:creationId xmlns:p14="http://schemas.microsoft.com/office/powerpoint/2010/main" val="315921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C3A7-C185-D407-864F-87469A91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4101-DE8D-B41F-1540-C19E2F552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  <a:p>
            <a:r>
              <a:rPr lang="en-US" dirty="0"/>
              <a:t>Do While</a:t>
            </a:r>
          </a:p>
          <a:p>
            <a:r>
              <a:rPr lang="en-US" dirty="0"/>
              <a:t>For LOOPS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19966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5176-8865-5078-61B8-9C3D2C96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CHALLENGES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1A952-99E3-23EC-1451-D9E4B3DA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1. Create a Simple Calculator</a:t>
            </a:r>
          </a:p>
          <a:p>
            <a:r>
              <a:rPr lang="en-PH" dirty="0"/>
              <a:t>2. Calculate the Area of Triangle</a:t>
            </a:r>
          </a:p>
          <a:p>
            <a:r>
              <a:rPr lang="en-PH" dirty="0"/>
              <a:t>3. Check if a number is Odd or Even</a:t>
            </a:r>
          </a:p>
        </p:txBody>
      </p:sp>
    </p:spTree>
    <p:extLst>
      <p:ext uri="{BB962C8B-B14F-4D97-AF65-F5344CB8AC3E}">
        <p14:creationId xmlns:p14="http://schemas.microsoft.com/office/powerpoint/2010/main" val="987105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591F-6771-DD1F-5AB9-A8C0CFE9D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dirty="0"/>
              <a:t>THE END!</a:t>
            </a:r>
            <a:endParaRPr lang="en-PH" sz="13800" dirty="0"/>
          </a:p>
        </p:txBody>
      </p:sp>
    </p:spTree>
    <p:extLst>
      <p:ext uri="{BB962C8B-B14F-4D97-AF65-F5344CB8AC3E}">
        <p14:creationId xmlns:p14="http://schemas.microsoft.com/office/powerpoint/2010/main" val="422825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3C9E-5BEF-52B1-5D6E-79BFEDB7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931" y="255373"/>
            <a:ext cx="10353762" cy="97045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Britannic Bold" panose="020B0903060703020204" pitchFamily="34" charset="0"/>
              </a:rPr>
              <a:t>HOST / Profile</a:t>
            </a:r>
            <a:endParaRPr lang="en-PH" sz="6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6A75-6F04-5EFA-0981-F54BDE211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038" y="1580050"/>
            <a:ext cx="4170151" cy="215625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>
                <a:latin typeface="Britannic Bold" panose="020B0903060703020204" pitchFamily="34" charset="0"/>
              </a:rPr>
              <a:t>James</a:t>
            </a:r>
          </a:p>
          <a:p>
            <a:r>
              <a:rPr lang="en-US" dirty="0">
                <a:latin typeface="Agency FB" panose="020B0503020202020204" pitchFamily="34" charset="0"/>
              </a:rPr>
              <a:t>3+ years exp in Python Development</a:t>
            </a:r>
          </a:p>
          <a:p>
            <a:r>
              <a:rPr lang="en-US" dirty="0">
                <a:latin typeface="Agency FB" panose="020B0503020202020204" pitchFamily="34" charset="0"/>
              </a:rPr>
              <a:t>Tech Stack: Django, JS, React, MySQL</a:t>
            </a:r>
          </a:p>
          <a:p>
            <a:r>
              <a:rPr lang="en-US" dirty="0">
                <a:latin typeface="Agency FB" panose="020B0503020202020204" pitchFamily="34" charset="0"/>
              </a:rPr>
              <a:t>Backend Developer</a:t>
            </a:r>
          </a:p>
          <a:p>
            <a:pPr algn="ctr"/>
            <a:endParaRPr lang="en-US" sz="1050" dirty="0">
              <a:latin typeface="Agency FB" panose="020B0503020202020204" pitchFamily="34" charset="0"/>
            </a:endParaRPr>
          </a:p>
          <a:p>
            <a:pPr algn="ctr"/>
            <a:endParaRPr lang="en-US" sz="1050" dirty="0">
              <a:latin typeface="Agency FB" panose="020B0503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F28D3F-3F69-BE85-20BC-6EA78F44726A}"/>
              </a:ext>
            </a:extLst>
          </p:cNvPr>
          <p:cNvSpPr txBox="1">
            <a:spLocks/>
          </p:cNvSpPr>
          <p:nvPr/>
        </p:nvSpPr>
        <p:spPr>
          <a:xfrm>
            <a:off x="6184812" y="1580050"/>
            <a:ext cx="4170151" cy="21562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2800" b="1" dirty="0">
                <a:latin typeface="Britannic Bold" panose="020B0903060703020204" pitchFamily="34" charset="0"/>
              </a:rPr>
              <a:t>Kurt</a:t>
            </a:r>
          </a:p>
          <a:p>
            <a:r>
              <a:rPr lang="en-US" b="1" dirty="0">
                <a:latin typeface="Agency FB" panose="020B0503020202020204" pitchFamily="34" charset="0"/>
              </a:rPr>
              <a:t>UI/UX Designer</a:t>
            </a:r>
          </a:p>
          <a:p>
            <a:r>
              <a:rPr lang="en-US" b="1" dirty="0">
                <a:latin typeface="Agency FB" panose="020B0503020202020204" pitchFamily="34" charset="0"/>
              </a:rPr>
              <a:t>Tech Stack: HTML, CSS JavaScript</a:t>
            </a:r>
          </a:p>
          <a:p>
            <a:r>
              <a:rPr lang="en-US" b="1" dirty="0">
                <a:latin typeface="Agency FB" panose="020B0503020202020204" pitchFamily="34" charset="0"/>
              </a:rPr>
              <a:t>Frontend Developer</a:t>
            </a:r>
          </a:p>
          <a:p>
            <a:pPr algn="ctr"/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16DC75-7770-E7E2-D8EF-E1B7161DB223}"/>
              </a:ext>
            </a:extLst>
          </p:cNvPr>
          <p:cNvSpPr txBox="1">
            <a:spLocks/>
          </p:cNvSpPr>
          <p:nvPr/>
        </p:nvSpPr>
        <p:spPr>
          <a:xfrm>
            <a:off x="1920525" y="3736305"/>
            <a:ext cx="4170151" cy="21562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2800" b="1" dirty="0">
                <a:latin typeface="Britannic Bold" panose="020B0903060703020204" pitchFamily="34" charset="0"/>
              </a:rPr>
              <a:t>Maxine</a:t>
            </a:r>
          </a:p>
          <a:p>
            <a:r>
              <a:rPr lang="en-US" b="1" dirty="0">
                <a:latin typeface="Agency FB" panose="020B0503020202020204" pitchFamily="34" charset="0"/>
              </a:rPr>
              <a:t>UI / UX Designer , Web Designer</a:t>
            </a:r>
          </a:p>
          <a:p>
            <a:r>
              <a:rPr lang="en-US" b="1" dirty="0">
                <a:latin typeface="Agency FB" panose="020B0503020202020204" pitchFamily="34" charset="0"/>
              </a:rPr>
              <a:t>Tech Stack: HTML, CSS</a:t>
            </a:r>
          </a:p>
          <a:p>
            <a:r>
              <a:rPr lang="en-US" b="1" dirty="0">
                <a:latin typeface="Agency FB" panose="020B0503020202020204" pitchFamily="34" charset="0"/>
              </a:rPr>
              <a:t>Frontend Developer</a:t>
            </a:r>
          </a:p>
          <a:p>
            <a:pPr algn="ctr"/>
            <a:endParaRPr lang="en-US" dirty="0">
              <a:latin typeface="Agency FB" panose="020B0503020202020204" pitchFamily="34" charset="0"/>
            </a:endParaRPr>
          </a:p>
          <a:p>
            <a:pPr algn="ctr"/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9C876C-E116-C1A0-75ED-5144A3FAD20E}"/>
              </a:ext>
            </a:extLst>
          </p:cNvPr>
          <p:cNvSpPr txBox="1">
            <a:spLocks/>
          </p:cNvSpPr>
          <p:nvPr/>
        </p:nvSpPr>
        <p:spPr>
          <a:xfrm>
            <a:off x="6184812" y="3736305"/>
            <a:ext cx="4170151" cy="21562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2800" b="1" dirty="0">
                <a:latin typeface="Britannic Bold" panose="020B0903060703020204" pitchFamily="34" charset="0"/>
              </a:rPr>
              <a:t>JC</a:t>
            </a:r>
          </a:p>
          <a:p>
            <a:r>
              <a:rPr lang="en-US" b="1" dirty="0">
                <a:latin typeface="Agency FB" panose="020B0503020202020204" pitchFamily="34" charset="0"/>
              </a:rPr>
              <a:t>Programmer</a:t>
            </a:r>
          </a:p>
          <a:p>
            <a:r>
              <a:rPr lang="en-US" b="1" dirty="0">
                <a:latin typeface="Agency FB" panose="020B0503020202020204" pitchFamily="34" charset="0"/>
              </a:rPr>
              <a:t>Tech Stack: HTML, CSS, JavaScript</a:t>
            </a:r>
          </a:p>
          <a:p>
            <a:r>
              <a:rPr lang="en-US" b="1" dirty="0">
                <a:latin typeface="Agency FB" panose="020B0503020202020204" pitchFamily="34" charset="0"/>
              </a:rPr>
              <a:t>Frontend Developer</a:t>
            </a:r>
          </a:p>
          <a:p>
            <a:pPr algn="ctr"/>
            <a:endParaRPr lang="en-US" dirty="0">
              <a:latin typeface="Agency FB" panose="020B0503020202020204" pitchFamily="34" charset="0"/>
            </a:endParaRPr>
          </a:p>
          <a:p>
            <a:pPr algn="ctr"/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6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7746-E3F3-9826-14DD-BD04DEFD6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6519"/>
            <a:ext cx="10353762" cy="970450"/>
          </a:xfrm>
        </p:spPr>
        <p:txBody>
          <a:bodyPr/>
          <a:lstStyle/>
          <a:p>
            <a:r>
              <a:rPr lang="en-US" dirty="0"/>
              <a:t>OVERVIEW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A49A-4DD9-78CC-D4FB-D76542C60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819" y="1215971"/>
            <a:ext cx="4095713" cy="5574512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Setup Environment                                                                                                                                                           </a:t>
            </a:r>
          </a:p>
          <a:p>
            <a:r>
              <a:rPr lang="en-US" dirty="0"/>
              <a:t>BASIC I/O 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Decision Making</a:t>
            </a:r>
          </a:p>
          <a:p>
            <a:r>
              <a:rPr lang="en-US" dirty="0"/>
              <a:t>Booleans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Coding Challenges </a:t>
            </a:r>
          </a:p>
        </p:txBody>
      </p:sp>
    </p:spTree>
    <p:extLst>
      <p:ext uri="{BB962C8B-B14F-4D97-AF65-F5344CB8AC3E}">
        <p14:creationId xmlns:p14="http://schemas.microsoft.com/office/powerpoint/2010/main" val="3806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D4B5-66ED-45FC-8002-6733B2BC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Introduction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D174-1313-337B-262F-315E0D88E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computer programming language was created in </a:t>
            </a:r>
            <a:r>
              <a:rPr lang="en-US" b="1" dirty="0"/>
              <a:t>1883</a:t>
            </a:r>
            <a:r>
              <a:rPr lang="en-US" dirty="0"/>
              <a:t>.</a:t>
            </a:r>
          </a:p>
          <a:p>
            <a:r>
              <a:rPr lang="en-US" b="1" dirty="0"/>
              <a:t>1949</a:t>
            </a:r>
            <a:r>
              <a:rPr lang="en-US" dirty="0"/>
              <a:t> Assembly Language the first  widely used in the Electronic Delay Storage Automatic Calculator.</a:t>
            </a:r>
          </a:p>
          <a:p>
            <a:r>
              <a:rPr lang="en-US" b="1" dirty="0"/>
              <a:t>1952</a:t>
            </a:r>
            <a:r>
              <a:rPr lang="en-US" dirty="0"/>
              <a:t> </a:t>
            </a:r>
            <a:r>
              <a:rPr lang="en-US" dirty="0" err="1"/>
              <a:t>Autocode</a:t>
            </a:r>
            <a:r>
              <a:rPr lang="en-US" dirty="0"/>
              <a:t> was a generic term for a family of early computer programming.</a:t>
            </a:r>
          </a:p>
          <a:p>
            <a:r>
              <a:rPr lang="en-US" b="1" dirty="0"/>
              <a:t>1957</a:t>
            </a:r>
            <a:r>
              <a:rPr lang="en-US" dirty="0"/>
              <a:t> Fortran – A computer programming language created by John Backus</a:t>
            </a:r>
          </a:p>
          <a:p>
            <a:r>
              <a:rPr lang="en-US" b="1" dirty="0"/>
              <a:t>1958 </a:t>
            </a:r>
            <a:r>
              <a:rPr lang="en-US" dirty="0"/>
              <a:t>Algol stands for Algorithm Language</a:t>
            </a:r>
          </a:p>
          <a:p>
            <a:r>
              <a:rPr lang="en-US" b="1" dirty="0"/>
              <a:t>1959 </a:t>
            </a:r>
            <a:r>
              <a:rPr lang="en-US" dirty="0"/>
              <a:t>COBOL stands for Common Business Oriented Language</a:t>
            </a:r>
          </a:p>
          <a:p>
            <a:r>
              <a:rPr lang="en-US" b="1" dirty="0"/>
              <a:t>1959 </a:t>
            </a:r>
            <a:r>
              <a:rPr lang="en-US" dirty="0"/>
              <a:t> LISP stands for List Processing Language</a:t>
            </a:r>
          </a:p>
          <a:p>
            <a:endParaRPr lang="en-US" b="1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5874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D4B5-66ED-45FC-8002-6733B2BC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Introduction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D174-1313-337B-262F-315E0D88E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606040"/>
          </a:xfrm>
        </p:spPr>
        <p:txBody>
          <a:bodyPr/>
          <a:lstStyle/>
          <a:p>
            <a:r>
              <a:rPr lang="en-US" b="1" dirty="0"/>
              <a:t>1964</a:t>
            </a:r>
            <a:r>
              <a:rPr lang="en-US" dirty="0"/>
              <a:t> BASIC stands for Beginner All-purpose Symbolic Instruction Code</a:t>
            </a:r>
          </a:p>
          <a:p>
            <a:r>
              <a:rPr lang="en-US" b="1" dirty="0"/>
              <a:t>1970 </a:t>
            </a:r>
            <a:r>
              <a:rPr lang="en-US" dirty="0"/>
              <a:t>Pascal was named in honor of the French mathematician, physicist, and philosopher Blaise Pascal.</a:t>
            </a:r>
          </a:p>
          <a:p>
            <a:r>
              <a:rPr lang="en-US" b="1" dirty="0"/>
              <a:t>1972 </a:t>
            </a:r>
            <a:r>
              <a:rPr lang="en-US" dirty="0"/>
              <a:t>Smalltalk allowed computer programmers to modify code on the fly</a:t>
            </a:r>
          </a:p>
          <a:p>
            <a:r>
              <a:rPr lang="en-US" b="1" dirty="0">
                <a:solidFill>
                  <a:schemeClr val="accent5"/>
                </a:solidFill>
              </a:rPr>
              <a:t>1972 C is considered by many to be the first high-level language</a:t>
            </a:r>
            <a:r>
              <a:rPr lang="en-US" b="1" dirty="0"/>
              <a:t>.</a:t>
            </a:r>
          </a:p>
          <a:p>
            <a:r>
              <a:rPr lang="en-PH" b="1" dirty="0"/>
              <a:t>1972 </a:t>
            </a:r>
            <a:r>
              <a:rPr lang="en-PH" dirty="0"/>
              <a:t>SQL stands for Structured Query Language.</a:t>
            </a:r>
          </a:p>
          <a:p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342289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A96F-64B9-3B2D-EB20-74212598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C</a:t>
            </a:r>
            <a:r>
              <a:rPr lang="en-US" dirty="0"/>
              <a:t> Language? 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B815D-5282-623B-0009-0569E8B8E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Programming </a:t>
            </a:r>
          </a:p>
          <a:p>
            <a:r>
              <a:rPr lang="en-US" dirty="0"/>
              <a:t>Application Development</a:t>
            </a:r>
          </a:p>
          <a:p>
            <a:r>
              <a:rPr lang="en-US" dirty="0"/>
              <a:t>Embedded System</a:t>
            </a:r>
          </a:p>
          <a:p>
            <a:r>
              <a:rPr lang="en-US" dirty="0"/>
              <a:t>Game Development</a:t>
            </a:r>
          </a:p>
          <a:p>
            <a:r>
              <a:rPr lang="en-US" dirty="0"/>
              <a:t>Web Development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Compilers and Interpreters</a:t>
            </a:r>
          </a:p>
          <a:p>
            <a:r>
              <a:rPr lang="en-US" dirty="0"/>
              <a:t>Realtime System</a:t>
            </a:r>
          </a:p>
          <a:p>
            <a:r>
              <a:rPr lang="en-US" b="1" dirty="0"/>
              <a:t>And MANY MORE ! 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02355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E910-5330-0A00-A77D-F74C64C3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THINGS C language CAN DO!</a:t>
            </a:r>
            <a:endParaRPr lang="en-PH" dirty="0"/>
          </a:p>
        </p:txBody>
      </p:sp>
      <p:pic>
        <p:nvPicPr>
          <p:cNvPr id="2050" name="Picture 2" descr="C Program Practicals: Games">
            <a:extLst>
              <a:ext uri="{FF2B5EF4-FFF2-40B4-BE49-F238E27FC236}">
                <a16:creationId xmlns:a16="http://schemas.microsoft.com/office/drawing/2014/main" id="{4F0E7CCA-0AC9-885D-A3BD-B9B664B9DC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987" r="7855"/>
          <a:stretch/>
        </p:blipFill>
        <p:spPr bwMode="auto">
          <a:xfrm>
            <a:off x="494270" y="1713472"/>
            <a:ext cx="2518232" cy="189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5 Reasons Why Linux OS Is A Hot Favorite Among Coders">
            <a:extLst>
              <a:ext uri="{FF2B5EF4-FFF2-40B4-BE49-F238E27FC236}">
                <a16:creationId xmlns:a16="http://schemas.microsoft.com/office/drawing/2014/main" id="{BE8ECD4A-E8D9-4F8D-038F-A80F7E1E4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0" y="3970637"/>
            <a:ext cx="2744396" cy="154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VLC Media Player and what is it for">
            <a:extLst>
              <a:ext uri="{FF2B5EF4-FFF2-40B4-BE49-F238E27FC236}">
                <a16:creationId xmlns:a16="http://schemas.microsoft.com/office/drawing/2014/main" id="{B1376B1E-8537-AAFA-0388-C3C541D40D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5" t="19339" r="24534" b="19603"/>
          <a:stretch/>
        </p:blipFill>
        <p:spPr bwMode="auto">
          <a:xfrm>
            <a:off x="3694671" y="4386027"/>
            <a:ext cx="2817341" cy="225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QLite Tutorial - An Easy Way to Master SQLite Fast">
            <a:extLst>
              <a:ext uri="{FF2B5EF4-FFF2-40B4-BE49-F238E27FC236}">
                <a16:creationId xmlns:a16="http://schemas.microsoft.com/office/drawing/2014/main" id="{0F8802DC-1CBB-0ADF-0A08-D755E141F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502" y="1962150"/>
            <a:ext cx="31146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HP - Wikipedia">
            <a:extLst>
              <a:ext uri="{FF2B5EF4-FFF2-40B4-BE49-F238E27FC236}">
                <a16:creationId xmlns:a16="http://schemas.microsoft.com/office/drawing/2014/main" id="{C9784E78-DCFC-0B25-F7AA-21446837E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017" y="4742141"/>
            <a:ext cx="3313671" cy="178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obot PNG Image | Robot png, Robot, Robot art">
            <a:extLst>
              <a:ext uri="{FF2B5EF4-FFF2-40B4-BE49-F238E27FC236}">
                <a16:creationId xmlns:a16="http://schemas.microsoft.com/office/drawing/2014/main" id="{D753273E-BFCC-5F8B-C80D-0A6CCCD21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121" y="1787086"/>
            <a:ext cx="2518232" cy="251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958A-52B3-B350-D46A-1DAD487B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ENVIRONMENT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6114-D4BE-B703-E596-7FDECEE8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in </a:t>
            </a:r>
            <a:r>
              <a:rPr lang="en-US" dirty="0" err="1"/>
              <a:t>gogol</a:t>
            </a:r>
            <a:r>
              <a:rPr lang="en-US" dirty="0"/>
              <a:t>: ‘ Download Turbo C</a:t>
            </a:r>
          </a:p>
          <a:p>
            <a:r>
              <a:rPr lang="en-US" dirty="0"/>
              <a:t>Download</a:t>
            </a:r>
          </a:p>
          <a:p>
            <a:r>
              <a:rPr lang="en-US" dirty="0"/>
              <a:t>Install</a:t>
            </a:r>
          </a:p>
          <a:p>
            <a:r>
              <a:rPr lang="en-US" b="1" dirty="0"/>
              <a:t>Basic bro!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59286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964F-6596-A657-D9D9-A1C80771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INPUT/OUTPUTS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EFD5-1DF2-C943-2924-34A85E60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“HELLO FUTURE ENGINEERS”</a:t>
            </a:r>
          </a:p>
          <a:p>
            <a:r>
              <a:rPr lang="en-US" dirty="0"/>
              <a:t>DISPLAY “I LOVE CPE”</a:t>
            </a:r>
          </a:p>
          <a:p>
            <a:r>
              <a:rPr lang="en-PH" dirty="0"/>
              <a:t>COMMENT </a:t>
            </a:r>
            <a:r>
              <a:rPr lang="en-PH" sz="2000" dirty="0">
                <a:latin typeface="Agency FB" panose="020B0503020202020204" pitchFamily="34" charset="0"/>
              </a:rPr>
              <a:t>// this is comment</a:t>
            </a:r>
          </a:p>
          <a:p>
            <a:r>
              <a:rPr lang="en-PH" dirty="0"/>
              <a:t>USER INPUT </a:t>
            </a:r>
          </a:p>
          <a:p>
            <a:r>
              <a:rPr lang="en-PH" dirty="0"/>
              <a:t>NEW LINE  \n</a:t>
            </a:r>
          </a:p>
          <a:p>
            <a:r>
              <a:rPr lang="en-PH" dirty="0" err="1"/>
              <a:t>Getch</a:t>
            </a:r>
            <a:r>
              <a:rPr lang="en-PH" dirty="0"/>
              <a:t> () -&gt; #include &lt;</a:t>
            </a:r>
            <a:r>
              <a:rPr lang="en-PH" dirty="0" err="1"/>
              <a:t>conio.h</a:t>
            </a:r>
            <a:r>
              <a:rPr lang="en-PH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6863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109</TotalTime>
  <Words>474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Agency FB</vt:lpstr>
      <vt:lpstr>Arial</vt:lpstr>
      <vt:lpstr>Britannic Bold</vt:lpstr>
      <vt:lpstr>Brush Script MT</vt:lpstr>
      <vt:lpstr>Century Gothic</vt:lpstr>
      <vt:lpstr>Wingdings 2</vt:lpstr>
      <vt:lpstr>Vapor Trail</vt:lpstr>
      <vt:lpstr>PROGRAMMING WORKSHOP</vt:lpstr>
      <vt:lpstr>HOST / Profile</vt:lpstr>
      <vt:lpstr>OVERVIEW</vt:lpstr>
      <vt:lpstr>QUICK Introduction</vt:lpstr>
      <vt:lpstr>QUICK Introduction</vt:lpstr>
      <vt:lpstr>WHAT IS C Language? </vt:lpstr>
      <vt:lpstr>COOL THINGS C language CAN DO!</vt:lpstr>
      <vt:lpstr>SETUP ENVIRONMENT</vt:lpstr>
      <vt:lpstr>BASIC INPUT/OUTPUTS</vt:lpstr>
      <vt:lpstr>DATA TYPES</vt:lpstr>
      <vt:lpstr>VArIABLEs</vt:lpstr>
      <vt:lpstr>ARITHMETIC OPERATOR</vt:lpstr>
      <vt:lpstr>FORMAT STRING</vt:lpstr>
      <vt:lpstr>DECISION MAKING</vt:lpstr>
      <vt:lpstr>BOOLEAN</vt:lpstr>
      <vt:lpstr>LOOP</vt:lpstr>
      <vt:lpstr>CODING 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Marcel james Aribal</dc:creator>
  <cp:lastModifiedBy>Marcel james Aribal</cp:lastModifiedBy>
  <cp:revision>2</cp:revision>
  <dcterms:created xsi:type="dcterms:W3CDTF">2023-10-07T05:55:05Z</dcterms:created>
  <dcterms:modified xsi:type="dcterms:W3CDTF">2023-10-14T12:05:31Z</dcterms:modified>
</cp:coreProperties>
</file>