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2"/>
  </p:notesMasterIdLst>
  <p:sldIdLst>
    <p:sldId id="256" r:id="rId2"/>
    <p:sldId id="258"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77" autoAdjust="0"/>
  </p:normalViewPr>
  <p:slideViewPr>
    <p:cSldViewPr snapToGrid="0">
      <p:cViewPr varScale="1">
        <p:scale>
          <a:sx n="71" d="100"/>
          <a:sy n="71" d="100"/>
        </p:scale>
        <p:origin x="1138"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5D56F-FD6F-4B8F-83B5-471F4649303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C7B1E043-D734-410D-9D64-60BD487F86D0}">
      <dgm:prSet phldrT="[Text]"/>
      <dgm:spPr/>
      <dgm:t>
        <a:bodyPr/>
        <a:lstStyle/>
        <a:p>
          <a:r>
            <a:rPr lang="en-US" dirty="0"/>
            <a:t>3,300 SNPs</a:t>
          </a:r>
        </a:p>
      </dgm:t>
    </dgm:pt>
    <dgm:pt modelId="{ADE4E337-778F-4960-970B-69C5B1D67217}" type="parTrans" cxnId="{CF2A8AF7-F6C4-403B-87A9-FDADC6F27601}">
      <dgm:prSet/>
      <dgm:spPr/>
      <dgm:t>
        <a:bodyPr/>
        <a:lstStyle/>
        <a:p>
          <a:endParaRPr lang="en-US"/>
        </a:p>
      </dgm:t>
    </dgm:pt>
    <dgm:pt modelId="{234C3DEA-7DF9-4607-85A5-1E0412744F5D}" type="sibTrans" cxnId="{CF2A8AF7-F6C4-403B-87A9-FDADC6F27601}">
      <dgm:prSet/>
      <dgm:spPr/>
      <dgm:t>
        <a:bodyPr/>
        <a:lstStyle/>
        <a:p>
          <a:endParaRPr lang="en-US"/>
        </a:p>
      </dgm:t>
    </dgm:pt>
    <dgm:pt modelId="{A81ED1A2-21E9-43C1-A666-911DFF8D12DE}">
      <dgm:prSet phldrT="[Text]"/>
      <dgm:spPr/>
      <dgm:t>
        <a:bodyPr/>
        <a:lstStyle/>
        <a:p>
          <a:r>
            <a:rPr lang="en-US" dirty="0"/>
            <a:t>LD pruning</a:t>
          </a:r>
        </a:p>
      </dgm:t>
    </dgm:pt>
    <dgm:pt modelId="{6DBE34DA-9684-4FC6-BD37-7BC4A16E24D2}" type="parTrans" cxnId="{ADEFD68B-ED9F-4D93-9DDA-A2443FB002B8}">
      <dgm:prSet/>
      <dgm:spPr/>
      <dgm:t>
        <a:bodyPr/>
        <a:lstStyle/>
        <a:p>
          <a:endParaRPr lang="en-US"/>
        </a:p>
      </dgm:t>
    </dgm:pt>
    <dgm:pt modelId="{AAA44CEE-D7ED-4F49-B665-EFF65A5B2E11}" type="sibTrans" cxnId="{ADEFD68B-ED9F-4D93-9DDA-A2443FB002B8}">
      <dgm:prSet/>
      <dgm:spPr/>
      <dgm:t>
        <a:bodyPr/>
        <a:lstStyle/>
        <a:p>
          <a:endParaRPr lang="en-US"/>
        </a:p>
      </dgm:t>
    </dgm:pt>
    <dgm:pt modelId="{1338B232-F6F1-475D-848E-41834BA0BBA9}">
      <dgm:prSet phldrT="[Text]"/>
      <dgm:spPr/>
      <dgm:t>
        <a:bodyPr/>
        <a:lstStyle/>
        <a:p>
          <a:r>
            <a:rPr lang="en-US" dirty="0"/>
            <a:t>182 SNPs</a:t>
          </a:r>
        </a:p>
      </dgm:t>
    </dgm:pt>
    <dgm:pt modelId="{FED7B2AF-A0B2-4007-98B4-AF0C4AF42046}" type="parTrans" cxnId="{9D9FB969-9FCA-423C-9074-601EF4B94597}">
      <dgm:prSet/>
      <dgm:spPr/>
      <dgm:t>
        <a:bodyPr/>
        <a:lstStyle/>
        <a:p>
          <a:endParaRPr lang="en-US"/>
        </a:p>
      </dgm:t>
    </dgm:pt>
    <dgm:pt modelId="{2C98AA93-2EA2-4444-89D2-756C052134DB}" type="sibTrans" cxnId="{9D9FB969-9FCA-423C-9074-601EF4B94597}">
      <dgm:prSet/>
      <dgm:spPr/>
      <dgm:t>
        <a:bodyPr/>
        <a:lstStyle/>
        <a:p>
          <a:endParaRPr lang="en-US"/>
        </a:p>
      </dgm:t>
    </dgm:pt>
    <dgm:pt modelId="{1A072073-D75A-44FF-A436-1AF5046755C0}">
      <dgm:prSet phldrT="[Text]"/>
      <dgm:spPr/>
      <dgm:t>
        <a:bodyPr/>
        <a:lstStyle/>
        <a:p>
          <a:r>
            <a:rPr lang="en-US" dirty="0"/>
            <a:t>PCA</a:t>
          </a:r>
        </a:p>
      </dgm:t>
    </dgm:pt>
    <dgm:pt modelId="{22D39A17-41EC-44F4-ABCC-40D418165A17}" type="parTrans" cxnId="{97D4D037-64A7-4D20-B98C-9A90E27BD58E}">
      <dgm:prSet/>
      <dgm:spPr/>
      <dgm:t>
        <a:bodyPr/>
        <a:lstStyle/>
        <a:p>
          <a:endParaRPr lang="en-US"/>
        </a:p>
      </dgm:t>
    </dgm:pt>
    <dgm:pt modelId="{36E26EE8-28C3-4721-AB27-0059F573142C}" type="sibTrans" cxnId="{97D4D037-64A7-4D20-B98C-9A90E27BD58E}">
      <dgm:prSet/>
      <dgm:spPr/>
      <dgm:t>
        <a:bodyPr/>
        <a:lstStyle/>
        <a:p>
          <a:endParaRPr lang="en-US"/>
        </a:p>
      </dgm:t>
    </dgm:pt>
    <dgm:pt modelId="{B3A62ED6-26B8-4411-95FB-89BD47E35510}" type="pres">
      <dgm:prSet presAssocID="{7D75D56F-FD6F-4B8F-83B5-471F46493034}" presName="theList" presStyleCnt="0">
        <dgm:presLayoutVars>
          <dgm:dir/>
          <dgm:animLvl val="lvl"/>
          <dgm:resizeHandles val="exact"/>
        </dgm:presLayoutVars>
      </dgm:prSet>
      <dgm:spPr/>
    </dgm:pt>
    <dgm:pt modelId="{6983C4DC-D306-4B92-80EA-5321F3BD8703}" type="pres">
      <dgm:prSet presAssocID="{C7B1E043-D734-410D-9D64-60BD487F86D0}" presName="compNode" presStyleCnt="0"/>
      <dgm:spPr/>
    </dgm:pt>
    <dgm:pt modelId="{B2CF5D01-CD65-4371-8FBE-5F3A23A24B66}" type="pres">
      <dgm:prSet presAssocID="{C7B1E043-D734-410D-9D64-60BD487F86D0}" presName="noGeometry" presStyleCnt="0"/>
      <dgm:spPr/>
    </dgm:pt>
    <dgm:pt modelId="{1B143F85-CFB2-431E-8BED-BE3500999644}" type="pres">
      <dgm:prSet presAssocID="{C7B1E043-D734-410D-9D64-60BD487F86D0}" presName="childTextVisible" presStyleLbl="bgAccFollowNode1" presStyleIdx="0" presStyleCnt="2">
        <dgm:presLayoutVars>
          <dgm:bulletEnabled val="1"/>
        </dgm:presLayoutVars>
      </dgm:prSet>
      <dgm:spPr/>
    </dgm:pt>
    <dgm:pt modelId="{FBAF27D7-D350-45A8-B93E-5CD0D56EF29F}" type="pres">
      <dgm:prSet presAssocID="{C7B1E043-D734-410D-9D64-60BD487F86D0}" presName="childTextHidden" presStyleLbl="bgAccFollowNode1" presStyleIdx="0" presStyleCnt="2"/>
      <dgm:spPr/>
    </dgm:pt>
    <dgm:pt modelId="{8235227A-80D9-4E71-B2D5-DCB0D0710AC2}" type="pres">
      <dgm:prSet presAssocID="{C7B1E043-D734-410D-9D64-60BD487F86D0}" presName="parentText" presStyleLbl="node1" presStyleIdx="0" presStyleCnt="2">
        <dgm:presLayoutVars>
          <dgm:chMax val="1"/>
          <dgm:bulletEnabled val="1"/>
        </dgm:presLayoutVars>
      </dgm:prSet>
      <dgm:spPr/>
    </dgm:pt>
    <dgm:pt modelId="{3DC7DE97-5042-4C06-8EF3-4CB762D16488}" type="pres">
      <dgm:prSet presAssocID="{C7B1E043-D734-410D-9D64-60BD487F86D0}" presName="aSpace" presStyleCnt="0"/>
      <dgm:spPr/>
    </dgm:pt>
    <dgm:pt modelId="{746E517B-08DC-4AB3-A6A2-821A93694691}" type="pres">
      <dgm:prSet presAssocID="{1338B232-F6F1-475D-848E-41834BA0BBA9}" presName="compNode" presStyleCnt="0"/>
      <dgm:spPr/>
    </dgm:pt>
    <dgm:pt modelId="{3CAFEF6A-FD07-4785-80DB-CCA55B983369}" type="pres">
      <dgm:prSet presAssocID="{1338B232-F6F1-475D-848E-41834BA0BBA9}" presName="noGeometry" presStyleCnt="0"/>
      <dgm:spPr/>
    </dgm:pt>
    <dgm:pt modelId="{321A9D54-5839-41B2-AAB9-753661CD45DC}" type="pres">
      <dgm:prSet presAssocID="{1338B232-F6F1-475D-848E-41834BA0BBA9}" presName="childTextVisible" presStyleLbl="bgAccFollowNode1" presStyleIdx="1" presStyleCnt="2">
        <dgm:presLayoutVars>
          <dgm:bulletEnabled val="1"/>
        </dgm:presLayoutVars>
      </dgm:prSet>
      <dgm:spPr/>
    </dgm:pt>
    <dgm:pt modelId="{90860DA0-382D-41B4-B8B1-8F0D62CE1121}" type="pres">
      <dgm:prSet presAssocID="{1338B232-F6F1-475D-848E-41834BA0BBA9}" presName="childTextHidden" presStyleLbl="bgAccFollowNode1" presStyleIdx="1" presStyleCnt="2"/>
      <dgm:spPr/>
    </dgm:pt>
    <dgm:pt modelId="{55A7EAFF-0FFD-4BFC-8BA5-BBBCCB3F9BF6}" type="pres">
      <dgm:prSet presAssocID="{1338B232-F6F1-475D-848E-41834BA0BBA9}" presName="parentText" presStyleLbl="node1" presStyleIdx="1" presStyleCnt="2">
        <dgm:presLayoutVars>
          <dgm:chMax val="1"/>
          <dgm:bulletEnabled val="1"/>
        </dgm:presLayoutVars>
      </dgm:prSet>
      <dgm:spPr/>
    </dgm:pt>
  </dgm:ptLst>
  <dgm:cxnLst>
    <dgm:cxn modelId="{97D4D037-64A7-4D20-B98C-9A90E27BD58E}" srcId="{1338B232-F6F1-475D-848E-41834BA0BBA9}" destId="{1A072073-D75A-44FF-A436-1AF5046755C0}" srcOrd="0" destOrd="0" parTransId="{22D39A17-41EC-44F4-ABCC-40D418165A17}" sibTransId="{36E26EE8-28C3-4721-AB27-0059F573142C}"/>
    <dgm:cxn modelId="{3D516439-DA8D-48D9-9F44-E88AC0A9F9F1}" type="presOf" srcId="{7D75D56F-FD6F-4B8F-83B5-471F46493034}" destId="{B3A62ED6-26B8-4411-95FB-89BD47E35510}" srcOrd="0" destOrd="0" presId="urn:microsoft.com/office/officeart/2005/8/layout/hProcess6"/>
    <dgm:cxn modelId="{CC64E63B-FFC6-437C-9886-90B633EE7BB1}" type="presOf" srcId="{1A072073-D75A-44FF-A436-1AF5046755C0}" destId="{321A9D54-5839-41B2-AAB9-753661CD45DC}" srcOrd="0" destOrd="0" presId="urn:microsoft.com/office/officeart/2005/8/layout/hProcess6"/>
    <dgm:cxn modelId="{9D9FB969-9FCA-423C-9074-601EF4B94597}" srcId="{7D75D56F-FD6F-4B8F-83B5-471F46493034}" destId="{1338B232-F6F1-475D-848E-41834BA0BBA9}" srcOrd="1" destOrd="0" parTransId="{FED7B2AF-A0B2-4007-98B4-AF0C4AF42046}" sibTransId="{2C98AA93-2EA2-4444-89D2-756C052134DB}"/>
    <dgm:cxn modelId="{ADEFD68B-ED9F-4D93-9DDA-A2443FB002B8}" srcId="{C7B1E043-D734-410D-9D64-60BD487F86D0}" destId="{A81ED1A2-21E9-43C1-A666-911DFF8D12DE}" srcOrd="0" destOrd="0" parTransId="{6DBE34DA-9684-4FC6-BD37-7BC4A16E24D2}" sibTransId="{AAA44CEE-D7ED-4F49-B665-EFF65A5B2E11}"/>
    <dgm:cxn modelId="{39E73A94-B6B8-447E-A420-49CD0598961E}" type="presOf" srcId="{1A072073-D75A-44FF-A436-1AF5046755C0}" destId="{90860DA0-382D-41B4-B8B1-8F0D62CE1121}" srcOrd="1" destOrd="0" presId="urn:microsoft.com/office/officeart/2005/8/layout/hProcess6"/>
    <dgm:cxn modelId="{F1DCEEA4-8A46-415B-9978-5D8932D4D5CF}" type="presOf" srcId="{A81ED1A2-21E9-43C1-A666-911DFF8D12DE}" destId="{FBAF27D7-D350-45A8-B93E-5CD0D56EF29F}" srcOrd="1" destOrd="0" presId="urn:microsoft.com/office/officeart/2005/8/layout/hProcess6"/>
    <dgm:cxn modelId="{F7D870AE-CBDC-40A4-908A-6737E380BE1A}" type="presOf" srcId="{A81ED1A2-21E9-43C1-A666-911DFF8D12DE}" destId="{1B143F85-CFB2-431E-8BED-BE3500999644}" srcOrd="0" destOrd="0" presId="urn:microsoft.com/office/officeart/2005/8/layout/hProcess6"/>
    <dgm:cxn modelId="{EAC26BB5-0671-42C1-B3DC-40646F0402CB}" type="presOf" srcId="{1338B232-F6F1-475D-848E-41834BA0BBA9}" destId="{55A7EAFF-0FFD-4BFC-8BA5-BBBCCB3F9BF6}" srcOrd="0" destOrd="0" presId="urn:microsoft.com/office/officeart/2005/8/layout/hProcess6"/>
    <dgm:cxn modelId="{B63EC5CF-7302-4113-9FCD-F98950FF5733}" type="presOf" srcId="{C7B1E043-D734-410D-9D64-60BD487F86D0}" destId="{8235227A-80D9-4E71-B2D5-DCB0D0710AC2}" srcOrd="0" destOrd="0" presId="urn:microsoft.com/office/officeart/2005/8/layout/hProcess6"/>
    <dgm:cxn modelId="{CF2A8AF7-F6C4-403B-87A9-FDADC6F27601}" srcId="{7D75D56F-FD6F-4B8F-83B5-471F46493034}" destId="{C7B1E043-D734-410D-9D64-60BD487F86D0}" srcOrd="0" destOrd="0" parTransId="{ADE4E337-778F-4960-970B-69C5B1D67217}" sibTransId="{234C3DEA-7DF9-4607-85A5-1E0412744F5D}"/>
    <dgm:cxn modelId="{981F1582-1CE4-4F98-9CD6-0ED1590A7843}" type="presParOf" srcId="{B3A62ED6-26B8-4411-95FB-89BD47E35510}" destId="{6983C4DC-D306-4B92-80EA-5321F3BD8703}" srcOrd="0" destOrd="0" presId="urn:microsoft.com/office/officeart/2005/8/layout/hProcess6"/>
    <dgm:cxn modelId="{5DC8A98D-24A1-4C14-9EC4-4AA2E9E4538B}" type="presParOf" srcId="{6983C4DC-D306-4B92-80EA-5321F3BD8703}" destId="{B2CF5D01-CD65-4371-8FBE-5F3A23A24B66}" srcOrd="0" destOrd="0" presId="urn:microsoft.com/office/officeart/2005/8/layout/hProcess6"/>
    <dgm:cxn modelId="{CF4076F6-C72A-48C4-95AD-C5D6E11CB7E8}" type="presParOf" srcId="{6983C4DC-D306-4B92-80EA-5321F3BD8703}" destId="{1B143F85-CFB2-431E-8BED-BE3500999644}" srcOrd="1" destOrd="0" presId="urn:microsoft.com/office/officeart/2005/8/layout/hProcess6"/>
    <dgm:cxn modelId="{1BEC55B8-2E47-44A6-AC79-C99381E38F66}" type="presParOf" srcId="{6983C4DC-D306-4B92-80EA-5321F3BD8703}" destId="{FBAF27D7-D350-45A8-B93E-5CD0D56EF29F}" srcOrd="2" destOrd="0" presId="urn:microsoft.com/office/officeart/2005/8/layout/hProcess6"/>
    <dgm:cxn modelId="{21988B91-6B3A-4B52-AB54-5FF89B4E091E}" type="presParOf" srcId="{6983C4DC-D306-4B92-80EA-5321F3BD8703}" destId="{8235227A-80D9-4E71-B2D5-DCB0D0710AC2}" srcOrd="3" destOrd="0" presId="urn:microsoft.com/office/officeart/2005/8/layout/hProcess6"/>
    <dgm:cxn modelId="{D9BAF93C-B445-4B2E-8BDB-5A10F8802E82}" type="presParOf" srcId="{B3A62ED6-26B8-4411-95FB-89BD47E35510}" destId="{3DC7DE97-5042-4C06-8EF3-4CB762D16488}" srcOrd="1" destOrd="0" presId="urn:microsoft.com/office/officeart/2005/8/layout/hProcess6"/>
    <dgm:cxn modelId="{CDDBD14D-6191-4DAC-AFF0-E16FF525EC76}" type="presParOf" srcId="{B3A62ED6-26B8-4411-95FB-89BD47E35510}" destId="{746E517B-08DC-4AB3-A6A2-821A93694691}" srcOrd="2" destOrd="0" presId="urn:microsoft.com/office/officeart/2005/8/layout/hProcess6"/>
    <dgm:cxn modelId="{4D83C447-46AA-4A7E-92A2-A705F24199B2}" type="presParOf" srcId="{746E517B-08DC-4AB3-A6A2-821A93694691}" destId="{3CAFEF6A-FD07-4785-80DB-CCA55B983369}" srcOrd="0" destOrd="0" presId="urn:microsoft.com/office/officeart/2005/8/layout/hProcess6"/>
    <dgm:cxn modelId="{D4C09B4A-BD85-4A0F-AE31-4D3F9889A955}" type="presParOf" srcId="{746E517B-08DC-4AB3-A6A2-821A93694691}" destId="{321A9D54-5839-41B2-AAB9-753661CD45DC}" srcOrd="1" destOrd="0" presId="urn:microsoft.com/office/officeart/2005/8/layout/hProcess6"/>
    <dgm:cxn modelId="{E3259957-B3BE-4369-9638-F1FA4F32E59F}" type="presParOf" srcId="{746E517B-08DC-4AB3-A6A2-821A93694691}" destId="{90860DA0-382D-41B4-B8B1-8F0D62CE1121}" srcOrd="2" destOrd="0" presId="urn:microsoft.com/office/officeart/2005/8/layout/hProcess6"/>
    <dgm:cxn modelId="{57D34212-731A-4774-9D20-E10419A707F4}" type="presParOf" srcId="{746E517B-08DC-4AB3-A6A2-821A93694691}" destId="{55A7EAFF-0FFD-4BFC-8BA5-BBBCCB3F9BF6}"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5D56F-FD6F-4B8F-83B5-471F46493034}" type="doc">
      <dgm:prSet loTypeId="urn:microsoft.com/office/officeart/2005/8/layout/hProcess6" loCatId="process" qsTypeId="urn:microsoft.com/office/officeart/2005/8/quickstyle/simple1" qsCatId="simple" csTypeId="urn:microsoft.com/office/officeart/2005/8/colors/accent6_2" csCatId="accent6" phldr="1"/>
      <dgm:spPr/>
      <dgm:t>
        <a:bodyPr/>
        <a:lstStyle/>
        <a:p>
          <a:endParaRPr lang="en-US"/>
        </a:p>
      </dgm:t>
    </dgm:pt>
    <dgm:pt modelId="{C7B1E043-D734-410D-9D64-60BD487F86D0}">
      <dgm:prSet phldrT="[Text]"/>
      <dgm:spPr/>
      <dgm:t>
        <a:bodyPr/>
        <a:lstStyle/>
        <a:p>
          <a:r>
            <a:rPr lang="en-US" dirty="0"/>
            <a:t>77 samples</a:t>
          </a:r>
        </a:p>
      </dgm:t>
    </dgm:pt>
    <dgm:pt modelId="{ADE4E337-778F-4960-970B-69C5B1D67217}" type="parTrans" cxnId="{CF2A8AF7-F6C4-403B-87A9-FDADC6F27601}">
      <dgm:prSet/>
      <dgm:spPr/>
      <dgm:t>
        <a:bodyPr/>
        <a:lstStyle/>
        <a:p>
          <a:endParaRPr lang="en-US"/>
        </a:p>
      </dgm:t>
    </dgm:pt>
    <dgm:pt modelId="{234C3DEA-7DF9-4607-85A5-1E0412744F5D}" type="sibTrans" cxnId="{CF2A8AF7-F6C4-403B-87A9-FDADC6F27601}">
      <dgm:prSet/>
      <dgm:spPr/>
      <dgm:t>
        <a:bodyPr/>
        <a:lstStyle/>
        <a:p>
          <a:endParaRPr lang="en-US"/>
        </a:p>
      </dgm:t>
    </dgm:pt>
    <dgm:pt modelId="{A81ED1A2-21E9-43C1-A666-911DFF8D12DE}">
      <dgm:prSet phldrT="[Text]"/>
      <dgm:spPr/>
      <dgm:t>
        <a:bodyPr/>
        <a:lstStyle/>
        <a:p>
          <a:r>
            <a:rPr lang="en-US" dirty="0"/>
            <a:t>Remove duplicates</a:t>
          </a:r>
        </a:p>
      </dgm:t>
    </dgm:pt>
    <dgm:pt modelId="{6DBE34DA-9684-4FC6-BD37-7BC4A16E24D2}" type="parTrans" cxnId="{ADEFD68B-ED9F-4D93-9DDA-A2443FB002B8}">
      <dgm:prSet/>
      <dgm:spPr/>
      <dgm:t>
        <a:bodyPr/>
        <a:lstStyle/>
        <a:p>
          <a:endParaRPr lang="en-US"/>
        </a:p>
      </dgm:t>
    </dgm:pt>
    <dgm:pt modelId="{AAA44CEE-D7ED-4F49-B665-EFF65A5B2E11}" type="sibTrans" cxnId="{ADEFD68B-ED9F-4D93-9DDA-A2443FB002B8}">
      <dgm:prSet/>
      <dgm:spPr/>
      <dgm:t>
        <a:bodyPr/>
        <a:lstStyle/>
        <a:p>
          <a:endParaRPr lang="en-US"/>
        </a:p>
      </dgm:t>
    </dgm:pt>
    <dgm:pt modelId="{1338B232-F6F1-475D-848E-41834BA0BBA9}">
      <dgm:prSet phldrT="[Text]"/>
      <dgm:spPr/>
      <dgm:t>
        <a:bodyPr/>
        <a:lstStyle/>
        <a:p>
          <a:r>
            <a:rPr lang="en-US" dirty="0"/>
            <a:t>43 samples</a:t>
          </a:r>
        </a:p>
      </dgm:t>
    </dgm:pt>
    <dgm:pt modelId="{FED7B2AF-A0B2-4007-98B4-AF0C4AF42046}" type="parTrans" cxnId="{9D9FB969-9FCA-423C-9074-601EF4B94597}">
      <dgm:prSet/>
      <dgm:spPr/>
      <dgm:t>
        <a:bodyPr/>
        <a:lstStyle/>
        <a:p>
          <a:endParaRPr lang="en-US"/>
        </a:p>
      </dgm:t>
    </dgm:pt>
    <dgm:pt modelId="{2C98AA93-2EA2-4444-89D2-756C052134DB}" type="sibTrans" cxnId="{9D9FB969-9FCA-423C-9074-601EF4B94597}">
      <dgm:prSet/>
      <dgm:spPr/>
      <dgm:t>
        <a:bodyPr/>
        <a:lstStyle/>
        <a:p>
          <a:endParaRPr lang="en-US"/>
        </a:p>
      </dgm:t>
    </dgm:pt>
    <dgm:pt modelId="{1A072073-D75A-44FF-A436-1AF5046755C0}">
      <dgm:prSet phldrT="[Text]"/>
      <dgm:spPr/>
      <dgm:t>
        <a:bodyPr/>
        <a:lstStyle/>
        <a:p>
          <a:r>
            <a:rPr lang="en-US" dirty="0"/>
            <a:t>PCA</a:t>
          </a:r>
        </a:p>
      </dgm:t>
    </dgm:pt>
    <dgm:pt modelId="{22D39A17-41EC-44F4-ABCC-40D418165A17}" type="parTrans" cxnId="{97D4D037-64A7-4D20-B98C-9A90E27BD58E}">
      <dgm:prSet/>
      <dgm:spPr/>
      <dgm:t>
        <a:bodyPr/>
        <a:lstStyle/>
        <a:p>
          <a:endParaRPr lang="en-US"/>
        </a:p>
      </dgm:t>
    </dgm:pt>
    <dgm:pt modelId="{36E26EE8-28C3-4721-AB27-0059F573142C}" type="sibTrans" cxnId="{97D4D037-64A7-4D20-B98C-9A90E27BD58E}">
      <dgm:prSet/>
      <dgm:spPr/>
      <dgm:t>
        <a:bodyPr/>
        <a:lstStyle/>
        <a:p>
          <a:endParaRPr lang="en-US"/>
        </a:p>
      </dgm:t>
    </dgm:pt>
    <dgm:pt modelId="{B3A62ED6-26B8-4411-95FB-89BD47E35510}" type="pres">
      <dgm:prSet presAssocID="{7D75D56F-FD6F-4B8F-83B5-471F46493034}" presName="theList" presStyleCnt="0">
        <dgm:presLayoutVars>
          <dgm:dir/>
          <dgm:animLvl val="lvl"/>
          <dgm:resizeHandles val="exact"/>
        </dgm:presLayoutVars>
      </dgm:prSet>
      <dgm:spPr/>
    </dgm:pt>
    <dgm:pt modelId="{6983C4DC-D306-4B92-80EA-5321F3BD8703}" type="pres">
      <dgm:prSet presAssocID="{C7B1E043-D734-410D-9D64-60BD487F86D0}" presName="compNode" presStyleCnt="0"/>
      <dgm:spPr/>
    </dgm:pt>
    <dgm:pt modelId="{B2CF5D01-CD65-4371-8FBE-5F3A23A24B66}" type="pres">
      <dgm:prSet presAssocID="{C7B1E043-D734-410D-9D64-60BD487F86D0}" presName="noGeometry" presStyleCnt="0"/>
      <dgm:spPr/>
    </dgm:pt>
    <dgm:pt modelId="{1B143F85-CFB2-431E-8BED-BE3500999644}" type="pres">
      <dgm:prSet presAssocID="{C7B1E043-D734-410D-9D64-60BD487F86D0}" presName="childTextVisible" presStyleLbl="bgAccFollowNode1" presStyleIdx="0" presStyleCnt="2">
        <dgm:presLayoutVars>
          <dgm:bulletEnabled val="1"/>
        </dgm:presLayoutVars>
      </dgm:prSet>
      <dgm:spPr/>
    </dgm:pt>
    <dgm:pt modelId="{FBAF27D7-D350-45A8-B93E-5CD0D56EF29F}" type="pres">
      <dgm:prSet presAssocID="{C7B1E043-D734-410D-9D64-60BD487F86D0}" presName="childTextHidden" presStyleLbl="bgAccFollowNode1" presStyleIdx="0" presStyleCnt="2"/>
      <dgm:spPr/>
    </dgm:pt>
    <dgm:pt modelId="{8235227A-80D9-4E71-B2D5-DCB0D0710AC2}" type="pres">
      <dgm:prSet presAssocID="{C7B1E043-D734-410D-9D64-60BD487F86D0}" presName="parentText" presStyleLbl="node1" presStyleIdx="0" presStyleCnt="2">
        <dgm:presLayoutVars>
          <dgm:chMax val="1"/>
          <dgm:bulletEnabled val="1"/>
        </dgm:presLayoutVars>
      </dgm:prSet>
      <dgm:spPr/>
    </dgm:pt>
    <dgm:pt modelId="{3DC7DE97-5042-4C06-8EF3-4CB762D16488}" type="pres">
      <dgm:prSet presAssocID="{C7B1E043-D734-410D-9D64-60BD487F86D0}" presName="aSpace" presStyleCnt="0"/>
      <dgm:spPr/>
    </dgm:pt>
    <dgm:pt modelId="{746E517B-08DC-4AB3-A6A2-821A93694691}" type="pres">
      <dgm:prSet presAssocID="{1338B232-F6F1-475D-848E-41834BA0BBA9}" presName="compNode" presStyleCnt="0"/>
      <dgm:spPr/>
    </dgm:pt>
    <dgm:pt modelId="{3CAFEF6A-FD07-4785-80DB-CCA55B983369}" type="pres">
      <dgm:prSet presAssocID="{1338B232-F6F1-475D-848E-41834BA0BBA9}" presName="noGeometry" presStyleCnt="0"/>
      <dgm:spPr/>
    </dgm:pt>
    <dgm:pt modelId="{321A9D54-5839-41B2-AAB9-753661CD45DC}" type="pres">
      <dgm:prSet presAssocID="{1338B232-F6F1-475D-848E-41834BA0BBA9}" presName="childTextVisible" presStyleLbl="bgAccFollowNode1" presStyleIdx="1" presStyleCnt="2">
        <dgm:presLayoutVars>
          <dgm:bulletEnabled val="1"/>
        </dgm:presLayoutVars>
      </dgm:prSet>
      <dgm:spPr/>
    </dgm:pt>
    <dgm:pt modelId="{90860DA0-382D-41B4-B8B1-8F0D62CE1121}" type="pres">
      <dgm:prSet presAssocID="{1338B232-F6F1-475D-848E-41834BA0BBA9}" presName="childTextHidden" presStyleLbl="bgAccFollowNode1" presStyleIdx="1" presStyleCnt="2"/>
      <dgm:spPr/>
    </dgm:pt>
    <dgm:pt modelId="{55A7EAFF-0FFD-4BFC-8BA5-BBBCCB3F9BF6}" type="pres">
      <dgm:prSet presAssocID="{1338B232-F6F1-475D-848E-41834BA0BBA9}" presName="parentText" presStyleLbl="node1" presStyleIdx="1" presStyleCnt="2">
        <dgm:presLayoutVars>
          <dgm:chMax val="1"/>
          <dgm:bulletEnabled val="1"/>
        </dgm:presLayoutVars>
      </dgm:prSet>
      <dgm:spPr/>
    </dgm:pt>
  </dgm:ptLst>
  <dgm:cxnLst>
    <dgm:cxn modelId="{97D4D037-64A7-4D20-B98C-9A90E27BD58E}" srcId="{1338B232-F6F1-475D-848E-41834BA0BBA9}" destId="{1A072073-D75A-44FF-A436-1AF5046755C0}" srcOrd="0" destOrd="0" parTransId="{22D39A17-41EC-44F4-ABCC-40D418165A17}" sibTransId="{36E26EE8-28C3-4721-AB27-0059F573142C}"/>
    <dgm:cxn modelId="{3D516439-DA8D-48D9-9F44-E88AC0A9F9F1}" type="presOf" srcId="{7D75D56F-FD6F-4B8F-83B5-471F46493034}" destId="{B3A62ED6-26B8-4411-95FB-89BD47E35510}" srcOrd="0" destOrd="0" presId="urn:microsoft.com/office/officeart/2005/8/layout/hProcess6"/>
    <dgm:cxn modelId="{CC64E63B-FFC6-437C-9886-90B633EE7BB1}" type="presOf" srcId="{1A072073-D75A-44FF-A436-1AF5046755C0}" destId="{321A9D54-5839-41B2-AAB9-753661CD45DC}" srcOrd="0" destOrd="0" presId="urn:microsoft.com/office/officeart/2005/8/layout/hProcess6"/>
    <dgm:cxn modelId="{9D9FB969-9FCA-423C-9074-601EF4B94597}" srcId="{7D75D56F-FD6F-4B8F-83B5-471F46493034}" destId="{1338B232-F6F1-475D-848E-41834BA0BBA9}" srcOrd="1" destOrd="0" parTransId="{FED7B2AF-A0B2-4007-98B4-AF0C4AF42046}" sibTransId="{2C98AA93-2EA2-4444-89D2-756C052134DB}"/>
    <dgm:cxn modelId="{ADEFD68B-ED9F-4D93-9DDA-A2443FB002B8}" srcId="{C7B1E043-D734-410D-9D64-60BD487F86D0}" destId="{A81ED1A2-21E9-43C1-A666-911DFF8D12DE}" srcOrd="0" destOrd="0" parTransId="{6DBE34DA-9684-4FC6-BD37-7BC4A16E24D2}" sibTransId="{AAA44CEE-D7ED-4F49-B665-EFF65A5B2E11}"/>
    <dgm:cxn modelId="{39E73A94-B6B8-447E-A420-49CD0598961E}" type="presOf" srcId="{1A072073-D75A-44FF-A436-1AF5046755C0}" destId="{90860DA0-382D-41B4-B8B1-8F0D62CE1121}" srcOrd="1" destOrd="0" presId="urn:microsoft.com/office/officeart/2005/8/layout/hProcess6"/>
    <dgm:cxn modelId="{F1DCEEA4-8A46-415B-9978-5D8932D4D5CF}" type="presOf" srcId="{A81ED1A2-21E9-43C1-A666-911DFF8D12DE}" destId="{FBAF27D7-D350-45A8-B93E-5CD0D56EF29F}" srcOrd="1" destOrd="0" presId="urn:microsoft.com/office/officeart/2005/8/layout/hProcess6"/>
    <dgm:cxn modelId="{F7D870AE-CBDC-40A4-908A-6737E380BE1A}" type="presOf" srcId="{A81ED1A2-21E9-43C1-A666-911DFF8D12DE}" destId="{1B143F85-CFB2-431E-8BED-BE3500999644}" srcOrd="0" destOrd="0" presId="urn:microsoft.com/office/officeart/2005/8/layout/hProcess6"/>
    <dgm:cxn modelId="{EAC26BB5-0671-42C1-B3DC-40646F0402CB}" type="presOf" srcId="{1338B232-F6F1-475D-848E-41834BA0BBA9}" destId="{55A7EAFF-0FFD-4BFC-8BA5-BBBCCB3F9BF6}" srcOrd="0" destOrd="0" presId="urn:microsoft.com/office/officeart/2005/8/layout/hProcess6"/>
    <dgm:cxn modelId="{B63EC5CF-7302-4113-9FCD-F98950FF5733}" type="presOf" srcId="{C7B1E043-D734-410D-9D64-60BD487F86D0}" destId="{8235227A-80D9-4E71-B2D5-DCB0D0710AC2}" srcOrd="0" destOrd="0" presId="urn:microsoft.com/office/officeart/2005/8/layout/hProcess6"/>
    <dgm:cxn modelId="{CF2A8AF7-F6C4-403B-87A9-FDADC6F27601}" srcId="{7D75D56F-FD6F-4B8F-83B5-471F46493034}" destId="{C7B1E043-D734-410D-9D64-60BD487F86D0}" srcOrd="0" destOrd="0" parTransId="{ADE4E337-778F-4960-970B-69C5B1D67217}" sibTransId="{234C3DEA-7DF9-4607-85A5-1E0412744F5D}"/>
    <dgm:cxn modelId="{981F1582-1CE4-4F98-9CD6-0ED1590A7843}" type="presParOf" srcId="{B3A62ED6-26B8-4411-95FB-89BD47E35510}" destId="{6983C4DC-D306-4B92-80EA-5321F3BD8703}" srcOrd="0" destOrd="0" presId="urn:microsoft.com/office/officeart/2005/8/layout/hProcess6"/>
    <dgm:cxn modelId="{5DC8A98D-24A1-4C14-9EC4-4AA2E9E4538B}" type="presParOf" srcId="{6983C4DC-D306-4B92-80EA-5321F3BD8703}" destId="{B2CF5D01-CD65-4371-8FBE-5F3A23A24B66}" srcOrd="0" destOrd="0" presId="urn:microsoft.com/office/officeart/2005/8/layout/hProcess6"/>
    <dgm:cxn modelId="{CF4076F6-C72A-48C4-95AD-C5D6E11CB7E8}" type="presParOf" srcId="{6983C4DC-D306-4B92-80EA-5321F3BD8703}" destId="{1B143F85-CFB2-431E-8BED-BE3500999644}" srcOrd="1" destOrd="0" presId="urn:microsoft.com/office/officeart/2005/8/layout/hProcess6"/>
    <dgm:cxn modelId="{1BEC55B8-2E47-44A6-AC79-C99381E38F66}" type="presParOf" srcId="{6983C4DC-D306-4B92-80EA-5321F3BD8703}" destId="{FBAF27D7-D350-45A8-B93E-5CD0D56EF29F}" srcOrd="2" destOrd="0" presId="urn:microsoft.com/office/officeart/2005/8/layout/hProcess6"/>
    <dgm:cxn modelId="{21988B91-6B3A-4B52-AB54-5FF89B4E091E}" type="presParOf" srcId="{6983C4DC-D306-4B92-80EA-5321F3BD8703}" destId="{8235227A-80D9-4E71-B2D5-DCB0D0710AC2}" srcOrd="3" destOrd="0" presId="urn:microsoft.com/office/officeart/2005/8/layout/hProcess6"/>
    <dgm:cxn modelId="{D9BAF93C-B445-4B2E-8BDB-5A10F8802E82}" type="presParOf" srcId="{B3A62ED6-26B8-4411-95FB-89BD47E35510}" destId="{3DC7DE97-5042-4C06-8EF3-4CB762D16488}" srcOrd="1" destOrd="0" presId="urn:microsoft.com/office/officeart/2005/8/layout/hProcess6"/>
    <dgm:cxn modelId="{CDDBD14D-6191-4DAC-AFF0-E16FF525EC76}" type="presParOf" srcId="{B3A62ED6-26B8-4411-95FB-89BD47E35510}" destId="{746E517B-08DC-4AB3-A6A2-821A93694691}" srcOrd="2" destOrd="0" presId="urn:microsoft.com/office/officeart/2005/8/layout/hProcess6"/>
    <dgm:cxn modelId="{4D83C447-46AA-4A7E-92A2-A705F24199B2}" type="presParOf" srcId="{746E517B-08DC-4AB3-A6A2-821A93694691}" destId="{3CAFEF6A-FD07-4785-80DB-CCA55B983369}" srcOrd="0" destOrd="0" presId="urn:microsoft.com/office/officeart/2005/8/layout/hProcess6"/>
    <dgm:cxn modelId="{D4C09B4A-BD85-4A0F-AE31-4D3F9889A955}" type="presParOf" srcId="{746E517B-08DC-4AB3-A6A2-821A93694691}" destId="{321A9D54-5839-41B2-AAB9-753661CD45DC}" srcOrd="1" destOrd="0" presId="urn:microsoft.com/office/officeart/2005/8/layout/hProcess6"/>
    <dgm:cxn modelId="{E3259957-B3BE-4369-9638-F1FA4F32E59F}" type="presParOf" srcId="{746E517B-08DC-4AB3-A6A2-821A93694691}" destId="{90860DA0-382D-41B4-B8B1-8F0D62CE1121}" srcOrd="2" destOrd="0" presId="urn:microsoft.com/office/officeart/2005/8/layout/hProcess6"/>
    <dgm:cxn modelId="{57D34212-731A-4774-9D20-E10419A707F4}" type="presParOf" srcId="{746E517B-08DC-4AB3-A6A2-821A93694691}" destId="{55A7EAFF-0FFD-4BFC-8BA5-BBBCCB3F9BF6}"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5D56F-FD6F-4B8F-83B5-471F46493034}" type="doc">
      <dgm:prSet loTypeId="urn:microsoft.com/office/officeart/2005/8/layout/hProcess6" loCatId="process" qsTypeId="urn:microsoft.com/office/officeart/2005/8/quickstyle/simple1" qsCatId="simple" csTypeId="urn:microsoft.com/office/officeart/2005/8/colors/accent6_2" csCatId="accent6" phldr="1"/>
      <dgm:spPr/>
      <dgm:t>
        <a:bodyPr/>
        <a:lstStyle/>
        <a:p>
          <a:endParaRPr lang="en-US"/>
        </a:p>
      </dgm:t>
    </dgm:pt>
    <dgm:pt modelId="{C7B1E043-D734-410D-9D64-60BD487F86D0}">
      <dgm:prSet phldrT="[Text]"/>
      <dgm:spPr/>
      <dgm:t>
        <a:bodyPr/>
        <a:lstStyle/>
        <a:p>
          <a:r>
            <a:rPr lang="en-US" dirty="0"/>
            <a:t>77 samples</a:t>
          </a:r>
        </a:p>
      </dgm:t>
    </dgm:pt>
    <dgm:pt modelId="{ADE4E337-778F-4960-970B-69C5B1D67217}" type="parTrans" cxnId="{CF2A8AF7-F6C4-403B-87A9-FDADC6F27601}">
      <dgm:prSet/>
      <dgm:spPr/>
      <dgm:t>
        <a:bodyPr/>
        <a:lstStyle/>
        <a:p>
          <a:endParaRPr lang="en-US"/>
        </a:p>
      </dgm:t>
    </dgm:pt>
    <dgm:pt modelId="{234C3DEA-7DF9-4607-85A5-1E0412744F5D}" type="sibTrans" cxnId="{CF2A8AF7-F6C4-403B-87A9-FDADC6F27601}">
      <dgm:prSet/>
      <dgm:spPr/>
      <dgm:t>
        <a:bodyPr/>
        <a:lstStyle/>
        <a:p>
          <a:endParaRPr lang="en-US"/>
        </a:p>
      </dgm:t>
    </dgm:pt>
    <dgm:pt modelId="{A81ED1A2-21E9-43C1-A666-911DFF8D12DE}">
      <dgm:prSet phldrT="[Text]"/>
      <dgm:spPr/>
      <dgm:t>
        <a:bodyPr/>
        <a:lstStyle/>
        <a:p>
          <a:r>
            <a:rPr lang="en-US" dirty="0"/>
            <a:t>Remove duplicates</a:t>
          </a:r>
        </a:p>
      </dgm:t>
    </dgm:pt>
    <dgm:pt modelId="{6DBE34DA-9684-4FC6-BD37-7BC4A16E24D2}" type="parTrans" cxnId="{ADEFD68B-ED9F-4D93-9DDA-A2443FB002B8}">
      <dgm:prSet/>
      <dgm:spPr/>
      <dgm:t>
        <a:bodyPr/>
        <a:lstStyle/>
        <a:p>
          <a:endParaRPr lang="en-US"/>
        </a:p>
      </dgm:t>
    </dgm:pt>
    <dgm:pt modelId="{AAA44CEE-D7ED-4F49-B665-EFF65A5B2E11}" type="sibTrans" cxnId="{ADEFD68B-ED9F-4D93-9DDA-A2443FB002B8}">
      <dgm:prSet/>
      <dgm:spPr/>
      <dgm:t>
        <a:bodyPr/>
        <a:lstStyle/>
        <a:p>
          <a:endParaRPr lang="en-US"/>
        </a:p>
      </dgm:t>
    </dgm:pt>
    <dgm:pt modelId="{1338B232-F6F1-475D-848E-41834BA0BBA9}">
      <dgm:prSet phldrT="[Text]"/>
      <dgm:spPr/>
      <dgm:t>
        <a:bodyPr/>
        <a:lstStyle/>
        <a:p>
          <a:r>
            <a:rPr lang="en-US" dirty="0"/>
            <a:t>43 samples</a:t>
          </a:r>
        </a:p>
      </dgm:t>
    </dgm:pt>
    <dgm:pt modelId="{FED7B2AF-A0B2-4007-98B4-AF0C4AF42046}" type="parTrans" cxnId="{9D9FB969-9FCA-423C-9074-601EF4B94597}">
      <dgm:prSet/>
      <dgm:spPr/>
      <dgm:t>
        <a:bodyPr/>
        <a:lstStyle/>
        <a:p>
          <a:endParaRPr lang="en-US"/>
        </a:p>
      </dgm:t>
    </dgm:pt>
    <dgm:pt modelId="{2C98AA93-2EA2-4444-89D2-756C052134DB}" type="sibTrans" cxnId="{9D9FB969-9FCA-423C-9074-601EF4B94597}">
      <dgm:prSet/>
      <dgm:spPr/>
      <dgm:t>
        <a:bodyPr/>
        <a:lstStyle/>
        <a:p>
          <a:endParaRPr lang="en-US"/>
        </a:p>
      </dgm:t>
    </dgm:pt>
    <dgm:pt modelId="{1A072073-D75A-44FF-A436-1AF5046755C0}">
      <dgm:prSet phldrT="[Text]"/>
      <dgm:spPr/>
      <dgm:t>
        <a:bodyPr/>
        <a:lstStyle/>
        <a:p>
          <a:r>
            <a:rPr lang="en-US" dirty="0"/>
            <a:t>Remove founders</a:t>
          </a:r>
        </a:p>
      </dgm:t>
    </dgm:pt>
    <dgm:pt modelId="{22D39A17-41EC-44F4-ABCC-40D418165A17}" type="parTrans" cxnId="{97D4D037-64A7-4D20-B98C-9A90E27BD58E}">
      <dgm:prSet/>
      <dgm:spPr/>
      <dgm:t>
        <a:bodyPr/>
        <a:lstStyle/>
        <a:p>
          <a:endParaRPr lang="en-US"/>
        </a:p>
      </dgm:t>
    </dgm:pt>
    <dgm:pt modelId="{36E26EE8-28C3-4721-AB27-0059F573142C}" type="sibTrans" cxnId="{97D4D037-64A7-4D20-B98C-9A90E27BD58E}">
      <dgm:prSet/>
      <dgm:spPr/>
      <dgm:t>
        <a:bodyPr/>
        <a:lstStyle/>
        <a:p>
          <a:endParaRPr lang="en-US"/>
        </a:p>
      </dgm:t>
    </dgm:pt>
    <dgm:pt modelId="{9084AF0E-C5F5-497C-98A4-4B4B245D5BCD}">
      <dgm:prSet phldrT="[Text]"/>
      <dgm:spPr/>
      <dgm:t>
        <a:bodyPr/>
        <a:lstStyle/>
        <a:p>
          <a:r>
            <a:rPr lang="en-US" dirty="0"/>
            <a:t>17 samples</a:t>
          </a:r>
        </a:p>
      </dgm:t>
    </dgm:pt>
    <dgm:pt modelId="{137BD933-5B3B-40E0-849C-9972081D8346}" type="parTrans" cxnId="{A085C4EC-5A0A-4A34-80A5-B8FCD3F4507C}">
      <dgm:prSet/>
      <dgm:spPr/>
      <dgm:t>
        <a:bodyPr/>
        <a:lstStyle/>
        <a:p>
          <a:endParaRPr lang="en-US"/>
        </a:p>
      </dgm:t>
    </dgm:pt>
    <dgm:pt modelId="{0060F6A5-8F24-4D9B-BA98-3686BAA943CB}" type="sibTrans" cxnId="{A085C4EC-5A0A-4A34-80A5-B8FCD3F4507C}">
      <dgm:prSet/>
      <dgm:spPr/>
      <dgm:t>
        <a:bodyPr/>
        <a:lstStyle/>
        <a:p>
          <a:endParaRPr lang="en-US"/>
        </a:p>
      </dgm:t>
    </dgm:pt>
    <dgm:pt modelId="{3D3C335B-055C-4410-BC18-CB52F9E03945}">
      <dgm:prSet phldrT="[Text]"/>
      <dgm:spPr/>
      <dgm:t>
        <a:bodyPr/>
        <a:lstStyle/>
        <a:p>
          <a:r>
            <a:rPr lang="en-US" dirty="0"/>
            <a:t>HWE testing</a:t>
          </a:r>
        </a:p>
      </dgm:t>
    </dgm:pt>
    <dgm:pt modelId="{79A9F710-06CC-4179-AE8E-B81055AA6AC7}" type="parTrans" cxnId="{560505F3-B62A-4BED-B558-D9E3BCF98856}">
      <dgm:prSet/>
      <dgm:spPr/>
      <dgm:t>
        <a:bodyPr/>
        <a:lstStyle/>
        <a:p>
          <a:endParaRPr lang="en-US"/>
        </a:p>
      </dgm:t>
    </dgm:pt>
    <dgm:pt modelId="{D8078CE4-69EE-4728-A0FF-3A75F55A2BC5}" type="sibTrans" cxnId="{560505F3-B62A-4BED-B558-D9E3BCF98856}">
      <dgm:prSet/>
      <dgm:spPr/>
      <dgm:t>
        <a:bodyPr/>
        <a:lstStyle/>
        <a:p>
          <a:endParaRPr lang="en-US"/>
        </a:p>
      </dgm:t>
    </dgm:pt>
    <dgm:pt modelId="{B3A62ED6-26B8-4411-95FB-89BD47E35510}" type="pres">
      <dgm:prSet presAssocID="{7D75D56F-FD6F-4B8F-83B5-471F46493034}" presName="theList" presStyleCnt="0">
        <dgm:presLayoutVars>
          <dgm:dir/>
          <dgm:animLvl val="lvl"/>
          <dgm:resizeHandles val="exact"/>
        </dgm:presLayoutVars>
      </dgm:prSet>
      <dgm:spPr/>
    </dgm:pt>
    <dgm:pt modelId="{6983C4DC-D306-4B92-80EA-5321F3BD8703}" type="pres">
      <dgm:prSet presAssocID="{C7B1E043-D734-410D-9D64-60BD487F86D0}" presName="compNode" presStyleCnt="0"/>
      <dgm:spPr/>
    </dgm:pt>
    <dgm:pt modelId="{B2CF5D01-CD65-4371-8FBE-5F3A23A24B66}" type="pres">
      <dgm:prSet presAssocID="{C7B1E043-D734-410D-9D64-60BD487F86D0}" presName="noGeometry" presStyleCnt="0"/>
      <dgm:spPr/>
    </dgm:pt>
    <dgm:pt modelId="{1B143F85-CFB2-431E-8BED-BE3500999644}" type="pres">
      <dgm:prSet presAssocID="{C7B1E043-D734-410D-9D64-60BD487F86D0}" presName="childTextVisible" presStyleLbl="bgAccFollowNode1" presStyleIdx="0" presStyleCnt="3">
        <dgm:presLayoutVars>
          <dgm:bulletEnabled val="1"/>
        </dgm:presLayoutVars>
      </dgm:prSet>
      <dgm:spPr/>
    </dgm:pt>
    <dgm:pt modelId="{FBAF27D7-D350-45A8-B93E-5CD0D56EF29F}" type="pres">
      <dgm:prSet presAssocID="{C7B1E043-D734-410D-9D64-60BD487F86D0}" presName="childTextHidden" presStyleLbl="bgAccFollowNode1" presStyleIdx="0" presStyleCnt="3"/>
      <dgm:spPr/>
    </dgm:pt>
    <dgm:pt modelId="{8235227A-80D9-4E71-B2D5-DCB0D0710AC2}" type="pres">
      <dgm:prSet presAssocID="{C7B1E043-D734-410D-9D64-60BD487F86D0}" presName="parentText" presStyleLbl="node1" presStyleIdx="0" presStyleCnt="3">
        <dgm:presLayoutVars>
          <dgm:chMax val="1"/>
          <dgm:bulletEnabled val="1"/>
        </dgm:presLayoutVars>
      </dgm:prSet>
      <dgm:spPr/>
    </dgm:pt>
    <dgm:pt modelId="{3DC7DE97-5042-4C06-8EF3-4CB762D16488}" type="pres">
      <dgm:prSet presAssocID="{C7B1E043-D734-410D-9D64-60BD487F86D0}" presName="aSpace" presStyleCnt="0"/>
      <dgm:spPr/>
    </dgm:pt>
    <dgm:pt modelId="{746E517B-08DC-4AB3-A6A2-821A93694691}" type="pres">
      <dgm:prSet presAssocID="{1338B232-F6F1-475D-848E-41834BA0BBA9}" presName="compNode" presStyleCnt="0"/>
      <dgm:spPr/>
    </dgm:pt>
    <dgm:pt modelId="{3CAFEF6A-FD07-4785-80DB-CCA55B983369}" type="pres">
      <dgm:prSet presAssocID="{1338B232-F6F1-475D-848E-41834BA0BBA9}" presName="noGeometry" presStyleCnt="0"/>
      <dgm:spPr/>
    </dgm:pt>
    <dgm:pt modelId="{321A9D54-5839-41B2-AAB9-753661CD45DC}" type="pres">
      <dgm:prSet presAssocID="{1338B232-F6F1-475D-848E-41834BA0BBA9}" presName="childTextVisible" presStyleLbl="bgAccFollowNode1" presStyleIdx="1" presStyleCnt="3">
        <dgm:presLayoutVars>
          <dgm:bulletEnabled val="1"/>
        </dgm:presLayoutVars>
      </dgm:prSet>
      <dgm:spPr/>
    </dgm:pt>
    <dgm:pt modelId="{90860DA0-382D-41B4-B8B1-8F0D62CE1121}" type="pres">
      <dgm:prSet presAssocID="{1338B232-F6F1-475D-848E-41834BA0BBA9}" presName="childTextHidden" presStyleLbl="bgAccFollowNode1" presStyleIdx="1" presStyleCnt="3"/>
      <dgm:spPr/>
    </dgm:pt>
    <dgm:pt modelId="{55A7EAFF-0FFD-4BFC-8BA5-BBBCCB3F9BF6}" type="pres">
      <dgm:prSet presAssocID="{1338B232-F6F1-475D-848E-41834BA0BBA9}" presName="parentText" presStyleLbl="node1" presStyleIdx="1" presStyleCnt="3">
        <dgm:presLayoutVars>
          <dgm:chMax val="1"/>
          <dgm:bulletEnabled val="1"/>
        </dgm:presLayoutVars>
      </dgm:prSet>
      <dgm:spPr/>
    </dgm:pt>
    <dgm:pt modelId="{E618FEB9-FFF4-49DA-AAEC-254AEC1FC806}" type="pres">
      <dgm:prSet presAssocID="{1338B232-F6F1-475D-848E-41834BA0BBA9}" presName="aSpace" presStyleCnt="0"/>
      <dgm:spPr/>
    </dgm:pt>
    <dgm:pt modelId="{7FBDADF7-4DF4-4D47-B668-63817789ED47}" type="pres">
      <dgm:prSet presAssocID="{9084AF0E-C5F5-497C-98A4-4B4B245D5BCD}" presName="compNode" presStyleCnt="0"/>
      <dgm:spPr/>
    </dgm:pt>
    <dgm:pt modelId="{FE759100-E664-4CA4-BF65-4A486555F29F}" type="pres">
      <dgm:prSet presAssocID="{9084AF0E-C5F5-497C-98A4-4B4B245D5BCD}" presName="noGeometry" presStyleCnt="0"/>
      <dgm:spPr/>
    </dgm:pt>
    <dgm:pt modelId="{82D9F646-6CB0-449F-9C79-0B3668EECD05}" type="pres">
      <dgm:prSet presAssocID="{9084AF0E-C5F5-497C-98A4-4B4B245D5BCD}" presName="childTextVisible" presStyleLbl="bgAccFollowNode1" presStyleIdx="2" presStyleCnt="3">
        <dgm:presLayoutVars>
          <dgm:bulletEnabled val="1"/>
        </dgm:presLayoutVars>
      </dgm:prSet>
      <dgm:spPr/>
    </dgm:pt>
    <dgm:pt modelId="{7A56C8B8-407A-4451-AA42-D1773A566261}" type="pres">
      <dgm:prSet presAssocID="{9084AF0E-C5F5-497C-98A4-4B4B245D5BCD}" presName="childTextHidden" presStyleLbl="bgAccFollowNode1" presStyleIdx="2" presStyleCnt="3"/>
      <dgm:spPr/>
    </dgm:pt>
    <dgm:pt modelId="{F9735109-E820-4170-9D7E-1D9AE7D7BFEB}" type="pres">
      <dgm:prSet presAssocID="{9084AF0E-C5F5-497C-98A4-4B4B245D5BCD}" presName="parentText" presStyleLbl="node1" presStyleIdx="2" presStyleCnt="3">
        <dgm:presLayoutVars>
          <dgm:chMax val="1"/>
          <dgm:bulletEnabled val="1"/>
        </dgm:presLayoutVars>
      </dgm:prSet>
      <dgm:spPr/>
    </dgm:pt>
  </dgm:ptLst>
  <dgm:cxnLst>
    <dgm:cxn modelId="{97D4D037-64A7-4D20-B98C-9A90E27BD58E}" srcId="{1338B232-F6F1-475D-848E-41834BA0BBA9}" destId="{1A072073-D75A-44FF-A436-1AF5046755C0}" srcOrd="0" destOrd="0" parTransId="{22D39A17-41EC-44F4-ABCC-40D418165A17}" sibTransId="{36E26EE8-28C3-4721-AB27-0059F573142C}"/>
    <dgm:cxn modelId="{3D516439-DA8D-48D9-9F44-E88AC0A9F9F1}" type="presOf" srcId="{7D75D56F-FD6F-4B8F-83B5-471F46493034}" destId="{B3A62ED6-26B8-4411-95FB-89BD47E35510}" srcOrd="0" destOrd="0" presId="urn:microsoft.com/office/officeart/2005/8/layout/hProcess6"/>
    <dgm:cxn modelId="{CC64E63B-FFC6-437C-9886-90B633EE7BB1}" type="presOf" srcId="{1A072073-D75A-44FF-A436-1AF5046755C0}" destId="{321A9D54-5839-41B2-AAB9-753661CD45DC}" srcOrd="0" destOrd="0" presId="urn:microsoft.com/office/officeart/2005/8/layout/hProcess6"/>
    <dgm:cxn modelId="{9D9FB969-9FCA-423C-9074-601EF4B94597}" srcId="{7D75D56F-FD6F-4B8F-83B5-471F46493034}" destId="{1338B232-F6F1-475D-848E-41834BA0BBA9}" srcOrd="1" destOrd="0" parTransId="{FED7B2AF-A0B2-4007-98B4-AF0C4AF42046}" sibTransId="{2C98AA93-2EA2-4444-89D2-756C052134DB}"/>
    <dgm:cxn modelId="{CA35C553-B127-46CD-AFF2-4BA316A2BB2A}" type="presOf" srcId="{3D3C335B-055C-4410-BC18-CB52F9E03945}" destId="{82D9F646-6CB0-449F-9C79-0B3668EECD05}" srcOrd="0" destOrd="0" presId="urn:microsoft.com/office/officeart/2005/8/layout/hProcess6"/>
    <dgm:cxn modelId="{B301AD76-DC38-4C15-B5BC-FDD010176F5A}" type="presOf" srcId="{9084AF0E-C5F5-497C-98A4-4B4B245D5BCD}" destId="{F9735109-E820-4170-9D7E-1D9AE7D7BFEB}" srcOrd="0" destOrd="0" presId="urn:microsoft.com/office/officeart/2005/8/layout/hProcess6"/>
    <dgm:cxn modelId="{ADEFD68B-ED9F-4D93-9DDA-A2443FB002B8}" srcId="{C7B1E043-D734-410D-9D64-60BD487F86D0}" destId="{A81ED1A2-21E9-43C1-A666-911DFF8D12DE}" srcOrd="0" destOrd="0" parTransId="{6DBE34DA-9684-4FC6-BD37-7BC4A16E24D2}" sibTransId="{AAA44CEE-D7ED-4F49-B665-EFF65A5B2E11}"/>
    <dgm:cxn modelId="{39E73A94-B6B8-447E-A420-49CD0598961E}" type="presOf" srcId="{1A072073-D75A-44FF-A436-1AF5046755C0}" destId="{90860DA0-382D-41B4-B8B1-8F0D62CE1121}" srcOrd="1" destOrd="0" presId="urn:microsoft.com/office/officeart/2005/8/layout/hProcess6"/>
    <dgm:cxn modelId="{F1DCEEA4-8A46-415B-9978-5D8932D4D5CF}" type="presOf" srcId="{A81ED1A2-21E9-43C1-A666-911DFF8D12DE}" destId="{FBAF27D7-D350-45A8-B93E-5CD0D56EF29F}" srcOrd="1" destOrd="0" presId="urn:microsoft.com/office/officeart/2005/8/layout/hProcess6"/>
    <dgm:cxn modelId="{F7D870AE-CBDC-40A4-908A-6737E380BE1A}" type="presOf" srcId="{A81ED1A2-21E9-43C1-A666-911DFF8D12DE}" destId="{1B143F85-CFB2-431E-8BED-BE3500999644}" srcOrd="0" destOrd="0" presId="urn:microsoft.com/office/officeart/2005/8/layout/hProcess6"/>
    <dgm:cxn modelId="{EAC26BB5-0671-42C1-B3DC-40646F0402CB}" type="presOf" srcId="{1338B232-F6F1-475D-848E-41834BA0BBA9}" destId="{55A7EAFF-0FFD-4BFC-8BA5-BBBCCB3F9BF6}" srcOrd="0" destOrd="0" presId="urn:microsoft.com/office/officeart/2005/8/layout/hProcess6"/>
    <dgm:cxn modelId="{22C4ACC6-4CB9-4C4B-AF38-AE0C3803F5B9}" type="presOf" srcId="{3D3C335B-055C-4410-BC18-CB52F9E03945}" destId="{7A56C8B8-407A-4451-AA42-D1773A566261}" srcOrd="1" destOrd="0" presId="urn:microsoft.com/office/officeart/2005/8/layout/hProcess6"/>
    <dgm:cxn modelId="{B63EC5CF-7302-4113-9FCD-F98950FF5733}" type="presOf" srcId="{C7B1E043-D734-410D-9D64-60BD487F86D0}" destId="{8235227A-80D9-4E71-B2D5-DCB0D0710AC2}" srcOrd="0" destOrd="0" presId="urn:microsoft.com/office/officeart/2005/8/layout/hProcess6"/>
    <dgm:cxn modelId="{A085C4EC-5A0A-4A34-80A5-B8FCD3F4507C}" srcId="{7D75D56F-FD6F-4B8F-83B5-471F46493034}" destId="{9084AF0E-C5F5-497C-98A4-4B4B245D5BCD}" srcOrd="2" destOrd="0" parTransId="{137BD933-5B3B-40E0-849C-9972081D8346}" sibTransId="{0060F6A5-8F24-4D9B-BA98-3686BAA943CB}"/>
    <dgm:cxn modelId="{560505F3-B62A-4BED-B558-D9E3BCF98856}" srcId="{9084AF0E-C5F5-497C-98A4-4B4B245D5BCD}" destId="{3D3C335B-055C-4410-BC18-CB52F9E03945}" srcOrd="0" destOrd="0" parTransId="{79A9F710-06CC-4179-AE8E-B81055AA6AC7}" sibTransId="{D8078CE4-69EE-4728-A0FF-3A75F55A2BC5}"/>
    <dgm:cxn modelId="{CF2A8AF7-F6C4-403B-87A9-FDADC6F27601}" srcId="{7D75D56F-FD6F-4B8F-83B5-471F46493034}" destId="{C7B1E043-D734-410D-9D64-60BD487F86D0}" srcOrd="0" destOrd="0" parTransId="{ADE4E337-778F-4960-970B-69C5B1D67217}" sibTransId="{234C3DEA-7DF9-4607-85A5-1E0412744F5D}"/>
    <dgm:cxn modelId="{981F1582-1CE4-4F98-9CD6-0ED1590A7843}" type="presParOf" srcId="{B3A62ED6-26B8-4411-95FB-89BD47E35510}" destId="{6983C4DC-D306-4B92-80EA-5321F3BD8703}" srcOrd="0" destOrd="0" presId="urn:microsoft.com/office/officeart/2005/8/layout/hProcess6"/>
    <dgm:cxn modelId="{5DC8A98D-24A1-4C14-9EC4-4AA2E9E4538B}" type="presParOf" srcId="{6983C4DC-D306-4B92-80EA-5321F3BD8703}" destId="{B2CF5D01-CD65-4371-8FBE-5F3A23A24B66}" srcOrd="0" destOrd="0" presId="urn:microsoft.com/office/officeart/2005/8/layout/hProcess6"/>
    <dgm:cxn modelId="{CF4076F6-C72A-48C4-95AD-C5D6E11CB7E8}" type="presParOf" srcId="{6983C4DC-D306-4B92-80EA-5321F3BD8703}" destId="{1B143F85-CFB2-431E-8BED-BE3500999644}" srcOrd="1" destOrd="0" presId="urn:microsoft.com/office/officeart/2005/8/layout/hProcess6"/>
    <dgm:cxn modelId="{1BEC55B8-2E47-44A6-AC79-C99381E38F66}" type="presParOf" srcId="{6983C4DC-D306-4B92-80EA-5321F3BD8703}" destId="{FBAF27D7-D350-45A8-B93E-5CD0D56EF29F}" srcOrd="2" destOrd="0" presId="urn:microsoft.com/office/officeart/2005/8/layout/hProcess6"/>
    <dgm:cxn modelId="{21988B91-6B3A-4B52-AB54-5FF89B4E091E}" type="presParOf" srcId="{6983C4DC-D306-4B92-80EA-5321F3BD8703}" destId="{8235227A-80D9-4E71-B2D5-DCB0D0710AC2}" srcOrd="3" destOrd="0" presId="urn:microsoft.com/office/officeart/2005/8/layout/hProcess6"/>
    <dgm:cxn modelId="{D9BAF93C-B445-4B2E-8BDB-5A10F8802E82}" type="presParOf" srcId="{B3A62ED6-26B8-4411-95FB-89BD47E35510}" destId="{3DC7DE97-5042-4C06-8EF3-4CB762D16488}" srcOrd="1" destOrd="0" presId="urn:microsoft.com/office/officeart/2005/8/layout/hProcess6"/>
    <dgm:cxn modelId="{CDDBD14D-6191-4DAC-AFF0-E16FF525EC76}" type="presParOf" srcId="{B3A62ED6-26B8-4411-95FB-89BD47E35510}" destId="{746E517B-08DC-4AB3-A6A2-821A93694691}" srcOrd="2" destOrd="0" presId="urn:microsoft.com/office/officeart/2005/8/layout/hProcess6"/>
    <dgm:cxn modelId="{4D83C447-46AA-4A7E-92A2-A705F24199B2}" type="presParOf" srcId="{746E517B-08DC-4AB3-A6A2-821A93694691}" destId="{3CAFEF6A-FD07-4785-80DB-CCA55B983369}" srcOrd="0" destOrd="0" presId="urn:microsoft.com/office/officeart/2005/8/layout/hProcess6"/>
    <dgm:cxn modelId="{D4C09B4A-BD85-4A0F-AE31-4D3F9889A955}" type="presParOf" srcId="{746E517B-08DC-4AB3-A6A2-821A93694691}" destId="{321A9D54-5839-41B2-AAB9-753661CD45DC}" srcOrd="1" destOrd="0" presId="urn:microsoft.com/office/officeart/2005/8/layout/hProcess6"/>
    <dgm:cxn modelId="{E3259957-B3BE-4369-9638-F1FA4F32E59F}" type="presParOf" srcId="{746E517B-08DC-4AB3-A6A2-821A93694691}" destId="{90860DA0-382D-41B4-B8B1-8F0D62CE1121}" srcOrd="2" destOrd="0" presId="urn:microsoft.com/office/officeart/2005/8/layout/hProcess6"/>
    <dgm:cxn modelId="{57D34212-731A-4774-9D20-E10419A707F4}" type="presParOf" srcId="{746E517B-08DC-4AB3-A6A2-821A93694691}" destId="{55A7EAFF-0FFD-4BFC-8BA5-BBBCCB3F9BF6}" srcOrd="3" destOrd="0" presId="urn:microsoft.com/office/officeart/2005/8/layout/hProcess6"/>
    <dgm:cxn modelId="{49605B66-9707-49E7-AF18-CDC96E48394A}" type="presParOf" srcId="{B3A62ED6-26B8-4411-95FB-89BD47E35510}" destId="{E618FEB9-FFF4-49DA-AAEC-254AEC1FC806}" srcOrd="3" destOrd="0" presId="urn:microsoft.com/office/officeart/2005/8/layout/hProcess6"/>
    <dgm:cxn modelId="{E962BFD3-932E-406A-9485-2E1E041C5F39}" type="presParOf" srcId="{B3A62ED6-26B8-4411-95FB-89BD47E35510}" destId="{7FBDADF7-4DF4-4D47-B668-63817789ED47}" srcOrd="4" destOrd="0" presId="urn:microsoft.com/office/officeart/2005/8/layout/hProcess6"/>
    <dgm:cxn modelId="{EF21BFA8-6432-4AC1-8D18-3E05F03BBCED}" type="presParOf" srcId="{7FBDADF7-4DF4-4D47-B668-63817789ED47}" destId="{FE759100-E664-4CA4-BF65-4A486555F29F}" srcOrd="0" destOrd="0" presId="urn:microsoft.com/office/officeart/2005/8/layout/hProcess6"/>
    <dgm:cxn modelId="{AAB6986F-8779-4827-BC31-98DFA3850688}" type="presParOf" srcId="{7FBDADF7-4DF4-4D47-B668-63817789ED47}" destId="{82D9F646-6CB0-449F-9C79-0B3668EECD05}" srcOrd="1" destOrd="0" presId="urn:microsoft.com/office/officeart/2005/8/layout/hProcess6"/>
    <dgm:cxn modelId="{47BDFAD8-E69C-40CF-A149-04AD9EAB2F0F}" type="presParOf" srcId="{7FBDADF7-4DF4-4D47-B668-63817789ED47}" destId="{7A56C8B8-407A-4451-AA42-D1773A566261}" srcOrd="2" destOrd="0" presId="urn:microsoft.com/office/officeart/2005/8/layout/hProcess6"/>
    <dgm:cxn modelId="{5229A528-F544-46C5-96E5-E0F03344DFBE}" type="presParOf" srcId="{7FBDADF7-4DF4-4D47-B668-63817789ED47}" destId="{F9735109-E820-4170-9D7E-1D9AE7D7BFEB}"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6B361-06B6-4526-AABA-4C2672F7C258}" type="doc">
      <dgm:prSet loTypeId="urn:microsoft.com/office/officeart/2005/8/layout/hProcess6" loCatId="process" qsTypeId="urn:microsoft.com/office/officeart/2005/8/quickstyle/simple1" qsCatId="simple" csTypeId="urn:microsoft.com/office/officeart/2005/8/colors/colorful1" csCatId="colorful" phldr="1"/>
      <dgm:spPr/>
      <dgm:t>
        <a:bodyPr/>
        <a:lstStyle/>
        <a:p>
          <a:endParaRPr lang="en-US"/>
        </a:p>
      </dgm:t>
    </dgm:pt>
    <dgm:pt modelId="{8FF969FC-26FB-4F42-8D28-5A7CC3C06A56}">
      <dgm:prSet phldrT="[Text]"/>
      <dgm:spPr/>
      <dgm:t>
        <a:bodyPr/>
        <a:lstStyle/>
        <a:p>
          <a:r>
            <a:rPr lang="en-US" dirty="0"/>
            <a:t>3,300 SNPs</a:t>
          </a:r>
        </a:p>
      </dgm:t>
    </dgm:pt>
    <dgm:pt modelId="{EA248CC1-DC92-4179-B63A-45A03687495D}" type="parTrans" cxnId="{5CFBBDED-5633-4E8E-BF4F-F021C9BCCD48}">
      <dgm:prSet/>
      <dgm:spPr/>
      <dgm:t>
        <a:bodyPr/>
        <a:lstStyle/>
        <a:p>
          <a:endParaRPr lang="en-US"/>
        </a:p>
      </dgm:t>
    </dgm:pt>
    <dgm:pt modelId="{9D5C2DF7-D074-4C12-A933-46D4EBC05962}" type="sibTrans" cxnId="{5CFBBDED-5633-4E8E-BF4F-F021C9BCCD48}">
      <dgm:prSet/>
      <dgm:spPr/>
      <dgm:t>
        <a:bodyPr/>
        <a:lstStyle/>
        <a:p>
          <a:endParaRPr lang="en-US"/>
        </a:p>
      </dgm:t>
    </dgm:pt>
    <dgm:pt modelId="{41B82215-9375-4835-9EFE-632E0F7B75C1}">
      <dgm:prSet phldrT="[Text]"/>
      <dgm:spPr/>
      <dgm:t>
        <a:bodyPr/>
        <a:lstStyle/>
        <a:p>
          <a:r>
            <a:rPr lang="en-US" dirty="0"/>
            <a:t>Missing</a:t>
          </a:r>
        </a:p>
        <a:p>
          <a:r>
            <a:rPr lang="en-US" dirty="0"/>
            <a:t>check</a:t>
          </a:r>
        </a:p>
      </dgm:t>
    </dgm:pt>
    <dgm:pt modelId="{FF364F8A-A533-41B2-8036-0799715AA8A0}" type="parTrans" cxnId="{A4BB8F2E-F65E-4464-A0E4-6712D2BE85F9}">
      <dgm:prSet/>
      <dgm:spPr/>
      <dgm:t>
        <a:bodyPr/>
        <a:lstStyle/>
        <a:p>
          <a:endParaRPr lang="en-US"/>
        </a:p>
      </dgm:t>
    </dgm:pt>
    <dgm:pt modelId="{8387DDA9-BADB-44D0-9EB4-DFE16C1CE712}" type="sibTrans" cxnId="{A4BB8F2E-F65E-4464-A0E4-6712D2BE85F9}">
      <dgm:prSet/>
      <dgm:spPr/>
      <dgm:t>
        <a:bodyPr/>
        <a:lstStyle/>
        <a:p>
          <a:endParaRPr lang="en-US"/>
        </a:p>
      </dgm:t>
    </dgm:pt>
    <dgm:pt modelId="{6250CDB8-15B6-4646-BA1F-70EFC6C0E18C}">
      <dgm:prSet phldrT="[Text]"/>
      <dgm:spPr/>
      <dgm:t>
        <a:bodyPr/>
        <a:lstStyle/>
        <a:p>
          <a:r>
            <a:rPr lang="en-US" dirty="0"/>
            <a:t>3,095</a:t>
          </a:r>
        </a:p>
      </dgm:t>
    </dgm:pt>
    <dgm:pt modelId="{4B490BBD-DD0A-47A0-A265-B549169D2C0F}" type="parTrans" cxnId="{65738AB1-09F6-4EF4-B27F-E3B806FD19C1}">
      <dgm:prSet/>
      <dgm:spPr/>
      <dgm:t>
        <a:bodyPr/>
        <a:lstStyle/>
        <a:p>
          <a:endParaRPr lang="en-US"/>
        </a:p>
      </dgm:t>
    </dgm:pt>
    <dgm:pt modelId="{53369053-CEF3-42C0-8E39-9E9BCD359E5A}" type="sibTrans" cxnId="{65738AB1-09F6-4EF4-B27F-E3B806FD19C1}">
      <dgm:prSet/>
      <dgm:spPr/>
      <dgm:t>
        <a:bodyPr/>
        <a:lstStyle/>
        <a:p>
          <a:endParaRPr lang="en-US"/>
        </a:p>
      </dgm:t>
    </dgm:pt>
    <dgm:pt modelId="{8251B72F-14C2-4C24-BFD6-7EE04FAB4C25}">
      <dgm:prSet phldrT="[Text]"/>
      <dgm:spPr/>
      <dgm:t>
        <a:bodyPr/>
        <a:lstStyle/>
        <a:p>
          <a:r>
            <a:rPr lang="en-US" dirty="0"/>
            <a:t>Allelic Imbalance</a:t>
          </a:r>
        </a:p>
      </dgm:t>
    </dgm:pt>
    <dgm:pt modelId="{A20314AD-FF14-45C5-9BAA-7DB07FC728C8}" type="parTrans" cxnId="{608DC2F9-D702-4B00-B5C8-FA964B6B3433}">
      <dgm:prSet/>
      <dgm:spPr/>
      <dgm:t>
        <a:bodyPr/>
        <a:lstStyle/>
        <a:p>
          <a:endParaRPr lang="en-US"/>
        </a:p>
      </dgm:t>
    </dgm:pt>
    <dgm:pt modelId="{251C0CAB-D58C-4B87-AF46-B5036590AA8B}" type="sibTrans" cxnId="{608DC2F9-D702-4B00-B5C8-FA964B6B3433}">
      <dgm:prSet/>
      <dgm:spPr/>
      <dgm:t>
        <a:bodyPr/>
        <a:lstStyle/>
        <a:p>
          <a:endParaRPr lang="en-US"/>
        </a:p>
      </dgm:t>
    </dgm:pt>
    <dgm:pt modelId="{1E2D4F4B-98FD-4730-B8D0-99DCD0980DDC}">
      <dgm:prSet phldrT="[Text]"/>
      <dgm:spPr/>
      <dgm:t>
        <a:bodyPr/>
        <a:lstStyle/>
        <a:p>
          <a:r>
            <a:rPr lang="en-US" dirty="0"/>
            <a:t>3,095</a:t>
          </a:r>
        </a:p>
      </dgm:t>
    </dgm:pt>
    <dgm:pt modelId="{B7779936-0E4F-4B62-89EB-62C9A3552E3C}" type="parTrans" cxnId="{987F6ECC-294F-4086-B06E-0934758540EE}">
      <dgm:prSet/>
      <dgm:spPr/>
      <dgm:t>
        <a:bodyPr/>
        <a:lstStyle/>
        <a:p>
          <a:endParaRPr lang="en-US"/>
        </a:p>
      </dgm:t>
    </dgm:pt>
    <dgm:pt modelId="{C311EDBF-0D41-416A-B610-65E08EF6F8D7}" type="sibTrans" cxnId="{987F6ECC-294F-4086-B06E-0934758540EE}">
      <dgm:prSet/>
      <dgm:spPr/>
      <dgm:t>
        <a:bodyPr/>
        <a:lstStyle/>
        <a:p>
          <a:endParaRPr lang="en-US"/>
        </a:p>
      </dgm:t>
    </dgm:pt>
    <dgm:pt modelId="{D3F19658-93EB-4E23-8470-E0C5DF1D4DE7}">
      <dgm:prSet phldrT="[Text]"/>
      <dgm:spPr/>
      <dgm:t>
        <a:bodyPr/>
        <a:lstStyle/>
        <a:p>
          <a:r>
            <a:rPr lang="en-US" dirty="0"/>
            <a:t>Sex check, relatedness, PCA</a:t>
          </a:r>
        </a:p>
      </dgm:t>
    </dgm:pt>
    <dgm:pt modelId="{871AEA63-F3E3-413E-8F2A-363B3F7170A5}" type="parTrans" cxnId="{CFADA86F-5B76-4E12-B2F7-C147697A2446}">
      <dgm:prSet/>
      <dgm:spPr/>
      <dgm:t>
        <a:bodyPr/>
        <a:lstStyle/>
        <a:p>
          <a:endParaRPr lang="en-US"/>
        </a:p>
      </dgm:t>
    </dgm:pt>
    <dgm:pt modelId="{E00C1713-6978-46CB-AFF8-7F8C8E213953}" type="sibTrans" cxnId="{CFADA86F-5B76-4E12-B2F7-C147697A2446}">
      <dgm:prSet/>
      <dgm:spPr/>
      <dgm:t>
        <a:bodyPr/>
        <a:lstStyle/>
        <a:p>
          <a:endParaRPr lang="en-US"/>
        </a:p>
      </dgm:t>
    </dgm:pt>
    <dgm:pt modelId="{3B451370-CDDD-445E-99ED-651B084D1D66}">
      <dgm:prSet phldrT="[Text]"/>
      <dgm:spPr/>
      <dgm:t>
        <a:bodyPr/>
        <a:lstStyle/>
        <a:p>
          <a:r>
            <a:rPr lang="en-US" dirty="0"/>
            <a:t>3,074</a:t>
          </a:r>
        </a:p>
      </dgm:t>
    </dgm:pt>
    <dgm:pt modelId="{D0B26779-C8E9-4A12-9496-8F296C349458}" type="parTrans" cxnId="{A3A7FDE5-8180-47C8-A0E9-CA2FB9F2C941}">
      <dgm:prSet/>
      <dgm:spPr/>
      <dgm:t>
        <a:bodyPr/>
        <a:lstStyle/>
        <a:p>
          <a:endParaRPr lang="en-US"/>
        </a:p>
      </dgm:t>
    </dgm:pt>
    <dgm:pt modelId="{17B8D4DD-AE2B-4F03-8E56-1CC9FA7F3230}" type="sibTrans" cxnId="{A3A7FDE5-8180-47C8-A0E9-CA2FB9F2C941}">
      <dgm:prSet/>
      <dgm:spPr/>
      <dgm:t>
        <a:bodyPr/>
        <a:lstStyle/>
        <a:p>
          <a:endParaRPr lang="en-US"/>
        </a:p>
      </dgm:t>
    </dgm:pt>
    <dgm:pt modelId="{1AA5120A-0A14-4839-B634-C5E8C2E8309C}">
      <dgm:prSet phldrT="[Text]"/>
      <dgm:spPr/>
      <dgm:t>
        <a:bodyPr/>
        <a:lstStyle/>
        <a:p>
          <a:r>
            <a:rPr lang="en-US" dirty="0"/>
            <a:t>3,073 SNPs</a:t>
          </a:r>
        </a:p>
      </dgm:t>
    </dgm:pt>
    <dgm:pt modelId="{A669DFA1-A469-4B19-9F4B-5F4476343D46}" type="parTrans" cxnId="{02E0314D-540B-412E-A3ED-0B2139074F33}">
      <dgm:prSet/>
      <dgm:spPr/>
      <dgm:t>
        <a:bodyPr/>
        <a:lstStyle/>
        <a:p>
          <a:endParaRPr lang="en-US"/>
        </a:p>
      </dgm:t>
    </dgm:pt>
    <dgm:pt modelId="{1CCE4023-7429-436E-B1C9-28D41E9F295E}" type="sibTrans" cxnId="{02E0314D-540B-412E-A3ED-0B2139074F33}">
      <dgm:prSet/>
      <dgm:spPr/>
      <dgm:t>
        <a:bodyPr/>
        <a:lstStyle/>
        <a:p>
          <a:endParaRPr lang="en-US"/>
        </a:p>
      </dgm:t>
    </dgm:pt>
    <dgm:pt modelId="{BCDB8EC4-FFF6-435E-BA36-D243E3395914}">
      <dgm:prSet phldrT="[Text]"/>
      <dgm:spPr/>
      <dgm:t>
        <a:bodyPr/>
        <a:lstStyle/>
        <a:p>
          <a:r>
            <a:rPr lang="en-US" dirty="0"/>
            <a:t>HWE testing</a:t>
          </a:r>
        </a:p>
      </dgm:t>
    </dgm:pt>
    <dgm:pt modelId="{ECA95595-EA98-4579-B9E6-4EDC7CD111AD}" type="parTrans" cxnId="{88109539-815B-42BE-9D40-8C735D97E40E}">
      <dgm:prSet/>
      <dgm:spPr/>
      <dgm:t>
        <a:bodyPr/>
        <a:lstStyle/>
        <a:p>
          <a:endParaRPr lang="en-US"/>
        </a:p>
      </dgm:t>
    </dgm:pt>
    <dgm:pt modelId="{BE11C922-AD85-4E5D-B68C-41DE8D346E87}" type="sibTrans" cxnId="{88109539-815B-42BE-9D40-8C735D97E40E}">
      <dgm:prSet/>
      <dgm:spPr/>
      <dgm:t>
        <a:bodyPr/>
        <a:lstStyle/>
        <a:p>
          <a:endParaRPr lang="en-US"/>
        </a:p>
      </dgm:t>
    </dgm:pt>
    <dgm:pt modelId="{664E7FB8-45C2-45FD-AB55-CDAAE538B38A}">
      <dgm:prSet phldrT="[Text]"/>
      <dgm:spPr/>
      <dgm:t>
        <a:bodyPr/>
        <a:lstStyle/>
        <a:p>
          <a:r>
            <a:rPr lang="en-US" dirty="0"/>
            <a:t>Downstream analyses</a:t>
          </a:r>
        </a:p>
      </dgm:t>
    </dgm:pt>
    <dgm:pt modelId="{05F12BBE-8B1C-4578-AC42-E00433C9C11D}" type="parTrans" cxnId="{424CCDA4-CB57-4442-86ED-924D953EBECD}">
      <dgm:prSet/>
      <dgm:spPr/>
      <dgm:t>
        <a:bodyPr/>
        <a:lstStyle/>
        <a:p>
          <a:endParaRPr lang="en-US"/>
        </a:p>
      </dgm:t>
    </dgm:pt>
    <dgm:pt modelId="{3964C228-60AC-42AD-80E4-89339A020806}" type="sibTrans" cxnId="{424CCDA4-CB57-4442-86ED-924D953EBECD}">
      <dgm:prSet/>
      <dgm:spPr/>
      <dgm:t>
        <a:bodyPr/>
        <a:lstStyle/>
        <a:p>
          <a:endParaRPr lang="en-US"/>
        </a:p>
      </dgm:t>
    </dgm:pt>
    <dgm:pt modelId="{D0F995E2-C4EC-4BE4-ABEE-1AAD40F67A02}" type="pres">
      <dgm:prSet presAssocID="{F456B361-06B6-4526-AABA-4C2672F7C258}" presName="theList" presStyleCnt="0">
        <dgm:presLayoutVars>
          <dgm:dir/>
          <dgm:animLvl val="lvl"/>
          <dgm:resizeHandles val="exact"/>
        </dgm:presLayoutVars>
      </dgm:prSet>
      <dgm:spPr/>
    </dgm:pt>
    <dgm:pt modelId="{D012A1FE-BC1B-4512-B79B-B7211E6DB6B6}" type="pres">
      <dgm:prSet presAssocID="{8FF969FC-26FB-4F42-8D28-5A7CC3C06A56}" presName="compNode" presStyleCnt="0"/>
      <dgm:spPr/>
    </dgm:pt>
    <dgm:pt modelId="{723A9523-1A5A-452B-9642-0D1B6384D966}" type="pres">
      <dgm:prSet presAssocID="{8FF969FC-26FB-4F42-8D28-5A7CC3C06A56}" presName="noGeometry" presStyleCnt="0"/>
      <dgm:spPr/>
    </dgm:pt>
    <dgm:pt modelId="{022A35A3-42AD-400A-AE3B-DB88C181561C}" type="pres">
      <dgm:prSet presAssocID="{8FF969FC-26FB-4F42-8D28-5A7CC3C06A56}" presName="childTextVisible" presStyleLbl="bgAccFollowNode1" presStyleIdx="0" presStyleCnt="5">
        <dgm:presLayoutVars>
          <dgm:bulletEnabled val="1"/>
        </dgm:presLayoutVars>
      </dgm:prSet>
      <dgm:spPr/>
    </dgm:pt>
    <dgm:pt modelId="{79275DC4-000C-4667-8578-6328E14EE76E}" type="pres">
      <dgm:prSet presAssocID="{8FF969FC-26FB-4F42-8D28-5A7CC3C06A56}" presName="childTextHidden" presStyleLbl="bgAccFollowNode1" presStyleIdx="0" presStyleCnt="5"/>
      <dgm:spPr/>
    </dgm:pt>
    <dgm:pt modelId="{71E71982-7D5C-4547-877B-4969F36C5DD7}" type="pres">
      <dgm:prSet presAssocID="{8FF969FC-26FB-4F42-8D28-5A7CC3C06A56}" presName="parentText" presStyleLbl="node1" presStyleIdx="0" presStyleCnt="5">
        <dgm:presLayoutVars>
          <dgm:chMax val="1"/>
          <dgm:bulletEnabled val="1"/>
        </dgm:presLayoutVars>
      </dgm:prSet>
      <dgm:spPr/>
    </dgm:pt>
    <dgm:pt modelId="{3C042E8E-F417-4F68-8039-4D93C8DAD2A4}" type="pres">
      <dgm:prSet presAssocID="{8FF969FC-26FB-4F42-8D28-5A7CC3C06A56}" presName="aSpace" presStyleCnt="0"/>
      <dgm:spPr/>
    </dgm:pt>
    <dgm:pt modelId="{1A3E3C59-DD2E-4E94-A1D8-FCD1C2B27383}" type="pres">
      <dgm:prSet presAssocID="{6250CDB8-15B6-4646-BA1F-70EFC6C0E18C}" presName="compNode" presStyleCnt="0"/>
      <dgm:spPr/>
    </dgm:pt>
    <dgm:pt modelId="{F9218F93-0FFC-4F9A-940E-011B9B09F1D3}" type="pres">
      <dgm:prSet presAssocID="{6250CDB8-15B6-4646-BA1F-70EFC6C0E18C}" presName="noGeometry" presStyleCnt="0"/>
      <dgm:spPr/>
    </dgm:pt>
    <dgm:pt modelId="{F9B84F6A-85B7-4993-99C1-FCBDB1DF1682}" type="pres">
      <dgm:prSet presAssocID="{6250CDB8-15B6-4646-BA1F-70EFC6C0E18C}" presName="childTextVisible" presStyleLbl="bgAccFollowNode1" presStyleIdx="1" presStyleCnt="5">
        <dgm:presLayoutVars>
          <dgm:bulletEnabled val="1"/>
        </dgm:presLayoutVars>
      </dgm:prSet>
      <dgm:spPr/>
    </dgm:pt>
    <dgm:pt modelId="{516A7477-4EB3-4607-B05B-459923705559}" type="pres">
      <dgm:prSet presAssocID="{6250CDB8-15B6-4646-BA1F-70EFC6C0E18C}" presName="childTextHidden" presStyleLbl="bgAccFollowNode1" presStyleIdx="1" presStyleCnt="5"/>
      <dgm:spPr/>
    </dgm:pt>
    <dgm:pt modelId="{71A1B4A4-EC81-4CA7-8E90-BFCA911E5F8C}" type="pres">
      <dgm:prSet presAssocID="{6250CDB8-15B6-4646-BA1F-70EFC6C0E18C}" presName="parentText" presStyleLbl="node1" presStyleIdx="1" presStyleCnt="5">
        <dgm:presLayoutVars>
          <dgm:chMax val="1"/>
          <dgm:bulletEnabled val="1"/>
        </dgm:presLayoutVars>
      </dgm:prSet>
      <dgm:spPr/>
    </dgm:pt>
    <dgm:pt modelId="{E8230A33-E2E5-4D0D-80AB-EB1568146A0F}" type="pres">
      <dgm:prSet presAssocID="{6250CDB8-15B6-4646-BA1F-70EFC6C0E18C}" presName="aSpace" presStyleCnt="0"/>
      <dgm:spPr/>
    </dgm:pt>
    <dgm:pt modelId="{B0A603F4-C951-487A-80D7-56B45B60C2E4}" type="pres">
      <dgm:prSet presAssocID="{1E2D4F4B-98FD-4730-B8D0-99DCD0980DDC}" presName="compNode" presStyleCnt="0"/>
      <dgm:spPr/>
    </dgm:pt>
    <dgm:pt modelId="{29D2C116-17B0-41F9-9AB7-9B8AD9ACBDCC}" type="pres">
      <dgm:prSet presAssocID="{1E2D4F4B-98FD-4730-B8D0-99DCD0980DDC}" presName="noGeometry" presStyleCnt="0"/>
      <dgm:spPr/>
    </dgm:pt>
    <dgm:pt modelId="{1C93B370-205C-483E-A487-41B686EE11A2}" type="pres">
      <dgm:prSet presAssocID="{1E2D4F4B-98FD-4730-B8D0-99DCD0980DDC}" presName="childTextVisible" presStyleLbl="bgAccFollowNode1" presStyleIdx="2" presStyleCnt="5">
        <dgm:presLayoutVars>
          <dgm:bulletEnabled val="1"/>
        </dgm:presLayoutVars>
      </dgm:prSet>
      <dgm:spPr/>
    </dgm:pt>
    <dgm:pt modelId="{D031CA41-2471-4138-9C03-A34E3E5FCDD2}" type="pres">
      <dgm:prSet presAssocID="{1E2D4F4B-98FD-4730-B8D0-99DCD0980DDC}" presName="childTextHidden" presStyleLbl="bgAccFollowNode1" presStyleIdx="2" presStyleCnt="5"/>
      <dgm:spPr/>
    </dgm:pt>
    <dgm:pt modelId="{22C6E10C-5C46-4A67-8C91-085E92E33668}" type="pres">
      <dgm:prSet presAssocID="{1E2D4F4B-98FD-4730-B8D0-99DCD0980DDC}" presName="parentText" presStyleLbl="node1" presStyleIdx="2" presStyleCnt="5">
        <dgm:presLayoutVars>
          <dgm:chMax val="1"/>
          <dgm:bulletEnabled val="1"/>
        </dgm:presLayoutVars>
      </dgm:prSet>
      <dgm:spPr/>
    </dgm:pt>
    <dgm:pt modelId="{12760760-02DD-4C3A-BA7B-14A239EFB8CA}" type="pres">
      <dgm:prSet presAssocID="{1E2D4F4B-98FD-4730-B8D0-99DCD0980DDC}" presName="aSpace" presStyleCnt="0"/>
      <dgm:spPr/>
    </dgm:pt>
    <dgm:pt modelId="{B56EAF35-D567-41EE-B09D-16CDD4A83CD0}" type="pres">
      <dgm:prSet presAssocID="{3B451370-CDDD-445E-99ED-651B084D1D66}" presName="compNode" presStyleCnt="0"/>
      <dgm:spPr/>
    </dgm:pt>
    <dgm:pt modelId="{4F17CF26-6E0F-4EB6-B45B-B9BA2D54381B}" type="pres">
      <dgm:prSet presAssocID="{3B451370-CDDD-445E-99ED-651B084D1D66}" presName="noGeometry" presStyleCnt="0"/>
      <dgm:spPr/>
    </dgm:pt>
    <dgm:pt modelId="{D66B9191-D4A0-48E4-A850-A9477B2EA49E}" type="pres">
      <dgm:prSet presAssocID="{3B451370-CDDD-445E-99ED-651B084D1D66}" presName="childTextVisible" presStyleLbl="bgAccFollowNode1" presStyleIdx="3" presStyleCnt="5">
        <dgm:presLayoutVars>
          <dgm:bulletEnabled val="1"/>
        </dgm:presLayoutVars>
      </dgm:prSet>
      <dgm:spPr/>
    </dgm:pt>
    <dgm:pt modelId="{34051719-386E-4CD5-93E1-C413740D929C}" type="pres">
      <dgm:prSet presAssocID="{3B451370-CDDD-445E-99ED-651B084D1D66}" presName="childTextHidden" presStyleLbl="bgAccFollowNode1" presStyleIdx="3" presStyleCnt="5"/>
      <dgm:spPr/>
    </dgm:pt>
    <dgm:pt modelId="{70279395-9FFD-4A4E-A8A9-AC1FC234C6F1}" type="pres">
      <dgm:prSet presAssocID="{3B451370-CDDD-445E-99ED-651B084D1D66}" presName="parentText" presStyleLbl="node1" presStyleIdx="3" presStyleCnt="5">
        <dgm:presLayoutVars>
          <dgm:chMax val="1"/>
          <dgm:bulletEnabled val="1"/>
        </dgm:presLayoutVars>
      </dgm:prSet>
      <dgm:spPr/>
    </dgm:pt>
    <dgm:pt modelId="{C663144D-9364-48FE-8F62-4E07A676E873}" type="pres">
      <dgm:prSet presAssocID="{3B451370-CDDD-445E-99ED-651B084D1D66}" presName="aSpace" presStyleCnt="0"/>
      <dgm:spPr/>
    </dgm:pt>
    <dgm:pt modelId="{5E76A471-3918-43D3-A5E4-396A7F69C7C3}" type="pres">
      <dgm:prSet presAssocID="{1AA5120A-0A14-4839-B634-C5E8C2E8309C}" presName="compNode" presStyleCnt="0"/>
      <dgm:spPr/>
    </dgm:pt>
    <dgm:pt modelId="{128FB3FE-35F7-4921-B387-A17EEA68F416}" type="pres">
      <dgm:prSet presAssocID="{1AA5120A-0A14-4839-B634-C5E8C2E8309C}" presName="noGeometry" presStyleCnt="0"/>
      <dgm:spPr/>
    </dgm:pt>
    <dgm:pt modelId="{0DA299FD-6550-4051-A10B-D301E03AFD79}" type="pres">
      <dgm:prSet presAssocID="{1AA5120A-0A14-4839-B634-C5E8C2E8309C}" presName="childTextVisible" presStyleLbl="bgAccFollowNode1" presStyleIdx="4" presStyleCnt="5">
        <dgm:presLayoutVars>
          <dgm:bulletEnabled val="1"/>
        </dgm:presLayoutVars>
      </dgm:prSet>
      <dgm:spPr/>
    </dgm:pt>
    <dgm:pt modelId="{06174B95-F99F-466D-AC38-0EA02294675E}" type="pres">
      <dgm:prSet presAssocID="{1AA5120A-0A14-4839-B634-C5E8C2E8309C}" presName="childTextHidden" presStyleLbl="bgAccFollowNode1" presStyleIdx="4" presStyleCnt="5"/>
      <dgm:spPr/>
    </dgm:pt>
    <dgm:pt modelId="{313DC5D3-CD8B-4CA2-A126-CADD84B3940D}" type="pres">
      <dgm:prSet presAssocID="{1AA5120A-0A14-4839-B634-C5E8C2E8309C}" presName="parentText" presStyleLbl="node1" presStyleIdx="4" presStyleCnt="5">
        <dgm:presLayoutVars>
          <dgm:chMax val="1"/>
          <dgm:bulletEnabled val="1"/>
        </dgm:presLayoutVars>
      </dgm:prSet>
      <dgm:spPr/>
    </dgm:pt>
  </dgm:ptLst>
  <dgm:cxnLst>
    <dgm:cxn modelId="{2525C40B-7E90-4F65-AC39-74F829B5DCF9}" type="presOf" srcId="{41B82215-9375-4835-9EFE-632E0F7B75C1}" destId="{022A35A3-42AD-400A-AE3B-DB88C181561C}" srcOrd="0" destOrd="0" presId="urn:microsoft.com/office/officeart/2005/8/layout/hProcess6"/>
    <dgm:cxn modelId="{C5662C11-68F0-4F34-BE99-085D1A8C0202}" type="presOf" srcId="{6250CDB8-15B6-4646-BA1F-70EFC6C0E18C}" destId="{71A1B4A4-EC81-4CA7-8E90-BFCA911E5F8C}" srcOrd="0" destOrd="0" presId="urn:microsoft.com/office/officeart/2005/8/layout/hProcess6"/>
    <dgm:cxn modelId="{5214A016-4761-4ACA-BB01-8551C082DD77}" type="presOf" srcId="{1AA5120A-0A14-4839-B634-C5E8C2E8309C}" destId="{313DC5D3-CD8B-4CA2-A126-CADD84B3940D}" srcOrd="0" destOrd="0" presId="urn:microsoft.com/office/officeart/2005/8/layout/hProcess6"/>
    <dgm:cxn modelId="{97E9782D-9FDE-416F-BFBD-FE9ED900B59A}" type="presOf" srcId="{664E7FB8-45C2-45FD-AB55-CDAAE538B38A}" destId="{06174B95-F99F-466D-AC38-0EA02294675E}" srcOrd="1" destOrd="0" presId="urn:microsoft.com/office/officeart/2005/8/layout/hProcess6"/>
    <dgm:cxn modelId="{A4BB8F2E-F65E-4464-A0E4-6712D2BE85F9}" srcId="{8FF969FC-26FB-4F42-8D28-5A7CC3C06A56}" destId="{41B82215-9375-4835-9EFE-632E0F7B75C1}" srcOrd="0" destOrd="0" parTransId="{FF364F8A-A533-41B2-8036-0799715AA8A0}" sibTransId="{8387DDA9-BADB-44D0-9EB4-DFE16C1CE712}"/>
    <dgm:cxn modelId="{E7A5C238-747E-420B-8699-172713C18073}" type="presOf" srcId="{664E7FB8-45C2-45FD-AB55-CDAAE538B38A}" destId="{0DA299FD-6550-4051-A10B-D301E03AFD79}" srcOrd="0" destOrd="0" presId="urn:microsoft.com/office/officeart/2005/8/layout/hProcess6"/>
    <dgm:cxn modelId="{88109539-815B-42BE-9D40-8C735D97E40E}" srcId="{3B451370-CDDD-445E-99ED-651B084D1D66}" destId="{BCDB8EC4-FFF6-435E-BA36-D243E3395914}" srcOrd="0" destOrd="0" parTransId="{ECA95595-EA98-4579-B9E6-4EDC7CD111AD}" sibTransId="{BE11C922-AD85-4E5D-B68C-41DE8D346E87}"/>
    <dgm:cxn modelId="{F4A48044-403F-4D93-9248-13211248307A}" type="presOf" srcId="{BCDB8EC4-FFF6-435E-BA36-D243E3395914}" destId="{34051719-386E-4CD5-93E1-C413740D929C}" srcOrd="1" destOrd="0" presId="urn:microsoft.com/office/officeart/2005/8/layout/hProcess6"/>
    <dgm:cxn modelId="{02E0314D-540B-412E-A3ED-0B2139074F33}" srcId="{F456B361-06B6-4526-AABA-4C2672F7C258}" destId="{1AA5120A-0A14-4839-B634-C5E8C2E8309C}" srcOrd="4" destOrd="0" parTransId="{A669DFA1-A469-4B19-9F4B-5F4476343D46}" sibTransId="{1CCE4023-7429-436E-B1C9-28D41E9F295E}"/>
    <dgm:cxn modelId="{CFADA86F-5B76-4E12-B2F7-C147697A2446}" srcId="{1E2D4F4B-98FD-4730-B8D0-99DCD0980DDC}" destId="{D3F19658-93EB-4E23-8470-E0C5DF1D4DE7}" srcOrd="0" destOrd="0" parTransId="{871AEA63-F3E3-413E-8F2A-363B3F7170A5}" sibTransId="{E00C1713-6978-46CB-AFF8-7F8C8E213953}"/>
    <dgm:cxn modelId="{ED28D157-1B0E-4CFA-9DEF-C030D21C8973}" type="presOf" srcId="{D3F19658-93EB-4E23-8470-E0C5DF1D4DE7}" destId="{D031CA41-2471-4138-9C03-A34E3E5FCDD2}" srcOrd="1" destOrd="0" presId="urn:microsoft.com/office/officeart/2005/8/layout/hProcess6"/>
    <dgm:cxn modelId="{902AFA7D-98D8-4D3B-BB5D-F2ACD30F46F0}" type="presOf" srcId="{8FF969FC-26FB-4F42-8D28-5A7CC3C06A56}" destId="{71E71982-7D5C-4547-877B-4969F36C5DD7}" srcOrd="0" destOrd="0" presId="urn:microsoft.com/office/officeart/2005/8/layout/hProcess6"/>
    <dgm:cxn modelId="{419BB082-0003-462E-B8BF-75EDB5933B75}" type="presOf" srcId="{8251B72F-14C2-4C24-BFD6-7EE04FAB4C25}" destId="{F9B84F6A-85B7-4993-99C1-FCBDB1DF1682}" srcOrd="0" destOrd="0" presId="urn:microsoft.com/office/officeart/2005/8/layout/hProcess6"/>
    <dgm:cxn modelId="{E2577B90-22AD-4BB4-BF2A-96635D04CE47}" type="presOf" srcId="{41B82215-9375-4835-9EFE-632E0F7B75C1}" destId="{79275DC4-000C-4667-8578-6328E14EE76E}" srcOrd="1" destOrd="0" presId="urn:microsoft.com/office/officeart/2005/8/layout/hProcess6"/>
    <dgm:cxn modelId="{424CCDA4-CB57-4442-86ED-924D953EBECD}" srcId="{1AA5120A-0A14-4839-B634-C5E8C2E8309C}" destId="{664E7FB8-45C2-45FD-AB55-CDAAE538B38A}" srcOrd="0" destOrd="0" parTransId="{05F12BBE-8B1C-4578-AC42-E00433C9C11D}" sibTransId="{3964C228-60AC-42AD-80E4-89339A020806}"/>
    <dgm:cxn modelId="{4E220CAE-6976-4766-8001-86C646A5EC74}" type="presOf" srcId="{1E2D4F4B-98FD-4730-B8D0-99DCD0980DDC}" destId="{22C6E10C-5C46-4A67-8C91-085E92E33668}" srcOrd="0" destOrd="0" presId="urn:microsoft.com/office/officeart/2005/8/layout/hProcess6"/>
    <dgm:cxn modelId="{AF0CC4AE-5D0A-43B2-98E8-797C932525D9}" type="presOf" srcId="{8251B72F-14C2-4C24-BFD6-7EE04FAB4C25}" destId="{516A7477-4EB3-4607-B05B-459923705559}" srcOrd="1" destOrd="0" presId="urn:microsoft.com/office/officeart/2005/8/layout/hProcess6"/>
    <dgm:cxn modelId="{65738AB1-09F6-4EF4-B27F-E3B806FD19C1}" srcId="{F456B361-06B6-4526-AABA-4C2672F7C258}" destId="{6250CDB8-15B6-4646-BA1F-70EFC6C0E18C}" srcOrd="1" destOrd="0" parTransId="{4B490BBD-DD0A-47A0-A265-B549169D2C0F}" sibTransId="{53369053-CEF3-42C0-8E39-9E9BCD359E5A}"/>
    <dgm:cxn modelId="{987F6ECC-294F-4086-B06E-0934758540EE}" srcId="{F456B361-06B6-4526-AABA-4C2672F7C258}" destId="{1E2D4F4B-98FD-4730-B8D0-99DCD0980DDC}" srcOrd="2" destOrd="0" parTransId="{B7779936-0E4F-4B62-89EB-62C9A3552E3C}" sibTransId="{C311EDBF-0D41-416A-B610-65E08EF6F8D7}"/>
    <dgm:cxn modelId="{57999AD8-A83B-4A10-8A70-9460C9FFD4C5}" type="presOf" srcId="{D3F19658-93EB-4E23-8470-E0C5DF1D4DE7}" destId="{1C93B370-205C-483E-A487-41B686EE11A2}" srcOrd="0" destOrd="0" presId="urn:microsoft.com/office/officeart/2005/8/layout/hProcess6"/>
    <dgm:cxn modelId="{14CBA0E4-004A-4DC0-8281-9A38951190A2}" type="presOf" srcId="{BCDB8EC4-FFF6-435E-BA36-D243E3395914}" destId="{D66B9191-D4A0-48E4-A850-A9477B2EA49E}" srcOrd="0" destOrd="0" presId="urn:microsoft.com/office/officeart/2005/8/layout/hProcess6"/>
    <dgm:cxn modelId="{A3A7FDE5-8180-47C8-A0E9-CA2FB9F2C941}" srcId="{F456B361-06B6-4526-AABA-4C2672F7C258}" destId="{3B451370-CDDD-445E-99ED-651B084D1D66}" srcOrd="3" destOrd="0" parTransId="{D0B26779-C8E9-4A12-9496-8F296C349458}" sibTransId="{17B8D4DD-AE2B-4F03-8E56-1CC9FA7F3230}"/>
    <dgm:cxn modelId="{5CFBBDED-5633-4E8E-BF4F-F021C9BCCD48}" srcId="{F456B361-06B6-4526-AABA-4C2672F7C258}" destId="{8FF969FC-26FB-4F42-8D28-5A7CC3C06A56}" srcOrd="0" destOrd="0" parTransId="{EA248CC1-DC92-4179-B63A-45A03687495D}" sibTransId="{9D5C2DF7-D074-4C12-A933-46D4EBC05962}"/>
    <dgm:cxn modelId="{FBAC7AF8-2794-47AF-BEE4-B5ABA70902C4}" type="presOf" srcId="{3B451370-CDDD-445E-99ED-651B084D1D66}" destId="{70279395-9FFD-4A4E-A8A9-AC1FC234C6F1}" srcOrd="0" destOrd="0" presId="urn:microsoft.com/office/officeart/2005/8/layout/hProcess6"/>
    <dgm:cxn modelId="{608DC2F9-D702-4B00-B5C8-FA964B6B3433}" srcId="{6250CDB8-15B6-4646-BA1F-70EFC6C0E18C}" destId="{8251B72F-14C2-4C24-BFD6-7EE04FAB4C25}" srcOrd="0" destOrd="0" parTransId="{A20314AD-FF14-45C5-9BAA-7DB07FC728C8}" sibTransId="{251C0CAB-D58C-4B87-AF46-B5036590AA8B}"/>
    <dgm:cxn modelId="{C9DC48FC-740A-49A6-8C57-539EFCBDF3F0}" type="presOf" srcId="{F456B361-06B6-4526-AABA-4C2672F7C258}" destId="{D0F995E2-C4EC-4BE4-ABEE-1AAD40F67A02}" srcOrd="0" destOrd="0" presId="urn:microsoft.com/office/officeart/2005/8/layout/hProcess6"/>
    <dgm:cxn modelId="{D6B08C73-78BD-4030-AC55-23CC11033D68}" type="presParOf" srcId="{D0F995E2-C4EC-4BE4-ABEE-1AAD40F67A02}" destId="{D012A1FE-BC1B-4512-B79B-B7211E6DB6B6}" srcOrd="0" destOrd="0" presId="urn:microsoft.com/office/officeart/2005/8/layout/hProcess6"/>
    <dgm:cxn modelId="{3382D796-799D-4A17-89A5-6E83CB15CF06}" type="presParOf" srcId="{D012A1FE-BC1B-4512-B79B-B7211E6DB6B6}" destId="{723A9523-1A5A-452B-9642-0D1B6384D966}" srcOrd="0" destOrd="0" presId="urn:microsoft.com/office/officeart/2005/8/layout/hProcess6"/>
    <dgm:cxn modelId="{B0C9F775-EA4E-4410-ABC0-0E88A4752B21}" type="presParOf" srcId="{D012A1FE-BC1B-4512-B79B-B7211E6DB6B6}" destId="{022A35A3-42AD-400A-AE3B-DB88C181561C}" srcOrd="1" destOrd="0" presId="urn:microsoft.com/office/officeart/2005/8/layout/hProcess6"/>
    <dgm:cxn modelId="{B81A4FBB-C262-4444-B199-FD1E3F50C2ED}" type="presParOf" srcId="{D012A1FE-BC1B-4512-B79B-B7211E6DB6B6}" destId="{79275DC4-000C-4667-8578-6328E14EE76E}" srcOrd="2" destOrd="0" presId="urn:microsoft.com/office/officeart/2005/8/layout/hProcess6"/>
    <dgm:cxn modelId="{45C053C6-6484-433B-AC25-41B2ECF098BC}" type="presParOf" srcId="{D012A1FE-BC1B-4512-B79B-B7211E6DB6B6}" destId="{71E71982-7D5C-4547-877B-4969F36C5DD7}" srcOrd="3" destOrd="0" presId="urn:microsoft.com/office/officeart/2005/8/layout/hProcess6"/>
    <dgm:cxn modelId="{4EE5F2FC-E050-4A4A-8D73-DA874263AFA9}" type="presParOf" srcId="{D0F995E2-C4EC-4BE4-ABEE-1AAD40F67A02}" destId="{3C042E8E-F417-4F68-8039-4D93C8DAD2A4}" srcOrd="1" destOrd="0" presId="urn:microsoft.com/office/officeart/2005/8/layout/hProcess6"/>
    <dgm:cxn modelId="{EF0E29A5-85C6-403F-AD0B-5456168BD1E4}" type="presParOf" srcId="{D0F995E2-C4EC-4BE4-ABEE-1AAD40F67A02}" destId="{1A3E3C59-DD2E-4E94-A1D8-FCD1C2B27383}" srcOrd="2" destOrd="0" presId="urn:microsoft.com/office/officeart/2005/8/layout/hProcess6"/>
    <dgm:cxn modelId="{A1F2E0C1-398D-4AF4-8BA0-F90C3A8A4C64}" type="presParOf" srcId="{1A3E3C59-DD2E-4E94-A1D8-FCD1C2B27383}" destId="{F9218F93-0FFC-4F9A-940E-011B9B09F1D3}" srcOrd="0" destOrd="0" presId="urn:microsoft.com/office/officeart/2005/8/layout/hProcess6"/>
    <dgm:cxn modelId="{B42A1AD0-FB56-48B2-A1CD-3C0401CBBFAB}" type="presParOf" srcId="{1A3E3C59-DD2E-4E94-A1D8-FCD1C2B27383}" destId="{F9B84F6A-85B7-4993-99C1-FCBDB1DF1682}" srcOrd="1" destOrd="0" presId="urn:microsoft.com/office/officeart/2005/8/layout/hProcess6"/>
    <dgm:cxn modelId="{A4EED09C-35A2-435C-BA0F-879CE711E752}" type="presParOf" srcId="{1A3E3C59-DD2E-4E94-A1D8-FCD1C2B27383}" destId="{516A7477-4EB3-4607-B05B-459923705559}" srcOrd="2" destOrd="0" presId="urn:microsoft.com/office/officeart/2005/8/layout/hProcess6"/>
    <dgm:cxn modelId="{58C805A9-B4D2-47B1-AC28-03E5CDAABAC4}" type="presParOf" srcId="{1A3E3C59-DD2E-4E94-A1D8-FCD1C2B27383}" destId="{71A1B4A4-EC81-4CA7-8E90-BFCA911E5F8C}" srcOrd="3" destOrd="0" presId="urn:microsoft.com/office/officeart/2005/8/layout/hProcess6"/>
    <dgm:cxn modelId="{CF0B91EB-FF25-4C53-ADD0-186205C810F5}" type="presParOf" srcId="{D0F995E2-C4EC-4BE4-ABEE-1AAD40F67A02}" destId="{E8230A33-E2E5-4D0D-80AB-EB1568146A0F}" srcOrd="3" destOrd="0" presId="urn:microsoft.com/office/officeart/2005/8/layout/hProcess6"/>
    <dgm:cxn modelId="{7C7F1A8F-87C8-4057-A101-1932ABA30620}" type="presParOf" srcId="{D0F995E2-C4EC-4BE4-ABEE-1AAD40F67A02}" destId="{B0A603F4-C951-487A-80D7-56B45B60C2E4}" srcOrd="4" destOrd="0" presId="urn:microsoft.com/office/officeart/2005/8/layout/hProcess6"/>
    <dgm:cxn modelId="{E2EE2C0C-857E-4819-822C-424BE55F3E9B}" type="presParOf" srcId="{B0A603F4-C951-487A-80D7-56B45B60C2E4}" destId="{29D2C116-17B0-41F9-9AB7-9B8AD9ACBDCC}" srcOrd="0" destOrd="0" presId="urn:microsoft.com/office/officeart/2005/8/layout/hProcess6"/>
    <dgm:cxn modelId="{B0D0E5C9-21BC-4299-9A59-3D7FBE720D84}" type="presParOf" srcId="{B0A603F4-C951-487A-80D7-56B45B60C2E4}" destId="{1C93B370-205C-483E-A487-41B686EE11A2}" srcOrd="1" destOrd="0" presId="urn:microsoft.com/office/officeart/2005/8/layout/hProcess6"/>
    <dgm:cxn modelId="{43BC3814-5001-40CB-A893-F8335D9E0419}" type="presParOf" srcId="{B0A603F4-C951-487A-80D7-56B45B60C2E4}" destId="{D031CA41-2471-4138-9C03-A34E3E5FCDD2}" srcOrd="2" destOrd="0" presId="urn:microsoft.com/office/officeart/2005/8/layout/hProcess6"/>
    <dgm:cxn modelId="{4BA24817-8239-4312-B4D4-991900A1975E}" type="presParOf" srcId="{B0A603F4-C951-487A-80D7-56B45B60C2E4}" destId="{22C6E10C-5C46-4A67-8C91-085E92E33668}" srcOrd="3" destOrd="0" presId="urn:microsoft.com/office/officeart/2005/8/layout/hProcess6"/>
    <dgm:cxn modelId="{22D05E76-65E6-4ADC-8854-88BB744456B3}" type="presParOf" srcId="{D0F995E2-C4EC-4BE4-ABEE-1AAD40F67A02}" destId="{12760760-02DD-4C3A-BA7B-14A239EFB8CA}" srcOrd="5" destOrd="0" presId="urn:microsoft.com/office/officeart/2005/8/layout/hProcess6"/>
    <dgm:cxn modelId="{76CE73D1-17E6-48D7-9F5D-257F20153BBF}" type="presParOf" srcId="{D0F995E2-C4EC-4BE4-ABEE-1AAD40F67A02}" destId="{B56EAF35-D567-41EE-B09D-16CDD4A83CD0}" srcOrd="6" destOrd="0" presId="urn:microsoft.com/office/officeart/2005/8/layout/hProcess6"/>
    <dgm:cxn modelId="{E09DE0ED-47AD-418F-87CD-7A3A8A4360A3}" type="presParOf" srcId="{B56EAF35-D567-41EE-B09D-16CDD4A83CD0}" destId="{4F17CF26-6E0F-4EB6-B45B-B9BA2D54381B}" srcOrd="0" destOrd="0" presId="urn:microsoft.com/office/officeart/2005/8/layout/hProcess6"/>
    <dgm:cxn modelId="{087E7B5E-D1C6-40FF-AB3F-73F6CD9E9331}" type="presParOf" srcId="{B56EAF35-D567-41EE-B09D-16CDD4A83CD0}" destId="{D66B9191-D4A0-48E4-A850-A9477B2EA49E}" srcOrd="1" destOrd="0" presId="urn:microsoft.com/office/officeart/2005/8/layout/hProcess6"/>
    <dgm:cxn modelId="{07CD779D-73EF-4A6D-9060-41693B730540}" type="presParOf" srcId="{B56EAF35-D567-41EE-B09D-16CDD4A83CD0}" destId="{34051719-386E-4CD5-93E1-C413740D929C}" srcOrd="2" destOrd="0" presId="urn:microsoft.com/office/officeart/2005/8/layout/hProcess6"/>
    <dgm:cxn modelId="{BF24D78F-43D2-455B-8456-2C5A0C8926A0}" type="presParOf" srcId="{B56EAF35-D567-41EE-B09D-16CDD4A83CD0}" destId="{70279395-9FFD-4A4E-A8A9-AC1FC234C6F1}" srcOrd="3" destOrd="0" presId="urn:microsoft.com/office/officeart/2005/8/layout/hProcess6"/>
    <dgm:cxn modelId="{5502DB7F-CCAC-400D-9E57-652E1222D8CB}" type="presParOf" srcId="{D0F995E2-C4EC-4BE4-ABEE-1AAD40F67A02}" destId="{C663144D-9364-48FE-8F62-4E07A676E873}" srcOrd="7" destOrd="0" presId="urn:microsoft.com/office/officeart/2005/8/layout/hProcess6"/>
    <dgm:cxn modelId="{F027A0D0-06B4-4E79-8E83-EF9B14E11137}" type="presParOf" srcId="{D0F995E2-C4EC-4BE4-ABEE-1AAD40F67A02}" destId="{5E76A471-3918-43D3-A5E4-396A7F69C7C3}" srcOrd="8" destOrd="0" presId="urn:microsoft.com/office/officeart/2005/8/layout/hProcess6"/>
    <dgm:cxn modelId="{4F710265-1F46-46B2-8C2E-4B8C437CC377}" type="presParOf" srcId="{5E76A471-3918-43D3-A5E4-396A7F69C7C3}" destId="{128FB3FE-35F7-4921-B387-A17EEA68F416}" srcOrd="0" destOrd="0" presId="urn:microsoft.com/office/officeart/2005/8/layout/hProcess6"/>
    <dgm:cxn modelId="{EDE14A95-29E2-46B0-8B20-DDD5D112CFF0}" type="presParOf" srcId="{5E76A471-3918-43D3-A5E4-396A7F69C7C3}" destId="{0DA299FD-6550-4051-A10B-D301E03AFD79}" srcOrd="1" destOrd="0" presId="urn:microsoft.com/office/officeart/2005/8/layout/hProcess6"/>
    <dgm:cxn modelId="{7AE3B565-2EBE-4EE3-9D48-4646C427873D}" type="presParOf" srcId="{5E76A471-3918-43D3-A5E4-396A7F69C7C3}" destId="{06174B95-F99F-466D-AC38-0EA02294675E}" srcOrd="2" destOrd="0" presId="urn:microsoft.com/office/officeart/2005/8/layout/hProcess6"/>
    <dgm:cxn modelId="{482C53E0-725E-4BD4-B6AB-6AF6B82A9BFE}" type="presParOf" srcId="{5E76A471-3918-43D3-A5E4-396A7F69C7C3}" destId="{313DC5D3-CD8B-4CA2-A126-CADD84B3940D}"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43F85-CFB2-431E-8BED-BE3500999644}">
      <dsp:nvSpPr>
        <dsp:cNvPr id="0" name=""/>
        <dsp:cNvSpPr/>
      </dsp:nvSpPr>
      <dsp:spPr>
        <a:xfrm>
          <a:off x="487760" y="372253"/>
          <a:ext cx="1950796" cy="1705241"/>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en-US" sz="2100" kern="1200" dirty="0"/>
            <a:t>LD pruning</a:t>
          </a:r>
        </a:p>
      </dsp:txBody>
      <dsp:txXfrm>
        <a:off x="975459" y="628039"/>
        <a:ext cx="951013" cy="1193669"/>
      </dsp:txXfrm>
    </dsp:sp>
    <dsp:sp modelId="{8235227A-80D9-4E71-B2D5-DCB0D0710AC2}">
      <dsp:nvSpPr>
        <dsp:cNvPr id="0" name=""/>
        <dsp:cNvSpPr/>
      </dsp:nvSpPr>
      <dsp:spPr>
        <a:xfrm>
          <a:off x="61" y="737175"/>
          <a:ext cx="975398" cy="9753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3,300 SNPs</a:t>
          </a:r>
        </a:p>
      </dsp:txBody>
      <dsp:txXfrm>
        <a:off x="142905" y="880019"/>
        <a:ext cx="689710" cy="689710"/>
      </dsp:txXfrm>
    </dsp:sp>
    <dsp:sp modelId="{321A9D54-5839-41B2-AAB9-753661CD45DC}">
      <dsp:nvSpPr>
        <dsp:cNvPr id="0" name=""/>
        <dsp:cNvSpPr/>
      </dsp:nvSpPr>
      <dsp:spPr>
        <a:xfrm>
          <a:off x="3048179" y="372253"/>
          <a:ext cx="1950796" cy="1705241"/>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en-US" sz="2100" kern="1200" dirty="0"/>
            <a:t>PCA</a:t>
          </a:r>
        </a:p>
      </dsp:txBody>
      <dsp:txXfrm>
        <a:off x="3535878" y="628039"/>
        <a:ext cx="951013" cy="1193669"/>
      </dsp:txXfrm>
    </dsp:sp>
    <dsp:sp modelId="{55A7EAFF-0FFD-4BFC-8BA5-BBBCCB3F9BF6}">
      <dsp:nvSpPr>
        <dsp:cNvPr id="0" name=""/>
        <dsp:cNvSpPr/>
      </dsp:nvSpPr>
      <dsp:spPr>
        <a:xfrm>
          <a:off x="2560480" y="737175"/>
          <a:ext cx="975398" cy="9753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182 SNPs</a:t>
          </a:r>
        </a:p>
      </dsp:txBody>
      <dsp:txXfrm>
        <a:off x="2703324" y="880019"/>
        <a:ext cx="689710" cy="689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43F85-CFB2-431E-8BED-BE3500999644}">
      <dsp:nvSpPr>
        <dsp:cNvPr id="0" name=""/>
        <dsp:cNvSpPr/>
      </dsp:nvSpPr>
      <dsp:spPr>
        <a:xfrm>
          <a:off x="487760" y="372253"/>
          <a:ext cx="1950796" cy="1705241"/>
        </a:xfrm>
        <a:prstGeom prst="rightArrow">
          <a:avLst>
            <a:gd name="adj1" fmla="val 70000"/>
            <a:gd name="adj2" fmla="val 50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Remove duplicates</a:t>
          </a:r>
        </a:p>
      </dsp:txBody>
      <dsp:txXfrm>
        <a:off x="975459" y="628039"/>
        <a:ext cx="951013" cy="1193669"/>
      </dsp:txXfrm>
    </dsp:sp>
    <dsp:sp modelId="{8235227A-80D9-4E71-B2D5-DCB0D0710AC2}">
      <dsp:nvSpPr>
        <dsp:cNvPr id="0" name=""/>
        <dsp:cNvSpPr/>
      </dsp:nvSpPr>
      <dsp:spPr>
        <a:xfrm>
          <a:off x="61" y="737175"/>
          <a:ext cx="975398" cy="97539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77 samples</a:t>
          </a:r>
        </a:p>
      </dsp:txBody>
      <dsp:txXfrm>
        <a:off x="142905" y="880019"/>
        <a:ext cx="689710" cy="689710"/>
      </dsp:txXfrm>
    </dsp:sp>
    <dsp:sp modelId="{321A9D54-5839-41B2-AAB9-753661CD45DC}">
      <dsp:nvSpPr>
        <dsp:cNvPr id="0" name=""/>
        <dsp:cNvSpPr/>
      </dsp:nvSpPr>
      <dsp:spPr>
        <a:xfrm>
          <a:off x="3048179" y="372253"/>
          <a:ext cx="1950796" cy="1705241"/>
        </a:xfrm>
        <a:prstGeom prst="rightArrow">
          <a:avLst>
            <a:gd name="adj1" fmla="val 70000"/>
            <a:gd name="adj2" fmla="val 50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PCA</a:t>
          </a:r>
        </a:p>
      </dsp:txBody>
      <dsp:txXfrm>
        <a:off x="3535878" y="628039"/>
        <a:ext cx="951013" cy="1193669"/>
      </dsp:txXfrm>
    </dsp:sp>
    <dsp:sp modelId="{55A7EAFF-0FFD-4BFC-8BA5-BBBCCB3F9BF6}">
      <dsp:nvSpPr>
        <dsp:cNvPr id="0" name=""/>
        <dsp:cNvSpPr/>
      </dsp:nvSpPr>
      <dsp:spPr>
        <a:xfrm>
          <a:off x="2560480" y="737175"/>
          <a:ext cx="975398" cy="97539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43 samples</a:t>
          </a:r>
        </a:p>
      </dsp:txBody>
      <dsp:txXfrm>
        <a:off x="2703324" y="880019"/>
        <a:ext cx="689710" cy="689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43F85-CFB2-431E-8BED-BE3500999644}">
      <dsp:nvSpPr>
        <dsp:cNvPr id="0" name=""/>
        <dsp:cNvSpPr/>
      </dsp:nvSpPr>
      <dsp:spPr>
        <a:xfrm>
          <a:off x="435524" y="662831"/>
          <a:ext cx="1728997" cy="1511361"/>
        </a:xfrm>
        <a:prstGeom prst="rightArrow">
          <a:avLst>
            <a:gd name="adj1" fmla="val 70000"/>
            <a:gd name="adj2" fmla="val 50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Remove duplicates</a:t>
          </a:r>
        </a:p>
      </dsp:txBody>
      <dsp:txXfrm>
        <a:off x="867773" y="889535"/>
        <a:ext cx="842886" cy="1057953"/>
      </dsp:txXfrm>
    </dsp:sp>
    <dsp:sp modelId="{8235227A-80D9-4E71-B2D5-DCB0D0710AC2}">
      <dsp:nvSpPr>
        <dsp:cNvPr id="0" name=""/>
        <dsp:cNvSpPr/>
      </dsp:nvSpPr>
      <dsp:spPr>
        <a:xfrm>
          <a:off x="3274" y="986262"/>
          <a:ext cx="864498" cy="86449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77 samples</a:t>
          </a:r>
        </a:p>
      </dsp:txBody>
      <dsp:txXfrm>
        <a:off x="129877" y="1112865"/>
        <a:ext cx="611292" cy="611292"/>
      </dsp:txXfrm>
    </dsp:sp>
    <dsp:sp modelId="{321A9D54-5839-41B2-AAB9-753661CD45DC}">
      <dsp:nvSpPr>
        <dsp:cNvPr id="0" name=""/>
        <dsp:cNvSpPr/>
      </dsp:nvSpPr>
      <dsp:spPr>
        <a:xfrm>
          <a:off x="2704833" y="662831"/>
          <a:ext cx="1728997" cy="1511361"/>
        </a:xfrm>
        <a:prstGeom prst="rightArrow">
          <a:avLst>
            <a:gd name="adj1" fmla="val 70000"/>
            <a:gd name="adj2" fmla="val 50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Remove founders</a:t>
          </a:r>
        </a:p>
      </dsp:txBody>
      <dsp:txXfrm>
        <a:off x="3137083" y="889535"/>
        <a:ext cx="842886" cy="1057953"/>
      </dsp:txXfrm>
    </dsp:sp>
    <dsp:sp modelId="{55A7EAFF-0FFD-4BFC-8BA5-BBBCCB3F9BF6}">
      <dsp:nvSpPr>
        <dsp:cNvPr id="0" name=""/>
        <dsp:cNvSpPr/>
      </dsp:nvSpPr>
      <dsp:spPr>
        <a:xfrm>
          <a:off x="2272584" y="986262"/>
          <a:ext cx="864498" cy="86449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43 samples</a:t>
          </a:r>
        </a:p>
      </dsp:txBody>
      <dsp:txXfrm>
        <a:off x="2399187" y="1112865"/>
        <a:ext cx="611292" cy="611292"/>
      </dsp:txXfrm>
    </dsp:sp>
    <dsp:sp modelId="{82D9F646-6CB0-449F-9C79-0B3668EECD05}">
      <dsp:nvSpPr>
        <dsp:cNvPr id="0" name=""/>
        <dsp:cNvSpPr/>
      </dsp:nvSpPr>
      <dsp:spPr>
        <a:xfrm>
          <a:off x="4974143" y="662831"/>
          <a:ext cx="1728997" cy="1511361"/>
        </a:xfrm>
        <a:prstGeom prst="rightArrow">
          <a:avLst>
            <a:gd name="adj1" fmla="val 70000"/>
            <a:gd name="adj2" fmla="val 50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HWE testing</a:t>
          </a:r>
        </a:p>
      </dsp:txBody>
      <dsp:txXfrm>
        <a:off x="5406392" y="889535"/>
        <a:ext cx="842886" cy="1057953"/>
      </dsp:txXfrm>
    </dsp:sp>
    <dsp:sp modelId="{F9735109-E820-4170-9D7E-1D9AE7D7BFEB}">
      <dsp:nvSpPr>
        <dsp:cNvPr id="0" name=""/>
        <dsp:cNvSpPr/>
      </dsp:nvSpPr>
      <dsp:spPr>
        <a:xfrm>
          <a:off x="4541894" y="986262"/>
          <a:ext cx="864498" cy="86449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17 samples</a:t>
          </a:r>
        </a:p>
      </dsp:txBody>
      <dsp:txXfrm>
        <a:off x="4668497" y="1112865"/>
        <a:ext cx="611292" cy="611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A35A3-42AD-400A-AE3B-DB88C181561C}">
      <dsp:nvSpPr>
        <dsp:cNvPr id="0" name=""/>
        <dsp:cNvSpPr/>
      </dsp:nvSpPr>
      <dsp:spPr>
        <a:xfrm>
          <a:off x="464948" y="1437944"/>
          <a:ext cx="1838767" cy="1607314"/>
        </a:xfrm>
        <a:prstGeom prst="rightArrow">
          <a:avLst>
            <a:gd name="adj1" fmla="val 70000"/>
            <a:gd name="adj2" fmla="val 5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Missing</a:t>
          </a:r>
        </a:p>
        <a:p>
          <a:pPr marL="0" lvl="0" indent="0" algn="ctr" defTabSz="533400">
            <a:lnSpc>
              <a:spcPct val="90000"/>
            </a:lnSpc>
            <a:spcBef>
              <a:spcPct val="0"/>
            </a:spcBef>
            <a:spcAft>
              <a:spcPct val="35000"/>
            </a:spcAft>
            <a:buNone/>
          </a:pPr>
          <a:r>
            <a:rPr lang="en-US" sz="1200" kern="1200" dirty="0"/>
            <a:t>check</a:t>
          </a:r>
        </a:p>
      </dsp:txBody>
      <dsp:txXfrm>
        <a:off x="924640" y="1679041"/>
        <a:ext cx="896399" cy="1125120"/>
      </dsp:txXfrm>
    </dsp:sp>
    <dsp:sp modelId="{71E71982-7D5C-4547-877B-4969F36C5DD7}">
      <dsp:nvSpPr>
        <dsp:cNvPr id="0" name=""/>
        <dsp:cNvSpPr/>
      </dsp:nvSpPr>
      <dsp:spPr>
        <a:xfrm>
          <a:off x="5256" y="1781909"/>
          <a:ext cx="919383" cy="919383"/>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3,300 SNPs</a:t>
          </a:r>
        </a:p>
      </dsp:txBody>
      <dsp:txXfrm>
        <a:off x="139897" y="1916550"/>
        <a:ext cx="650101" cy="650101"/>
      </dsp:txXfrm>
    </dsp:sp>
    <dsp:sp modelId="{F9B84F6A-85B7-4993-99C1-FCBDB1DF1682}">
      <dsp:nvSpPr>
        <dsp:cNvPr id="0" name=""/>
        <dsp:cNvSpPr/>
      </dsp:nvSpPr>
      <dsp:spPr>
        <a:xfrm>
          <a:off x="2878331" y="1437944"/>
          <a:ext cx="1838767" cy="1607314"/>
        </a:xfrm>
        <a:prstGeom prst="rightArrow">
          <a:avLst>
            <a:gd name="adj1" fmla="val 70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Allelic Imbalance</a:t>
          </a:r>
        </a:p>
      </dsp:txBody>
      <dsp:txXfrm>
        <a:off x="3338023" y="1679041"/>
        <a:ext cx="896399" cy="1125120"/>
      </dsp:txXfrm>
    </dsp:sp>
    <dsp:sp modelId="{71A1B4A4-EC81-4CA7-8E90-BFCA911E5F8C}">
      <dsp:nvSpPr>
        <dsp:cNvPr id="0" name=""/>
        <dsp:cNvSpPr/>
      </dsp:nvSpPr>
      <dsp:spPr>
        <a:xfrm>
          <a:off x="2418639" y="1781909"/>
          <a:ext cx="919383" cy="919383"/>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3,095</a:t>
          </a:r>
        </a:p>
      </dsp:txBody>
      <dsp:txXfrm>
        <a:off x="2553280" y="1916550"/>
        <a:ext cx="650101" cy="650101"/>
      </dsp:txXfrm>
    </dsp:sp>
    <dsp:sp modelId="{1C93B370-205C-483E-A487-41B686EE11A2}">
      <dsp:nvSpPr>
        <dsp:cNvPr id="0" name=""/>
        <dsp:cNvSpPr/>
      </dsp:nvSpPr>
      <dsp:spPr>
        <a:xfrm>
          <a:off x="5291714" y="1437944"/>
          <a:ext cx="1838767" cy="1607314"/>
        </a:xfrm>
        <a:prstGeom prst="rightArrow">
          <a:avLst>
            <a:gd name="adj1" fmla="val 70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Sex check, relatedness, PCA</a:t>
          </a:r>
        </a:p>
      </dsp:txBody>
      <dsp:txXfrm>
        <a:off x="5751406" y="1679041"/>
        <a:ext cx="896399" cy="1125120"/>
      </dsp:txXfrm>
    </dsp:sp>
    <dsp:sp modelId="{22C6E10C-5C46-4A67-8C91-085E92E33668}">
      <dsp:nvSpPr>
        <dsp:cNvPr id="0" name=""/>
        <dsp:cNvSpPr/>
      </dsp:nvSpPr>
      <dsp:spPr>
        <a:xfrm>
          <a:off x="4832022" y="1781909"/>
          <a:ext cx="919383" cy="919383"/>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3,095</a:t>
          </a:r>
        </a:p>
      </dsp:txBody>
      <dsp:txXfrm>
        <a:off x="4966663" y="1916550"/>
        <a:ext cx="650101" cy="650101"/>
      </dsp:txXfrm>
    </dsp:sp>
    <dsp:sp modelId="{D66B9191-D4A0-48E4-A850-A9477B2EA49E}">
      <dsp:nvSpPr>
        <dsp:cNvPr id="0" name=""/>
        <dsp:cNvSpPr/>
      </dsp:nvSpPr>
      <dsp:spPr>
        <a:xfrm>
          <a:off x="7705096" y="1437944"/>
          <a:ext cx="1838767" cy="1607314"/>
        </a:xfrm>
        <a:prstGeom prst="rightArrow">
          <a:avLst>
            <a:gd name="adj1" fmla="val 70000"/>
            <a:gd name="adj2" fmla="val 50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HWE testing</a:t>
          </a:r>
        </a:p>
      </dsp:txBody>
      <dsp:txXfrm>
        <a:off x="8164788" y="1679041"/>
        <a:ext cx="896399" cy="1125120"/>
      </dsp:txXfrm>
    </dsp:sp>
    <dsp:sp modelId="{70279395-9FFD-4A4E-A8A9-AC1FC234C6F1}">
      <dsp:nvSpPr>
        <dsp:cNvPr id="0" name=""/>
        <dsp:cNvSpPr/>
      </dsp:nvSpPr>
      <dsp:spPr>
        <a:xfrm>
          <a:off x="7245404" y="1781909"/>
          <a:ext cx="919383" cy="919383"/>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3,074</a:t>
          </a:r>
        </a:p>
      </dsp:txBody>
      <dsp:txXfrm>
        <a:off x="7380045" y="1916550"/>
        <a:ext cx="650101" cy="650101"/>
      </dsp:txXfrm>
    </dsp:sp>
    <dsp:sp modelId="{0DA299FD-6550-4051-A10B-D301E03AFD79}">
      <dsp:nvSpPr>
        <dsp:cNvPr id="0" name=""/>
        <dsp:cNvSpPr/>
      </dsp:nvSpPr>
      <dsp:spPr>
        <a:xfrm>
          <a:off x="10118479" y="1437944"/>
          <a:ext cx="1838767" cy="1607314"/>
        </a:xfrm>
        <a:prstGeom prst="rightArrow">
          <a:avLst>
            <a:gd name="adj1" fmla="val 70000"/>
            <a:gd name="adj2" fmla="val 50000"/>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Downstream analyses</a:t>
          </a:r>
        </a:p>
      </dsp:txBody>
      <dsp:txXfrm>
        <a:off x="10578171" y="1679041"/>
        <a:ext cx="896399" cy="1125120"/>
      </dsp:txXfrm>
    </dsp:sp>
    <dsp:sp modelId="{313DC5D3-CD8B-4CA2-A126-CADD84B3940D}">
      <dsp:nvSpPr>
        <dsp:cNvPr id="0" name=""/>
        <dsp:cNvSpPr/>
      </dsp:nvSpPr>
      <dsp:spPr>
        <a:xfrm>
          <a:off x="9658787" y="1781909"/>
          <a:ext cx="919383" cy="9193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3,073 SNPs</a:t>
          </a:r>
        </a:p>
      </dsp:txBody>
      <dsp:txXfrm>
        <a:off x="9793428" y="1916550"/>
        <a:ext cx="650101" cy="6501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57BF5-97D6-488A-B0F7-BFB7F794BCF4}"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75796-8F80-4008-A3FA-628BE544F328}" type="slidenum">
              <a:rPr lang="en-US" smtClean="0"/>
              <a:t>‹#›</a:t>
            </a:fld>
            <a:endParaRPr lang="en-US"/>
          </a:p>
        </p:txBody>
      </p:sp>
    </p:spTree>
    <p:extLst>
      <p:ext uri="{BB962C8B-B14F-4D97-AF65-F5344CB8AC3E}">
        <p14:creationId xmlns:p14="http://schemas.microsoft.com/office/powerpoint/2010/main" val="360165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HapMap population group abbreviations used where ‘CEU’ designates Utah residents with Northern and Western European ancestry and ‘YRI’ designates </a:t>
            </a:r>
            <a:r>
              <a:rPr lang="en-US" b="0" i="0" dirty="0" err="1">
                <a:solidFill>
                  <a:srgbClr val="333333"/>
                </a:solidFill>
                <a:effectLst/>
                <a:latin typeface="Helvetica Neue"/>
              </a:rPr>
              <a:t>Yoruban</a:t>
            </a:r>
            <a:r>
              <a:rPr lang="en-US" b="0" i="0" dirty="0">
                <a:solidFill>
                  <a:srgbClr val="333333"/>
                </a:solidFill>
                <a:effectLst/>
                <a:latin typeface="Helvetica Neue"/>
              </a:rPr>
              <a:t> individuals in Ibadan, Nigeria.</a:t>
            </a:r>
            <a:endParaRPr lang="en-US" dirty="0"/>
          </a:p>
        </p:txBody>
      </p:sp>
      <p:sp>
        <p:nvSpPr>
          <p:cNvPr id="4" name="Slide Number Placeholder 3"/>
          <p:cNvSpPr>
            <a:spLocks noGrp="1"/>
          </p:cNvSpPr>
          <p:nvPr>
            <p:ph type="sldNum" sz="quarter" idx="5"/>
          </p:nvPr>
        </p:nvSpPr>
        <p:spPr/>
        <p:txBody>
          <a:bodyPr/>
          <a:lstStyle/>
          <a:p>
            <a:fld id="{6D375796-8F80-4008-A3FA-628BE544F328}" type="slidenum">
              <a:rPr lang="en-US" smtClean="0"/>
              <a:t>2</a:t>
            </a:fld>
            <a:endParaRPr lang="en-US"/>
          </a:p>
        </p:txBody>
      </p:sp>
    </p:spTree>
    <p:extLst>
      <p:ext uri="{BB962C8B-B14F-4D97-AF65-F5344CB8AC3E}">
        <p14:creationId xmlns:p14="http://schemas.microsoft.com/office/powerpoint/2010/main" val="318761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of exclusion </a:t>
            </a:r>
            <a:r>
              <a:rPr lang="en-US" dirty="0" err="1"/>
              <a:t>snpIDs</a:t>
            </a:r>
            <a:r>
              <a:rPr lang="en-US" dirty="0"/>
              <a:t> and </a:t>
            </a:r>
            <a:r>
              <a:rPr lang="en-US" dirty="0" err="1"/>
              <a:t>scanIDs</a:t>
            </a:r>
            <a:r>
              <a:rPr lang="en-US" dirty="0"/>
              <a:t> can be provided upon request.</a:t>
            </a:r>
          </a:p>
        </p:txBody>
      </p:sp>
      <p:sp>
        <p:nvSpPr>
          <p:cNvPr id="4" name="Slide Number Placeholder 3"/>
          <p:cNvSpPr>
            <a:spLocks noGrp="1"/>
          </p:cNvSpPr>
          <p:nvPr>
            <p:ph type="sldNum" sz="quarter" idx="5"/>
          </p:nvPr>
        </p:nvSpPr>
        <p:spPr/>
        <p:txBody>
          <a:bodyPr/>
          <a:lstStyle/>
          <a:p>
            <a:fld id="{6D375796-8F80-4008-A3FA-628BE544F328}" type="slidenum">
              <a:rPr lang="en-US" smtClean="0"/>
              <a:t>3</a:t>
            </a:fld>
            <a:endParaRPr lang="en-US"/>
          </a:p>
        </p:txBody>
      </p:sp>
    </p:spTree>
    <p:extLst>
      <p:ext uri="{BB962C8B-B14F-4D97-AF65-F5344CB8AC3E}">
        <p14:creationId xmlns:p14="http://schemas.microsoft.com/office/powerpoint/2010/main" val="194890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From the BAF plot for sample 286 chromosome 22, it looks like there are a few small LOH runs; one from ~26-27 Mb, ~37-38 Mb, ~45 Mb, and ~49 Mb. In these areas there are still data points at both 0.0 and 1.0, but no points near the 0.5 band, indicating a loss of heterozygosity. Additionally, when looking at these same areas of the chromosome on the LRR plot, we do not see any shift in intensity. If the LRR had shifted down, that would indicate a deletion as opposed to a LOH. However, the LRR remains near 0.0, supporting the LOH theory. Additionally, near the 22 Mb mark, there is a gap in the LRR plot and a corresponding lack of clustering at the same position in the BAF. Maybe this is due to bad probes in this area of the chromosome.</a:t>
            </a:r>
            <a:endParaRPr lang="en-US" dirty="0"/>
          </a:p>
        </p:txBody>
      </p:sp>
      <p:sp>
        <p:nvSpPr>
          <p:cNvPr id="4" name="Slide Number Placeholder 3"/>
          <p:cNvSpPr>
            <a:spLocks noGrp="1"/>
          </p:cNvSpPr>
          <p:nvPr>
            <p:ph type="sldNum" sz="quarter" idx="5"/>
          </p:nvPr>
        </p:nvSpPr>
        <p:spPr/>
        <p:txBody>
          <a:bodyPr/>
          <a:lstStyle/>
          <a:p>
            <a:fld id="{6D375796-8F80-4008-A3FA-628BE544F328}" type="slidenum">
              <a:rPr lang="en-US" smtClean="0"/>
              <a:t>4</a:t>
            </a:fld>
            <a:endParaRPr lang="en-US"/>
          </a:p>
        </p:txBody>
      </p:sp>
    </p:spTree>
    <p:extLst>
      <p:ext uri="{BB962C8B-B14F-4D97-AF65-F5344CB8AC3E}">
        <p14:creationId xmlns:p14="http://schemas.microsoft.com/office/powerpoint/2010/main" val="56302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(left plot) There are a few samples (maybe 2) that have a discordance between reported and inferred sex. The data points are colored by reported sex but plotted based on inferred. There are two data points that are colored red (indicating a reported sex of female) while clustering with the male inferred sex. This is consistent across the four chromosome intensity and heterogeneity plots. </a:t>
            </a:r>
          </a:p>
          <a:p>
            <a:endParaRPr lang="en-US" b="0" i="0" dirty="0">
              <a:solidFill>
                <a:srgbClr val="333333"/>
              </a:solidFill>
              <a:effectLst/>
              <a:latin typeface="Helvetica Neue"/>
            </a:endParaRPr>
          </a:p>
          <a:p>
            <a:r>
              <a:rPr lang="en-US" b="0" i="0" dirty="0">
                <a:solidFill>
                  <a:srgbClr val="333333"/>
                </a:solidFill>
                <a:effectLst/>
                <a:latin typeface="Helvetica Neue"/>
              </a:rPr>
              <a:t>(right plot) Additionally, there appears to be two outliers near the 0.0 X heterozygosity position on this plot which may be indicative of an individual who is XY or XO (inferred) but reported a sex of ‘female’ (biologically, XX). This could be a reporting error or an identity discordance.</a:t>
            </a:r>
          </a:p>
          <a:p>
            <a:endParaRPr lang="en-US" b="0" i="0" dirty="0">
              <a:solidFill>
                <a:srgbClr val="333333"/>
              </a:solidFill>
              <a:effectLst/>
              <a:latin typeface="Helvetica Neue"/>
            </a:endParaRPr>
          </a:p>
          <a:p>
            <a:r>
              <a:rPr lang="en-US" b="0" i="0" dirty="0">
                <a:solidFill>
                  <a:srgbClr val="333333"/>
                </a:solidFill>
                <a:effectLst/>
                <a:latin typeface="Helvetica Neue"/>
              </a:rPr>
              <a:t>(narrative) </a:t>
            </a:r>
            <a:r>
              <a:rPr lang="en-US" b="0" i="0" dirty="0" err="1">
                <a:solidFill>
                  <a:srgbClr val="333333"/>
                </a:solidFill>
                <a:effectLst/>
                <a:latin typeface="Helvetica Neue"/>
              </a:rPr>
              <a:t>ScanIDs</a:t>
            </a:r>
            <a:r>
              <a:rPr lang="en-US" b="0" i="0" dirty="0">
                <a:solidFill>
                  <a:srgbClr val="333333"/>
                </a:solidFill>
                <a:effectLst/>
                <a:latin typeface="Helvetica Neue"/>
              </a:rPr>
              <a:t> 325 and 326 are discordant where the reported sex (F) does not align with their X heterozygosity calculations. Individuals who are biologically female (XX) will have a higher X heterozygosity than biologically male (XY) individuals. Therefore, </a:t>
            </a:r>
            <a:r>
              <a:rPr lang="en-US" b="0" i="0" dirty="0" err="1">
                <a:solidFill>
                  <a:srgbClr val="333333"/>
                </a:solidFill>
                <a:effectLst/>
                <a:latin typeface="Helvetica Neue"/>
              </a:rPr>
              <a:t>scanIDs</a:t>
            </a:r>
            <a:r>
              <a:rPr lang="en-US" b="0" i="0" dirty="0">
                <a:solidFill>
                  <a:srgbClr val="333333"/>
                </a:solidFill>
                <a:effectLst/>
                <a:latin typeface="Helvetica Neue"/>
              </a:rPr>
              <a:t> whose sex is recorded as “F” but whose X heterozygosity is less than 5% are likely discordant. Additionally, </a:t>
            </a:r>
            <a:r>
              <a:rPr lang="en-US" b="0" i="0" dirty="0" err="1">
                <a:solidFill>
                  <a:srgbClr val="333333"/>
                </a:solidFill>
                <a:effectLst/>
                <a:latin typeface="Helvetica Neue"/>
              </a:rPr>
              <a:t>scanIDs</a:t>
            </a:r>
            <a:r>
              <a:rPr lang="en-US" b="0" i="0" dirty="0">
                <a:solidFill>
                  <a:srgbClr val="333333"/>
                </a:solidFill>
                <a:effectLst/>
                <a:latin typeface="Helvetica Neue"/>
              </a:rPr>
              <a:t> 325 and 326 are listed as being the father of </a:t>
            </a:r>
            <a:r>
              <a:rPr lang="en-US" b="0" i="0" dirty="0" err="1">
                <a:solidFill>
                  <a:srgbClr val="333333"/>
                </a:solidFill>
                <a:effectLst/>
                <a:latin typeface="Helvetica Neue"/>
              </a:rPr>
              <a:t>scanIDs</a:t>
            </a:r>
            <a:r>
              <a:rPr lang="en-US" b="0" i="0" dirty="0">
                <a:solidFill>
                  <a:srgbClr val="333333"/>
                </a:solidFill>
                <a:effectLst/>
                <a:latin typeface="Helvetica Neue"/>
              </a:rPr>
              <a:t> 294 and 295. This pedigree information confirms that the reported sex of ‘female’ was erroneous. The updated plots are shown below.</a:t>
            </a:r>
          </a:p>
          <a:p>
            <a:endParaRPr lang="en-US" b="0" i="0" dirty="0">
              <a:solidFill>
                <a:srgbClr val="333333"/>
              </a:solidFill>
              <a:effectLst/>
              <a:latin typeface="Helvetica Neue"/>
            </a:endParaRPr>
          </a:p>
          <a:p>
            <a:r>
              <a:rPr lang="en-US" b="0" i="0" dirty="0">
                <a:solidFill>
                  <a:srgbClr val="333333"/>
                </a:solidFill>
                <a:effectLst/>
                <a:latin typeface="Helvetica Neue"/>
              </a:rPr>
              <a:t>(recommended follow up) To follow up on sex discordance, first check to see if the reported sex was entered in error. Confirm with the person who entered in the data and use other documentation to see what reported sex is listed for discordant samples. Additionally, I would check with pedigree information to see if the discordance can be resolved. If the reported sex discrepancy cannot be resolved via additional documentation, the sample should be excluded from downstream analyses.</a:t>
            </a:r>
            <a:endParaRPr lang="en-US" dirty="0"/>
          </a:p>
        </p:txBody>
      </p:sp>
      <p:sp>
        <p:nvSpPr>
          <p:cNvPr id="4" name="Slide Number Placeholder 3"/>
          <p:cNvSpPr>
            <a:spLocks noGrp="1"/>
          </p:cNvSpPr>
          <p:nvPr>
            <p:ph type="sldNum" sz="quarter" idx="5"/>
          </p:nvPr>
        </p:nvSpPr>
        <p:spPr/>
        <p:txBody>
          <a:bodyPr/>
          <a:lstStyle/>
          <a:p>
            <a:fld id="{6D375796-8F80-4008-A3FA-628BE544F328}" type="slidenum">
              <a:rPr lang="en-US" smtClean="0"/>
              <a:t>5</a:t>
            </a:fld>
            <a:endParaRPr lang="en-US"/>
          </a:p>
        </p:txBody>
      </p:sp>
    </p:spTree>
    <p:extLst>
      <p:ext uri="{BB962C8B-B14F-4D97-AF65-F5344CB8AC3E}">
        <p14:creationId xmlns:p14="http://schemas.microsoft.com/office/powerpoint/2010/main" val="175287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From the kinship plot, we see there are some inconsistencies between the expected and observed genetic relatedness statistics. 16 pairs that are supposedly unrelated are actually parent-offspring pairs; and 17 pairs that are supposedly parent-offspring pairs are showing up as genetically unrelated. Each of the 33 discrepancies is a ‘dot’ in the ‘wrong cluster’ in the IBD plot we drew.</a:t>
            </a:r>
          </a:p>
          <a:p>
            <a:endParaRPr lang="en-US" b="0" i="0" dirty="0">
              <a:solidFill>
                <a:srgbClr val="333333"/>
              </a:solidFill>
              <a:effectLst/>
              <a:latin typeface="Helvetica Neue"/>
            </a:endParaRPr>
          </a:p>
          <a:p>
            <a:r>
              <a:rPr lang="en-US" b="0" i="0" dirty="0">
                <a:solidFill>
                  <a:srgbClr val="333333"/>
                </a:solidFill>
                <a:effectLst/>
                <a:latin typeface="Helvetica Neue"/>
              </a:rPr>
              <a:t>Three families were identified as being involved in the discrepancies: 58, 1334, 1344 where family 58 accounts for 1 discrepancy and the remaining 32 come from families 1334 and 1344.</a:t>
            </a:r>
          </a:p>
          <a:p>
            <a:endParaRPr lang="en-US" b="0" i="0" dirty="0">
              <a:solidFill>
                <a:srgbClr val="333333"/>
              </a:solidFill>
              <a:effectLst/>
              <a:latin typeface="Helvetica Neue"/>
            </a:endParaRPr>
          </a:p>
          <a:p>
            <a:r>
              <a:rPr lang="en-US" b="0" i="0" dirty="0">
                <a:solidFill>
                  <a:srgbClr val="333333"/>
                </a:solidFill>
                <a:effectLst/>
                <a:latin typeface="Helvetica Neue"/>
              </a:rPr>
              <a:t>(family 58) It appears the discrepancy is due to a case of non-paternity - the pedigree in </a:t>
            </a:r>
            <a:r>
              <a:rPr lang="en-US" b="0" i="0" dirty="0" err="1">
                <a:solidFill>
                  <a:srgbClr val="333333"/>
                </a:solidFill>
                <a:effectLst/>
                <a:latin typeface="Helvetica Neue"/>
              </a:rPr>
              <a:t>scanAnnot</a:t>
            </a:r>
            <a:r>
              <a:rPr lang="en-US" b="0" i="0" dirty="0">
                <a:solidFill>
                  <a:srgbClr val="333333"/>
                </a:solidFill>
                <a:effectLst/>
                <a:latin typeface="Helvetica Neue"/>
              </a:rPr>
              <a:t> says that 356 is 355’s father, but the kinship calculation says they’re genetically unrelated. The family ID was updated from 58 to 58-2 for both scans to reflect the inferred relationship of unrelated.</a:t>
            </a:r>
          </a:p>
          <a:p>
            <a:endParaRPr lang="en-US" b="0" i="0" dirty="0">
              <a:solidFill>
                <a:srgbClr val="333333"/>
              </a:solidFill>
              <a:effectLst/>
              <a:latin typeface="Helvetica Neue"/>
            </a:endParaRPr>
          </a:p>
          <a:p>
            <a:r>
              <a:rPr lang="en-US" b="0" i="0" dirty="0">
                <a:solidFill>
                  <a:srgbClr val="333333"/>
                </a:solidFill>
                <a:effectLst/>
                <a:latin typeface="Helvetica Neue"/>
              </a:rPr>
              <a:t>(families 1334 and 1344): It appears that the children of these trios had a sample swap. The family IDs, mother IDs, and father IDs were manually corrected.</a:t>
            </a:r>
            <a:endParaRPr lang="en-US" dirty="0"/>
          </a:p>
        </p:txBody>
      </p:sp>
      <p:sp>
        <p:nvSpPr>
          <p:cNvPr id="4" name="Slide Number Placeholder 3"/>
          <p:cNvSpPr>
            <a:spLocks noGrp="1"/>
          </p:cNvSpPr>
          <p:nvPr>
            <p:ph type="sldNum" sz="quarter" idx="5"/>
          </p:nvPr>
        </p:nvSpPr>
        <p:spPr/>
        <p:txBody>
          <a:bodyPr/>
          <a:lstStyle/>
          <a:p>
            <a:fld id="{6D375796-8F80-4008-A3FA-628BE544F328}" type="slidenum">
              <a:rPr lang="en-US" smtClean="0"/>
              <a:t>6</a:t>
            </a:fld>
            <a:endParaRPr lang="en-US"/>
          </a:p>
        </p:txBody>
      </p:sp>
    </p:spTree>
    <p:extLst>
      <p:ext uri="{BB962C8B-B14F-4D97-AF65-F5344CB8AC3E}">
        <p14:creationId xmlns:p14="http://schemas.microsoft.com/office/powerpoint/2010/main" val="96965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3,300 SNPs in the dataset, 3,118 were excluded from PCA analysis where sex chromosomes and SNPs in high LD were removed. Of the 77 samples in the dataset, only duplicates were removed, leaving 43 unique subjects in the PCA analysis. Typically, we’d remove non-founders as well (offspring of other subjects in the study), but they were left in for this analysis due to small sample size.</a:t>
            </a:r>
          </a:p>
          <a:p>
            <a:endParaRPr lang="en-US" dirty="0"/>
          </a:p>
          <a:p>
            <a:r>
              <a:rPr lang="en-US" dirty="0"/>
              <a:t>(pairwise) The pairwise plot shows clear separation between CEU (orange dots) and YRI (purple dots) for EV1. However, the remaining PCs don’t show this same level of clustering.</a:t>
            </a:r>
          </a:p>
          <a:p>
            <a:endParaRPr lang="en-US" dirty="0"/>
          </a:p>
          <a:p>
            <a:r>
              <a:rPr lang="en-US" dirty="0"/>
              <a:t>(parallel coordinates) Again, on the parallel coordinates plot, we see a clear distinction between YRI and CEU at PC1, but not so much on the other PCs. This is to be expected as the first PC captures the majority of the variance, while subsequent PCs capture less and less variance.</a:t>
            </a:r>
          </a:p>
        </p:txBody>
      </p:sp>
      <p:sp>
        <p:nvSpPr>
          <p:cNvPr id="4" name="Slide Number Placeholder 3"/>
          <p:cNvSpPr>
            <a:spLocks noGrp="1"/>
          </p:cNvSpPr>
          <p:nvPr>
            <p:ph type="sldNum" sz="quarter" idx="5"/>
          </p:nvPr>
        </p:nvSpPr>
        <p:spPr/>
        <p:txBody>
          <a:bodyPr/>
          <a:lstStyle/>
          <a:p>
            <a:fld id="{6D375796-8F80-4008-A3FA-628BE544F328}" type="slidenum">
              <a:rPr lang="en-US" smtClean="0"/>
              <a:t>7</a:t>
            </a:fld>
            <a:endParaRPr lang="en-US"/>
          </a:p>
        </p:txBody>
      </p:sp>
    </p:spTree>
    <p:extLst>
      <p:ext uri="{BB962C8B-B14F-4D97-AF65-F5344CB8AC3E}">
        <p14:creationId xmlns:p14="http://schemas.microsoft.com/office/powerpoint/2010/main" val="59293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 subjects had duplicate measures where 25 of the subjects had at least one discordant duplicate pair.  The maximum number of discordances per subject was 2, with a median discordance rate of 3%.</a:t>
            </a:r>
          </a:p>
          <a:p>
            <a:endParaRPr lang="en-US" dirty="0"/>
          </a:p>
          <a:p>
            <a:r>
              <a:rPr lang="en-US" b="0" i="0" dirty="0">
                <a:solidFill>
                  <a:srgbClr val="333333"/>
                </a:solidFill>
                <a:effectLst/>
                <a:latin typeface="Helvetica Neue"/>
              </a:rPr>
              <a:t>A discordance rate threshold of &gt;= 1 discordant calls was implemented as this threshold retains &gt;99% of SNPs with an error rate &lt; 10^-3 while removing 14.8% of SNPs with an error rate &gt; 10^-2. This threshold eliminates 21 SNPs. There are 3,300 total SNPs in the dataset. After filtering out 205 SNPs where missing.n2 was 5% or higher, there are 3,095 SNPs remaining. Of the remaining 3,095 SNPs, 21 fail the discordance threshold of &gt;= 1, leaving 3,074 SNPs remaining for downstream analyses. A histogram of the remaining SNPs is shown below.</a:t>
            </a:r>
            <a:endParaRPr lang="en-US" dirty="0"/>
          </a:p>
        </p:txBody>
      </p:sp>
      <p:sp>
        <p:nvSpPr>
          <p:cNvPr id="4" name="Slide Number Placeholder 3"/>
          <p:cNvSpPr>
            <a:spLocks noGrp="1"/>
          </p:cNvSpPr>
          <p:nvPr>
            <p:ph type="sldNum" sz="quarter" idx="5"/>
          </p:nvPr>
        </p:nvSpPr>
        <p:spPr/>
        <p:txBody>
          <a:bodyPr/>
          <a:lstStyle/>
          <a:p>
            <a:fld id="{6D375796-8F80-4008-A3FA-628BE544F328}" type="slidenum">
              <a:rPr lang="en-US" smtClean="0"/>
              <a:t>8</a:t>
            </a:fld>
            <a:endParaRPr lang="en-US"/>
          </a:p>
        </p:txBody>
      </p:sp>
    </p:spTree>
    <p:extLst>
      <p:ext uri="{BB962C8B-B14F-4D97-AF65-F5344CB8AC3E}">
        <p14:creationId xmlns:p14="http://schemas.microsoft.com/office/powerpoint/2010/main" val="60969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HWE testing allows you to investigate probe quality. Any probes that deviate significantly from HWE expectations should be removed from analyses unless they are significantly out of HWE due to a truly significant association with your phenotype of interest. HWE testing should be conducted on subjects that are not duplicates and that are founders. Since HWE is sensitive population substructure, HWE testing should only be conducted within each race stratum. In this case, there were 60 subjects (26 founders plus 34 duplicates) removed, leaving 17 included in HWE testing from the original 77 subjects in the dataset.</a:t>
            </a:r>
          </a:p>
          <a:p>
            <a:endParaRPr lang="en-US" b="0" i="0" dirty="0">
              <a:solidFill>
                <a:srgbClr val="333333"/>
              </a:solidFill>
              <a:effectLst/>
              <a:latin typeface="Helvetica Neue"/>
            </a:endParaRPr>
          </a:p>
          <a:p>
            <a:pPr algn="l"/>
            <a:r>
              <a:rPr lang="en-US" b="0" i="0" dirty="0">
                <a:solidFill>
                  <a:srgbClr val="333333"/>
                </a:solidFill>
                <a:effectLst/>
                <a:latin typeface="Helvetica Neue"/>
              </a:rPr>
              <a:t>The </a:t>
            </a:r>
            <a:r>
              <a:rPr lang="en-US" b="0" i="0" dirty="0" err="1">
                <a:solidFill>
                  <a:srgbClr val="333333"/>
                </a:solidFill>
                <a:effectLst/>
                <a:latin typeface="Helvetica Neue"/>
              </a:rPr>
              <a:t>qqplots</a:t>
            </a:r>
            <a:r>
              <a:rPr lang="en-US" b="0" i="0" dirty="0">
                <a:solidFill>
                  <a:srgbClr val="333333"/>
                </a:solidFill>
                <a:effectLst/>
                <a:latin typeface="Helvetica Neue"/>
              </a:rPr>
              <a:t> for autosomal SNPs show one SNP that has a very small p-value. This could be due to true, significant association with the phenotype, or it could be that the SNP is out of HWE. This SNP (</a:t>
            </a:r>
            <a:r>
              <a:rPr lang="en-US" b="0" i="0" dirty="0" err="1">
                <a:solidFill>
                  <a:srgbClr val="333333"/>
                </a:solidFill>
                <a:effectLst/>
                <a:latin typeface="Helvetica Neue"/>
              </a:rPr>
              <a:t>snpID</a:t>
            </a:r>
            <a:r>
              <a:rPr lang="en-US" b="0" i="0" dirty="0">
                <a:solidFill>
                  <a:srgbClr val="333333"/>
                </a:solidFill>
                <a:effectLst/>
                <a:latin typeface="Helvetica Neue"/>
              </a:rPr>
              <a:t> 1015218) shows a p-value of 5.62x10^-5.</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The X chromosome </a:t>
            </a:r>
            <a:r>
              <a:rPr lang="en-US" b="0" i="0" dirty="0" err="1">
                <a:solidFill>
                  <a:srgbClr val="333333"/>
                </a:solidFill>
                <a:effectLst/>
                <a:latin typeface="Helvetica Neue"/>
              </a:rPr>
              <a:t>qqplots</a:t>
            </a:r>
            <a:r>
              <a:rPr lang="en-US" b="0" i="0" dirty="0">
                <a:solidFill>
                  <a:srgbClr val="333333"/>
                </a:solidFill>
                <a:effectLst/>
                <a:latin typeface="Helvetica Neue"/>
              </a:rPr>
              <a:t> also have one potential outlier. This SNP (</a:t>
            </a:r>
            <a:r>
              <a:rPr lang="en-US" b="0" i="0" dirty="0" err="1">
                <a:solidFill>
                  <a:srgbClr val="333333"/>
                </a:solidFill>
                <a:effectLst/>
                <a:latin typeface="Helvetica Neue"/>
              </a:rPr>
              <a:t>snpID</a:t>
            </a:r>
            <a:r>
              <a:rPr lang="en-US" b="0" i="0" dirty="0">
                <a:solidFill>
                  <a:srgbClr val="333333"/>
                </a:solidFill>
                <a:effectLst/>
                <a:latin typeface="Helvetica Neue"/>
              </a:rPr>
              <a:t> 1056077) has a p-value of 4.5x10^-3. It is unlikely that this SNP is out of HWE as it does not meet the suggested HWE threshold of 1.0x10^-4.</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The threshold for p-value will be 1.0x10^-4. After filtering by this p-value threshold, only 1 SNP is removed (</a:t>
            </a:r>
            <a:r>
              <a:rPr lang="en-US" b="0" i="0" dirty="0" err="1">
                <a:solidFill>
                  <a:srgbClr val="333333"/>
                </a:solidFill>
                <a:effectLst/>
                <a:latin typeface="Helvetica Neue"/>
              </a:rPr>
              <a:t>snpID</a:t>
            </a:r>
            <a:r>
              <a:rPr lang="en-US" b="0" i="0" dirty="0">
                <a:solidFill>
                  <a:srgbClr val="333333"/>
                </a:solidFill>
                <a:effectLst/>
                <a:latin typeface="Helvetica Neue"/>
              </a:rPr>
              <a:t> = 1015218) from those with low missingness leaving 3,073 SNPs remaining in the analyses.</a:t>
            </a:r>
          </a:p>
          <a:p>
            <a:endParaRPr lang="en-US" dirty="0"/>
          </a:p>
        </p:txBody>
      </p:sp>
      <p:sp>
        <p:nvSpPr>
          <p:cNvPr id="4" name="Slide Number Placeholder 3"/>
          <p:cNvSpPr>
            <a:spLocks noGrp="1"/>
          </p:cNvSpPr>
          <p:nvPr>
            <p:ph type="sldNum" sz="quarter" idx="5"/>
          </p:nvPr>
        </p:nvSpPr>
        <p:spPr/>
        <p:txBody>
          <a:bodyPr/>
          <a:lstStyle/>
          <a:p>
            <a:fld id="{6D375796-8F80-4008-A3FA-628BE544F328}" type="slidenum">
              <a:rPr lang="en-US" smtClean="0"/>
              <a:t>9</a:t>
            </a:fld>
            <a:endParaRPr lang="en-US"/>
          </a:p>
        </p:txBody>
      </p:sp>
    </p:spTree>
    <p:extLst>
      <p:ext uri="{BB962C8B-B14F-4D97-AF65-F5344CB8AC3E}">
        <p14:creationId xmlns:p14="http://schemas.microsoft.com/office/powerpoint/2010/main" val="229006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total of 3,073 SNPs from 77 samples are now ready for downstream analyses.</a:t>
            </a:r>
          </a:p>
        </p:txBody>
      </p:sp>
      <p:sp>
        <p:nvSpPr>
          <p:cNvPr id="4" name="Slide Number Placeholder 3"/>
          <p:cNvSpPr>
            <a:spLocks noGrp="1"/>
          </p:cNvSpPr>
          <p:nvPr>
            <p:ph type="sldNum" sz="quarter" idx="5"/>
          </p:nvPr>
        </p:nvSpPr>
        <p:spPr/>
        <p:txBody>
          <a:bodyPr/>
          <a:lstStyle/>
          <a:p>
            <a:fld id="{6D375796-8F80-4008-A3FA-628BE544F328}" type="slidenum">
              <a:rPr lang="en-US" smtClean="0"/>
              <a:t>10</a:t>
            </a:fld>
            <a:endParaRPr lang="en-US"/>
          </a:p>
        </p:txBody>
      </p:sp>
    </p:spTree>
    <p:extLst>
      <p:ext uri="{BB962C8B-B14F-4D97-AF65-F5344CB8AC3E}">
        <p14:creationId xmlns:p14="http://schemas.microsoft.com/office/powerpoint/2010/main" val="8747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572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800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815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35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77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133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861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84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463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543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082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48193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2.pn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3.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F2AE9B-FB3D-4EF1-9235-DA57464E1A50}"/>
              </a:ext>
            </a:extLst>
          </p:cNvPr>
          <p:cNvSpPr>
            <a:spLocks noGrp="1"/>
          </p:cNvSpPr>
          <p:nvPr>
            <p:ph type="ctrTitle"/>
          </p:nvPr>
        </p:nvSpPr>
        <p:spPr>
          <a:xfrm>
            <a:off x="275264" y="640084"/>
            <a:ext cx="4449136" cy="2850319"/>
          </a:xfrm>
        </p:spPr>
        <p:txBody>
          <a:bodyPr>
            <a:normAutofit/>
          </a:bodyPr>
          <a:lstStyle/>
          <a:p>
            <a:r>
              <a:rPr lang="en-US" sz="5000" dirty="0">
                <a:solidFill>
                  <a:srgbClr val="FFFFFF"/>
                </a:solidFill>
              </a:rPr>
              <a:t>2072 – Project 1 </a:t>
            </a:r>
            <a:br>
              <a:rPr lang="en-US" sz="5000" dirty="0">
                <a:solidFill>
                  <a:srgbClr val="FFFFFF"/>
                </a:solidFill>
              </a:rPr>
            </a:br>
            <a:r>
              <a:rPr lang="en-US" sz="4000" dirty="0">
                <a:solidFill>
                  <a:srgbClr val="FFFFFF"/>
                </a:solidFill>
              </a:rPr>
              <a:t>Genotype QC</a:t>
            </a:r>
            <a:endParaRPr lang="en-US" sz="5000" dirty="0">
              <a:solidFill>
                <a:srgbClr val="FFFFFF"/>
              </a:solidFill>
            </a:endParaRPr>
          </a:p>
        </p:txBody>
      </p:sp>
      <p:sp>
        <p:nvSpPr>
          <p:cNvPr id="3" name="Subtitle 2">
            <a:extLst>
              <a:ext uri="{FF2B5EF4-FFF2-40B4-BE49-F238E27FC236}">
                <a16:creationId xmlns:a16="http://schemas.microsoft.com/office/drawing/2014/main" id="{ECA75502-B956-40EA-ACDA-64715407F28C}"/>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Maleah Benn</a:t>
            </a:r>
          </a:p>
          <a:p>
            <a:r>
              <a:rPr lang="en-US" sz="1800" dirty="0">
                <a:solidFill>
                  <a:srgbClr val="FFFFFF"/>
                </a:solidFill>
              </a:rPr>
              <a:t>Feb. 17, 2022</a:t>
            </a:r>
          </a:p>
        </p:txBody>
      </p:sp>
      <p:cxnSp>
        <p:nvCxnSpPr>
          <p:cNvPr id="35" name="Straight Connector 3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A1C101-B475-4185-974D-E7926DC524B2}"/>
              </a:ext>
            </a:extLst>
          </p:cNvPr>
          <p:cNvPicPr>
            <a:picLocks noChangeAspect="1"/>
          </p:cNvPicPr>
          <p:nvPr/>
        </p:nvPicPr>
        <p:blipFill rotWithShape="1">
          <a:blip r:embed="rId2"/>
          <a:srcRect l="6622" r="20651" b="-1"/>
          <a:stretch/>
        </p:blipFill>
        <p:spPr>
          <a:xfrm>
            <a:off x="4635095" y="10"/>
            <a:ext cx="7556889" cy="6857990"/>
          </a:xfrm>
          <a:prstGeom prst="rect">
            <a:avLst/>
          </a:prstGeom>
        </p:spPr>
      </p:pic>
    </p:spTree>
    <p:extLst>
      <p:ext uri="{BB962C8B-B14F-4D97-AF65-F5344CB8AC3E}">
        <p14:creationId xmlns:p14="http://schemas.microsoft.com/office/powerpoint/2010/main" val="4943921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The Cleaned Dataset</a:t>
            </a:r>
          </a:p>
        </p:txBody>
      </p:sp>
      <p:graphicFrame>
        <p:nvGraphicFramePr>
          <p:cNvPr id="4" name="Content Placeholder 3">
            <a:extLst>
              <a:ext uri="{FF2B5EF4-FFF2-40B4-BE49-F238E27FC236}">
                <a16:creationId xmlns:a16="http://schemas.microsoft.com/office/drawing/2014/main" id="{60A98B11-5098-4AE5-B5F8-7F54627F96FA}"/>
              </a:ext>
            </a:extLst>
          </p:cNvPr>
          <p:cNvGraphicFramePr>
            <a:graphicFrameLocks noGrp="1"/>
          </p:cNvGraphicFramePr>
          <p:nvPr>
            <p:ph idx="1"/>
            <p:extLst>
              <p:ext uri="{D42A27DB-BD31-4B8C-83A1-F6EECF244321}">
                <p14:modId xmlns:p14="http://schemas.microsoft.com/office/powerpoint/2010/main" val="1269875144"/>
              </p:ext>
            </p:extLst>
          </p:nvPr>
        </p:nvGraphicFramePr>
        <p:xfrm>
          <a:off x="86061" y="2088193"/>
          <a:ext cx="11962504" cy="4483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5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The Dataset</a:t>
            </a:r>
          </a:p>
        </p:txBody>
      </p:sp>
      <p:sp>
        <p:nvSpPr>
          <p:cNvPr id="3" name="Content Placeholder 2">
            <a:extLst>
              <a:ext uri="{FF2B5EF4-FFF2-40B4-BE49-F238E27FC236}">
                <a16:creationId xmlns:a16="http://schemas.microsoft.com/office/drawing/2014/main" id="{F98E816F-A948-4D76-A299-ADA821EB6CFE}"/>
              </a:ext>
            </a:extLst>
          </p:cNvPr>
          <p:cNvSpPr>
            <a:spLocks noGrp="1"/>
          </p:cNvSpPr>
          <p:nvPr>
            <p:ph idx="1"/>
          </p:nvPr>
        </p:nvSpPr>
        <p:spPr>
          <a:xfrm>
            <a:off x="1097280" y="2108201"/>
            <a:ext cx="4998720" cy="3760891"/>
          </a:xfrm>
        </p:spPr>
        <p:txBody>
          <a:bodyPr numCol="1">
            <a:normAutofit/>
          </a:bodyPr>
          <a:lstStyle/>
          <a:p>
            <a:r>
              <a:rPr lang="en-US" dirty="0">
                <a:solidFill>
                  <a:schemeClr val="bg1"/>
                </a:solidFill>
              </a:rPr>
              <a:t>The dataset is split into two main components:</a:t>
            </a:r>
            <a:br>
              <a:rPr lang="en-US" dirty="0">
                <a:solidFill>
                  <a:schemeClr val="bg1"/>
                </a:solidFill>
              </a:rPr>
            </a:br>
            <a:endParaRPr lang="en-US" dirty="0">
              <a:solidFill>
                <a:schemeClr val="bg1"/>
              </a:solidFill>
            </a:endParaRPr>
          </a:p>
          <a:p>
            <a:pPr marL="635508" lvl="1" indent="-342900">
              <a:buFontTx/>
              <a:buChar char="-"/>
            </a:pPr>
            <a:r>
              <a:rPr lang="en-US" sz="2400" dirty="0">
                <a:solidFill>
                  <a:schemeClr val="bg1"/>
                </a:solidFill>
              </a:rPr>
              <a:t>SNP-level information:</a:t>
            </a:r>
          </a:p>
          <a:p>
            <a:pPr marL="761238" lvl="2" indent="-285750">
              <a:buFontTx/>
              <a:buChar char="-"/>
            </a:pPr>
            <a:r>
              <a:rPr lang="en-US" sz="1800" dirty="0">
                <a:solidFill>
                  <a:schemeClr val="bg1"/>
                </a:solidFill>
              </a:rPr>
              <a:t>3,300 SNPs</a:t>
            </a:r>
          </a:p>
          <a:p>
            <a:pPr marL="761238" lvl="2" indent="-285750">
              <a:buFontTx/>
              <a:buChar char="-"/>
            </a:pPr>
            <a:r>
              <a:rPr lang="en-US" sz="1800" dirty="0">
                <a:solidFill>
                  <a:schemeClr val="bg1"/>
                </a:solidFill>
              </a:rPr>
              <a:t>6 chromosomes</a:t>
            </a:r>
          </a:p>
          <a:p>
            <a:pPr marL="944118" lvl="3" indent="-285750">
              <a:buFontTx/>
              <a:buChar char="-"/>
            </a:pPr>
            <a:r>
              <a:rPr lang="en-US" sz="1800" dirty="0">
                <a:solidFill>
                  <a:schemeClr val="bg1"/>
                </a:solidFill>
              </a:rPr>
              <a:t>Autosomes: 21, 22, 23</a:t>
            </a:r>
          </a:p>
          <a:p>
            <a:pPr marL="944118" lvl="3" indent="-285750">
              <a:buFontTx/>
              <a:buChar char="-"/>
            </a:pPr>
            <a:r>
              <a:rPr lang="en-US" sz="1800" dirty="0">
                <a:solidFill>
                  <a:schemeClr val="bg1"/>
                </a:solidFill>
              </a:rPr>
              <a:t>Sex chromosomes: X (24), Y (25)</a:t>
            </a:r>
          </a:p>
          <a:p>
            <a:pPr marL="944118" lvl="3" indent="-285750">
              <a:buFontTx/>
              <a:buChar char="-"/>
            </a:pPr>
            <a:r>
              <a:rPr lang="en-US" sz="1800" dirty="0">
                <a:solidFill>
                  <a:schemeClr val="bg1"/>
                </a:solidFill>
              </a:rPr>
              <a:t>Mitochondrial chromosome: 26</a:t>
            </a:r>
            <a:endParaRPr lang="en-US" sz="1400" dirty="0">
              <a:solidFill>
                <a:schemeClr val="bg1"/>
              </a:solidFill>
            </a:endParaRPr>
          </a:p>
        </p:txBody>
      </p:sp>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A3DA95F0-D764-433A-831E-7D969076E94B}"/>
              </a:ext>
            </a:extLst>
          </p:cNvPr>
          <p:cNvSpPr txBox="1">
            <a:spLocks/>
          </p:cNvSpPr>
          <p:nvPr/>
        </p:nvSpPr>
        <p:spPr>
          <a:xfrm>
            <a:off x="6295016" y="2810506"/>
            <a:ext cx="4559449" cy="3760891"/>
          </a:xfrm>
          <a:prstGeom prst="rect">
            <a:avLst/>
          </a:prstGeom>
        </p:spPr>
        <p:txBody>
          <a:bodyPr vert="horz" lIns="0" tIns="45720" rIns="0" bIns="45720" numCol="1"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Tx/>
              <a:buChar char="-"/>
            </a:pPr>
            <a:r>
              <a:rPr lang="en-US" sz="2400" dirty="0">
                <a:solidFill>
                  <a:schemeClr val="bg1"/>
                </a:solidFill>
              </a:rPr>
              <a:t>Sample-level information:</a:t>
            </a:r>
          </a:p>
          <a:p>
            <a:pPr marL="761238" lvl="2" indent="-285750">
              <a:buFontTx/>
              <a:buChar char="-"/>
            </a:pPr>
            <a:r>
              <a:rPr lang="en-US" sz="1800" dirty="0">
                <a:solidFill>
                  <a:schemeClr val="bg1"/>
                </a:solidFill>
              </a:rPr>
              <a:t>77 samples</a:t>
            </a:r>
          </a:p>
          <a:p>
            <a:pPr marL="944118" lvl="3" indent="-285750">
              <a:buFontTx/>
              <a:buChar char="-"/>
            </a:pPr>
            <a:r>
              <a:rPr lang="en-US" sz="1800" dirty="0">
                <a:solidFill>
                  <a:schemeClr val="bg1"/>
                </a:solidFill>
              </a:rPr>
              <a:t>42 male; 35 female</a:t>
            </a:r>
          </a:p>
          <a:p>
            <a:pPr marL="944118" lvl="3" indent="-285750">
              <a:buFontTx/>
              <a:buChar char="-"/>
            </a:pPr>
            <a:r>
              <a:rPr lang="en-US" sz="1800" dirty="0">
                <a:solidFill>
                  <a:schemeClr val="bg1"/>
                </a:solidFill>
              </a:rPr>
              <a:t>49 CEU; 28 YRI</a:t>
            </a:r>
          </a:p>
          <a:p>
            <a:pPr marL="761238" lvl="2" indent="-285750">
              <a:buFontTx/>
              <a:buChar char="-"/>
            </a:pPr>
            <a:r>
              <a:rPr lang="en-US" sz="1800" dirty="0">
                <a:solidFill>
                  <a:schemeClr val="bg1"/>
                </a:solidFill>
              </a:rPr>
              <a:t>43 unique subjects</a:t>
            </a:r>
          </a:p>
          <a:p>
            <a:pPr marL="761238" lvl="2" indent="-285750">
              <a:buFontTx/>
              <a:buChar char="-"/>
            </a:pPr>
            <a:r>
              <a:rPr lang="en-US" sz="1800" dirty="0">
                <a:solidFill>
                  <a:schemeClr val="bg1"/>
                </a:solidFill>
              </a:rPr>
              <a:t>13 families</a:t>
            </a:r>
          </a:p>
        </p:txBody>
      </p:sp>
    </p:spTree>
    <p:extLst>
      <p:ext uri="{BB962C8B-B14F-4D97-AF65-F5344CB8AC3E}">
        <p14:creationId xmlns:p14="http://schemas.microsoft.com/office/powerpoint/2010/main" val="401418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Missingness</a:t>
            </a:r>
          </a:p>
        </p:txBody>
      </p:sp>
      <p:sp>
        <p:nvSpPr>
          <p:cNvPr id="3" name="Content Placeholder 2">
            <a:extLst>
              <a:ext uri="{FF2B5EF4-FFF2-40B4-BE49-F238E27FC236}">
                <a16:creationId xmlns:a16="http://schemas.microsoft.com/office/drawing/2014/main" id="{F98E816F-A948-4D76-A299-ADA821EB6CFE}"/>
              </a:ext>
            </a:extLst>
          </p:cNvPr>
          <p:cNvSpPr>
            <a:spLocks noGrp="1"/>
          </p:cNvSpPr>
          <p:nvPr>
            <p:ph idx="1"/>
          </p:nvPr>
        </p:nvSpPr>
        <p:spPr>
          <a:xfrm>
            <a:off x="1097282" y="2549264"/>
            <a:ext cx="3926541" cy="1506363"/>
          </a:xfrm>
        </p:spPr>
        <p:txBody>
          <a:bodyPr numCol="1"/>
          <a:lstStyle/>
          <a:p>
            <a:pPr algn="ctr"/>
            <a:r>
              <a:rPr lang="en-US" sz="2400" dirty="0">
                <a:solidFill>
                  <a:schemeClr val="bg1"/>
                </a:solidFill>
              </a:rPr>
              <a:t>Filter out SNPs with 100% MCR</a:t>
            </a:r>
          </a:p>
          <a:p>
            <a:pPr algn="ctr"/>
            <a:r>
              <a:rPr lang="en-US" sz="1600" dirty="0">
                <a:solidFill>
                  <a:schemeClr val="bg1"/>
                </a:solidFill>
              </a:rPr>
              <a:t>151 SNPs excluded (3,149 retained)</a:t>
            </a:r>
          </a:p>
        </p:txBody>
      </p:sp>
      <p:sp>
        <p:nvSpPr>
          <p:cNvPr id="6" name="Content Placeholder 2">
            <a:extLst>
              <a:ext uri="{FF2B5EF4-FFF2-40B4-BE49-F238E27FC236}">
                <a16:creationId xmlns:a16="http://schemas.microsoft.com/office/drawing/2014/main" id="{DC1DEF55-5812-40D7-A42D-108E5529EB93}"/>
              </a:ext>
            </a:extLst>
          </p:cNvPr>
          <p:cNvSpPr txBox="1">
            <a:spLocks/>
          </p:cNvSpPr>
          <p:nvPr/>
        </p:nvSpPr>
        <p:spPr>
          <a:xfrm>
            <a:off x="6278882" y="2529256"/>
            <a:ext cx="3774139" cy="1526370"/>
          </a:xfrm>
          <a:prstGeom prst="rect">
            <a:avLst/>
          </a:prstGeom>
        </p:spPr>
        <p:txBody>
          <a:bodyPr vert="horz" lIns="0" tIns="45720" rIns="0" bIns="45720" numCol="1"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solidFill>
                  <a:schemeClr val="bg1"/>
                </a:solidFill>
              </a:rPr>
              <a:t>Filter out SNPs with </a:t>
            </a:r>
            <a:r>
              <a:rPr lang="en-US" sz="2400" dirty="0">
                <a:solidFill>
                  <a:schemeClr val="bg1"/>
                </a:solidFill>
                <a:latin typeface="Calibri" panose="020F0502020204030204" pitchFamily="34" charset="0"/>
                <a:cs typeface="Calibri" panose="020F0502020204030204" pitchFamily="34" charset="0"/>
              </a:rPr>
              <a:t>≥</a:t>
            </a:r>
            <a:r>
              <a:rPr lang="en-US" sz="2400" dirty="0">
                <a:solidFill>
                  <a:schemeClr val="bg1"/>
                </a:solidFill>
              </a:rPr>
              <a:t>5% missingness</a:t>
            </a:r>
          </a:p>
          <a:p>
            <a:pPr algn="ctr"/>
            <a:r>
              <a:rPr lang="en-US" sz="1600" dirty="0">
                <a:solidFill>
                  <a:schemeClr val="bg1"/>
                </a:solidFill>
              </a:rPr>
              <a:t>54 SNPs excluded (3,095 retained) </a:t>
            </a:r>
          </a:p>
        </p:txBody>
      </p:sp>
      <p:sp>
        <p:nvSpPr>
          <p:cNvPr id="4" name="Rectangle: Rounded Corners 3">
            <a:extLst>
              <a:ext uri="{FF2B5EF4-FFF2-40B4-BE49-F238E27FC236}">
                <a16:creationId xmlns:a16="http://schemas.microsoft.com/office/drawing/2014/main" id="{8B81BB92-F602-4491-87FD-D2AC66432115}"/>
              </a:ext>
            </a:extLst>
          </p:cNvPr>
          <p:cNvSpPr/>
          <p:nvPr/>
        </p:nvSpPr>
        <p:spPr>
          <a:xfrm>
            <a:off x="1097282" y="2549264"/>
            <a:ext cx="3926541" cy="1506363"/>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484648F-686E-40A7-B963-1F479CD18C05}"/>
              </a:ext>
            </a:extLst>
          </p:cNvPr>
          <p:cNvSpPr/>
          <p:nvPr/>
        </p:nvSpPr>
        <p:spPr>
          <a:xfrm>
            <a:off x="1097281" y="4633105"/>
            <a:ext cx="3926541" cy="1506363"/>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0E75B269-5D20-4003-9175-483CB84C6A3D}"/>
              </a:ext>
            </a:extLst>
          </p:cNvPr>
          <p:cNvSpPr txBox="1">
            <a:spLocks/>
          </p:cNvSpPr>
          <p:nvPr/>
        </p:nvSpPr>
        <p:spPr>
          <a:xfrm>
            <a:off x="1097281" y="4643108"/>
            <a:ext cx="3926541" cy="1506363"/>
          </a:xfrm>
          <a:prstGeom prst="rect">
            <a:avLst/>
          </a:prstGeom>
          <a:ln>
            <a:noFill/>
          </a:ln>
        </p:spPr>
        <p:txBody>
          <a:bodyPr vert="horz" lIns="0" tIns="45720" rIns="0" bIns="45720" numCol="1"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solidFill>
                  <a:schemeClr val="bg1"/>
                </a:solidFill>
              </a:rPr>
              <a:t>Filter out samples with </a:t>
            </a:r>
            <a:r>
              <a:rPr lang="en-US" sz="2400" dirty="0">
                <a:solidFill>
                  <a:schemeClr val="bg1"/>
                </a:solidFill>
                <a:latin typeface="Calibri" panose="020F0502020204030204" pitchFamily="34" charset="0"/>
                <a:cs typeface="Calibri" panose="020F0502020204030204" pitchFamily="34" charset="0"/>
              </a:rPr>
              <a:t>≥</a:t>
            </a:r>
            <a:r>
              <a:rPr lang="en-US" sz="2400" dirty="0">
                <a:solidFill>
                  <a:schemeClr val="bg1"/>
                </a:solidFill>
              </a:rPr>
              <a:t>5% missingness</a:t>
            </a:r>
          </a:p>
          <a:p>
            <a:pPr algn="ctr"/>
            <a:r>
              <a:rPr lang="en-US" sz="1600" dirty="0">
                <a:solidFill>
                  <a:schemeClr val="bg1"/>
                </a:solidFill>
              </a:rPr>
              <a:t>0 samples excluded (77 retained)</a:t>
            </a:r>
          </a:p>
        </p:txBody>
      </p:sp>
      <p:cxnSp>
        <p:nvCxnSpPr>
          <p:cNvPr id="10" name="Straight Arrow Connector 9">
            <a:extLst>
              <a:ext uri="{FF2B5EF4-FFF2-40B4-BE49-F238E27FC236}">
                <a16:creationId xmlns:a16="http://schemas.microsoft.com/office/drawing/2014/main" id="{0AC316D5-E03D-4814-9844-9C71487AEC5C}"/>
              </a:ext>
            </a:extLst>
          </p:cNvPr>
          <p:cNvCxnSpPr>
            <a:stCxn id="4" idx="2"/>
            <a:endCxn id="8" idx="0"/>
          </p:cNvCxnSpPr>
          <p:nvPr/>
        </p:nvCxnSpPr>
        <p:spPr>
          <a:xfrm flipH="1">
            <a:off x="3060552" y="4055627"/>
            <a:ext cx="1" cy="58748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9043CBD-7136-4F58-A152-1CEBD5978C50}"/>
              </a:ext>
            </a:extLst>
          </p:cNvPr>
          <p:cNvSpPr/>
          <p:nvPr/>
        </p:nvSpPr>
        <p:spPr>
          <a:xfrm>
            <a:off x="6126482" y="2549264"/>
            <a:ext cx="3926541" cy="1506363"/>
          </a:xfrm>
          <a:prstGeom prst="round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21780EF-C974-4EBE-BA73-CD5E77C5497A}"/>
              </a:ext>
            </a:extLst>
          </p:cNvPr>
          <p:cNvSpPr/>
          <p:nvPr/>
        </p:nvSpPr>
        <p:spPr>
          <a:xfrm>
            <a:off x="6126481" y="4624133"/>
            <a:ext cx="3926541" cy="1506363"/>
          </a:xfrm>
          <a:prstGeom prst="roundRect">
            <a:avLst/>
          </a:prstGeom>
          <a:noFill/>
          <a:ln w="190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0C927B5-D656-4753-8627-D4FA86ED1ECD}"/>
              </a:ext>
            </a:extLst>
          </p:cNvPr>
          <p:cNvCxnSpPr>
            <a:cxnSpLocks/>
            <a:stCxn id="11" idx="2"/>
            <a:endCxn id="12" idx="0"/>
          </p:cNvCxnSpPr>
          <p:nvPr/>
        </p:nvCxnSpPr>
        <p:spPr>
          <a:xfrm flipH="1">
            <a:off x="8089752" y="4055627"/>
            <a:ext cx="1" cy="5685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108B60C-4E28-4F78-850D-485E6D2350FA}"/>
              </a:ext>
            </a:extLst>
          </p:cNvPr>
          <p:cNvCxnSpPr>
            <a:stCxn id="8" idx="3"/>
            <a:endCxn id="11" idx="1"/>
          </p:cNvCxnSpPr>
          <p:nvPr/>
        </p:nvCxnSpPr>
        <p:spPr>
          <a:xfrm flipV="1">
            <a:off x="5023822" y="3302446"/>
            <a:ext cx="1102660" cy="2093844"/>
          </a:xfrm>
          <a:prstGeom prst="bentConnector3">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FF852E7-51D3-4233-9B76-B320A6C64E5B}"/>
              </a:ext>
            </a:extLst>
          </p:cNvPr>
          <p:cNvSpPr txBox="1">
            <a:spLocks/>
          </p:cNvSpPr>
          <p:nvPr/>
        </p:nvSpPr>
        <p:spPr>
          <a:xfrm>
            <a:off x="6226882" y="4633105"/>
            <a:ext cx="3774139" cy="1526370"/>
          </a:xfrm>
          <a:prstGeom prst="rect">
            <a:avLst/>
          </a:prstGeom>
        </p:spPr>
        <p:txBody>
          <a:bodyPr vert="horz" lIns="0" tIns="45720" rIns="0" bIns="45720" numCol="1"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solidFill>
                  <a:schemeClr val="bg1"/>
                </a:solidFill>
              </a:rPr>
              <a:t>Filter out samples with </a:t>
            </a:r>
            <a:r>
              <a:rPr lang="en-US" sz="2400" dirty="0">
                <a:solidFill>
                  <a:schemeClr val="bg1"/>
                </a:solidFill>
                <a:latin typeface="Calibri" panose="020F0502020204030204" pitchFamily="34" charset="0"/>
                <a:cs typeface="Calibri" panose="020F0502020204030204" pitchFamily="34" charset="0"/>
              </a:rPr>
              <a:t>≥</a:t>
            </a:r>
            <a:r>
              <a:rPr lang="en-US" sz="2400" dirty="0">
                <a:solidFill>
                  <a:schemeClr val="bg1"/>
                </a:solidFill>
              </a:rPr>
              <a:t>5% missingness</a:t>
            </a:r>
          </a:p>
          <a:p>
            <a:pPr algn="ctr"/>
            <a:r>
              <a:rPr lang="en-US" sz="1600" dirty="0">
                <a:solidFill>
                  <a:schemeClr val="bg1"/>
                </a:solidFill>
              </a:rPr>
              <a:t>0 samples excluded (77 retained) </a:t>
            </a:r>
          </a:p>
        </p:txBody>
      </p:sp>
      <p:sp>
        <p:nvSpPr>
          <p:cNvPr id="19" name="TextBox 18">
            <a:extLst>
              <a:ext uri="{FF2B5EF4-FFF2-40B4-BE49-F238E27FC236}">
                <a16:creationId xmlns:a16="http://schemas.microsoft.com/office/drawing/2014/main" id="{6F2335A1-B998-452D-BF7B-FC61AA9C6D13}"/>
              </a:ext>
            </a:extLst>
          </p:cNvPr>
          <p:cNvSpPr txBox="1"/>
          <p:nvPr/>
        </p:nvSpPr>
        <p:spPr>
          <a:xfrm>
            <a:off x="2485016" y="1980757"/>
            <a:ext cx="3238052" cy="461665"/>
          </a:xfrm>
          <a:prstGeom prst="rect">
            <a:avLst/>
          </a:prstGeom>
          <a:noFill/>
        </p:spPr>
        <p:txBody>
          <a:bodyPr wrap="square" rtlCol="0">
            <a:spAutoFit/>
          </a:bodyPr>
          <a:lstStyle/>
          <a:p>
            <a:r>
              <a:rPr lang="en-US" sz="2400" b="1" dirty="0">
                <a:solidFill>
                  <a:schemeClr val="tx1">
                    <a:lumMod val="50000"/>
                    <a:lumOff val="50000"/>
                  </a:schemeClr>
                </a:solidFill>
              </a:rPr>
              <a:t>Round 1 </a:t>
            </a:r>
          </a:p>
        </p:txBody>
      </p:sp>
      <p:sp>
        <p:nvSpPr>
          <p:cNvPr id="20" name="TextBox 19">
            <a:extLst>
              <a:ext uri="{FF2B5EF4-FFF2-40B4-BE49-F238E27FC236}">
                <a16:creationId xmlns:a16="http://schemas.microsoft.com/office/drawing/2014/main" id="{D8B6A92E-6C47-4F67-8DE7-13C0C406ABCB}"/>
              </a:ext>
            </a:extLst>
          </p:cNvPr>
          <p:cNvSpPr txBox="1"/>
          <p:nvPr/>
        </p:nvSpPr>
        <p:spPr>
          <a:xfrm>
            <a:off x="7446084" y="1980180"/>
            <a:ext cx="3238052" cy="461665"/>
          </a:xfrm>
          <a:prstGeom prst="rect">
            <a:avLst/>
          </a:prstGeom>
          <a:noFill/>
        </p:spPr>
        <p:txBody>
          <a:bodyPr wrap="square" rtlCol="0">
            <a:spAutoFit/>
          </a:bodyPr>
          <a:lstStyle/>
          <a:p>
            <a:r>
              <a:rPr lang="en-US" sz="2400" b="1" dirty="0">
                <a:solidFill>
                  <a:schemeClr val="tx1">
                    <a:lumMod val="50000"/>
                    <a:lumOff val="50000"/>
                  </a:schemeClr>
                </a:solidFill>
              </a:rPr>
              <a:t>Round 2 </a:t>
            </a:r>
          </a:p>
        </p:txBody>
      </p:sp>
      <p:cxnSp>
        <p:nvCxnSpPr>
          <p:cNvPr id="21" name="Straight Connector 20">
            <a:extLst>
              <a:ext uri="{FF2B5EF4-FFF2-40B4-BE49-F238E27FC236}">
                <a16:creationId xmlns:a16="http://schemas.microsoft.com/office/drawing/2014/main" id="{E5D6CAAB-BEE0-47DC-96F9-C8FED6FF01CD}"/>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37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Allelic Imbalance</a:t>
            </a:r>
          </a:p>
        </p:txBody>
      </p:sp>
      <p:sp>
        <p:nvSpPr>
          <p:cNvPr id="3" name="Content Placeholder 2">
            <a:extLst>
              <a:ext uri="{FF2B5EF4-FFF2-40B4-BE49-F238E27FC236}">
                <a16:creationId xmlns:a16="http://schemas.microsoft.com/office/drawing/2014/main" id="{F98E816F-A948-4D76-A299-ADA821EB6CFE}"/>
              </a:ext>
            </a:extLst>
          </p:cNvPr>
          <p:cNvSpPr>
            <a:spLocks noGrp="1"/>
          </p:cNvSpPr>
          <p:nvPr>
            <p:ph idx="1"/>
          </p:nvPr>
        </p:nvSpPr>
        <p:spPr/>
        <p:txBody>
          <a:bodyPr/>
          <a:lstStyle/>
          <a:p>
            <a:r>
              <a:rPr lang="en-US" dirty="0">
                <a:solidFill>
                  <a:schemeClr val="bg1"/>
                </a:solidFill>
              </a:rPr>
              <a:t>1 sample (</a:t>
            </a:r>
            <a:r>
              <a:rPr lang="en-US" dirty="0" err="1">
                <a:solidFill>
                  <a:schemeClr val="bg1"/>
                </a:solidFill>
              </a:rPr>
              <a:t>scanID</a:t>
            </a:r>
            <a:r>
              <a:rPr lang="en-US" dirty="0">
                <a:solidFill>
                  <a:schemeClr val="bg1"/>
                </a:solidFill>
              </a:rPr>
              <a:t> 286) flagged for potential anomaly </a:t>
            </a:r>
          </a:p>
          <a:p>
            <a:endParaRPr lang="en-US" dirty="0">
              <a:solidFill>
                <a:schemeClr val="bg1"/>
              </a:solidFill>
            </a:endParaRPr>
          </a:p>
        </p:txBody>
      </p:sp>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D23B2E7-C828-43D8-A42B-6FB5B971A8EB}"/>
              </a:ext>
            </a:extLst>
          </p:cNvPr>
          <p:cNvPicPr>
            <a:picLocks noChangeAspect="1"/>
          </p:cNvPicPr>
          <p:nvPr/>
        </p:nvPicPr>
        <p:blipFill>
          <a:blip r:embed="rId3"/>
          <a:stretch>
            <a:fillRect/>
          </a:stretch>
        </p:blipFill>
        <p:spPr>
          <a:xfrm>
            <a:off x="2780291" y="2572776"/>
            <a:ext cx="5976433" cy="3998621"/>
          </a:xfrm>
          <a:prstGeom prst="rect">
            <a:avLst/>
          </a:prstGeom>
        </p:spPr>
      </p:pic>
      <p:sp>
        <p:nvSpPr>
          <p:cNvPr id="7" name="Oval 6">
            <a:extLst>
              <a:ext uri="{FF2B5EF4-FFF2-40B4-BE49-F238E27FC236}">
                <a16:creationId xmlns:a16="http://schemas.microsoft.com/office/drawing/2014/main" id="{79F32CC3-84C6-4989-A3B7-EDC35087F47A}"/>
              </a:ext>
            </a:extLst>
          </p:cNvPr>
          <p:cNvSpPr/>
          <p:nvPr/>
        </p:nvSpPr>
        <p:spPr>
          <a:xfrm>
            <a:off x="4077148" y="4447435"/>
            <a:ext cx="398033" cy="10497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A0CBEA7-CDFC-428E-B215-73A1FE8AADB4}"/>
              </a:ext>
            </a:extLst>
          </p:cNvPr>
          <p:cNvSpPr/>
          <p:nvPr/>
        </p:nvSpPr>
        <p:spPr>
          <a:xfrm>
            <a:off x="4077148" y="2727913"/>
            <a:ext cx="398033" cy="10497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82642F8-2811-4DFB-B49C-033C3D4BBCA5}"/>
              </a:ext>
            </a:extLst>
          </p:cNvPr>
          <p:cNvSpPr/>
          <p:nvPr/>
        </p:nvSpPr>
        <p:spPr>
          <a:xfrm>
            <a:off x="4918038" y="4447435"/>
            <a:ext cx="398033" cy="10497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9E33B3-DD39-464A-98A1-0D3B5173ECD2}"/>
              </a:ext>
            </a:extLst>
          </p:cNvPr>
          <p:cNvSpPr/>
          <p:nvPr/>
        </p:nvSpPr>
        <p:spPr>
          <a:xfrm>
            <a:off x="6439348" y="4447435"/>
            <a:ext cx="398033" cy="10497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B4BF99-D00E-4BC3-9589-D45B860F2A21}"/>
              </a:ext>
            </a:extLst>
          </p:cNvPr>
          <p:cNvSpPr/>
          <p:nvPr/>
        </p:nvSpPr>
        <p:spPr>
          <a:xfrm>
            <a:off x="8122359" y="4447434"/>
            <a:ext cx="398033" cy="10497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2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Sex Discrepancies</a:t>
            </a:r>
          </a:p>
        </p:txBody>
      </p:sp>
      <p:pic>
        <p:nvPicPr>
          <p:cNvPr id="6" name="Content Placeholder 5">
            <a:extLst>
              <a:ext uri="{FF2B5EF4-FFF2-40B4-BE49-F238E27FC236}">
                <a16:creationId xmlns:a16="http://schemas.microsoft.com/office/drawing/2014/main" id="{B3DA3295-311F-4168-A40A-E0460DDD38FF}"/>
              </a:ext>
            </a:extLst>
          </p:cNvPr>
          <p:cNvPicPr>
            <a:picLocks noGrp="1" noChangeAspect="1"/>
          </p:cNvPicPr>
          <p:nvPr>
            <p:ph idx="1"/>
          </p:nvPr>
        </p:nvPicPr>
        <p:blipFill>
          <a:blip r:embed="rId3"/>
          <a:stretch>
            <a:fillRect/>
          </a:stretch>
        </p:blipFill>
        <p:spPr>
          <a:xfrm>
            <a:off x="931423" y="2540121"/>
            <a:ext cx="4522488" cy="3000066"/>
          </a:xfrm>
        </p:spPr>
      </p:pic>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3A187B8-8097-48BC-9F2B-E91938532A30}"/>
              </a:ext>
            </a:extLst>
          </p:cNvPr>
          <p:cNvPicPr>
            <a:picLocks noChangeAspect="1"/>
          </p:cNvPicPr>
          <p:nvPr/>
        </p:nvPicPr>
        <p:blipFill>
          <a:blip r:embed="rId4"/>
          <a:stretch>
            <a:fillRect/>
          </a:stretch>
        </p:blipFill>
        <p:spPr>
          <a:xfrm>
            <a:off x="6126480" y="2540121"/>
            <a:ext cx="5427390" cy="3000065"/>
          </a:xfrm>
          <a:prstGeom prst="rect">
            <a:avLst/>
          </a:prstGeom>
        </p:spPr>
      </p:pic>
      <p:sp>
        <p:nvSpPr>
          <p:cNvPr id="9" name="Oval 8">
            <a:extLst>
              <a:ext uri="{FF2B5EF4-FFF2-40B4-BE49-F238E27FC236}">
                <a16:creationId xmlns:a16="http://schemas.microsoft.com/office/drawing/2014/main" id="{0E3E514C-2EFA-4752-8902-A50041CCB6A3}"/>
              </a:ext>
            </a:extLst>
          </p:cNvPr>
          <p:cNvSpPr/>
          <p:nvPr/>
        </p:nvSpPr>
        <p:spPr>
          <a:xfrm>
            <a:off x="2162287" y="3076687"/>
            <a:ext cx="462579" cy="527125"/>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6C1E1BA-15C8-4016-A7DC-477F309B0F47}"/>
              </a:ext>
            </a:extLst>
          </p:cNvPr>
          <p:cNvSpPr/>
          <p:nvPr/>
        </p:nvSpPr>
        <p:spPr>
          <a:xfrm>
            <a:off x="8026997" y="4040153"/>
            <a:ext cx="462579" cy="527125"/>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409B00B-F9BD-4E0D-AC97-291064723B6F}"/>
              </a:ext>
            </a:extLst>
          </p:cNvPr>
          <p:cNvPicPr>
            <a:picLocks noChangeAspect="1"/>
          </p:cNvPicPr>
          <p:nvPr/>
        </p:nvPicPr>
        <p:blipFill>
          <a:blip r:embed="rId5"/>
          <a:stretch>
            <a:fillRect/>
          </a:stretch>
        </p:blipFill>
        <p:spPr>
          <a:xfrm>
            <a:off x="961794" y="2540120"/>
            <a:ext cx="4492117" cy="3000063"/>
          </a:xfrm>
          <a:prstGeom prst="rect">
            <a:avLst/>
          </a:prstGeom>
        </p:spPr>
      </p:pic>
      <p:pic>
        <p:nvPicPr>
          <p:cNvPr id="14" name="Picture 13">
            <a:extLst>
              <a:ext uri="{FF2B5EF4-FFF2-40B4-BE49-F238E27FC236}">
                <a16:creationId xmlns:a16="http://schemas.microsoft.com/office/drawing/2014/main" id="{23A34A56-2DFB-46D2-88D5-A1F2E505D00B}"/>
              </a:ext>
            </a:extLst>
          </p:cNvPr>
          <p:cNvPicPr>
            <a:picLocks noChangeAspect="1"/>
          </p:cNvPicPr>
          <p:nvPr/>
        </p:nvPicPr>
        <p:blipFill>
          <a:blip r:embed="rId6"/>
          <a:stretch>
            <a:fillRect/>
          </a:stretch>
        </p:blipFill>
        <p:spPr>
          <a:xfrm>
            <a:off x="6143513" y="2541774"/>
            <a:ext cx="5410357" cy="2998409"/>
          </a:xfrm>
          <a:prstGeom prst="rect">
            <a:avLst/>
          </a:prstGeom>
        </p:spPr>
      </p:pic>
    </p:spTree>
    <p:extLst>
      <p:ext uri="{BB962C8B-B14F-4D97-AF65-F5344CB8AC3E}">
        <p14:creationId xmlns:p14="http://schemas.microsoft.com/office/powerpoint/2010/main" val="265607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Relatedness Discrepancies</a:t>
            </a:r>
          </a:p>
        </p:txBody>
      </p:sp>
      <p:pic>
        <p:nvPicPr>
          <p:cNvPr id="6" name="Content Placeholder 5">
            <a:extLst>
              <a:ext uri="{FF2B5EF4-FFF2-40B4-BE49-F238E27FC236}">
                <a16:creationId xmlns:a16="http://schemas.microsoft.com/office/drawing/2014/main" id="{A2299EF4-108C-4C0F-B7AC-853F81372F0F}"/>
              </a:ext>
            </a:extLst>
          </p:cNvPr>
          <p:cNvPicPr>
            <a:picLocks noGrp="1" noChangeAspect="1"/>
          </p:cNvPicPr>
          <p:nvPr>
            <p:ph idx="1"/>
          </p:nvPr>
        </p:nvPicPr>
        <p:blipFill>
          <a:blip r:embed="rId3"/>
          <a:stretch>
            <a:fillRect/>
          </a:stretch>
        </p:blipFill>
        <p:spPr>
          <a:xfrm>
            <a:off x="2464862" y="2088192"/>
            <a:ext cx="7292908" cy="4483201"/>
          </a:xfrm>
        </p:spPr>
      </p:pic>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7ED0813-FE47-4105-B6CB-4DA62F115565}"/>
              </a:ext>
            </a:extLst>
          </p:cNvPr>
          <p:cNvSpPr/>
          <p:nvPr/>
        </p:nvSpPr>
        <p:spPr>
          <a:xfrm>
            <a:off x="3367143" y="2979444"/>
            <a:ext cx="602428" cy="7211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C5AE679-F6DD-4729-B719-A3FFAC0B4D32}"/>
              </a:ext>
            </a:extLst>
          </p:cNvPr>
          <p:cNvSpPr/>
          <p:nvPr/>
        </p:nvSpPr>
        <p:spPr>
          <a:xfrm>
            <a:off x="6412922" y="4239882"/>
            <a:ext cx="602428" cy="7211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8E6D134-F32A-4219-9AE1-7CD4C2B83F2A}"/>
              </a:ext>
            </a:extLst>
          </p:cNvPr>
          <p:cNvSpPr/>
          <p:nvPr/>
        </p:nvSpPr>
        <p:spPr>
          <a:xfrm>
            <a:off x="5176652" y="3642671"/>
            <a:ext cx="602428" cy="7211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DD5459C5-D445-44ED-97A8-D026C10D2A84}"/>
              </a:ext>
            </a:extLst>
          </p:cNvPr>
          <p:cNvGraphicFramePr>
            <a:graphicFrameLocks noGrp="1"/>
          </p:cNvGraphicFramePr>
          <p:nvPr>
            <p:extLst>
              <p:ext uri="{D42A27DB-BD31-4B8C-83A1-F6EECF244321}">
                <p14:modId xmlns:p14="http://schemas.microsoft.com/office/powerpoint/2010/main" val="1141756228"/>
              </p:ext>
            </p:extLst>
          </p:nvPr>
        </p:nvGraphicFramePr>
        <p:xfrm>
          <a:off x="1228976" y="3178162"/>
          <a:ext cx="9734047" cy="2123440"/>
        </p:xfrm>
        <a:graphic>
          <a:graphicData uri="http://schemas.openxmlformats.org/drawingml/2006/table">
            <a:tbl>
              <a:tblPr firstRow="1" bandRow="1">
                <a:tableStyleId>{5C22544A-7EE6-4342-B048-85BDC9FD1C3A}</a:tableStyleId>
              </a:tblPr>
              <a:tblGrid>
                <a:gridCol w="1390578">
                  <a:extLst>
                    <a:ext uri="{9D8B030D-6E8A-4147-A177-3AD203B41FA5}">
                      <a16:colId xmlns:a16="http://schemas.microsoft.com/office/drawing/2014/main" val="2376425863"/>
                    </a:ext>
                  </a:extLst>
                </a:gridCol>
                <a:gridCol w="1211147">
                  <a:extLst>
                    <a:ext uri="{9D8B030D-6E8A-4147-A177-3AD203B41FA5}">
                      <a16:colId xmlns:a16="http://schemas.microsoft.com/office/drawing/2014/main" val="446963014"/>
                    </a:ext>
                  </a:extLst>
                </a:gridCol>
                <a:gridCol w="1570009">
                  <a:extLst>
                    <a:ext uri="{9D8B030D-6E8A-4147-A177-3AD203B41FA5}">
                      <a16:colId xmlns:a16="http://schemas.microsoft.com/office/drawing/2014/main" val="1009367232"/>
                    </a:ext>
                  </a:extLst>
                </a:gridCol>
                <a:gridCol w="1390578">
                  <a:extLst>
                    <a:ext uri="{9D8B030D-6E8A-4147-A177-3AD203B41FA5}">
                      <a16:colId xmlns:a16="http://schemas.microsoft.com/office/drawing/2014/main" val="4079298194"/>
                    </a:ext>
                  </a:extLst>
                </a:gridCol>
                <a:gridCol w="1331714">
                  <a:extLst>
                    <a:ext uri="{9D8B030D-6E8A-4147-A177-3AD203B41FA5}">
                      <a16:colId xmlns:a16="http://schemas.microsoft.com/office/drawing/2014/main" val="4147621622"/>
                    </a:ext>
                  </a:extLst>
                </a:gridCol>
                <a:gridCol w="1420009">
                  <a:extLst>
                    <a:ext uri="{9D8B030D-6E8A-4147-A177-3AD203B41FA5}">
                      <a16:colId xmlns:a16="http://schemas.microsoft.com/office/drawing/2014/main" val="3572911022"/>
                    </a:ext>
                  </a:extLst>
                </a:gridCol>
                <a:gridCol w="1420012">
                  <a:extLst>
                    <a:ext uri="{9D8B030D-6E8A-4147-A177-3AD203B41FA5}">
                      <a16:colId xmlns:a16="http://schemas.microsoft.com/office/drawing/2014/main" val="285274389"/>
                    </a:ext>
                  </a:extLst>
                </a:gridCol>
              </a:tblGrid>
              <a:tr h="370840">
                <a:tc>
                  <a:txBody>
                    <a:bodyPr/>
                    <a:lstStyle/>
                    <a:p>
                      <a:r>
                        <a:rPr lang="en-US" dirty="0" err="1"/>
                        <a:t>scanID</a:t>
                      </a:r>
                      <a:endParaRPr lang="en-US" dirty="0"/>
                    </a:p>
                  </a:txBody>
                  <a:tcPr/>
                </a:tc>
                <a:tc>
                  <a:txBody>
                    <a:bodyPr/>
                    <a:lstStyle/>
                    <a:p>
                      <a:r>
                        <a:rPr lang="en-US" dirty="0"/>
                        <a:t>Incorrect Family ID</a:t>
                      </a:r>
                    </a:p>
                  </a:txBody>
                  <a:tcPr/>
                </a:tc>
                <a:tc>
                  <a:txBody>
                    <a:bodyPr/>
                    <a:lstStyle/>
                    <a:p>
                      <a:r>
                        <a:rPr lang="en-US" dirty="0"/>
                        <a:t>Incorrect Father ID</a:t>
                      </a:r>
                    </a:p>
                  </a:txBody>
                  <a:tcPr/>
                </a:tc>
                <a:tc>
                  <a:txBody>
                    <a:bodyPr/>
                    <a:lstStyle/>
                    <a:p>
                      <a:r>
                        <a:rPr lang="en-US" dirty="0"/>
                        <a:t>Incorrect Mother ID</a:t>
                      </a:r>
                    </a:p>
                  </a:txBody>
                  <a:tcPr/>
                </a:tc>
                <a:tc>
                  <a:txBody>
                    <a:bodyPr/>
                    <a:lstStyle/>
                    <a:p>
                      <a:r>
                        <a:rPr lang="en-US" dirty="0"/>
                        <a:t>Corrected Family ID</a:t>
                      </a:r>
                    </a:p>
                  </a:txBody>
                  <a:tcPr/>
                </a:tc>
                <a:tc>
                  <a:txBody>
                    <a:bodyPr/>
                    <a:lstStyle/>
                    <a:p>
                      <a:r>
                        <a:rPr lang="en-US" dirty="0"/>
                        <a:t>Corrected Father ID</a:t>
                      </a:r>
                    </a:p>
                  </a:txBody>
                  <a:tcPr/>
                </a:tc>
                <a:tc>
                  <a:txBody>
                    <a:bodyPr/>
                    <a:lstStyle/>
                    <a:p>
                      <a:r>
                        <a:rPr lang="en-US" dirty="0"/>
                        <a:t>Corrected Mother ID</a:t>
                      </a:r>
                    </a:p>
                  </a:txBody>
                  <a:tcPr/>
                </a:tc>
                <a:extLst>
                  <a:ext uri="{0D108BD9-81ED-4DB2-BD59-A6C34878D82A}">
                    <a16:rowId xmlns:a16="http://schemas.microsoft.com/office/drawing/2014/main" val="2059553820"/>
                  </a:ext>
                </a:extLst>
              </a:tr>
              <a:tr h="370840">
                <a:tc>
                  <a:txBody>
                    <a:bodyPr/>
                    <a:lstStyle/>
                    <a:p>
                      <a:r>
                        <a:rPr lang="en-US" dirty="0"/>
                        <a:t>296</a:t>
                      </a:r>
                    </a:p>
                  </a:txBody>
                  <a:tcPr/>
                </a:tc>
                <a:tc>
                  <a:txBody>
                    <a:bodyPr/>
                    <a:lstStyle/>
                    <a:p>
                      <a:r>
                        <a:rPr lang="en-US" dirty="0"/>
                        <a:t>1344</a:t>
                      </a:r>
                    </a:p>
                  </a:txBody>
                  <a:tcPr/>
                </a:tc>
                <a:tc>
                  <a:txBody>
                    <a:bodyPr/>
                    <a:lstStyle/>
                    <a:p>
                      <a:r>
                        <a:rPr lang="en-US" sz="1800" b="0" i="0" kern="1200" dirty="0">
                          <a:solidFill>
                            <a:schemeClr val="dk1"/>
                          </a:solidFill>
                          <a:effectLst/>
                          <a:latin typeface="+mn-lt"/>
                          <a:ea typeface="+mn-ea"/>
                          <a:cs typeface="+mn-cs"/>
                        </a:rPr>
                        <a:t>200116780</a:t>
                      </a:r>
                      <a:endParaRPr lang="en-US" dirty="0"/>
                    </a:p>
                  </a:txBody>
                  <a:tcPr/>
                </a:tc>
                <a:tc>
                  <a:txBody>
                    <a:bodyPr/>
                    <a:lstStyle/>
                    <a:p>
                      <a:r>
                        <a:rPr lang="en-US" sz="1800" b="0" i="0" kern="1200" dirty="0">
                          <a:solidFill>
                            <a:schemeClr val="dk1"/>
                          </a:solidFill>
                          <a:effectLst/>
                          <a:latin typeface="+mn-lt"/>
                          <a:ea typeface="+mn-ea"/>
                          <a:cs typeface="+mn-cs"/>
                        </a:rPr>
                        <a:t>200005043</a:t>
                      </a:r>
                      <a:endParaRPr lang="en-US" dirty="0"/>
                    </a:p>
                  </a:txBody>
                  <a:tcPr/>
                </a:tc>
                <a:tc>
                  <a:txBody>
                    <a:bodyPr/>
                    <a:lstStyle/>
                    <a:p>
                      <a:r>
                        <a:rPr lang="en-US" dirty="0"/>
                        <a:t>1334</a:t>
                      </a:r>
                    </a:p>
                  </a:txBody>
                  <a:tcPr/>
                </a:tc>
                <a:tc>
                  <a:txBody>
                    <a:bodyPr/>
                    <a:lstStyle/>
                    <a:p>
                      <a:r>
                        <a:rPr lang="en-US" sz="1800" b="0" i="0" kern="1200" dirty="0">
                          <a:solidFill>
                            <a:schemeClr val="dk1"/>
                          </a:solidFill>
                          <a:effectLst/>
                          <a:latin typeface="+mn-lt"/>
                          <a:ea typeface="+mn-ea"/>
                          <a:cs typeface="+mn-cs"/>
                        </a:rPr>
                        <a:t>200118596</a:t>
                      </a:r>
                      <a:endParaRPr lang="en-US" dirty="0"/>
                    </a:p>
                  </a:txBody>
                  <a:tcPr/>
                </a:tc>
                <a:tc>
                  <a:txBody>
                    <a:bodyPr/>
                    <a:lstStyle/>
                    <a:p>
                      <a:r>
                        <a:rPr lang="en-US" sz="1800" b="0" i="0" kern="1200" dirty="0">
                          <a:solidFill>
                            <a:schemeClr val="dk1"/>
                          </a:solidFill>
                          <a:effectLst/>
                          <a:latin typeface="+mn-lt"/>
                          <a:ea typeface="+mn-ea"/>
                          <a:cs typeface="+mn-cs"/>
                        </a:rPr>
                        <a:t>200019634</a:t>
                      </a:r>
                      <a:endParaRPr lang="en-US" dirty="0"/>
                    </a:p>
                  </a:txBody>
                  <a:tcPr/>
                </a:tc>
                <a:extLst>
                  <a:ext uri="{0D108BD9-81ED-4DB2-BD59-A6C34878D82A}">
                    <a16:rowId xmlns:a16="http://schemas.microsoft.com/office/drawing/2014/main" val="2165341777"/>
                  </a:ext>
                </a:extLst>
              </a:tr>
              <a:tr h="370840">
                <a:tc>
                  <a:txBody>
                    <a:bodyPr/>
                    <a:lstStyle/>
                    <a:p>
                      <a:r>
                        <a:rPr lang="en-US" dirty="0"/>
                        <a:t>297</a:t>
                      </a:r>
                    </a:p>
                  </a:txBody>
                  <a:tcPr/>
                </a:tc>
                <a:tc>
                  <a:txBody>
                    <a:bodyPr/>
                    <a:lstStyle/>
                    <a:p>
                      <a:r>
                        <a:rPr lang="en-US" dirty="0"/>
                        <a:t>1344</a:t>
                      </a:r>
                    </a:p>
                  </a:txBody>
                  <a:tcPr/>
                </a:tc>
                <a:tc>
                  <a:txBody>
                    <a:bodyPr/>
                    <a:lstStyle/>
                    <a:p>
                      <a:r>
                        <a:rPr lang="en-US" sz="1800" b="0" i="0" kern="1200" dirty="0">
                          <a:solidFill>
                            <a:schemeClr val="dk1"/>
                          </a:solidFill>
                          <a:effectLst/>
                          <a:latin typeface="+mn-lt"/>
                          <a:ea typeface="+mn-ea"/>
                          <a:cs typeface="+mn-cs"/>
                        </a:rPr>
                        <a:t>200116780</a:t>
                      </a:r>
                      <a:endParaRPr lang="en-US" dirty="0"/>
                    </a:p>
                  </a:txBody>
                  <a:tcPr/>
                </a:tc>
                <a:tc>
                  <a:txBody>
                    <a:bodyPr/>
                    <a:lstStyle/>
                    <a:p>
                      <a:r>
                        <a:rPr lang="en-US" sz="1800" b="0" i="0" kern="1200" dirty="0">
                          <a:solidFill>
                            <a:schemeClr val="dk1"/>
                          </a:solidFill>
                          <a:effectLst/>
                          <a:latin typeface="+mn-lt"/>
                          <a:ea typeface="+mn-ea"/>
                          <a:cs typeface="+mn-cs"/>
                        </a:rPr>
                        <a:t>200005043</a:t>
                      </a:r>
                      <a:endParaRPr lang="en-US" dirty="0"/>
                    </a:p>
                  </a:txBody>
                  <a:tcPr/>
                </a:tc>
                <a:tc>
                  <a:txBody>
                    <a:bodyPr/>
                    <a:lstStyle/>
                    <a:p>
                      <a:r>
                        <a:rPr lang="en-US" dirty="0"/>
                        <a:t>1334</a:t>
                      </a:r>
                    </a:p>
                  </a:txBody>
                  <a:tcPr/>
                </a:tc>
                <a:tc>
                  <a:txBody>
                    <a:bodyPr/>
                    <a:lstStyle/>
                    <a:p>
                      <a:r>
                        <a:rPr lang="en-US" sz="1800" b="0" i="0" kern="1200" dirty="0">
                          <a:solidFill>
                            <a:schemeClr val="dk1"/>
                          </a:solidFill>
                          <a:effectLst/>
                          <a:latin typeface="+mn-lt"/>
                          <a:ea typeface="+mn-ea"/>
                          <a:cs typeface="+mn-cs"/>
                        </a:rPr>
                        <a:t>200118596</a:t>
                      </a:r>
                      <a:endParaRPr lang="en-US" dirty="0"/>
                    </a:p>
                  </a:txBody>
                  <a:tcPr/>
                </a:tc>
                <a:tc>
                  <a:txBody>
                    <a:bodyPr/>
                    <a:lstStyle/>
                    <a:p>
                      <a:r>
                        <a:rPr lang="en-US" sz="1800" b="0" i="0" kern="1200" dirty="0">
                          <a:solidFill>
                            <a:schemeClr val="dk1"/>
                          </a:solidFill>
                          <a:effectLst/>
                          <a:latin typeface="+mn-lt"/>
                          <a:ea typeface="+mn-ea"/>
                          <a:cs typeface="+mn-cs"/>
                        </a:rPr>
                        <a:t>200019634</a:t>
                      </a:r>
                      <a:endParaRPr lang="en-US" dirty="0"/>
                    </a:p>
                  </a:txBody>
                  <a:tcPr/>
                </a:tc>
                <a:extLst>
                  <a:ext uri="{0D108BD9-81ED-4DB2-BD59-A6C34878D82A}">
                    <a16:rowId xmlns:a16="http://schemas.microsoft.com/office/drawing/2014/main" val="3193968219"/>
                  </a:ext>
                </a:extLst>
              </a:tr>
              <a:tr h="370840">
                <a:tc>
                  <a:txBody>
                    <a:bodyPr/>
                    <a:lstStyle/>
                    <a:p>
                      <a:r>
                        <a:rPr lang="en-US" dirty="0"/>
                        <a:t>298</a:t>
                      </a:r>
                    </a:p>
                  </a:txBody>
                  <a:tcPr/>
                </a:tc>
                <a:tc>
                  <a:txBody>
                    <a:bodyPr/>
                    <a:lstStyle/>
                    <a:p>
                      <a:r>
                        <a:rPr lang="en-US" dirty="0"/>
                        <a:t>1334</a:t>
                      </a:r>
                    </a:p>
                  </a:txBody>
                  <a:tcPr/>
                </a:tc>
                <a:tc>
                  <a:txBody>
                    <a:bodyPr/>
                    <a:lstStyle/>
                    <a:p>
                      <a:r>
                        <a:rPr lang="en-US" sz="1800" b="0" i="0" kern="1200" dirty="0">
                          <a:solidFill>
                            <a:schemeClr val="dk1"/>
                          </a:solidFill>
                          <a:effectLst/>
                          <a:latin typeface="+mn-lt"/>
                          <a:ea typeface="+mn-ea"/>
                          <a:cs typeface="+mn-cs"/>
                        </a:rPr>
                        <a:t>200118596</a:t>
                      </a:r>
                      <a:endParaRPr lang="en-US" dirty="0"/>
                    </a:p>
                  </a:txBody>
                  <a:tcPr/>
                </a:tc>
                <a:tc>
                  <a:txBody>
                    <a:bodyPr/>
                    <a:lstStyle/>
                    <a:p>
                      <a:r>
                        <a:rPr lang="en-US" sz="1800" b="0" i="0" kern="1200" dirty="0">
                          <a:solidFill>
                            <a:schemeClr val="dk1"/>
                          </a:solidFill>
                          <a:effectLst/>
                          <a:latin typeface="+mn-lt"/>
                          <a:ea typeface="+mn-ea"/>
                          <a:cs typeface="+mn-cs"/>
                        </a:rPr>
                        <a:t>200019634</a:t>
                      </a:r>
                      <a:endParaRPr lang="en-US" dirty="0"/>
                    </a:p>
                  </a:txBody>
                  <a:tcPr/>
                </a:tc>
                <a:tc>
                  <a:txBody>
                    <a:bodyPr/>
                    <a:lstStyle/>
                    <a:p>
                      <a:r>
                        <a:rPr lang="en-US" dirty="0"/>
                        <a:t>1344</a:t>
                      </a:r>
                    </a:p>
                  </a:txBody>
                  <a:tcPr/>
                </a:tc>
                <a:tc>
                  <a:txBody>
                    <a:bodyPr/>
                    <a:lstStyle/>
                    <a:p>
                      <a:r>
                        <a:rPr lang="en-US" sz="1800" b="0" i="0" kern="1200" dirty="0">
                          <a:solidFill>
                            <a:schemeClr val="dk1"/>
                          </a:solidFill>
                          <a:effectLst/>
                          <a:latin typeface="+mn-lt"/>
                          <a:ea typeface="+mn-ea"/>
                          <a:cs typeface="+mn-cs"/>
                        </a:rPr>
                        <a:t>200116780</a:t>
                      </a:r>
                      <a:endParaRPr lang="en-US" dirty="0"/>
                    </a:p>
                  </a:txBody>
                  <a:tcPr/>
                </a:tc>
                <a:tc>
                  <a:txBody>
                    <a:bodyPr/>
                    <a:lstStyle/>
                    <a:p>
                      <a:r>
                        <a:rPr lang="en-US" sz="1800" b="0" i="0" kern="1200" dirty="0">
                          <a:solidFill>
                            <a:schemeClr val="dk1"/>
                          </a:solidFill>
                          <a:effectLst/>
                          <a:latin typeface="+mn-lt"/>
                          <a:ea typeface="+mn-ea"/>
                          <a:cs typeface="+mn-cs"/>
                        </a:rPr>
                        <a:t>200005043</a:t>
                      </a:r>
                      <a:endParaRPr lang="en-US" dirty="0"/>
                    </a:p>
                  </a:txBody>
                  <a:tcPr/>
                </a:tc>
                <a:extLst>
                  <a:ext uri="{0D108BD9-81ED-4DB2-BD59-A6C34878D82A}">
                    <a16:rowId xmlns:a16="http://schemas.microsoft.com/office/drawing/2014/main" val="1450391829"/>
                  </a:ext>
                </a:extLst>
              </a:tr>
              <a:tr h="370840">
                <a:tc>
                  <a:txBody>
                    <a:bodyPr/>
                    <a:lstStyle/>
                    <a:p>
                      <a:r>
                        <a:rPr lang="en-US" dirty="0"/>
                        <a:t>299</a:t>
                      </a:r>
                    </a:p>
                  </a:txBody>
                  <a:tcPr/>
                </a:tc>
                <a:tc>
                  <a:txBody>
                    <a:bodyPr/>
                    <a:lstStyle/>
                    <a:p>
                      <a:r>
                        <a:rPr lang="en-US" dirty="0"/>
                        <a:t>1334</a:t>
                      </a:r>
                    </a:p>
                  </a:txBody>
                  <a:tcPr/>
                </a:tc>
                <a:tc>
                  <a:txBody>
                    <a:bodyPr/>
                    <a:lstStyle/>
                    <a:p>
                      <a:r>
                        <a:rPr lang="en-US" sz="1800" b="0" i="0" kern="1200" dirty="0">
                          <a:solidFill>
                            <a:schemeClr val="dk1"/>
                          </a:solidFill>
                          <a:effectLst/>
                          <a:latin typeface="+mn-lt"/>
                          <a:ea typeface="+mn-ea"/>
                          <a:cs typeface="+mn-cs"/>
                        </a:rPr>
                        <a:t>200118596</a:t>
                      </a:r>
                      <a:endParaRPr lang="en-US" dirty="0"/>
                    </a:p>
                  </a:txBody>
                  <a:tcPr/>
                </a:tc>
                <a:tc>
                  <a:txBody>
                    <a:bodyPr/>
                    <a:lstStyle/>
                    <a:p>
                      <a:r>
                        <a:rPr lang="en-US" sz="1800" b="0" i="0" kern="1200" dirty="0">
                          <a:solidFill>
                            <a:schemeClr val="dk1"/>
                          </a:solidFill>
                          <a:effectLst/>
                          <a:latin typeface="+mn-lt"/>
                          <a:ea typeface="+mn-ea"/>
                          <a:cs typeface="+mn-cs"/>
                        </a:rPr>
                        <a:t>200019634</a:t>
                      </a:r>
                      <a:endParaRPr lang="en-US" dirty="0"/>
                    </a:p>
                  </a:txBody>
                  <a:tcPr/>
                </a:tc>
                <a:tc>
                  <a:txBody>
                    <a:bodyPr/>
                    <a:lstStyle/>
                    <a:p>
                      <a:r>
                        <a:rPr lang="en-US" dirty="0"/>
                        <a:t>1344</a:t>
                      </a:r>
                    </a:p>
                  </a:txBody>
                  <a:tcPr/>
                </a:tc>
                <a:tc>
                  <a:txBody>
                    <a:bodyPr/>
                    <a:lstStyle/>
                    <a:p>
                      <a:r>
                        <a:rPr lang="en-US" sz="1800" b="0" i="0" kern="1200" dirty="0">
                          <a:solidFill>
                            <a:schemeClr val="dk1"/>
                          </a:solidFill>
                          <a:effectLst/>
                          <a:latin typeface="+mn-lt"/>
                          <a:ea typeface="+mn-ea"/>
                          <a:cs typeface="+mn-cs"/>
                        </a:rPr>
                        <a:t>200116780</a:t>
                      </a:r>
                      <a:endParaRPr lang="en-US" dirty="0"/>
                    </a:p>
                  </a:txBody>
                  <a:tcPr/>
                </a:tc>
                <a:tc>
                  <a:txBody>
                    <a:bodyPr/>
                    <a:lstStyle/>
                    <a:p>
                      <a:r>
                        <a:rPr lang="en-US" sz="1800" b="0" i="0" kern="1200" dirty="0">
                          <a:solidFill>
                            <a:schemeClr val="dk1"/>
                          </a:solidFill>
                          <a:effectLst/>
                          <a:latin typeface="+mn-lt"/>
                          <a:ea typeface="+mn-ea"/>
                          <a:cs typeface="+mn-cs"/>
                        </a:rPr>
                        <a:t>200005043</a:t>
                      </a:r>
                      <a:endParaRPr lang="en-US" dirty="0"/>
                    </a:p>
                  </a:txBody>
                  <a:tcPr/>
                </a:tc>
                <a:extLst>
                  <a:ext uri="{0D108BD9-81ED-4DB2-BD59-A6C34878D82A}">
                    <a16:rowId xmlns:a16="http://schemas.microsoft.com/office/drawing/2014/main" val="1605086645"/>
                  </a:ext>
                </a:extLst>
              </a:tr>
            </a:tbl>
          </a:graphicData>
        </a:graphic>
      </p:graphicFrame>
      <p:pic>
        <p:nvPicPr>
          <p:cNvPr id="12" name="Picture 11">
            <a:extLst>
              <a:ext uri="{FF2B5EF4-FFF2-40B4-BE49-F238E27FC236}">
                <a16:creationId xmlns:a16="http://schemas.microsoft.com/office/drawing/2014/main" id="{6CB06DE5-31F7-4143-8C9E-54D4DBC1FF05}"/>
              </a:ext>
            </a:extLst>
          </p:cNvPr>
          <p:cNvPicPr>
            <a:picLocks noChangeAspect="1"/>
          </p:cNvPicPr>
          <p:nvPr/>
        </p:nvPicPr>
        <p:blipFill>
          <a:blip r:embed="rId4"/>
          <a:stretch>
            <a:fillRect/>
          </a:stretch>
        </p:blipFill>
        <p:spPr>
          <a:xfrm>
            <a:off x="2377896" y="2088193"/>
            <a:ext cx="7436206" cy="4483200"/>
          </a:xfrm>
          <a:prstGeom prst="rect">
            <a:avLst/>
          </a:prstGeom>
        </p:spPr>
      </p:pic>
    </p:spTree>
    <p:extLst>
      <p:ext uri="{BB962C8B-B14F-4D97-AF65-F5344CB8AC3E}">
        <p14:creationId xmlns:p14="http://schemas.microsoft.com/office/powerpoint/2010/main" val="315783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Population Substructure</a:t>
            </a:r>
          </a:p>
        </p:txBody>
      </p:sp>
      <p:graphicFrame>
        <p:nvGraphicFramePr>
          <p:cNvPr id="4" name="Content Placeholder 3">
            <a:extLst>
              <a:ext uri="{FF2B5EF4-FFF2-40B4-BE49-F238E27FC236}">
                <a16:creationId xmlns:a16="http://schemas.microsoft.com/office/drawing/2014/main" id="{6A5657F5-DCAD-4129-8057-346F7EE104DC}"/>
              </a:ext>
            </a:extLst>
          </p:cNvPr>
          <p:cNvGraphicFramePr>
            <a:graphicFrameLocks noGrp="1"/>
          </p:cNvGraphicFramePr>
          <p:nvPr>
            <p:ph idx="1"/>
            <p:extLst>
              <p:ext uri="{D42A27DB-BD31-4B8C-83A1-F6EECF244321}">
                <p14:modId xmlns:p14="http://schemas.microsoft.com/office/powerpoint/2010/main" val="2089719561"/>
              </p:ext>
            </p:extLst>
          </p:nvPr>
        </p:nvGraphicFramePr>
        <p:xfrm>
          <a:off x="397715" y="2204125"/>
          <a:ext cx="4999037" cy="244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823CC5D0-4003-4224-8AA6-67D5EA4D6DDB}"/>
              </a:ext>
            </a:extLst>
          </p:cNvPr>
          <p:cNvGraphicFramePr>
            <a:graphicFrameLocks/>
          </p:cNvGraphicFramePr>
          <p:nvPr>
            <p:extLst>
              <p:ext uri="{D42A27DB-BD31-4B8C-83A1-F6EECF244321}">
                <p14:modId xmlns:p14="http://schemas.microsoft.com/office/powerpoint/2010/main" val="2226326902"/>
              </p:ext>
            </p:extLst>
          </p:nvPr>
        </p:nvGraphicFramePr>
        <p:xfrm>
          <a:off x="397715" y="4408251"/>
          <a:ext cx="4999037" cy="24497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a:extLst>
              <a:ext uri="{FF2B5EF4-FFF2-40B4-BE49-F238E27FC236}">
                <a16:creationId xmlns:a16="http://schemas.microsoft.com/office/drawing/2014/main" id="{D2ECFEB4-89F3-42FE-9E53-2C74AE3AFA43}"/>
              </a:ext>
            </a:extLst>
          </p:cNvPr>
          <p:cNvPicPr>
            <a:picLocks noChangeAspect="1"/>
          </p:cNvPicPr>
          <p:nvPr/>
        </p:nvPicPr>
        <p:blipFill>
          <a:blip r:embed="rId13"/>
          <a:stretch>
            <a:fillRect/>
          </a:stretch>
        </p:blipFill>
        <p:spPr>
          <a:xfrm>
            <a:off x="5559947" y="2302136"/>
            <a:ext cx="6234338" cy="4371024"/>
          </a:xfrm>
          <a:prstGeom prst="rect">
            <a:avLst/>
          </a:prstGeom>
        </p:spPr>
      </p:pic>
      <p:pic>
        <p:nvPicPr>
          <p:cNvPr id="10" name="Picture 9">
            <a:extLst>
              <a:ext uri="{FF2B5EF4-FFF2-40B4-BE49-F238E27FC236}">
                <a16:creationId xmlns:a16="http://schemas.microsoft.com/office/drawing/2014/main" id="{86542DB1-E785-4ACF-8927-623C4D92A0ED}"/>
              </a:ext>
            </a:extLst>
          </p:cNvPr>
          <p:cNvPicPr>
            <a:picLocks noChangeAspect="1"/>
          </p:cNvPicPr>
          <p:nvPr/>
        </p:nvPicPr>
        <p:blipFill>
          <a:blip r:embed="rId14"/>
          <a:stretch>
            <a:fillRect/>
          </a:stretch>
        </p:blipFill>
        <p:spPr>
          <a:xfrm>
            <a:off x="5559948" y="2328594"/>
            <a:ext cx="6234338" cy="4345675"/>
          </a:xfrm>
          <a:prstGeom prst="rect">
            <a:avLst/>
          </a:prstGeom>
        </p:spPr>
      </p:pic>
    </p:spTree>
    <p:extLst>
      <p:ext uri="{BB962C8B-B14F-4D97-AF65-F5344CB8AC3E}">
        <p14:creationId xmlns:p14="http://schemas.microsoft.com/office/powerpoint/2010/main" val="63442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Duplicate Sample Discordance</a:t>
            </a:r>
          </a:p>
        </p:txBody>
      </p:sp>
      <p:pic>
        <p:nvPicPr>
          <p:cNvPr id="6" name="Content Placeholder 5">
            <a:extLst>
              <a:ext uri="{FF2B5EF4-FFF2-40B4-BE49-F238E27FC236}">
                <a16:creationId xmlns:a16="http://schemas.microsoft.com/office/drawing/2014/main" id="{C3C61618-29DD-470A-A75C-F884B8F3FFDE}"/>
              </a:ext>
            </a:extLst>
          </p:cNvPr>
          <p:cNvPicPr>
            <a:picLocks noGrp="1" noChangeAspect="1"/>
          </p:cNvPicPr>
          <p:nvPr>
            <p:ph idx="1"/>
          </p:nvPr>
        </p:nvPicPr>
        <p:blipFill>
          <a:blip r:embed="rId3"/>
          <a:stretch>
            <a:fillRect/>
          </a:stretch>
        </p:blipFill>
        <p:spPr>
          <a:xfrm>
            <a:off x="5436678" y="2172745"/>
            <a:ext cx="5900550" cy="4260325"/>
          </a:xfrm>
        </p:spPr>
      </p:pic>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A99D15EC-C3B6-4641-9A6C-DEAC8E2E6F7C}"/>
              </a:ext>
            </a:extLst>
          </p:cNvPr>
          <p:cNvSpPr txBox="1">
            <a:spLocks/>
          </p:cNvSpPr>
          <p:nvPr/>
        </p:nvSpPr>
        <p:spPr>
          <a:xfrm>
            <a:off x="313765" y="2172745"/>
            <a:ext cx="4559449" cy="3760891"/>
          </a:xfrm>
          <a:prstGeom prst="rect">
            <a:avLst/>
          </a:prstGeom>
        </p:spPr>
        <p:txBody>
          <a:bodyPr vert="horz" lIns="0" tIns="45720" rIns="0" bIns="45720" numCol="1"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2800" dirty="0">
                <a:solidFill>
                  <a:schemeClr val="bg1"/>
                </a:solidFill>
              </a:rPr>
              <a:t>34 duplicates</a:t>
            </a:r>
          </a:p>
          <a:p>
            <a:pPr marL="761238" lvl="2" indent="-285750"/>
            <a:r>
              <a:rPr lang="en-US" sz="2000" dirty="0">
                <a:solidFill>
                  <a:schemeClr val="bg1"/>
                </a:solidFill>
              </a:rPr>
              <a:t>25 discordances</a:t>
            </a:r>
            <a:br>
              <a:rPr lang="en-US" sz="2000" dirty="0">
                <a:solidFill>
                  <a:schemeClr val="bg1"/>
                </a:solidFill>
              </a:rPr>
            </a:br>
            <a:endParaRPr lang="en-US" sz="2000" dirty="0">
              <a:solidFill>
                <a:schemeClr val="bg1"/>
              </a:solidFill>
            </a:endParaRPr>
          </a:p>
          <a:p>
            <a:pPr marL="292608" lvl="1" indent="0">
              <a:buNone/>
            </a:pPr>
            <a:r>
              <a:rPr lang="en-US" sz="2400" dirty="0">
                <a:solidFill>
                  <a:schemeClr val="bg1"/>
                </a:solidFill>
              </a:rPr>
              <a:t>Applied threshold of </a:t>
            </a:r>
            <a:r>
              <a:rPr lang="en-US" sz="2400" dirty="0">
                <a:solidFill>
                  <a:schemeClr val="bg1"/>
                </a:solidFill>
                <a:latin typeface="Calibri" panose="020F0502020204030204" pitchFamily="34" charset="0"/>
                <a:cs typeface="Calibri" panose="020F0502020204030204" pitchFamily="34" charset="0"/>
              </a:rPr>
              <a:t>≥1 discordance</a:t>
            </a:r>
          </a:p>
          <a:p>
            <a:pPr marL="761238" lvl="2" indent="-285750"/>
            <a:r>
              <a:rPr lang="en-US" sz="2000" dirty="0">
                <a:solidFill>
                  <a:schemeClr val="bg1"/>
                </a:solidFill>
                <a:latin typeface="Calibri" panose="020F0502020204030204" pitchFamily="34" charset="0"/>
                <a:cs typeface="Calibri" panose="020F0502020204030204" pitchFamily="34" charset="0"/>
              </a:rPr>
              <a:t>Error rate &lt; 10</a:t>
            </a:r>
            <a:r>
              <a:rPr lang="en-US" sz="2000" baseline="30000" dirty="0">
                <a:solidFill>
                  <a:schemeClr val="bg1"/>
                </a:solidFill>
                <a:latin typeface="Calibri" panose="020F0502020204030204" pitchFamily="34" charset="0"/>
                <a:cs typeface="Calibri" panose="020F0502020204030204" pitchFamily="34" charset="0"/>
              </a:rPr>
              <a:t>-3</a:t>
            </a:r>
          </a:p>
          <a:p>
            <a:pPr marL="761238" lvl="2" indent="-285750"/>
            <a:r>
              <a:rPr lang="en-US" sz="2000" dirty="0">
                <a:solidFill>
                  <a:schemeClr val="bg1"/>
                </a:solidFill>
                <a:latin typeface="Calibri" panose="020F0502020204030204" pitchFamily="34" charset="0"/>
                <a:cs typeface="Calibri" panose="020F0502020204030204" pitchFamily="34" charset="0"/>
              </a:rPr>
              <a:t>21 SNPs excluded</a:t>
            </a:r>
          </a:p>
          <a:p>
            <a:pPr marL="944118" lvl="3" indent="-285750"/>
            <a:r>
              <a:rPr lang="en-US" sz="2000" dirty="0">
                <a:solidFill>
                  <a:schemeClr val="bg1"/>
                </a:solidFill>
                <a:latin typeface="Calibri" panose="020F0502020204030204" pitchFamily="34" charset="0"/>
                <a:cs typeface="Calibri" panose="020F0502020204030204" pitchFamily="34" charset="0"/>
              </a:rPr>
              <a:t>3,074 SNPs retained</a:t>
            </a:r>
            <a:endParaRPr lang="en-US" sz="1800" dirty="0">
              <a:solidFill>
                <a:schemeClr val="bg1"/>
              </a:solidFill>
            </a:endParaRPr>
          </a:p>
        </p:txBody>
      </p:sp>
    </p:spTree>
    <p:extLst>
      <p:ext uri="{BB962C8B-B14F-4D97-AF65-F5344CB8AC3E}">
        <p14:creationId xmlns:p14="http://schemas.microsoft.com/office/powerpoint/2010/main" val="58597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D810-8C84-4C1A-A63F-6C78DA6BEC09}"/>
              </a:ext>
            </a:extLst>
          </p:cNvPr>
          <p:cNvSpPr>
            <a:spLocks noGrp="1"/>
          </p:cNvSpPr>
          <p:nvPr>
            <p:ph type="title"/>
          </p:nvPr>
        </p:nvSpPr>
        <p:spPr/>
        <p:txBody>
          <a:bodyPr/>
          <a:lstStyle/>
          <a:p>
            <a:r>
              <a:rPr lang="en-US" dirty="0">
                <a:solidFill>
                  <a:schemeClr val="bg1"/>
                </a:solidFill>
              </a:rPr>
              <a:t>HWE Testing</a:t>
            </a:r>
          </a:p>
        </p:txBody>
      </p:sp>
      <p:cxnSp>
        <p:nvCxnSpPr>
          <p:cNvPr id="5" name="Straight Connector 4">
            <a:extLst>
              <a:ext uri="{FF2B5EF4-FFF2-40B4-BE49-F238E27FC236}">
                <a16:creationId xmlns:a16="http://schemas.microsoft.com/office/drawing/2014/main" id="{9CCB2C25-B6C7-46B1-B39C-69ECD9E17449}"/>
              </a:ext>
            </a:extLst>
          </p:cNvPr>
          <p:cNvCxnSpPr/>
          <p:nvPr/>
        </p:nvCxnSpPr>
        <p:spPr>
          <a:xfrm>
            <a:off x="1097280" y="1912776"/>
            <a:ext cx="10136777"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424D28A-B5C0-449F-85CB-523C884F66BA}"/>
              </a:ext>
            </a:extLst>
          </p:cNvPr>
          <p:cNvGrpSpPr/>
          <p:nvPr/>
        </p:nvGrpSpPr>
        <p:grpSpPr>
          <a:xfrm>
            <a:off x="6950005" y="2088193"/>
            <a:ext cx="3584706" cy="2234330"/>
            <a:chOff x="997845" y="2108201"/>
            <a:chExt cx="5065880" cy="3269115"/>
          </a:xfrm>
        </p:grpSpPr>
        <p:pic>
          <p:nvPicPr>
            <p:cNvPr id="6" name="Picture 5">
              <a:extLst>
                <a:ext uri="{FF2B5EF4-FFF2-40B4-BE49-F238E27FC236}">
                  <a16:creationId xmlns:a16="http://schemas.microsoft.com/office/drawing/2014/main" id="{C5030040-16E7-41D1-A0B5-85CA040F80C5}"/>
                </a:ext>
              </a:extLst>
            </p:cNvPr>
            <p:cNvPicPr>
              <a:picLocks noChangeAspect="1"/>
            </p:cNvPicPr>
            <p:nvPr/>
          </p:nvPicPr>
          <p:blipFill>
            <a:blip r:embed="rId3"/>
            <a:stretch>
              <a:fillRect/>
            </a:stretch>
          </p:blipFill>
          <p:spPr>
            <a:xfrm>
              <a:off x="997845" y="2108201"/>
              <a:ext cx="5065880" cy="3269115"/>
            </a:xfrm>
            <a:prstGeom prst="rect">
              <a:avLst/>
            </a:prstGeom>
          </p:spPr>
        </p:pic>
        <p:sp>
          <p:nvSpPr>
            <p:cNvPr id="9" name="Oval 8">
              <a:extLst>
                <a:ext uri="{FF2B5EF4-FFF2-40B4-BE49-F238E27FC236}">
                  <a16:creationId xmlns:a16="http://schemas.microsoft.com/office/drawing/2014/main" id="{6C6DE96B-33EE-4E98-BF93-545A4A2863B4}"/>
                </a:ext>
              </a:extLst>
            </p:cNvPr>
            <p:cNvSpPr/>
            <p:nvPr/>
          </p:nvSpPr>
          <p:spPr>
            <a:xfrm>
              <a:off x="5550946" y="2657140"/>
              <a:ext cx="512779" cy="4212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632E7EC-FF43-4265-AB4F-FC1160488FF0}"/>
              </a:ext>
            </a:extLst>
          </p:cNvPr>
          <p:cNvGrpSpPr/>
          <p:nvPr/>
        </p:nvGrpSpPr>
        <p:grpSpPr>
          <a:xfrm>
            <a:off x="6950005" y="4413894"/>
            <a:ext cx="3584706" cy="2234331"/>
            <a:chOff x="6733461" y="4055633"/>
            <a:chExt cx="3584705" cy="2354399"/>
          </a:xfrm>
        </p:grpSpPr>
        <p:pic>
          <p:nvPicPr>
            <p:cNvPr id="8" name="Picture 7">
              <a:extLst>
                <a:ext uri="{FF2B5EF4-FFF2-40B4-BE49-F238E27FC236}">
                  <a16:creationId xmlns:a16="http://schemas.microsoft.com/office/drawing/2014/main" id="{ABFE5F4E-4576-40B4-8001-421031DF0FE8}"/>
                </a:ext>
              </a:extLst>
            </p:cNvPr>
            <p:cNvPicPr>
              <a:picLocks noChangeAspect="1"/>
            </p:cNvPicPr>
            <p:nvPr/>
          </p:nvPicPr>
          <p:blipFill>
            <a:blip r:embed="rId4"/>
            <a:stretch>
              <a:fillRect/>
            </a:stretch>
          </p:blipFill>
          <p:spPr>
            <a:xfrm>
              <a:off x="6733461" y="4055633"/>
              <a:ext cx="3584705" cy="2354399"/>
            </a:xfrm>
            <a:prstGeom prst="rect">
              <a:avLst/>
            </a:prstGeom>
          </p:spPr>
        </p:pic>
        <p:sp>
          <p:nvSpPr>
            <p:cNvPr id="10" name="Oval 9">
              <a:extLst>
                <a:ext uri="{FF2B5EF4-FFF2-40B4-BE49-F238E27FC236}">
                  <a16:creationId xmlns:a16="http://schemas.microsoft.com/office/drawing/2014/main" id="{510FBB9B-82ED-4632-B2A4-920A8FF69F6D}"/>
                </a:ext>
              </a:extLst>
            </p:cNvPr>
            <p:cNvSpPr/>
            <p:nvPr/>
          </p:nvSpPr>
          <p:spPr>
            <a:xfrm>
              <a:off x="9857591" y="4451131"/>
              <a:ext cx="367276" cy="304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ontent Placeholder 3">
            <a:extLst>
              <a:ext uri="{FF2B5EF4-FFF2-40B4-BE49-F238E27FC236}">
                <a16:creationId xmlns:a16="http://schemas.microsoft.com/office/drawing/2014/main" id="{B5E7F117-0D10-426E-9450-63BB3089F53B}"/>
              </a:ext>
            </a:extLst>
          </p:cNvPr>
          <p:cNvGraphicFramePr>
            <a:graphicFrameLocks noGrp="1"/>
          </p:cNvGraphicFramePr>
          <p:nvPr>
            <p:ph idx="1"/>
            <p:extLst>
              <p:ext uri="{D42A27DB-BD31-4B8C-83A1-F6EECF244321}">
                <p14:modId xmlns:p14="http://schemas.microsoft.com/office/powerpoint/2010/main" val="3257267797"/>
              </p:ext>
            </p:extLst>
          </p:nvPr>
        </p:nvGraphicFramePr>
        <p:xfrm>
          <a:off x="150290" y="2904012"/>
          <a:ext cx="6706416" cy="28370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TextBox 13">
            <a:extLst>
              <a:ext uri="{FF2B5EF4-FFF2-40B4-BE49-F238E27FC236}">
                <a16:creationId xmlns:a16="http://schemas.microsoft.com/office/drawing/2014/main" id="{5C2A70F5-69D0-4648-BF97-776E5B0CCE66}"/>
              </a:ext>
            </a:extLst>
          </p:cNvPr>
          <p:cNvSpPr txBox="1"/>
          <p:nvPr/>
        </p:nvSpPr>
        <p:spPr>
          <a:xfrm>
            <a:off x="10577675" y="2378505"/>
            <a:ext cx="1427793" cy="523220"/>
          </a:xfrm>
          <a:prstGeom prst="rect">
            <a:avLst/>
          </a:prstGeom>
          <a:noFill/>
        </p:spPr>
        <p:txBody>
          <a:bodyPr wrap="square" rtlCol="0">
            <a:spAutoFit/>
          </a:bodyPr>
          <a:lstStyle/>
          <a:p>
            <a:r>
              <a:rPr lang="en-US" sz="1400" dirty="0" err="1">
                <a:solidFill>
                  <a:schemeClr val="bg1"/>
                </a:solidFill>
              </a:rPr>
              <a:t>snpID</a:t>
            </a:r>
            <a:r>
              <a:rPr lang="en-US" sz="1400" dirty="0">
                <a:solidFill>
                  <a:schemeClr val="bg1"/>
                </a:solidFill>
              </a:rPr>
              <a:t> 1015218</a:t>
            </a:r>
          </a:p>
          <a:p>
            <a:r>
              <a:rPr lang="en-US" sz="1400" dirty="0">
                <a:solidFill>
                  <a:schemeClr val="bg1"/>
                </a:solidFill>
              </a:rPr>
              <a:t>*P = 5.62e</a:t>
            </a:r>
            <a:r>
              <a:rPr lang="en-US" sz="1400" baseline="30000" dirty="0">
                <a:solidFill>
                  <a:schemeClr val="bg1"/>
                </a:solidFill>
              </a:rPr>
              <a:t>-5</a:t>
            </a:r>
          </a:p>
        </p:txBody>
      </p:sp>
      <p:sp>
        <p:nvSpPr>
          <p:cNvPr id="15" name="TextBox 14">
            <a:extLst>
              <a:ext uri="{FF2B5EF4-FFF2-40B4-BE49-F238E27FC236}">
                <a16:creationId xmlns:a16="http://schemas.microsoft.com/office/drawing/2014/main" id="{30D90308-3146-4C98-94FC-01C39D580A97}"/>
              </a:ext>
            </a:extLst>
          </p:cNvPr>
          <p:cNvSpPr txBox="1"/>
          <p:nvPr/>
        </p:nvSpPr>
        <p:spPr>
          <a:xfrm>
            <a:off x="10577674" y="4671884"/>
            <a:ext cx="1427793" cy="523220"/>
          </a:xfrm>
          <a:prstGeom prst="rect">
            <a:avLst/>
          </a:prstGeom>
          <a:noFill/>
        </p:spPr>
        <p:txBody>
          <a:bodyPr wrap="square" rtlCol="0">
            <a:spAutoFit/>
          </a:bodyPr>
          <a:lstStyle/>
          <a:p>
            <a:r>
              <a:rPr lang="en-US" sz="1400" dirty="0" err="1">
                <a:solidFill>
                  <a:schemeClr val="bg1"/>
                </a:solidFill>
              </a:rPr>
              <a:t>snpID</a:t>
            </a:r>
            <a:r>
              <a:rPr lang="en-US" sz="1400" dirty="0">
                <a:solidFill>
                  <a:schemeClr val="bg1"/>
                </a:solidFill>
              </a:rPr>
              <a:t> 1056077</a:t>
            </a:r>
          </a:p>
          <a:p>
            <a:r>
              <a:rPr lang="en-US" sz="1400" dirty="0">
                <a:solidFill>
                  <a:schemeClr val="bg1"/>
                </a:solidFill>
              </a:rPr>
              <a:t>P = 4.5e</a:t>
            </a:r>
            <a:r>
              <a:rPr lang="en-US" sz="1400" baseline="30000" dirty="0">
                <a:solidFill>
                  <a:schemeClr val="bg1"/>
                </a:solidFill>
              </a:rPr>
              <a:t>-3</a:t>
            </a:r>
          </a:p>
        </p:txBody>
      </p:sp>
      <p:sp>
        <p:nvSpPr>
          <p:cNvPr id="16" name="TextBox 15">
            <a:extLst>
              <a:ext uri="{FF2B5EF4-FFF2-40B4-BE49-F238E27FC236}">
                <a16:creationId xmlns:a16="http://schemas.microsoft.com/office/drawing/2014/main" id="{27FED3C7-7AB0-4158-8532-3C0151FF7970}"/>
              </a:ext>
            </a:extLst>
          </p:cNvPr>
          <p:cNvSpPr txBox="1"/>
          <p:nvPr/>
        </p:nvSpPr>
        <p:spPr>
          <a:xfrm>
            <a:off x="8283388" y="6648225"/>
            <a:ext cx="3908612" cy="253916"/>
          </a:xfrm>
          <a:prstGeom prst="rect">
            <a:avLst/>
          </a:prstGeom>
          <a:noFill/>
        </p:spPr>
        <p:txBody>
          <a:bodyPr wrap="square" rtlCol="0">
            <a:spAutoFit/>
          </a:bodyPr>
          <a:lstStyle/>
          <a:p>
            <a:r>
              <a:rPr lang="en-US" sz="1050" dirty="0">
                <a:solidFill>
                  <a:schemeClr val="bg1"/>
                </a:solidFill>
              </a:rPr>
              <a:t>* Indicates significant HWE p value above threshold of 1.0e</a:t>
            </a:r>
            <a:r>
              <a:rPr lang="en-US" sz="1050" baseline="30000" dirty="0">
                <a:solidFill>
                  <a:schemeClr val="bg1"/>
                </a:solidFill>
              </a:rPr>
              <a:t>-4</a:t>
            </a:r>
          </a:p>
        </p:txBody>
      </p:sp>
    </p:spTree>
    <p:extLst>
      <p:ext uri="{BB962C8B-B14F-4D97-AF65-F5344CB8AC3E}">
        <p14:creationId xmlns:p14="http://schemas.microsoft.com/office/powerpoint/2010/main" val="131157032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831"/>
      </a:dk2>
      <a:lt2>
        <a:srgbClr val="F0F3F1"/>
      </a:lt2>
      <a:accent1>
        <a:srgbClr val="C34DB7"/>
      </a:accent1>
      <a:accent2>
        <a:srgbClr val="8C3BB1"/>
      </a:accent2>
      <a:accent3>
        <a:srgbClr val="6D4DC3"/>
      </a:accent3>
      <a:accent4>
        <a:srgbClr val="3F50B3"/>
      </a:accent4>
      <a:accent5>
        <a:srgbClr val="4D90C3"/>
      </a:accent5>
      <a:accent6>
        <a:srgbClr val="3BAFB1"/>
      </a:accent6>
      <a:hlink>
        <a:srgbClr val="3F72BF"/>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1628</Words>
  <Application>Microsoft Office PowerPoint</Application>
  <PresentationFormat>Widescreen</PresentationFormat>
  <Paragraphs>149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Nova Light</vt:lpstr>
      <vt:lpstr>Bembo</vt:lpstr>
      <vt:lpstr>Calibri</vt:lpstr>
      <vt:lpstr>Helvetica Neue</vt:lpstr>
      <vt:lpstr>RetrospectVTI</vt:lpstr>
      <vt:lpstr>2072 – Project 1  Genotype QC</vt:lpstr>
      <vt:lpstr>The Dataset</vt:lpstr>
      <vt:lpstr>Missingness</vt:lpstr>
      <vt:lpstr>Allelic Imbalance</vt:lpstr>
      <vt:lpstr>Sex Discrepancies</vt:lpstr>
      <vt:lpstr>Relatedness Discrepancies</vt:lpstr>
      <vt:lpstr>Population Substructure</vt:lpstr>
      <vt:lpstr>Duplicate Sample Discordance</vt:lpstr>
      <vt:lpstr>HWE Testing</vt:lpstr>
      <vt:lpstr>The Cleaned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2072 – Project 1  Genotype QC</dc:title>
  <dc:creator>Benn, Maleah Elyse</dc:creator>
  <cp:lastModifiedBy>Benn, Maleah Elyse</cp:lastModifiedBy>
  <cp:revision>22</cp:revision>
  <dcterms:created xsi:type="dcterms:W3CDTF">2022-02-17T16:52:56Z</dcterms:created>
  <dcterms:modified xsi:type="dcterms:W3CDTF">2022-02-17T20:20:37Z</dcterms:modified>
</cp:coreProperties>
</file>