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81" r:id="rId3"/>
    <p:sldId id="282" r:id="rId4"/>
    <p:sldId id="283" r:id="rId5"/>
    <p:sldId id="284"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4" r:id="rId22"/>
    <p:sldId id="273" r:id="rId23"/>
    <p:sldId id="275" r:id="rId24"/>
    <p:sldId id="276" r:id="rId25"/>
    <p:sldId id="272"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63" d="100"/>
          <a:sy n="63" d="100"/>
        </p:scale>
        <p:origin x="-114"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3115"/>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246"/>
            </a:lvl1pPr>
            <a:lvl2pPr marL="237390" indent="0" algn="ctr">
              <a:buNone/>
              <a:defRPr sz="1038"/>
            </a:lvl2pPr>
            <a:lvl3pPr marL="474779" indent="0" algn="ctr">
              <a:buNone/>
              <a:defRPr sz="935"/>
            </a:lvl3pPr>
            <a:lvl4pPr marL="712169" indent="0" algn="ctr">
              <a:buNone/>
              <a:defRPr sz="831"/>
            </a:lvl4pPr>
            <a:lvl5pPr marL="949559" indent="0" algn="ctr">
              <a:buNone/>
              <a:defRPr sz="831"/>
            </a:lvl5pPr>
            <a:lvl6pPr marL="1186948" indent="0" algn="ctr">
              <a:buNone/>
              <a:defRPr sz="831"/>
            </a:lvl6pPr>
            <a:lvl7pPr marL="1424338" indent="0" algn="ctr">
              <a:buNone/>
              <a:defRPr sz="831"/>
            </a:lvl7pPr>
            <a:lvl8pPr marL="1661728" indent="0" algn="ctr">
              <a:buNone/>
              <a:defRPr sz="831"/>
            </a:lvl8pPr>
            <a:lvl9pPr marL="1899117" indent="0" algn="ctr">
              <a:buNone/>
              <a:defRPr sz="83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24/8/2021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pPr defTabSz="316520"/>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xmlns="" val="2115001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24/8/2021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pPr defTabSz="316520"/>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xmlns="" val="44424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623">
                <a:solidFill>
                  <a:schemeClr val="tx1">
                    <a:tint val="75000"/>
                  </a:schemeClr>
                </a:solidFill>
              </a:defRPr>
            </a:lvl1pPr>
          </a:lstStyle>
          <a:p>
            <a:fld id="{748CC04B-F14D-4D84-87FF-551C3A1A96F3}" type="datetimeFigureOut">
              <a:rPr lang="en-SG" smtClean="0"/>
              <a:pPr/>
              <a:t>24/8/2021</a:t>
            </a:fld>
            <a:endParaRPr lang="en-SG"/>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62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623">
                <a:solidFill>
                  <a:schemeClr val="tx1">
                    <a:tint val="75000"/>
                  </a:schemeClr>
                </a:solidFill>
              </a:defRPr>
            </a:lvl1pPr>
          </a:lstStyle>
          <a:p>
            <a:fld id="{7D1FFCEE-8EA7-4729-8908-DCF176BE10DA}" type="slidenum">
              <a:rPr lang="en-SG" smtClean="0"/>
              <a:pPr/>
              <a:t>‹#›</a:t>
            </a:fld>
            <a:endParaRPr lang="en-SG"/>
          </a:p>
        </p:txBody>
      </p:sp>
    </p:spTree>
    <p:extLst>
      <p:ext uri="{BB962C8B-B14F-4D97-AF65-F5344CB8AC3E}">
        <p14:creationId xmlns:p14="http://schemas.microsoft.com/office/powerpoint/2010/main" xmlns="" val="1212059894"/>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474779" rtl="0" eaLnBrk="1" latinLnBrk="0" hangingPunct="1">
        <a:lnSpc>
          <a:spcPct val="90000"/>
        </a:lnSpc>
        <a:spcBef>
          <a:spcPct val="0"/>
        </a:spcBef>
        <a:buNone/>
        <a:defRPr sz="2285" kern="1200">
          <a:solidFill>
            <a:schemeClr val="tx1"/>
          </a:solidFill>
          <a:latin typeface="+mj-lt"/>
          <a:ea typeface="+mj-ea"/>
          <a:cs typeface="+mj-cs"/>
        </a:defRPr>
      </a:lvl1pPr>
    </p:titleStyle>
    <p:bodyStyle>
      <a:lvl1pPr marL="118695" indent="-118695" algn="l" defTabSz="474779" rtl="0" eaLnBrk="1" latinLnBrk="0" hangingPunct="1">
        <a:lnSpc>
          <a:spcPct val="90000"/>
        </a:lnSpc>
        <a:spcBef>
          <a:spcPts val="519"/>
        </a:spcBef>
        <a:buFont typeface="Arial" panose="020B0604020202020204" pitchFamily="34" charset="0"/>
        <a:buChar char="•"/>
        <a:defRPr sz="1454" kern="1200">
          <a:solidFill>
            <a:schemeClr val="tx1"/>
          </a:solidFill>
          <a:latin typeface="+mn-lt"/>
          <a:ea typeface="+mn-ea"/>
          <a:cs typeface="+mn-cs"/>
        </a:defRPr>
      </a:lvl1pPr>
      <a:lvl2pPr marL="356085" indent="-118695" algn="l" defTabSz="474779" rtl="0" eaLnBrk="1" latinLnBrk="0" hangingPunct="1">
        <a:lnSpc>
          <a:spcPct val="90000"/>
        </a:lnSpc>
        <a:spcBef>
          <a:spcPts val="260"/>
        </a:spcBef>
        <a:buFont typeface="Arial" panose="020B0604020202020204" pitchFamily="34" charset="0"/>
        <a:buChar char="•"/>
        <a:defRPr sz="1246" kern="1200">
          <a:solidFill>
            <a:schemeClr val="tx1"/>
          </a:solidFill>
          <a:latin typeface="+mn-lt"/>
          <a:ea typeface="+mn-ea"/>
          <a:cs typeface="+mn-cs"/>
        </a:defRPr>
      </a:lvl2pPr>
      <a:lvl3pPr marL="593474" indent="-118695" algn="l" defTabSz="474779" rtl="0" eaLnBrk="1" latinLnBrk="0" hangingPunct="1">
        <a:lnSpc>
          <a:spcPct val="90000"/>
        </a:lnSpc>
        <a:spcBef>
          <a:spcPts val="260"/>
        </a:spcBef>
        <a:buFont typeface="Arial" panose="020B0604020202020204" pitchFamily="34" charset="0"/>
        <a:buChar char="•"/>
        <a:defRPr sz="1038" kern="1200">
          <a:solidFill>
            <a:schemeClr val="tx1"/>
          </a:solidFill>
          <a:latin typeface="+mn-lt"/>
          <a:ea typeface="+mn-ea"/>
          <a:cs typeface="+mn-cs"/>
        </a:defRPr>
      </a:lvl3pPr>
      <a:lvl4pPr marL="83086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4pPr>
      <a:lvl5pPr marL="106825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5pPr>
      <a:lvl6pPr marL="130564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6pPr>
      <a:lvl7pPr marL="154303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7pPr>
      <a:lvl8pPr marL="178042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8pPr>
      <a:lvl9pPr marL="2017812"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9pPr>
    </p:bodyStyle>
    <p:otherStyle>
      <a:defPPr>
        <a:defRPr lang="en-US"/>
      </a:defPPr>
      <a:lvl1pPr marL="0" algn="l" defTabSz="474779" rtl="0" eaLnBrk="1" latinLnBrk="0" hangingPunct="1">
        <a:defRPr sz="935" kern="1200">
          <a:solidFill>
            <a:schemeClr val="tx1"/>
          </a:solidFill>
          <a:latin typeface="+mn-lt"/>
          <a:ea typeface="+mn-ea"/>
          <a:cs typeface="+mn-cs"/>
        </a:defRPr>
      </a:lvl1pPr>
      <a:lvl2pPr marL="237390" algn="l" defTabSz="474779" rtl="0" eaLnBrk="1" latinLnBrk="0" hangingPunct="1">
        <a:defRPr sz="935" kern="1200">
          <a:solidFill>
            <a:schemeClr val="tx1"/>
          </a:solidFill>
          <a:latin typeface="+mn-lt"/>
          <a:ea typeface="+mn-ea"/>
          <a:cs typeface="+mn-cs"/>
        </a:defRPr>
      </a:lvl2pPr>
      <a:lvl3pPr marL="474779" algn="l" defTabSz="474779" rtl="0" eaLnBrk="1" latinLnBrk="0" hangingPunct="1">
        <a:defRPr sz="935" kern="1200">
          <a:solidFill>
            <a:schemeClr val="tx1"/>
          </a:solidFill>
          <a:latin typeface="+mn-lt"/>
          <a:ea typeface="+mn-ea"/>
          <a:cs typeface="+mn-cs"/>
        </a:defRPr>
      </a:lvl3pPr>
      <a:lvl4pPr marL="712169" algn="l" defTabSz="474779" rtl="0" eaLnBrk="1" latinLnBrk="0" hangingPunct="1">
        <a:defRPr sz="935" kern="1200">
          <a:solidFill>
            <a:schemeClr val="tx1"/>
          </a:solidFill>
          <a:latin typeface="+mn-lt"/>
          <a:ea typeface="+mn-ea"/>
          <a:cs typeface="+mn-cs"/>
        </a:defRPr>
      </a:lvl4pPr>
      <a:lvl5pPr marL="949559" algn="l" defTabSz="474779" rtl="0" eaLnBrk="1" latinLnBrk="0" hangingPunct="1">
        <a:defRPr sz="935" kern="1200">
          <a:solidFill>
            <a:schemeClr val="tx1"/>
          </a:solidFill>
          <a:latin typeface="+mn-lt"/>
          <a:ea typeface="+mn-ea"/>
          <a:cs typeface="+mn-cs"/>
        </a:defRPr>
      </a:lvl5pPr>
      <a:lvl6pPr marL="1186948" algn="l" defTabSz="474779" rtl="0" eaLnBrk="1" latinLnBrk="0" hangingPunct="1">
        <a:defRPr sz="935" kern="1200">
          <a:solidFill>
            <a:schemeClr val="tx1"/>
          </a:solidFill>
          <a:latin typeface="+mn-lt"/>
          <a:ea typeface="+mn-ea"/>
          <a:cs typeface="+mn-cs"/>
        </a:defRPr>
      </a:lvl6pPr>
      <a:lvl7pPr marL="1424338" algn="l" defTabSz="474779" rtl="0" eaLnBrk="1" latinLnBrk="0" hangingPunct="1">
        <a:defRPr sz="935" kern="1200">
          <a:solidFill>
            <a:schemeClr val="tx1"/>
          </a:solidFill>
          <a:latin typeface="+mn-lt"/>
          <a:ea typeface="+mn-ea"/>
          <a:cs typeface="+mn-cs"/>
        </a:defRPr>
      </a:lvl7pPr>
      <a:lvl8pPr marL="1661728" algn="l" defTabSz="474779" rtl="0" eaLnBrk="1" latinLnBrk="0" hangingPunct="1">
        <a:defRPr sz="935" kern="1200">
          <a:solidFill>
            <a:schemeClr val="tx1"/>
          </a:solidFill>
          <a:latin typeface="+mn-lt"/>
          <a:ea typeface="+mn-ea"/>
          <a:cs typeface="+mn-cs"/>
        </a:defRPr>
      </a:lvl8pPr>
      <a:lvl9pPr marL="1899117" algn="l" defTabSz="474779" rtl="0" eaLnBrk="1" latinLnBrk="0" hangingPunct="1">
        <a:defRPr sz="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vortexbladeles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hackerearth.com/challenges/competitive/hackerearth-machine-learning-challenge-predict-windmill-pow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07647" y="4508604"/>
            <a:ext cx="976691" cy="9483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83857" y="507807"/>
            <a:ext cx="1824272" cy="948300"/>
          </a:xfrm>
          <a:prstGeom prst="rect">
            <a:avLst/>
          </a:prstGeom>
        </p:spPr>
      </p:pic>
      <p:sp>
        <p:nvSpPr>
          <p:cNvPr id="8" name="TextBox 7"/>
          <p:cNvSpPr txBox="1"/>
          <p:nvPr/>
        </p:nvSpPr>
        <p:spPr>
          <a:xfrm>
            <a:off x="4120090" y="1883393"/>
            <a:ext cx="3951811" cy="699422"/>
          </a:xfrm>
          <a:prstGeom prst="rect">
            <a:avLst/>
          </a:prstGeom>
          <a:noFill/>
        </p:spPr>
        <p:txBody>
          <a:bodyPr wrap="square" rtlCol="0">
            <a:spAutoFit/>
          </a:bodyPr>
          <a:lstStyle/>
          <a:p>
            <a:pPr algn="ctr" defTabSz="316520"/>
            <a:r>
              <a:rPr lang="en-SG" sz="1315" dirty="0">
                <a:solidFill>
                  <a:prstClr val="black"/>
                </a:solidFill>
                <a:latin typeface="Times New Roman" panose="02020603050405020304" pitchFamily="18" charset="0"/>
                <a:cs typeface="Times New Roman" panose="02020603050405020304" pitchFamily="18" charset="0"/>
              </a:rPr>
              <a:t>A CENTER FOR INTER-DISCIPLINARY RESEARCH</a:t>
            </a:r>
          </a:p>
          <a:p>
            <a:pPr algn="ctr" defTabSz="316520"/>
            <a:r>
              <a:rPr lang="en-SG" sz="1315" dirty="0">
                <a:solidFill>
                  <a:prstClr val="black"/>
                </a:solidFill>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4120090" y="5609346"/>
            <a:ext cx="3951810" cy="667490"/>
          </a:xfrm>
          <a:prstGeom prst="rect">
            <a:avLst/>
          </a:prstGeom>
          <a:noFill/>
        </p:spPr>
        <p:txBody>
          <a:bodyPr wrap="square" rtlCol="0">
            <a:spAutoFit/>
          </a:bodyPr>
          <a:lstStyle/>
          <a:p>
            <a:pPr algn="ctr" defTabSz="316520"/>
            <a:r>
              <a:rPr lang="en-SG" sz="1246" spc="21" dirty="0">
                <a:solidFill>
                  <a:prstClr val="black"/>
                </a:solidFill>
                <a:latin typeface="Times New Roman" panose="02020603050405020304" pitchFamily="18" charset="0"/>
                <a:cs typeface="Times New Roman" panose="02020603050405020304" pitchFamily="18" charset="0"/>
              </a:rPr>
              <a:t>GOKARAJU RANGARAJU</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INSTITUTE OF ENGINEERING AND TECHNOLOGY</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4437747" y="3304223"/>
            <a:ext cx="3316504"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266023" y="3614845"/>
            <a:ext cx="1659948" cy="284052"/>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xmlns="" id="{6D704468-1195-46E8-A1BD-281EFBB55FDC}"/>
              </a:ext>
            </a:extLst>
          </p:cNvPr>
          <p:cNvCxnSpPr/>
          <p:nvPr/>
        </p:nvCxnSpPr>
        <p:spPr>
          <a:xfrm flipV="1">
            <a:off x="4617217" y="4206150"/>
            <a:ext cx="295756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80264E38-B581-4B2E-87A3-33F069A00240}"/>
              </a:ext>
            </a:extLst>
          </p:cNvPr>
          <p:cNvSpPr txBox="1"/>
          <p:nvPr/>
        </p:nvSpPr>
        <p:spPr>
          <a:xfrm>
            <a:off x="5387075" y="2433173"/>
            <a:ext cx="1821092" cy="667490"/>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TITLE</a:t>
            </a:r>
          </a:p>
          <a:p>
            <a:pPr algn="ctr" defTabSz="316520"/>
            <a:r>
              <a:rPr lang="en-SG" sz="1246" b="1" dirty="0">
                <a:solidFill>
                  <a:prstClr val="black"/>
                </a:solidFill>
                <a:latin typeface="Times New Roman" panose="02020603050405020304" pitchFamily="18" charset="0"/>
                <a:cs typeface="Times New Roman" panose="02020603050405020304" pitchFamily="18" charset="0"/>
              </a:rPr>
              <a:t>“A FINE WINDY DAY”</a:t>
            </a:r>
          </a:p>
        </p:txBody>
      </p:sp>
      <p:sp>
        <p:nvSpPr>
          <p:cNvPr id="11" name="TextBox 10"/>
          <p:cNvSpPr txBox="1"/>
          <p:nvPr/>
        </p:nvSpPr>
        <p:spPr>
          <a:xfrm>
            <a:off x="3859625" y="3799638"/>
            <a:ext cx="4369572" cy="390620"/>
          </a:xfrm>
          <a:prstGeom prst="rect">
            <a:avLst/>
          </a:prstGeom>
          <a:noFill/>
        </p:spPr>
        <p:txBody>
          <a:bodyPr wrap="square" rtlCol="0">
            <a:spAutoFit/>
          </a:bodyPr>
          <a:lstStyle/>
          <a:p>
            <a:pPr algn="ctr" defTabSz="316520"/>
            <a:r>
              <a:rPr lang="en-GB" sz="969" dirty="0">
                <a:solidFill>
                  <a:prstClr val="black"/>
                </a:solidFill>
                <a:latin typeface="Times New Roman" panose="02020603050405020304" pitchFamily="18" charset="0"/>
                <a:cs typeface="Times New Roman" panose="02020603050405020304" pitchFamily="18" charset="0"/>
              </a:rPr>
              <a:t>M</a:t>
            </a:r>
            <a:r>
              <a:rPr lang="en-IN" sz="969" dirty="0">
                <a:solidFill>
                  <a:prstClr val="black"/>
                </a:solidFill>
                <a:latin typeface="Times New Roman" panose="02020603050405020304" pitchFamily="18" charset="0"/>
                <a:cs typeface="Times New Roman" panose="02020603050405020304" pitchFamily="18" charset="0"/>
              </a:rPr>
              <a:t>OHAMMED YASEEN ALI</a:t>
            </a:r>
          </a:p>
          <a:p>
            <a:pPr algn="ctr" defTabSz="316520"/>
            <a:r>
              <a:rPr lang="en-IN" sz="969" dirty="0">
                <a:solidFill>
                  <a:prstClr val="black"/>
                </a:solidFill>
                <a:latin typeface="Times New Roman" panose="02020603050405020304" pitchFamily="18" charset="0"/>
                <a:cs typeface="Times New Roman" panose="02020603050405020304" pitchFamily="18" charset="0"/>
              </a:rPr>
              <a:t>DEVI HEMA</a:t>
            </a:r>
            <a:endParaRPr lang="en-SG" sz="969" dirty="0">
              <a:solidFill>
                <a:prstClr val="black"/>
              </a:solidFill>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767267" y="22623"/>
            <a:ext cx="4702656" cy="6777012"/>
          </a:xfrm>
          <a:prstGeom prst="rect">
            <a:avLst/>
          </a:prstGeom>
        </p:spPr>
      </p:pic>
    </p:spTree>
    <p:extLst>
      <p:ext uri="{BB962C8B-B14F-4D97-AF65-F5344CB8AC3E}">
        <p14:creationId xmlns:p14="http://schemas.microsoft.com/office/powerpoint/2010/main" xmlns="" val="205234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828" y="203199"/>
            <a:ext cx="3595687" cy="928914"/>
          </a:xfrm>
        </p:spPr>
        <p:txBody>
          <a:bodyPr>
            <a:normAutofit/>
          </a:bodyPr>
          <a:lstStyle/>
          <a:p>
            <a:r>
              <a:rPr lang="en-US" sz="2800" b="1" u="sng" dirty="0"/>
              <a:t>Handling Null Values:</a:t>
            </a:r>
          </a:p>
        </p:txBody>
      </p:sp>
      <p:sp>
        <p:nvSpPr>
          <p:cNvPr id="5" name="Content Placeholder 4"/>
          <p:cNvSpPr>
            <a:spLocks noGrp="1"/>
          </p:cNvSpPr>
          <p:nvPr>
            <p:ph idx="1"/>
          </p:nvPr>
        </p:nvSpPr>
        <p:spPr>
          <a:xfrm>
            <a:off x="1295625" y="420914"/>
            <a:ext cx="10018713" cy="6437086"/>
          </a:xfrm>
        </p:spPr>
        <p:txBody>
          <a:bodyPr>
            <a:normAutofit/>
          </a:bodyPr>
          <a:lstStyle/>
          <a:p>
            <a:r>
              <a:rPr lang="en-US" dirty="0"/>
              <a:t>The train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p:txBody>
      </p:sp>
      <p:pic>
        <p:nvPicPr>
          <p:cNvPr id="6" name="Picture 5" descr="03.PNG"/>
          <p:cNvPicPr>
            <a:picLocks noChangeAspect="1"/>
          </p:cNvPicPr>
          <p:nvPr/>
        </p:nvPicPr>
        <p:blipFill>
          <a:blip r:embed="rId2"/>
          <a:stretch>
            <a:fillRect/>
          </a:stretch>
        </p:blipFill>
        <p:spPr>
          <a:xfrm>
            <a:off x="6145892" y="2081655"/>
            <a:ext cx="5799366" cy="4449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29" y="0"/>
            <a:ext cx="4630057" cy="798286"/>
          </a:xfrm>
        </p:spPr>
        <p:txBody>
          <a:bodyPr>
            <a:normAutofit fontScale="90000"/>
          </a:bodyPr>
          <a:lstStyle/>
          <a:p>
            <a:r>
              <a:rPr lang="en-US" b="1" u="sng" dirty="0"/>
              <a:t>Feature Engineering</a:t>
            </a:r>
            <a:r>
              <a:rPr lang="en-US" dirty="0"/>
              <a:t>:</a:t>
            </a:r>
          </a:p>
        </p:txBody>
      </p:sp>
      <p:sp>
        <p:nvSpPr>
          <p:cNvPr id="3" name="Content Placeholder 2"/>
          <p:cNvSpPr>
            <a:spLocks noGrp="1"/>
          </p:cNvSpPr>
          <p:nvPr>
            <p:ph idx="1"/>
          </p:nvPr>
        </p:nvSpPr>
        <p:spPr>
          <a:xfrm>
            <a:off x="1672996" y="1030515"/>
            <a:ext cx="10018713" cy="3672114"/>
          </a:xfrm>
        </p:spPr>
        <p:txBody>
          <a:bodyPr>
            <a:normAutofit/>
          </a:bodyPr>
          <a:lstStyle/>
          <a:p>
            <a:r>
              <a:rPr lang="en-US" dirty="0"/>
              <a:t>Since the algorithm requires numeric </a:t>
            </a:r>
            <a:r>
              <a:rPr lang="en-US" dirty="0" err="1"/>
              <a:t>dataframe</a:t>
            </a:r>
            <a:r>
              <a:rPr lang="en-US" dirty="0"/>
              <a:t> only, the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22  columns to 37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building the model.</a:t>
            </a:r>
          </a:p>
          <a:p>
            <a:r>
              <a:rPr lang="en-US" dirty="0"/>
              <a:t> The </a:t>
            </a:r>
            <a:r>
              <a:rPr lang="en-US" dirty="0" err="1"/>
              <a:t>atmospheric_temperature</a:t>
            </a:r>
            <a:r>
              <a:rPr lang="en-US" dirty="0"/>
              <a:t>(°C) column has the lowest correlation the </a:t>
            </a:r>
            <a:r>
              <a:rPr lang="en-US" dirty="0" err="1"/>
              <a:t>windmill_generated_power</a:t>
            </a:r>
            <a:r>
              <a:rPr lang="en-US" dirty="0"/>
              <a:t>(kW/h) column so it is dropped.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456" y="188686"/>
            <a:ext cx="4089174" cy="696685"/>
          </a:xfrm>
        </p:spPr>
        <p:txBody>
          <a:bodyPr>
            <a:normAutofit fontScale="90000"/>
          </a:bodyPr>
          <a:lstStyle/>
          <a:p>
            <a:r>
              <a:rPr lang="en-US" b="1" u="sng" dirty="0"/>
              <a:t>Data Visualization:</a:t>
            </a:r>
          </a:p>
        </p:txBody>
      </p:sp>
      <p:pic>
        <p:nvPicPr>
          <p:cNvPr id="9" name="Content Placeholder 8" descr="plt1.PNG"/>
          <p:cNvPicPr>
            <a:picLocks noGrp="1" noChangeAspect="1"/>
          </p:cNvPicPr>
          <p:nvPr>
            <p:ph idx="1"/>
          </p:nvPr>
        </p:nvPicPr>
        <p:blipFill>
          <a:blip r:embed="rId2"/>
          <a:stretch>
            <a:fillRect/>
          </a:stretch>
        </p:blipFill>
        <p:spPr>
          <a:xfrm>
            <a:off x="1599949" y="812801"/>
            <a:ext cx="6469994" cy="2946400"/>
          </a:xfrm>
        </p:spPr>
      </p:pic>
      <p:pic>
        <p:nvPicPr>
          <p:cNvPr id="11" name="Picture 10" descr="plt3.PNG"/>
          <p:cNvPicPr>
            <a:picLocks noChangeAspect="1"/>
          </p:cNvPicPr>
          <p:nvPr/>
        </p:nvPicPr>
        <p:blipFill>
          <a:blip r:embed="rId3"/>
          <a:stretch>
            <a:fillRect/>
          </a:stretch>
        </p:blipFill>
        <p:spPr>
          <a:xfrm>
            <a:off x="5181601" y="3831771"/>
            <a:ext cx="7010399" cy="30262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2.PNG"/>
          <p:cNvPicPr>
            <a:picLocks noGrp="1" noChangeAspect="1"/>
          </p:cNvPicPr>
          <p:nvPr>
            <p:ph idx="1"/>
          </p:nvPr>
        </p:nvPicPr>
        <p:blipFill>
          <a:blip r:embed="rId2"/>
          <a:stretch>
            <a:fillRect/>
          </a:stretch>
        </p:blipFill>
        <p:spPr>
          <a:xfrm>
            <a:off x="1698171" y="-1"/>
            <a:ext cx="6589486" cy="3410857"/>
          </a:xfrm>
          <a:prstGeom prst="rect">
            <a:avLst/>
          </a:prstGeom>
        </p:spPr>
      </p:pic>
      <p:pic>
        <p:nvPicPr>
          <p:cNvPr id="5" name="Picture 4" descr="plt4.PNG"/>
          <p:cNvPicPr>
            <a:picLocks noChangeAspect="1"/>
          </p:cNvPicPr>
          <p:nvPr/>
        </p:nvPicPr>
        <p:blipFill>
          <a:blip r:embed="rId3"/>
          <a:stretch>
            <a:fillRect/>
          </a:stretch>
        </p:blipFill>
        <p:spPr>
          <a:xfrm>
            <a:off x="5428344" y="3410857"/>
            <a:ext cx="6763656" cy="34471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5.PNG"/>
          <p:cNvPicPr>
            <a:picLocks noGrp="1" noChangeAspect="1"/>
          </p:cNvPicPr>
          <p:nvPr>
            <p:ph idx="1"/>
          </p:nvPr>
        </p:nvPicPr>
        <p:blipFill>
          <a:blip r:embed="rId2"/>
          <a:stretch>
            <a:fillRect/>
          </a:stretch>
        </p:blipFill>
        <p:spPr>
          <a:xfrm>
            <a:off x="1633740" y="0"/>
            <a:ext cx="7060317" cy="3425371"/>
          </a:xfrm>
        </p:spPr>
      </p:pic>
      <p:pic>
        <p:nvPicPr>
          <p:cNvPr id="5" name="Picture 4" descr="plt6.PNG"/>
          <p:cNvPicPr>
            <a:picLocks noChangeAspect="1"/>
          </p:cNvPicPr>
          <p:nvPr/>
        </p:nvPicPr>
        <p:blipFill>
          <a:blip r:embed="rId3"/>
          <a:stretch>
            <a:fillRect/>
          </a:stretch>
        </p:blipFill>
        <p:spPr>
          <a:xfrm>
            <a:off x="5558972" y="3410858"/>
            <a:ext cx="6633028" cy="34471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969" y="0"/>
            <a:ext cx="5105174" cy="6052457"/>
          </a:xfrm>
        </p:spPr>
        <p:txBody>
          <a:bodyPr>
            <a:normAutofit/>
          </a:bodyPr>
          <a:lstStyle/>
          <a:p>
            <a:pPr>
              <a:buNone/>
            </a:pPr>
            <a:r>
              <a:rPr lang="en-US" u="sng" dirty="0"/>
              <a:t> </a:t>
            </a:r>
            <a:r>
              <a:rPr lang="en-US" sz="3200" u="sng" dirty="0"/>
              <a:t>Preprocessing the test dataset:</a:t>
            </a:r>
          </a:p>
          <a:p>
            <a:r>
              <a:rPr lang="en-US" dirty="0"/>
              <a:t>The test dataset has the following 22 features.</a:t>
            </a:r>
          </a:p>
          <a:p>
            <a:r>
              <a:rPr lang="en-US" dirty="0"/>
              <a:t>Out of 21 features 18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for testing to predict the power generated by the windmill.</a:t>
            </a:r>
          </a:p>
        </p:txBody>
      </p:sp>
      <p:pic>
        <p:nvPicPr>
          <p:cNvPr id="4" name="Picture 3" descr="test_column.PNG"/>
          <p:cNvPicPr>
            <a:picLocks noChangeAspect="1"/>
          </p:cNvPicPr>
          <p:nvPr/>
        </p:nvPicPr>
        <p:blipFill>
          <a:blip r:embed="rId2"/>
          <a:stretch>
            <a:fillRect/>
          </a:stretch>
        </p:blipFill>
        <p:spPr>
          <a:xfrm>
            <a:off x="7199087" y="740229"/>
            <a:ext cx="4630056" cy="508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4466545" cy="707571"/>
          </a:xfrm>
        </p:spPr>
        <p:txBody>
          <a:bodyPr>
            <a:normAutofit fontScale="90000"/>
          </a:bodyPr>
          <a:lstStyle/>
          <a:p>
            <a:r>
              <a:rPr lang="en-US" b="1" u="sng" dirty="0"/>
              <a:t>Handling Null Values:</a:t>
            </a:r>
          </a:p>
        </p:txBody>
      </p:sp>
      <p:sp>
        <p:nvSpPr>
          <p:cNvPr id="3" name="Content Placeholder 2"/>
          <p:cNvSpPr>
            <a:spLocks noGrp="1"/>
          </p:cNvSpPr>
          <p:nvPr>
            <p:ph idx="1"/>
          </p:nvPr>
        </p:nvSpPr>
        <p:spPr>
          <a:xfrm>
            <a:off x="1484310" y="740229"/>
            <a:ext cx="10018713" cy="5050971"/>
          </a:xfrm>
        </p:spPr>
        <p:txBody>
          <a:bodyPr>
            <a:normAutofit fontScale="92500" lnSpcReduction="10000"/>
          </a:bodyPr>
          <a:lstStyle/>
          <a:p>
            <a:r>
              <a:rPr lang="en-US" dirty="0"/>
              <a:t>The test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a:p>
            <a:endParaRPr lang="en-US" dirty="0"/>
          </a:p>
        </p:txBody>
      </p:sp>
      <p:pic>
        <p:nvPicPr>
          <p:cNvPr id="5" name="Picture 4" descr="tes_null.PNG"/>
          <p:cNvPicPr>
            <a:picLocks noChangeAspect="1"/>
          </p:cNvPicPr>
          <p:nvPr/>
        </p:nvPicPr>
        <p:blipFill>
          <a:blip r:embed="rId2"/>
          <a:stretch>
            <a:fillRect/>
          </a:stretch>
        </p:blipFill>
        <p:spPr>
          <a:xfrm>
            <a:off x="6879771" y="1214438"/>
            <a:ext cx="4940101" cy="4692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71" y="0"/>
            <a:ext cx="5047116" cy="769257"/>
          </a:xfrm>
        </p:spPr>
        <p:txBody>
          <a:bodyPr/>
          <a:lstStyle/>
          <a:p>
            <a:r>
              <a:rPr lang="en-US" b="1" u="sng" dirty="0"/>
              <a:t>Feature Engineering</a:t>
            </a:r>
            <a:r>
              <a:rPr lang="en-US" dirty="0"/>
              <a:t>:</a:t>
            </a:r>
          </a:p>
        </p:txBody>
      </p:sp>
      <p:sp>
        <p:nvSpPr>
          <p:cNvPr id="3" name="Content Placeholder 2"/>
          <p:cNvSpPr>
            <a:spLocks noGrp="1"/>
          </p:cNvSpPr>
          <p:nvPr>
            <p:ph idx="1"/>
          </p:nvPr>
        </p:nvSpPr>
        <p:spPr>
          <a:xfrm>
            <a:off x="1484310" y="943429"/>
            <a:ext cx="10018713" cy="4847771"/>
          </a:xfrm>
        </p:spPr>
        <p:txBody>
          <a:bodyPr>
            <a:normAutofit/>
          </a:bodyPr>
          <a:lstStyle/>
          <a:p>
            <a:r>
              <a:rPr lang="en-US" dirty="0"/>
              <a:t>Since the algorithm requires numeric </a:t>
            </a:r>
            <a:r>
              <a:rPr lang="en-US" dirty="0" err="1"/>
              <a:t>dataframe</a:t>
            </a:r>
            <a:r>
              <a:rPr lang="en-US" dirty="0"/>
              <a:t> </a:t>
            </a:r>
            <a:r>
              <a:rPr lang="en-US" dirty="0" err="1"/>
              <a:t>only,the</a:t>
            </a:r>
            <a:r>
              <a:rPr lang="en-US" dirty="0"/>
              <a:t>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21  columns to 36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predicting.</a:t>
            </a:r>
          </a:p>
          <a:p>
            <a:r>
              <a:rPr lang="en-US" dirty="0"/>
              <a:t> The </a:t>
            </a:r>
            <a:r>
              <a:rPr lang="en-US" dirty="0" err="1"/>
              <a:t>atmospheric_temperature</a:t>
            </a:r>
            <a:r>
              <a:rPr lang="en-US" dirty="0"/>
              <a:t>(°C) column is dropped.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398" y="0"/>
            <a:ext cx="4234316" cy="740229"/>
          </a:xfrm>
        </p:spPr>
        <p:txBody>
          <a:bodyPr/>
          <a:lstStyle/>
          <a:p>
            <a:r>
              <a:rPr lang="en-US" b="1" u="sng" dirty="0"/>
              <a:t>Model creation:</a:t>
            </a:r>
          </a:p>
        </p:txBody>
      </p:sp>
      <p:sp>
        <p:nvSpPr>
          <p:cNvPr id="3" name="Content Placeholder 2"/>
          <p:cNvSpPr>
            <a:spLocks noGrp="1"/>
          </p:cNvSpPr>
          <p:nvPr>
            <p:ph idx="1"/>
          </p:nvPr>
        </p:nvSpPr>
        <p:spPr>
          <a:xfrm>
            <a:off x="1650775" y="740229"/>
            <a:ext cx="9852248" cy="5326742"/>
          </a:xfrm>
        </p:spPr>
        <p:txBody>
          <a:bodyPr>
            <a:normAutofit/>
          </a:bodyPr>
          <a:lstStyle/>
          <a:p>
            <a:r>
              <a:rPr lang="en-US" dirty="0"/>
              <a:t>First, the train dataset is used to train and test. The dataset is sliced into two parts train and test.</a:t>
            </a:r>
          </a:p>
          <a:p>
            <a:r>
              <a:rPr lang="en-US" dirty="0"/>
              <a:t> The two parts are further divided int0 train and test </a:t>
            </a:r>
            <a:r>
              <a:rPr lang="en-US" dirty="0" err="1"/>
              <a:t>dataframes</a:t>
            </a:r>
            <a:r>
              <a:rPr lang="en-US" dirty="0"/>
              <a:t> using     </a:t>
            </a:r>
            <a:r>
              <a:rPr lang="en-US" dirty="0" err="1"/>
              <a:t>train_test_split</a:t>
            </a:r>
            <a:r>
              <a:rPr lang="en-US" dirty="0"/>
              <a:t> function from </a:t>
            </a:r>
            <a:r>
              <a:rPr lang="en-US" dirty="0" err="1"/>
              <a:t>model_selection</a:t>
            </a:r>
            <a:r>
              <a:rPr lang="en-US" dirty="0"/>
              <a:t> module in </a:t>
            </a:r>
            <a:r>
              <a:rPr lang="en-US" dirty="0" err="1"/>
              <a:t>sklearn</a:t>
            </a:r>
            <a:r>
              <a:rPr lang="en-US" dirty="0"/>
              <a:t> library taking the test size as 20% of the train dataset(i.e.,</a:t>
            </a:r>
            <a:r>
              <a:rPr lang="en-US" dirty="0" err="1"/>
              <a:t>xtrain,ytrain,xtest,ytest</a:t>
            </a:r>
            <a:r>
              <a:rPr lang="en-US" dirty="0"/>
              <a:t>)</a:t>
            </a:r>
          </a:p>
          <a:p>
            <a:r>
              <a:rPr lang="en-US" dirty="0"/>
              <a:t>The model  has been trained using train data that has been allocated(i.e,80% of train dataset) using </a:t>
            </a:r>
            <a:r>
              <a:rPr lang="en-US" dirty="0" err="1"/>
              <a:t>XGBRegressor</a:t>
            </a:r>
            <a:r>
              <a:rPr lang="en-US" dirty="0"/>
              <a:t> learning algorithm </a:t>
            </a:r>
          </a:p>
          <a:p>
            <a:r>
              <a:rPr lang="en-US" dirty="0"/>
              <a:t> The prediction is made for </a:t>
            </a:r>
            <a:r>
              <a:rPr lang="en-US" dirty="0" err="1"/>
              <a:t>xtest</a:t>
            </a:r>
            <a:r>
              <a:rPr lang="en-US" dirty="0"/>
              <a:t> using predict method.</a:t>
            </a:r>
          </a:p>
          <a:p>
            <a:r>
              <a:rPr lang="en-US" dirty="0"/>
              <a:t>For accuracy ,r2_score function is used from metrics which has given a r2_score of 0.9453446432927175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69" y="1"/>
            <a:ext cx="4016602" cy="566056"/>
          </a:xfrm>
        </p:spPr>
        <p:txBody>
          <a:bodyPr>
            <a:normAutofit fontScale="90000"/>
          </a:bodyPr>
          <a:lstStyle/>
          <a:p>
            <a:r>
              <a:rPr lang="en-US" b="1" u="sng" dirty="0"/>
              <a:t>Accuracy plot</a:t>
            </a:r>
            <a:r>
              <a:rPr lang="en-US" dirty="0"/>
              <a:t>:</a:t>
            </a:r>
          </a:p>
        </p:txBody>
      </p:sp>
      <p:pic>
        <p:nvPicPr>
          <p:cNvPr id="4" name="Content Placeholder 3" descr="accuracy_plot.PNG"/>
          <p:cNvPicPr>
            <a:picLocks noGrp="1" noChangeAspect="1"/>
          </p:cNvPicPr>
          <p:nvPr>
            <p:ph idx="1"/>
          </p:nvPr>
        </p:nvPicPr>
        <p:blipFill>
          <a:blip r:embed="rId2"/>
          <a:stretch>
            <a:fillRect/>
          </a:stretch>
        </p:blipFill>
        <p:spPr>
          <a:xfrm>
            <a:off x="3047999" y="754742"/>
            <a:ext cx="6371771" cy="416560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20456" y="827450"/>
            <a:ext cx="3570593" cy="433196"/>
          </a:xfrm>
          <a:prstGeom prst="rect">
            <a:avLst/>
          </a:prstGeom>
        </p:spPr>
        <p:txBody>
          <a:bodyPr wrap="none">
            <a:spAutoFit/>
          </a:bodyPr>
          <a:lstStyle/>
          <a:p>
            <a:pPr algn="ctr" defTabSz="316520"/>
            <a:r>
              <a:rPr lang="en-IN" sz="2215"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3884657" y="1177255"/>
            <a:ext cx="4422684" cy="241476"/>
          </a:xfrm>
          <a:prstGeom prst="rect">
            <a:avLst/>
          </a:prstGeom>
        </p:spPr>
        <p:txBody>
          <a:bodyPr wrap="square">
            <a:spAutoFit/>
          </a:bodyPr>
          <a:lstStyle/>
          <a:p>
            <a:pPr algn="ctr" defTabSz="316520"/>
            <a:r>
              <a:rPr lang="en-IN"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4259203" y="1761445"/>
            <a:ext cx="3693098" cy="667619"/>
          </a:xfrm>
          <a:prstGeom prst="rect">
            <a:avLst/>
          </a:prstGeom>
        </p:spPr>
        <p:txBody>
          <a:bodyPr wrap="square">
            <a:spAutoFit/>
          </a:bodyPr>
          <a:lstStyle/>
          <a:p>
            <a:pPr algn="ctr" defTabSz="316520"/>
            <a:r>
              <a:rPr lang="en-US" sz="969" dirty="0">
                <a:solidFill>
                  <a:prstClr val="black"/>
                </a:solidFill>
                <a:latin typeface="Times New Roman" panose="02020603050405020304" pitchFamily="18" charset="0"/>
                <a:cs typeface="Times New Roman" panose="02020603050405020304" pitchFamily="18" charset="0"/>
              </a:rPr>
              <a:t>This is to certify that the project titled</a:t>
            </a:r>
          </a:p>
          <a:p>
            <a:pPr algn="ctr" defTabSz="316520"/>
            <a:r>
              <a:rPr lang="en-US" b="1" dirty="0">
                <a:solidFill>
                  <a:prstClr val="black"/>
                </a:solidFill>
                <a:latin typeface="Times New Roman" panose="02020603050405020304" pitchFamily="18" charset="0"/>
                <a:cs typeface="Times New Roman" panose="02020603050405020304" pitchFamily="18" charset="0"/>
              </a:rPr>
              <a:t> </a:t>
            </a:r>
            <a:endParaRPr lang="en-US" dirty="0">
              <a:solidFill>
                <a:prstClr val="black"/>
              </a:solidFill>
              <a:latin typeface="Times New Roman" panose="02020603050405020304" pitchFamily="18" charset="0"/>
              <a:cs typeface="Times New Roman" panose="02020603050405020304" pitchFamily="18" charset="0"/>
            </a:endParaRPr>
          </a:p>
          <a:p>
            <a:pPr algn="ctr" defTabSz="316520"/>
            <a:r>
              <a:rPr lang="en-US"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 A FINE WINDY DAY”</a:t>
            </a:r>
            <a:endParaRPr lang="en-SG"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Calibri" panose="020F0502020204030204"/>
            </a:endParaRPr>
          </a:p>
        </p:txBody>
      </p:sp>
      <p:sp>
        <p:nvSpPr>
          <p:cNvPr id="12" name="Rectangle 11"/>
          <p:cNvSpPr/>
          <p:nvPr/>
        </p:nvSpPr>
        <p:spPr>
          <a:xfrm>
            <a:off x="4010701" y="2517332"/>
            <a:ext cx="4170597" cy="987450"/>
          </a:xfrm>
          <a:prstGeom prst="rect">
            <a:avLst/>
          </a:prstGeom>
        </p:spPr>
        <p:txBody>
          <a:bodyPr wrap="square">
            <a:spAutoFit/>
          </a:bodyPr>
          <a:lstStyle/>
          <a:p>
            <a:pPr algn="ctr" defTabSz="316520"/>
            <a:endParaRPr lang="en-US" sz="1662" dirty="0">
              <a:solidFill>
                <a:prstClr val="black"/>
              </a:solidFill>
              <a:latin typeface="Times New Roman" panose="02020603050405020304" pitchFamily="18" charset="0"/>
              <a:cs typeface="Times New Roman" panose="02020603050405020304" pitchFamily="18" charset="0"/>
            </a:endParaRPr>
          </a:p>
          <a:p>
            <a:pPr algn="ctr" defTabSz="316520"/>
            <a:r>
              <a:rPr lang="en-US" sz="1662" dirty="0">
                <a:solidFill>
                  <a:prstClr val="black"/>
                </a:solidFill>
                <a:latin typeface="Times New Roman" panose="02020603050405020304" pitchFamily="18" charset="0"/>
                <a:cs typeface="Times New Roman" panose="02020603050405020304" pitchFamily="18" charset="0"/>
              </a:rPr>
              <a:t/>
            </a:r>
            <a:br>
              <a:rPr lang="en-US" sz="1662" dirty="0">
                <a:solidFill>
                  <a:prstClr val="black"/>
                </a:solidFill>
                <a:latin typeface="Times New Roman" panose="02020603050405020304" pitchFamily="18" charset="0"/>
                <a:cs typeface="Times New Roman" panose="02020603050405020304" pitchFamily="18" charset="0"/>
              </a:rPr>
            </a:br>
            <a:r>
              <a:rPr lang="en-US" sz="831" dirty="0">
                <a:solidFill>
                  <a:prstClr val="black"/>
                </a:solidFill>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831" dirty="0">
                <a:solidFill>
                  <a:prstClr val="black"/>
                </a:solidFill>
                <a:latin typeface="Times New Roman" panose="02020603050405020304" pitchFamily="18" charset="0"/>
                <a:cs typeface="Times New Roman" panose="02020603050405020304" pitchFamily="18" charset="0"/>
              </a:rPr>
              <a:t>AC </a:t>
            </a:r>
            <a:r>
              <a:rPr lang="en-US" sz="831" dirty="0">
                <a:solidFill>
                  <a:prstClr val="black"/>
                </a:solidFill>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nvGraphicFramePr>
        <p:xfrm>
          <a:off x="3992401" y="4220966"/>
          <a:ext cx="4226703" cy="1419758"/>
        </p:xfrm>
        <a:graphic>
          <a:graphicData uri="http://schemas.openxmlformats.org/drawingml/2006/table">
            <a:tbl>
              <a:tblPr firstRow="1" bandRow="1">
                <a:tableStyleId>{5C22544A-7EE6-4342-B048-85BDC9FD1C3A}</a:tableStyleId>
              </a:tblPr>
              <a:tblGrid>
                <a:gridCol w="1928719">
                  <a:extLst>
                    <a:ext uri="{9D8B030D-6E8A-4147-A177-3AD203B41FA5}">
                      <a16:colId xmlns:a16="http://schemas.microsoft.com/office/drawing/2014/main" xmlns="" val="20000"/>
                    </a:ext>
                  </a:extLst>
                </a:gridCol>
                <a:gridCol w="1333394">
                  <a:extLst>
                    <a:ext uri="{9D8B030D-6E8A-4147-A177-3AD203B41FA5}">
                      <a16:colId xmlns:a16="http://schemas.microsoft.com/office/drawing/2014/main" xmlns="" val="20001"/>
                    </a:ext>
                  </a:extLst>
                </a:gridCol>
                <a:gridCol w="964590">
                  <a:extLst>
                    <a:ext uri="{9D8B030D-6E8A-4147-A177-3AD203B41FA5}">
                      <a16:colId xmlns:a16="http://schemas.microsoft.com/office/drawing/2014/main" xmlns="" val="20002"/>
                    </a:ext>
                  </a:extLst>
                </a:gridCol>
              </a:tblGrid>
              <a:tr h="329435">
                <a:tc>
                  <a:txBody>
                    <a:bodyPr/>
                    <a:lstStyle/>
                    <a:p>
                      <a:pPr algn="ctr"/>
                      <a:r>
                        <a:rPr lang="en-IN" sz="1100" b="1" dirty="0">
                          <a:latin typeface="+mn-lt"/>
                        </a:rPr>
                        <a:t>NAME</a:t>
                      </a:r>
                      <a:endParaRPr lang="en-US" sz="1100" b="1" dirty="0">
                        <a:latin typeface="+mn-lt"/>
                      </a:endParaRPr>
                    </a:p>
                  </a:txBody>
                  <a:tcPr marL="24923" marR="24923" marT="24923" marB="24923" anchor="ctr"/>
                </a:tc>
                <a:tc>
                  <a:txBody>
                    <a:bodyPr/>
                    <a:lstStyle/>
                    <a:p>
                      <a:pPr algn="ctr"/>
                      <a:r>
                        <a:rPr lang="en-IN" sz="1100" b="1" dirty="0">
                          <a:latin typeface="+mn-lt"/>
                        </a:rPr>
                        <a:t>ROLL</a:t>
                      </a:r>
                      <a:r>
                        <a:rPr lang="en-IN" sz="1100" b="1" baseline="0" dirty="0">
                          <a:latin typeface="+mn-lt"/>
                        </a:rPr>
                        <a:t> NO.</a:t>
                      </a:r>
                      <a:endParaRPr lang="en-US" sz="1100" b="1" dirty="0">
                        <a:latin typeface="+mn-lt"/>
                      </a:endParaRPr>
                    </a:p>
                  </a:txBody>
                  <a:tcPr marL="24923" marR="24923" marT="24923" marB="24923" anchor="ctr"/>
                </a:tc>
                <a:tc>
                  <a:txBody>
                    <a:bodyPr/>
                    <a:lstStyle/>
                    <a:p>
                      <a:pPr algn="ctr"/>
                      <a:r>
                        <a:rPr lang="en-IN" sz="1100" b="1" dirty="0">
                          <a:latin typeface="+mn-lt"/>
                        </a:rPr>
                        <a:t>BRANCH</a:t>
                      </a:r>
                      <a:endParaRPr lang="en-US" sz="1100" b="1" dirty="0">
                        <a:latin typeface="+mn-lt"/>
                      </a:endParaRPr>
                    </a:p>
                  </a:txBody>
                  <a:tcPr marL="24923" marR="24923" marT="24923" marB="24923" anchor="ctr"/>
                </a:tc>
                <a:extLst>
                  <a:ext uri="{0D108BD9-81ED-4DB2-BD59-A6C34878D82A}">
                    <a16:rowId xmlns:a16="http://schemas.microsoft.com/office/drawing/2014/main" xmlns="" val="10000"/>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M</a:t>
                      </a:r>
                      <a:r>
                        <a:rPr lang="en-IN" sz="1000" b="0" i="0" u="none" strike="noStrike" dirty="0">
                          <a:solidFill>
                            <a:srgbClr val="000000"/>
                          </a:solidFill>
                          <a:effectLst/>
                          <a:latin typeface="+mn-lt"/>
                        </a:rPr>
                        <a:t>ARIA JABEEN</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0241A0593</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a:t>
                      </a:r>
                    </a:p>
                  </a:txBody>
                  <a:tcPr marL="24923" marR="24923" marT="24923" marB="24923" anchor="ctr"/>
                </a:tc>
                <a:extLst>
                  <a:ext uri="{0D108BD9-81ED-4DB2-BD59-A6C34878D82A}">
                    <a16:rowId xmlns:a16="http://schemas.microsoft.com/office/drawing/2014/main" xmlns="" val="10003"/>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V</a:t>
                      </a:r>
                      <a:r>
                        <a:rPr lang="en-IN" sz="1000" b="0" i="0" u="none" strike="noStrike" dirty="0">
                          <a:solidFill>
                            <a:srgbClr val="000000"/>
                          </a:solidFill>
                          <a:effectLst/>
                          <a:latin typeface="+mn-lt"/>
                        </a:rPr>
                        <a:t>ANAPATLA  ROHITH REDDY</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0241A12H8</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I</a:t>
                      </a:r>
                      <a:r>
                        <a:rPr lang="en-IN" sz="1000" b="0" i="0" u="none" strike="noStrike" dirty="0">
                          <a:solidFill>
                            <a:srgbClr val="000000"/>
                          </a:solidFill>
                          <a:effectLst/>
                          <a:latin typeface="+mn-lt"/>
                        </a:rPr>
                        <a:t>T</a:t>
                      </a:r>
                    </a:p>
                  </a:txBody>
                  <a:tcPr marL="24923" marR="24923" marT="24923" marB="24923" anchor="ctr"/>
                </a:tc>
                <a:extLst>
                  <a:ext uri="{0D108BD9-81ED-4DB2-BD59-A6C34878D82A}">
                    <a16:rowId xmlns:a16="http://schemas.microsoft.com/office/drawing/2014/main" xmlns="" val="2017163711"/>
                  </a:ext>
                </a:extLst>
              </a:tr>
              <a:tr h="363441">
                <a:tc>
                  <a:txBody>
                    <a:bodyPr/>
                    <a:lstStyle/>
                    <a:p>
                      <a:pPr algn="ctr" fontAlgn="ctr"/>
                      <a:r>
                        <a:rPr lang="en-IN" sz="1000" b="0" i="0" u="none" strike="noStrike" dirty="0">
                          <a:solidFill>
                            <a:srgbClr val="000000"/>
                          </a:solidFill>
                          <a:effectLst/>
                          <a:latin typeface="+mn-lt"/>
                        </a:rPr>
                        <a:t>CHIDRALA SANJANA</a:t>
                      </a:r>
                    </a:p>
                  </a:txBody>
                  <a:tcPr marL="24923" marR="24923" marT="24923" marB="24923" anchor="ctr"/>
                </a:tc>
                <a:tc>
                  <a:txBody>
                    <a:bodyPr/>
                    <a:lstStyle/>
                    <a:p>
                      <a:pPr algn="ct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0241A6710</a:t>
                      </a:r>
                      <a:endParaRPr lang="en-US" sz="1000" b="0" dirty="0">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SE-DS</a:t>
                      </a:r>
                    </a:p>
                  </a:txBody>
                  <a:tcPr marL="24923" marR="24923" marT="24923" marB="24923" anchor="ctr"/>
                </a:tc>
                <a:extLst>
                  <a:ext uri="{0D108BD9-81ED-4DB2-BD59-A6C34878D82A}">
                    <a16:rowId xmlns:a16="http://schemas.microsoft.com/office/drawing/2014/main" xmlns="" val="443372718"/>
                  </a:ext>
                </a:extLst>
              </a:tr>
            </a:tbl>
          </a:graphicData>
        </a:graphic>
      </p:graphicFrame>
      <p:pic>
        <p:nvPicPr>
          <p:cNvPr id="14" name="Picture 13"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22077" y="0"/>
            <a:ext cx="4747846" cy="6842135"/>
          </a:xfrm>
          <a:prstGeom prst="rect">
            <a:avLst/>
          </a:prstGeom>
        </p:spPr>
      </p:pic>
    </p:spTree>
    <p:extLst>
      <p:ext uri="{BB962C8B-B14F-4D97-AF65-F5344CB8AC3E}">
        <p14:creationId xmlns:p14="http://schemas.microsoft.com/office/powerpoint/2010/main" xmlns="" val="203119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56645"/>
            <a:ext cx="2764008" cy="1010154"/>
          </a:xfrm>
        </p:spPr>
        <p:txBody>
          <a:bodyPr/>
          <a:lstStyle/>
          <a:p>
            <a:r>
              <a:rPr lang="en-US" b="1" u="sng" dirty="0"/>
              <a:t>Code:</a:t>
            </a:r>
          </a:p>
        </p:txBody>
      </p:sp>
      <p:sp>
        <p:nvSpPr>
          <p:cNvPr id="11" name="Content Placeholder 10">
            <a:extLst>
              <a:ext uri="{FF2B5EF4-FFF2-40B4-BE49-F238E27FC236}">
                <a16:creationId xmlns:a16="http://schemas.microsoft.com/office/drawing/2014/main" xmlns="" id="{B626F3CC-56F6-4750-A6F5-405DE9E227A8}"/>
              </a:ext>
            </a:extLst>
          </p:cNvPr>
          <p:cNvSpPr>
            <a:spLocks noGrp="1"/>
          </p:cNvSpPr>
          <p:nvPr>
            <p:ph idx="1"/>
          </p:nvPr>
        </p:nvSpPr>
        <p:spPr>
          <a:xfrm>
            <a:off x="1557868" y="1134534"/>
            <a:ext cx="10021356" cy="4049183"/>
          </a:xfrm>
        </p:spPr>
        <p:txBody>
          <a:bodyPr>
            <a:normAutofit fontScale="40000" lnSpcReduction="20000"/>
          </a:bodyPr>
          <a:lstStyle/>
          <a:p>
            <a:pPr marL="0" indent="0">
              <a:buNone/>
            </a:pPr>
            <a:r>
              <a:rPr lang="en-IN" sz="2900" dirty="0">
                <a:latin typeface="Times New Roman" panose="02020603050405020304" pitchFamily="18" charset="0"/>
                <a:cs typeface="Times New Roman" panose="02020603050405020304" pitchFamily="18" charset="0"/>
              </a:rPr>
              <a:t>import pandas as pd</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numpy</a:t>
            </a:r>
            <a:r>
              <a:rPr lang="en-IN" sz="2900" dirty="0">
                <a:latin typeface="Times New Roman" panose="02020603050405020304" pitchFamily="18" charset="0"/>
                <a:cs typeface="Times New Roman" panose="02020603050405020304" pitchFamily="18" charset="0"/>
              </a:rPr>
              <a:t> as np</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matplotlib.pyplot</a:t>
            </a:r>
            <a:r>
              <a:rPr lang="en-IN" sz="2900" dirty="0">
                <a:latin typeface="Times New Roman" panose="02020603050405020304" pitchFamily="18" charset="0"/>
                <a:cs typeface="Times New Roman" panose="02020603050405020304" pitchFamily="18" charset="0"/>
              </a:rPr>
              <a:t> as </a:t>
            </a:r>
            <a:r>
              <a:rPr lang="en-IN" sz="2900" dirty="0" err="1">
                <a:latin typeface="Times New Roman" panose="02020603050405020304" pitchFamily="18" charset="0"/>
                <a:cs typeface="Times New Roman" panose="02020603050405020304" pitchFamily="18" charset="0"/>
              </a:rPr>
              <a:t>plt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import seaborn as </a:t>
            </a:r>
            <a:r>
              <a:rPr lang="en-IN" sz="2900" dirty="0" err="1">
                <a:latin typeface="Times New Roman" panose="02020603050405020304" pitchFamily="18" charset="0"/>
                <a:cs typeface="Times New Roman" panose="02020603050405020304" pitchFamily="18" charset="0"/>
              </a:rPr>
              <a:t>sns</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xgboost</a:t>
            </a:r>
            <a:r>
              <a:rPr lang="en-IN" sz="2900" dirty="0">
                <a:latin typeface="Times New Roman" panose="02020603050405020304" pitchFamily="18" charset="0"/>
                <a:cs typeface="Times New Roman" panose="02020603050405020304" pitchFamily="18" charset="0"/>
              </a:rPr>
              <a:t> import </a:t>
            </a:r>
            <a:r>
              <a:rPr lang="en-IN" sz="2900" dirty="0" err="1">
                <a:latin typeface="Times New Roman" panose="02020603050405020304" pitchFamily="18" charset="0"/>
                <a:cs typeface="Times New Roman" panose="02020603050405020304" pitchFamily="18" charset="0"/>
              </a:rPr>
              <a:t>XGBRegressor</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sklearn.metrics</a:t>
            </a:r>
            <a:r>
              <a:rPr lang="en-IN" sz="2900" dirty="0">
                <a:latin typeface="Times New Roman" panose="02020603050405020304" pitchFamily="18" charset="0"/>
                <a:cs typeface="Times New Roman" panose="02020603050405020304" pitchFamily="18" charset="0"/>
              </a:rPr>
              <a:t> import r2_score</a:t>
            </a:r>
          </a:p>
          <a:p>
            <a:pPr marL="0" indent="0">
              <a:buNone/>
            </a:pPr>
            <a:r>
              <a:rPr lang="en-IN" sz="2900" dirty="0">
                <a:latin typeface="Times New Roman" panose="02020603050405020304" pitchFamily="18" charset="0"/>
                <a:cs typeface="Times New Roman" panose="02020603050405020304" pitchFamily="18" charset="0"/>
              </a:rPr>
              <a:t>train = </a:t>
            </a:r>
            <a:r>
              <a:rPr lang="en-IN" sz="2900" dirty="0" err="1">
                <a:latin typeface="Times New Roman" panose="02020603050405020304" pitchFamily="18" charset="0"/>
                <a:cs typeface="Times New Roman" panose="02020603050405020304" pitchFamily="18" charset="0"/>
              </a:rPr>
              <a:t>pd.read_csv</a:t>
            </a:r>
            <a:r>
              <a:rPr lang="en-IN" sz="2900" dirty="0">
                <a:latin typeface="Times New Roman" panose="02020603050405020304" pitchFamily="18" charset="0"/>
                <a:cs typeface="Times New Roman" panose="02020603050405020304" pitchFamily="18" charset="0"/>
              </a:rPr>
              <a:t>("wind_train.csv")</a:t>
            </a:r>
          </a:p>
          <a:p>
            <a:pPr marL="0" indent="0">
              <a:buNone/>
            </a:pPr>
            <a:r>
              <a:rPr lang="en-GB" sz="2900" dirty="0">
                <a:latin typeface="Times New Roman" panose="02020603050405020304" pitchFamily="18" charset="0"/>
                <a:cs typeface="Times New Roman" panose="02020603050405020304" pitchFamily="18" charset="0"/>
              </a:rPr>
              <a:t>test = </a:t>
            </a:r>
            <a:r>
              <a:rPr lang="en-GB" sz="2900" dirty="0" err="1">
                <a:latin typeface="Times New Roman" panose="02020603050405020304" pitchFamily="18" charset="0"/>
                <a:cs typeface="Times New Roman" panose="02020603050405020304" pitchFamily="18" charset="0"/>
              </a:rPr>
              <a:t>pd.read_csv</a:t>
            </a:r>
            <a:r>
              <a:rPr lang="en-GB" sz="2900" dirty="0">
                <a:latin typeface="Times New Roman" panose="02020603050405020304" pitchFamily="18" charset="0"/>
                <a:cs typeface="Times New Roman" panose="02020603050405020304" pitchFamily="18" charset="0"/>
              </a:rPr>
              <a:t>("wind_test.csv")</a:t>
            </a:r>
          </a:p>
          <a:p>
            <a:pPr marL="0" indent="0">
              <a:buNone/>
            </a:pPr>
            <a:r>
              <a:rPr lang="en-IN" sz="2900" dirty="0" err="1">
                <a:latin typeface="Times New Roman" panose="02020603050405020304" pitchFamily="18" charset="0"/>
                <a:cs typeface="Times New Roman" panose="02020603050405020304" pitchFamily="18" charset="0"/>
              </a:rPr>
              <a:t>train.head</a:t>
            </a:r>
            <a:r>
              <a:rPr lang="en-IN" sz="2900" dirty="0">
                <a:latin typeface="Times New Roman" panose="02020603050405020304" pitchFamily="18" charset="0"/>
                <a:cs typeface="Times New Roman" panose="02020603050405020304" pitchFamily="18" charset="0"/>
              </a:rPr>
              <a:t>()</a:t>
            </a:r>
          </a:p>
          <a:p>
            <a:pPr marL="0" indent="0">
              <a:buNone/>
            </a:pPr>
            <a:r>
              <a:rPr lang="en-IN" sz="2900" dirty="0" err="1">
                <a:latin typeface="Times New Roman" panose="02020603050405020304" pitchFamily="18" charset="0"/>
                <a:cs typeface="Times New Roman" panose="02020603050405020304" pitchFamily="18" charset="0"/>
              </a:rPr>
              <a:t>train.shape</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train.info()</a:t>
            </a:r>
          </a:p>
          <a:p>
            <a:pPr marL="0" indent="0">
              <a:buNone/>
            </a:pPr>
            <a:r>
              <a:rPr lang="en-IN" sz="2900" dirty="0" err="1">
                <a:latin typeface="Times New Roman" panose="02020603050405020304" pitchFamily="18" charset="0"/>
                <a:cs typeface="Times New Roman" panose="02020603050405020304" pitchFamily="18" charset="0"/>
              </a:rPr>
              <a:t>train.describe</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#Handling </a:t>
            </a:r>
            <a:r>
              <a:rPr lang="en-IN" sz="2900" dirty="0" err="1">
                <a:latin typeface="Times New Roman" panose="02020603050405020304" pitchFamily="18" charset="0"/>
                <a:cs typeface="Times New Roman" panose="02020603050405020304" pitchFamily="18" charset="0"/>
              </a:rPr>
              <a:t>NaN</a:t>
            </a:r>
            <a:r>
              <a:rPr lang="en-IN" sz="2900" dirty="0">
                <a:latin typeface="Times New Roman" panose="02020603050405020304" pitchFamily="18" charset="0"/>
                <a:cs typeface="Times New Roman" panose="02020603050405020304" pitchFamily="18" charset="0"/>
              </a:rPr>
              <a:t> Values</a:t>
            </a:r>
          </a:p>
          <a:p>
            <a:pPr marL="0" indent="0">
              <a:buNone/>
            </a:pP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().sum()</a:t>
            </a:r>
          </a:p>
          <a:p>
            <a:pPr marL="0" indent="0">
              <a:buNone/>
            </a:pPr>
            <a:r>
              <a:rPr lang="en-IN" sz="2900" dirty="0" err="1">
                <a:latin typeface="Times New Roman" panose="02020603050405020304" pitchFamily="18" charset="0"/>
                <a:cs typeface="Times New Roman" panose="02020603050405020304" pitchFamily="18" charset="0"/>
              </a:rPr>
              <a:t>sns.heatmap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yticklabels</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False,cbar</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viridis</a:t>
            </a:r>
            <a:r>
              <a:rPr lang="en-IN" sz="2900" dirty="0">
                <a:latin typeface="Times New Roman" panose="02020603050405020304" pitchFamily="18" charset="0"/>
                <a:cs typeface="Times New Roman" panose="02020603050405020304" pitchFamily="18" charset="0"/>
              </a:rPr>
              <a:t>")</a:t>
            </a:r>
          </a:p>
          <a:p>
            <a:pPr marL="0" indent="0">
              <a:buNone/>
            </a:pPr>
            <a:endParaRPr lang="en-IN" sz="2900" dirty="0">
              <a:latin typeface="Times New Roman" panose="02020603050405020304" pitchFamily="18" charset="0"/>
              <a:cs typeface="Times New Roman" panose="02020603050405020304" pitchFamily="18" charset="0"/>
            </a:endParaRPr>
          </a:p>
          <a:p>
            <a:pPr marL="0" indent="0">
              <a:buNone/>
            </a:pPr>
            <a:endParaRPr lang="en-IN" sz="1200" dirty="0"/>
          </a:p>
          <a:p>
            <a:pPr marL="0"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27254FD7-BC9D-4524-9460-F491DD093213}"/>
              </a:ext>
            </a:extLst>
          </p:cNvPr>
          <p:cNvSpPr>
            <a:spLocks noChangeArrowheads="1"/>
          </p:cNvSpPr>
          <p:nvPr/>
        </p:nvSpPr>
        <p:spPr bwMode="auto">
          <a:xfrm>
            <a:off x="1617133" y="184568"/>
            <a:ext cx="10515600" cy="7238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train</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fillna</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"resistance(ohm)"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["resistance(ohm)"]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("BB",</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pd.get_dummies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train,columns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train.head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#Data Visualization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train.dtypes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IN" b="0" i="0" dirty="0">
                <a:solidFill>
                  <a:srgbClr val="212121"/>
                </a:solidFill>
                <a:effectLst/>
                <a:latin typeface="Courier New" panose="02070309020205020404" pitchFamily="49" charset="0"/>
              </a:rPr>
              <a:t/>
            </a:r>
            <a:br>
              <a:rPr lang="en-IN" b="0" i="0" dirty="0">
                <a:solidFill>
                  <a:srgbClr val="212121"/>
                </a:solidFill>
                <a:effectLst/>
                <a:latin typeface="Courier New" panose="02070309020205020404" pitchFamily="49" charset="0"/>
              </a:rPr>
            </a:br>
            <a:r>
              <a:rPr lang="en-IN" b="0" i="0" dirty="0">
                <a:solidFill>
                  <a:srgbClr val="212121"/>
                </a:solidFill>
                <a:effectLst/>
                <a:latin typeface="Courier New" panose="02070309020205020404" pitchFamily="49" charset="0"/>
              </a:rPr>
              <a:t>col </a:t>
            </a:r>
            <a:r>
              <a:rPr lang="en-IN" b="1"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wind_speed</a:t>
            </a:r>
            <a:r>
              <a:rPr lang="en-IN" b="0" i="0" dirty="0">
                <a:effectLst/>
                <a:latin typeface="Courier New" panose="02070309020205020404" pitchFamily="49" charset="0"/>
              </a:rPr>
              <a:t>(m/s)','</a:t>
            </a:r>
            <a:r>
              <a:rPr lang="en-IN" b="0" i="0" dirty="0" err="1">
                <a:effectLst/>
                <a:latin typeface="Courier New" panose="02070309020205020404" pitchFamily="49" charset="0"/>
              </a:rPr>
              <a:t>atmospheric_temperature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shaft_temperature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blades_angle</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gearbox_temperature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engine_temperature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motor_torque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generator_temperature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atmospheric_pressure</a:t>
            </a:r>
            <a:r>
              <a:rPr lang="en-IN" b="0" i="0" dirty="0">
                <a:effectLst/>
                <a:latin typeface="Courier New" panose="02070309020205020404" pitchFamily="49" charset="0"/>
              </a:rPr>
              <a:t>(Pascal)',</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area_temperature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windmill_body_temperature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wind_direction</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'resistance(ohm)',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rotor_torque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blade_length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blade_breadth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windmill_height</a:t>
            </a:r>
            <a:r>
              <a:rPr lang="en-IN" b="0" i="0" dirty="0">
                <a:effectLst/>
                <a:latin typeface="Courier New" panose="02070309020205020404" pitchFamily="49" charset="0"/>
              </a:rPr>
              <a:t>(m)’]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
        <p:nvSpPr>
          <p:cNvPr id="9" name="Rectangle 4">
            <a:extLst>
              <a:ext uri="{FF2B5EF4-FFF2-40B4-BE49-F238E27FC236}">
                <a16:creationId xmlns:a16="http://schemas.microsoft.com/office/drawing/2014/main" xmlns="" id="{727367A1-41F7-44CE-B746-7FB55A2BFB0E}"/>
              </a:ext>
            </a:extLst>
          </p:cNvPr>
          <p:cNvSpPr>
            <a:spLocks noChangeArrowheads="1"/>
          </p:cNvSpPr>
          <p:nvPr/>
        </p:nvSpPr>
        <p:spPr bwMode="auto">
          <a:xfrm>
            <a:off x="0" y="167043"/>
            <a:ext cx="28854"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8F27A09-392E-489A-BE07-32A5B0657846}"/>
              </a:ext>
            </a:extLst>
          </p:cNvPr>
          <p:cNvSpPr txBox="1"/>
          <p:nvPr/>
        </p:nvSpPr>
        <p:spPr>
          <a:xfrm>
            <a:off x="2048933" y="0"/>
            <a:ext cx="10143067" cy="683264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for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in col:</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plt.figure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figsize</a:t>
            </a:r>
            <a:r>
              <a:rPr lang="en-IN" sz="1200" dirty="0">
                <a:latin typeface="Times New Roman" panose="02020603050405020304" pitchFamily="18" charset="0"/>
                <a:cs typeface="Times New Roman" panose="02020603050405020304" pitchFamily="18" charset="0"/>
              </a:rPr>
              <a:t>=(8,4))</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sns.scatterplot</a:t>
            </a:r>
            <a:r>
              <a:rPr lang="en-IN" sz="1200" dirty="0">
                <a:latin typeface="Times New Roman" panose="02020603050405020304" pitchFamily="18" charset="0"/>
                <a:cs typeface="Times New Roman" panose="02020603050405020304" pitchFamily="18" charset="0"/>
              </a:rPr>
              <a:t>(data=train, x=</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y='</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GB" sz="1200" dirty="0">
                <a:latin typeface="Times New Roman" panose="02020603050405020304" pitchFamily="18" charset="0"/>
                <a:cs typeface="Times New Roman" panose="02020603050405020304" pitchFamily="18" charset="0"/>
              </a:rPr>
              <a:t>train[</a:t>
            </a:r>
            <a:r>
              <a:rPr lang="en-GB" sz="1200" dirty="0" err="1">
                <a:latin typeface="Times New Roman" panose="02020603050405020304" pitchFamily="18" charset="0"/>
                <a:cs typeface="Times New Roman" panose="02020603050405020304" pitchFamily="18" charset="0"/>
              </a:rPr>
              <a:t>train.columns</a:t>
            </a:r>
            <a:r>
              <a:rPr lang="en-GB" sz="1200" dirty="0">
                <a:latin typeface="Times New Roman" panose="02020603050405020304" pitchFamily="18" charset="0"/>
                <a:cs typeface="Times New Roman" panose="02020603050405020304" pitchFamily="18" charset="0"/>
              </a:rPr>
              <a:t>[2:]].</a:t>
            </a:r>
            <a:r>
              <a:rPr lang="en-GB" sz="1200" dirty="0" err="1">
                <a:latin typeface="Times New Roman" panose="02020603050405020304" pitchFamily="18" charset="0"/>
                <a:cs typeface="Times New Roman" panose="02020603050405020304" pitchFamily="18" charset="0"/>
              </a:rPr>
              <a:t>corr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windmill_generated_power</a:t>
            </a:r>
            <a:r>
              <a:rPr lang="en-GB" sz="1200" dirty="0">
                <a:latin typeface="Times New Roman" panose="02020603050405020304" pitchFamily="18" charset="0"/>
                <a:cs typeface="Times New Roman" panose="02020603050405020304" pitchFamily="18" charset="0"/>
              </a:rPr>
              <a:t>(kW/h)'][:]</a:t>
            </a:r>
          </a:p>
          <a:p>
            <a:r>
              <a:rPr lang="en-GB" sz="1200" dirty="0" err="1">
                <a:latin typeface="Times New Roman" panose="02020603050405020304" pitchFamily="18" charset="0"/>
                <a:cs typeface="Times New Roman" panose="02020603050405020304" pitchFamily="18" charset="0"/>
              </a:rPr>
              <a:t>train.drop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(°C)"],axis=1,inplace=True)</a:t>
            </a:r>
          </a:p>
          <a:p>
            <a:r>
              <a:rPr lang="en-GB" sz="1200" dirty="0">
                <a:latin typeface="Times New Roman" panose="02020603050405020304" pitchFamily="18" charset="0"/>
                <a:cs typeface="Times New Roman" panose="02020603050405020304" pitchFamily="18" charset="0"/>
              </a:rPr>
              <a:t>#Preprocessing the test dataset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test.info() </a:t>
            </a:r>
          </a:p>
          <a:p>
            <a:r>
              <a:rPr lang="en-GB" sz="1200" dirty="0">
                <a:latin typeface="Times New Roman" panose="02020603050405020304" pitchFamily="18" charset="0"/>
                <a:cs typeface="Times New Roman" panose="02020603050405020304" pitchFamily="18" charset="0"/>
              </a:rPr>
              <a:t>#Handling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().sum()</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test.fillna</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 : test["</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 : test["</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 : train["</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#Handling categorial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cloud_level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238705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0146B29-4FA8-41E1-B158-7FD38C1CD020}"/>
              </a:ext>
            </a:extLst>
          </p:cNvPr>
          <p:cNvSpPr txBox="1"/>
          <p:nvPr/>
        </p:nvSpPr>
        <p:spPr>
          <a:xfrm>
            <a:off x="1710267" y="167901"/>
            <a:ext cx="6180666" cy="600164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("Low",</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("BB",</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err="1">
                <a:latin typeface="Times New Roman" panose="02020603050405020304" pitchFamily="18" charset="0"/>
                <a:cs typeface="Times New Roman" panose="02020603050405020304" pitchFamily="18" charset="0"/>
              </a:rPr>
              <a:t>sns.heatmap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test.isnull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yticklabels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False,cbar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viridis</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pd.get_dummies</a:t>
            </a:r>
            <a:r>
              <a:rPr lang="en-GB" sz="1200" dirty="0">
                <a:latin typeface="Times New Roman" panose="02020603050405020304" pitchFamily="18" charset="0"/>
                <a:cs typeface="Times New Roman" panose="02020603050405020304" pitchFamily="18" charset="0"/>
              </a:rPr>
              <a:t>(data=</a:t>
            </a:r>
            <a:r>
              <a:rPr lang="en-GB" sz="1200" dirty="0" err="1">
                <a:latin typeface="Times New Roman" panose="02020603050405020304" pitchFamily="18" charset="0"/>
                <a:cs typeface="Times New Roman" panose="02020603050405020304" pitchFamily="18" charset="0"/>
              </a:rPr>
              <a:t>test,columns</a:t>
            </a:r>
            <a:r>
              <a:rPr lang="en-GB" sz="1200" dirty="0">
                <a:latin typeface="Times New Roman" panose="02020603050405020304" pitchFamily="18" charset="0"/>
                <a:cs typeface="Times New Roman" panose="02020603050405020304" pitchFamily="18" charset="0"/>
              </a:rPr>
              <a:t>=["cloud_level","</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test.dtypes</a:t>
            </a:r>
            <a:endParaRPr lang="en-IN"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#Creating a model</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train.shape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train.head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atmospheric_temperature</a:t>
            </a:r>
            <a:r>
              <a:rPr lang="en-IN" sz="1200" dirty="0">
                <a:latin typeface="Times New Roman" panose="02020603050405020304" pitchFamily="18" charset="0"/>
                <a:cs typeface="Times New Roman" panose="02020603050405020304" pitchFamily="18" charset="0"/>
              </a:rPr>
              <a:t>(°C)","</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"],axis=1,inplace=True)</a:t>
            </a:r>
          </a:p>
          <a:p>
            <a:r>
              <a:rPr lang="en-IN" sz="1200" dirty="0">
                <a:latin typeface="Times New Roman" panose="02020603050405020304" pitchFamily="18" charset="0"/>
                <a:cs typeface="Times New Roman" panose="02020603050405020304" pitchFamily="18" charset="0"/>
              </a:rPr>
              <a:t>x = </a:t>
            </a:r>
            <a:r>
              <a:rPr lang="en-IN" sz="1200" dirty="0" err="1">
                <a:latin typeface="Times New Roman" panose="02020603050405020304" pitchFamily="18" charset="0"/>
                <a:cs typeface="Times New Roman" panose="02020603050405020304" pitchFamily="18" charset="0"/>
              </a:rPr>
              <a:t>train.drop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a:t>
            </a:r>
          </a:p>
          <a:p>
            <a:r>
              <a:rPr lang="en-IN" sz="1200" dirty="0">
                <a:latin typeface="Times New Roman" panose="02020603050405020304" pitchFamily="18" charset="0"/>
                <a:cs typeface="Times New Roman" panose="02020603050405020304" pitchFamily="18" charset="0"/>
              </a:rPr>
              <a:t>y = train["</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IN" sz="1200" dirty="0">
                <a:latin typeface="Times New Roman" panose="02020603050405020304" pitchFamily="18" charset="0"/>
                <a:cs typeface="Times New Roman" panose="02020603050405020304" pitchFamily="18" charset="0"/>
              </a:rPr>
              <a:t>from </a:t>
            </a:r>
            <a:r>
              <a:rPr lang="en-IN" sz="1200" dirty="0" err="1">
                <a:latin typeface="Times New Roman" panose="02020603050405020304" pitchFamily="18" charset="0"/>
                <a:cs typeface="Times New Roman" panose="02020603050405020304" pitchFamily="18" charset="0"/>
              </a:rPr>
              <a:t>sklearn.model_selection</a:t>
            </a:r>
            <a:r>
              <a:rPr lang="en-IN" sz="1200" dirty="0">
                <a:latin typeface="Times New Roman" panose="02020603050405020304" pitchFamily="18" charset="0"/>
                <a:cs typeface="Times New Roman" panose="02020603050405020304" pitchFamily="18" charset="0"/>
              </a:rPr>
              <a:t> import </a:t>
            </a:r>
            <a:r>
              <a:rPr lang="en-IN" sz="1200" dirty="0" err="1">
                <a:latin typeface="Times New Roman" panose="02020603050405020304" pitchFamily="18" charset="0"/>
                <a:cs typeface="Times New Roman" panose="02020603050405020304" pitchFamily="18" charset="0"/>
              </a:rPr>
              <a:t>train_test_split</a:t>
            </a:r>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xtrain,xtest,ytrain,ytest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train_test_split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x,y,test_size</a:t>
            </a:r>
            <a:r>
              <a:rPr lang="en-IN" sz="1200" dirty="0">
                <a:latin typeface="Times New Roman" panose="02020603050405020304" pitchFamily="18" charset="0"/>
                <a:cs typeface="Times New Roman" panose="02020603050405020304" pitchFamily="18" charset="0"/>
              </a:rPr>
              <a:t>=0.2,random_state=0)</a:t>
            </a:r>
          </a:p>
          <a:p>
            <a:r>
              <a:rPr lang="en-IN" sz="1200" dirty="0" err="1">
                <a:latin typeface="Times New Roman" panose="02020603050405020304" pitchFamily="18" charset="0"/>
                <a:cs typeface="Times New Roman" panose="02020603050405020304" pitchFamily="18" charset="0"/>
              </a:rPr>
              <a:t>xgb</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XGBRegressor</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xgb.fit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xtrain,ytrain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y_train_pred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y_test_pred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xtest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ytrain,y_train_pred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ytest,y_test_pred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length = range(</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ytest</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length,ytest,label</a:t>
            </a:r>
            <a:r>
              <a:rPr lang="en-IN" sz="1200" dirty="0">
                <a:latin typeface="Times New Roman" panose="02020603050405020304" pitchFamily="18" charset="0"/>
                <a:cs typeface="Times New Roman" panose="02020603050405020304" pitchFamily="18" charset="0"/>
              </a:rPr>
              <a:t>="original")</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length,y_test_pred,label</a:t>
            </a:r>
            <a:r>
              <a:rPr lang="en-IN" sz="1200" dirty="0">
                <a:latin typeface="Times New Roman" panose="02020603050405020304" pitchFamily="18" charset="0"/>
                <a:cs typeface="Times New Roman" panose="02020603050405020304" pitchFamily="18" charset="0"/>
              </a:rPr>
              <a:t>="predicted")</a:t>
            </a:r>
          </a:p>
          <a:p>
            <a:r>
              <a:rPr lang="en-IN" sz="1200" dirty="0" err="1">
                <a:latin typeface="Times New Roman" panose="02020603050405020304" pitchFamily="18" charset="0"/>
                <a:cs typeface="Times New Roman" panose="02020603050405020304" pitchFamily="18" charset="0"/>
              </a:rPr>
              <a:t>plt.legend</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plt.show</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pred = </a:t>
            </a:r>
            <a:r>
              <a:rPr lang="en-GB" sz="1200" dirty="0" err="1">
                <a:latin typeface="Times New Roman" panose="02020603050405020304" pitchFamily="18" charset="0"/>
                <a:cs typeface="Times New Roman" panose="02020603050405020304" pitchFamily="18" charset="0"/>
              </a:rPr>
              <a:t>xgb.predict</a:t>
            </a:r>
            <a:r>
              <a:rPr lang="en-GB" sz="1200" dirty="0">
                <a:latin typeface="Times New Roman" panose="02020603050405020304" pitchFamily="18" charset="0"/>
                <a:cs typeface="Times New Roman" panose="02020603050405020304" pitchFamily="18" charset="0"/>
              </a:rPr>
              <a:t>(test)</a:t>
            </a:r>
          </a:p>
          <a:p>
            <a:r>
              <a:rPr lang="en-GB" sz="1200" dirty="0">
                <a:latin typeface="Times New Roman" panose="02020603050405020304" pitchFamily="18" charset="0"/>
                <a:cs typeface="Times New Roman" panose="02020603050405020304" pitchFamily="18" charset="0"/>
              </a:rPr>
              <a:t>pred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950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4" cy="1447800"/>
          </a:xfrm>
        </p:spPr>
        <p:txBody>
          <a:bodyPr/>
          <a:lstStyle/>
          <a:p>
            <a:pPr algn="l"/>
            <a:r>
              <a:rPr lang="en-US" sz="2400" u="sng" dirty="0"/>
              <a:t>Future Developments:</a:t>
            </a:r>
            <a:r>
              <a:rPr lang="en-US" u="sng" dirty="0"/>
              <a:t/>
            </a:r>
            <a:br>
              <a:rPr lang="en-US" u="sng" dirty="0"/>
            </a:br>
            <a:r>
              <a:rPr lang="en-US" sz="2000" u="sng" dirty="0"/>
              <a:t>Vortex bladeless</a:t>
            </a:r>
          </a:p>
        </p:txBody>
      </p:sp>
      <p:sp>
        <p:nvSpPr>
          <p:cNvPr id="3" name="Content Placeholder 2"/>
          <p:cNvSpPr>
            <a:spLocks noGrp="1"/>
          </p:cNvSpPr>
          <p:nvPr>
            <p:ph idx="1"/>
          </p:nvPr>
        </p:nvSpPr>
        <p:spPr>
          <a:xfrm>
            <a:off x="1289577" y="1866899"/>
            <a:ext cx="7541156" cy="387350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of  Re-inventing wind turbines which does not use any  blades for power generation is in progress by a Spanish company vortex bladeless.</a:t>
            </a:r>
          </a:p>
          <a:p>
            <a:r>
              <a:rPr lang="en-US" dirty="0">
                <a:latin typeface="Times New Roman" panose="02020603050405020304" pitchFamily="18" charset="0"/>
                <a:cs typeface="Times New Roman" panose="02020603050405020304" pitchFamily="18" charset="0"/>
              </a:rPr>
              <a:t>Vortex technology uses no blades ,getting energy from wind through oscillation without gears , brakes nor oil . Its design makes it a nice alternative for a greener on-site generation</a:t>
            </a:r>
          </a:p>
          <a:p>
            <a:r>
              <a:rPr lang="en-US" dirty="0">
                <a:latin typeface="Times New Roman" panose="02020603050405020304" pitchFamily="18" charset="0"/>
                <a:cs typeface="Times New Roman" panose="02020603050405020304" pitchFamily="18" charset="0"/>
              </a:rPr>
              <a:t>Vortex reduces manufacturing , operation and maintenance</a:t>
            </a:r>
          </a:p>
          <a:p>
            <a:pPr marL="0" indent="0">
              <a:buNone/>
            </a:pPr>
            <a:r>
              <a:rPr lang="en-US" dirty="0">
                <a:latin typeface="Times New Roman" panose="02020603050405020304" pitchFamily="18" charset="0"/>
                <a:cs typeface="Times New Roman" panose="02020603050405020304" pitchFamily="18" charset="0"/>
              </a:rPr>
              <a:t>     cost drastically and harmless to wildlife.</a:t>
            </a:r>
          </a:p>
          <a:p>
            <a:r>
              <a:rPr lang="en-US" dirty="0">
                <a:latin typeface="Times New Roman" panose="02020603050405020304" pitchFamily="18" charset="0"/>
                <a:cs typeface="Times New Roman" panose="02020603050405020304" pitchFamily="18" charset="0"/>
              </a:rPr>
              <a:t>Reference:</a:t>
            </a:r>
            <a:r>
              <a:rPr lang="en-IN" dirty="0">
                <a:hlinkClick r:id="rId2"/>
              </a:rPr>
              <a:t>Vortex Bladeless Turbine - Reinventing wind energy!</a:t>
            </a:r>
            <a:endParaRPr lang="en-US" dirty="0">
              <a:latin typeface="Times New Roman" panose="02020603050405020304" pitchFamily="18" charset="0"/>
              <a:cs typeface="Times New Roman" panose="02020603050405020304" pitchFamily="18" charset="0"/>
            </a:endParaRPr>
          </a:p>
        </p:txBody>
      </p:sp>
      <p:pic>
        <p:nvPicPr>
          <p:cNvPr id="5122" name="Picture 2" descr="Vortex Bladeless Turbine - Reinventing wind energy!">
            <a:extLst>
              <a:ext uri="{FF2B5EF4-FFF2-40B4-BE49-F238E27FC236}">
                <a16:creationId xmlns:a16="http://schemas.microsoft.com/office/drawing/2014/main" xmlns="" id="{13D13068-C33B-4251-99BC-C4271AD528F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838994" y="2438400"/>
            <a:ext cx="3276806" cy="3175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27" y="174172"/>
            <a:ext cx="3290887" cy="682171"/>
          </a:xfrm>
        </p:spPr>
        <p:txBody>
          <a:bodyPr>
            <a:normAutofit fontScale="90000"/>
          </a:bodyPr>
          <a:lstStyle/>
          <a:p>
            <a:r>
              <a:rPr lang="en-US" b="1" u="sng" dirty="0"/>
              <a:t>Tools Used:</a:t>
            </a:r>
          </a:p>
        </p:txBody>
      </p:sp>
      <p:sp>
        <p:nvSpPr>
          <p:cNvPr id="3" name="Content Placeholder 2"/>
          <p:cNvSpPr>
            <a:spLocks noGrp="1"/>
          </p:cNvSpPr>
          <p:nvPr>
            <p:ph idx="1"/>
          </p:nvPr>
        </p:nvSpPr>
        <p:spPr>
          <a:xfrm>
            <a:off x="1824945" y="1592942"/>
            <a:ext cx="10018713" cy="3124201"/>
          </a:xfrm>
        </p:spPr>
        <p:txBody>
          <a:bodyPr>
            <a:normAutofit/>
          </a:bodyPr>
          <a:lstStyle/>
          <a:p>
            <a:r>
              <a:rPr lang="en-US" dirty="0" err="1"/>
              <a:t>Jupyter</a:t>
            </a:r>
            <a:r>
              <a:rPr lang="en-US" dirty="0"/>
              <a:t> Notebook</a:t>
            </a:r>
          </a:p>
          <a:p>
            <a:r>
              <a:rPr lang="en-US" dirty="0" err="1" smtClean="0"/>
              <a:t>Pandas,Numpy,Seaborn</a:t>
            </a:r>
            <a:r>
              <a:rPr lang="en-US" dirty="0" smtClean="0"/>
              <a:t> ,</a:t>
            </a:r>
            <a:r>
              <a:rPr lang="en-US" dirty="0" err="1" smtClean="0"/>
              <a:t>Matplotlib</a:t>
            </a:r>
            <a:r>
              <a:rPr lang="en-US" dirty="0" smtClean="0"/>
              <a:t> and </a:t>
            </a:r>
            <a:r>
              <a:rPr lang="en-US" dirty="0" err="1" smtClean="0"/>
              <a:t>sklearn</a:t>
            </a:r>
            <a:endParaRPr lang="en-US" dirty="0"/>
          </a:p>
          <a:p>
            <a:endParaRPr lang="en-US" dirty="0"/>
          </a:p>
          <a:p>
            <a:r>
              <a:rPr lang="en-US" sz="3600" b="1" u="sng" dirty="0"/>
              <a:t>References:</a:t>
            </a:r>
          </a:p>
          <a:p>
            <a:r>
              <a:rPr lang="en-US" sz="2800" b="1" dirty="0"/>
              <a:t> </a:t>
            </a:r>
            <a:r>
              <a:rPr lang="en-US" sz="2800" dirty="0"/>
              <a:t>Refer</a:t>
            </a:r>
            <a:r>
              <a:rPr lang="en-US" sz="2800" b="1" dirty="0"/>
              <a:t> </a:t>
            </a:r>
            <a:r>
              <a:rPr lang="en-US" sz="2800" dirty="0" err="1"/>
              <a:t>kaggle</a:t>
            </a:r>
            <a:r>
              <a:rPr lang="en-US" sz="2800" dirty="0"/>
              <a:t> link for train and test dataset: </a:t>
            </a:r>
            <a:r>
              <a:rPr lang="en-US" sz="2800" b="1" dirty="0">
                <a:hlinkClick r:id="rId2"/>
              </a:rPr>
              <a:t>Link</a:t>
            </a:r>
            <a:r>
              <a:rPr lang="en-US" sz="2800" b="1"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82085" y="5997984"/>
            <a:ext cx="1402235" cy="390620"/>
          </a:xfrm>
          <a:prstGeom prst="rect">
            <a:avLst/>
          </a:prstGeom>
        </p:spPr>
        <p:txBody>
          <a:bodyPr wrap="square">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Dr.B.R.K.Reddy</a:t>
            </a:r>
          </a:p>
          <a:p>
            <a:pPr algn="ctr" defTabSz="316520"/>
            <a:r>
              <a:rPr lang="en-IN" sz="969" dirty="0">
                <a:solidFill>
                  <a:prstClr val="black"/>
                </a:solidFill>
                <a:latin typeface="Times New Roman" panose="02020603050405020304" pitchFamily="18" charset="0"/>
                <a:cs typeface="Times New Roman" panose="02020603050405020304" pitchFamily="18" charset="0"/>
              </a:rPr>
              <a:t>Program Coordinator</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4" name="Rectangle 3"/>
          <p:cNvSpPr/>
          <p:nvPr/>
        </p:nvSpPr>
        <p:spPr>
          <a:xfrm>
            <a:off x="6334874" y="5997984"/>
            <a:ext cx="2373923" cy="390620"/>
          </a:xfrm>
          <a:prstGeom prst="rect">
            <a:avLst/>
          </a:prstGeom>
        </p:spPr>
        <p:txBody>
          <a:bodyPr>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Dr.Ramamurthy  Suri</a:t>
            </a:r>
          </a:p>
          <a:p>
            <a:pPr algn="ctr" defTabSz="316520"/>
            <a:r>
              <a:rPr lang="en-IN" sz="969" dirty="0">
                <a:solidFill>
                  <a:prstClr val="black"/>
                </a:solidFill>
                <a:latin typeface="Times New Roman" panose="02020603050405020304" pitchFamily="18" charset="0"/>
                <a:cs typeface="Times New Roman" panose="02020603050405020304" pitchFamily="18" charset="0"/>
              </a:rPr>
              <a:t>Associate Dean,AAC</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1391" y="5602048"/>
            <a:ext cx="854721" cy="262829"/>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Dr/Ms./Mr</a:t>
            </a:r>
            <a:r>
              <a:rPr lang="en-IN" sz="1108" dirty="0">
                <a:solidFill>
                  <a:prstClr val="black"/>
                </a:solidFill>
                <a:latin typeface="Times New Roman" panose="02020603050405020304" pitchFamily="18" charset="0"/>
                <a:cs typeface="Times New Roman" panose="02020603050405020304" pitchFamily="18" charset="0"/>
              </a:rPr>
              <a:t>.</a:t>
            </a:r>
            <a:endParaRPr lang="en-US" sz="1108" dirty="0">
              <a:solidFill>
                <a:prstClr val="black"/>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84809" y="6058452"/>
            <a:ext cx="1042507" cy="4221"/>
          </a:xfrm>
          <a:prstGeom prst="rect">
            <a:avLst/>
          </a:prstGeom>
        </p:spPr>
      </p:pic>
      <p:sp>
        <p:nvSpPr>
          <p:cNvPr id="7" name="Rectangle 6"/>
          <p:cNvSpPr/>
          <p:nvPr/>
        </p:nvSpPr>
        <p:spPr>
          <a:xfrm>
            <a:off x="3993751" y="6147136"/>
            <a:ext cx="1199367" cy="241476"/>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Project Supervisor</a:t>
            </a:r>
            <a:endParaRPr lang="en-US" sz="969" dirty="0">
              <a:solidFill>
                <a:prstClr val="black"/>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3993751" y="1081880"/>
          <a:ext cx="4204498" cy="2347120"/>
        </p:xfrm>
        <a:graphic>
          <a:graphicData uri="http://schemas.openxmlformats.org/drawingml/2006/table">
            <a:tbl>
              <a:tblPr firstRow="1" bandRow="1">
                <a:tableStyleId>{5C22544A-7EE6-4342-B048-85BDC9FD1C3A}</a:tableStyleId>
              </a:tblPr>
              <a:tblGrid>
                <a:gridCol w="1821364">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011534">
                  <a:extLst>
                    <a:ext uri="{9D8B030D-6E8A-4147-A177-3AD203B41FA5}">
                      <a16:colId xmlns:a16="http://schemas.microsoft.com/office/drawing/2014/main" xmlns="" val="20002"/>
                    </a:ext>
                  </a:extLst>
                </a:gridCol>
              </a:tblGrid>
              <a:tr h="315305">
                <a:tc>
                  <a:txBody>
                    <a:bodyPr/>
                    <a:lstStyle/>
                    <a:p>
                      <a:pPr algn="ctr"/>
                      <a:r>
                        <a:rPr lang="en-SG" sz="1100" b="1" dirty="0">
                          <a:latin typeface="+mn-lt"/>
                        </a:rPr>
                        <a:t>NAME</a:t>
                      </a:r>
                    </a:p>
                  </a:txBody>
                  <a:tcPr marL="24923" marR="24923" marT="24923" marB="24923" anchor="ctr"/>
                </a:tc>
                <a:tc>
                  <a:txBody>
                    <a:bodyPr/>
                    <a:lstStyle/>
                    <a:p>
                      <a:pPr algn="ctr"/>
                      <a:r>
                        <a:rPr lang="en-SG" sz="1100" b="1" dirty="0">
                          <a:latin typeface="+mn-lt"/>
                        </a:rPr>
                        <a:t>ROLL N0</a:t>
                      </a:r>
                    </a:p>
                  </a:txBody>
                  <a:tcPr marL="24923" marR="24923" marT="24923" marB="24923" anchor="ctr"/>
                </a:tc>
                <a:tc>
                  <a:txBody>
                    <a:bodyPr/>
                    <a:lstStyle/>
                    <a:p>
                      <a:pPr algn="ctr"/>
                      <a:r>
                        <a:rPr lang="en-SG" sz="1100" b="1" dirty="0">
                          <a:latin typeface="+mn-lt"/>
                        </a:rPr>
                        <a:t>BRANCH</a:t>
                      </a:r>
                    </a:p>
                  </a:txBody>
                  <a:tcPr marL="24923" marR="24923" marT="24923" marB="24923" anchor="ctr"/>
                </a:tc>
                <a:extLst>
                  <a:ext uri="{0D108BD9-81ED-4DB2-BD59-A6C34878D82A}">
                    <a16:rowId xmlns:a16="http://schemas.microsoft.com/office/drawing/2014/main" xmlns="" val="10000"/>
                  </a:ext>
                </a:extLst>
              </a:tr>
              <a:tr h="293865">
                <a:tc>
                  <a:txBody>
                    <a:bodyPr/>
                    <a:lstStyle/>
                    <a:p>
                      <a:pPr algn="ctr" fontAlgn="ctr"/>
                      <a:r>
                        <a:rPr lang="en-GB" sz="1000" b="0" i="0" u="none" strike="noStrike" dirty="0">
                          <a:solidFill>
                            <a:srgbClr val="000000"/>
                          </a:solidFill>
                          <a:effectLst/>
                          <a:latin typeface="+mn-lt"/>
                        </a:rPr>
                        <a:t>M HEMANTH SAI</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20241A04F1</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ECE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10001"/>
                  </a:ext>
                </a:extLst>
              </a:tr>
              <a:tr h="287555">
                <a:tc>
                  <a:txBody>
                    <a:bodyPr/>
                    <a:lstStyle/>
                    <a:p>
                      <a:pPr algn="ctr" fontAlgn="ctr"/>
                      <a:r>
                        <a:rPr lang="en-GB" sz="1000" b="0" i="0" u="none" strike="noStrike" dirty="0">
                          <a:solidFill>
                            <a:srgbClr val="000000"/>
                          </a:solidFill>
                          <a:effectLst/>
                          <a:latin typeface="+mn-lt"/>
                        </a:rPr>
                        <a:t>LALITESHWAR</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20241A0526</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CSE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3569057315"/>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162447539"/>
                  </a:ext>
                </a:extLst>
              </a:tr>
              <a:tr h="287555">
                <a:tc>
                  <a:txBody>
                    <a:bodyPr/>
                    <a:lstStyle/>
                    <a:p>
                      <a:pPr algn="ctr" fontAlgn="ctr"/>
                      <a:endParaRPr lang="fi-FI"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1403728458"/>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4267422074"/>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10002"/>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xmlns="" val="10003"/>
                  </a:ext>
                </a:extLst>
              </a:tr>
            </a:tbl>
          </a:graphicData>
        </a:graphic>
      </p:graphicFrame>
      <p:sp>
        <p:nvSpPr>
          <p:cNvPr id="9" name="Rectangle 8"/>
          <p:cNvSpPr/>
          <p:nvPr/>
        </p:nvSpPr>
        <p:spPr>
          <a:xfrm>
            <a:off x="4182158" y="3611860"/>
            <a:ext cx="3827685" cy="220188"/>
          </a:xfrm>
          <a:prstGeom prst="rect">
            <a:avLst/>
          </a:prstGeom>
        </p:spPr>
        <p:txBody>
          <a:bodyPr wrap="square">
            <a:spAutoFit/>
          </a:bodyPr>
          <a:lstStyle/>
          <a:p>
            <a:pPr algn="ctr" defTabSz="316520"/>
            <a:r>
              <a:rPr lang="en-IN" sz="831" dirty="0">
                <a:solidFill>
                  <a:prstClr val="black"/>
                </a:solidFill>
                <a:latin typeface="Times New Roman" panose="02020603050405020304" pitchFamily="18" charset="0"/>
                <a:cs typeface="Times New Roman" panose="02020603050405020304" pitchFamily="18" charset="0"/>
              </a:rPr>
              <a:t>This work was not submitted or published earlier for any study</a:t>
            </a:r>
            <a:endParaRPr lang="en-US" sz="831" dirty="0">
              <a:solidFill>
                <a:prstClr val="black"/>
              </a:solidFill>
              <a:latin typeface="Times New Roman" panose="02020603050405020304" pitchFamily="18" charset="0"/>
              <a:cs typeface="Times New Roman" panose="02020603050405020304" pitchFamily="18" charset="0"/>
            </a:endParaRPr>
          </a:p>
        </p:txBody>
      </p:sp>
      <p:pic>
        <p:nvPicPr>
          <p:cNvPr id="14" name="Picture 13"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22077" y="0"/>
            <a:ext cx="4554289" cy="6563199"/>
          </a:xfrm>
          <a:prstGeom prst="rect">
            <a:avLst/>
          </a:prstGeom>
        </p:spPr>
      </p:pic>
    </p:spTree>
    <p:extLst>
      <p:ext uri="{BB962C8B-B14F-4D97-AF65-F5344CB8AC3E}">
        <p14:creationId xmlns:p14="http://schemas.microsoft.com/office/powerpoint/2010/main" xmlns="" val="111749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42779" y="668173"/>
            <a:ext cx="1306440" cy="724231"/>
          </a:xfrm>
          <a:prstGeom prst="rect">
            <a:avLst/>
          </a:prstGeom>
        </p:spPr>
      </p:pic>
      <p:sp>
        <p:nvSpPr>
          <p:cNvPr id="8" name="TextBox 7"/>
          <p:cNvSpPr txBox="1"/>
          <p:nvPr/>
        </p:nvSpPr>
        <p:spPr>
          <a:xfrm>
            <a:off x="4534309" y="1650869"/>
            <a:ext cx="3123383" cy="262829"/>
          </a:xfrm>
          <a:prstGeom prst="rect">
            <a:avLst/>
          </a:prstGeom>
          <a:noFill/>
        </p:spPr>
        <p:txBody>
          <a:bodyPr wrap="square" rtlCol="0">
            <a:spAutoFit/>
          </a:bodyPr>
          <a:lstStyle/>
          <a:p>
            <a:pPr algn="ctr" defTabSz="316520"/>
            <a:r>
              <a:rPr lang="en-IN" sz="1108" b="1" u="sng"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4078165" y="2271563"/>
            <a:ext cx="4035669" cy="2010166"/>
          </a:xfrm>
          <a:prstGeom prst="rect">
            <a:avLst/>
          </a:prstGeom>
          <a:noFill/>
        </p:spPr>
        <p:txBody>
          <a:bodyPr wrap="square" rtlCol="0">
            <a:spAutoFit/>
          </a:bodyPr>
          <a:lstStyle/>
          <a:p>
            <a:pPr algn="just" defTabSz="316520"/>
            <a:r>
              <a:rPr lang="en-GB" sz="831" dirty="0">
                <a:solidFill>
                  <a:prstClr val="black"/>
                </a:solidFill>
                <a:latin typeface="Times New Roman" panose="02020603050405020304" pitchFamily="18" charset="0"/>
                <a:cs typeface="Times New Roman" panose="02020603050405020304" pitchFamily="18" charset="0"/>
              </a:rPr>
              <a:t>We express our deep sense of gratitude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With immense pleasure, we extend our appreciation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Principal, for permitting us to carry out this project.</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831" dirty="0">
                <a:solidFill>
                  <a:prstClr val="black"/>
                </a:solidFill>
                <a:latin typeface="Times New Roman" panose="02020603050405020304" pitchFamily="18" charset="0"/>
                <a:cs typeface="Times New Roman" panose="02020603050405020304" pitchFamily="18" charset="0"/>
              </a:rPr>
              <a:t>environment</a:t>
            </a:r>
            <a:r>
              <a:rPr lang="en-GB" sz="831" dirty="0">
                <a:solidFill>
                  <a:prstClr val="black"/>
                </a:solidFill>
                <a:latin typeface="Times New Roman" panose="02020603050405020304" pitchFamily="18" charset="0"/>
                <a:cs typeface="Times New Roman" panose="02020603050405020304" pitchFamily="18" charset="0"/>
              </a:rPr>
              <a:t> required for the project completion.</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grateful to </a:t>
            </a:r>
            <a:r>
              <a:rPr lang="en-SG" altLang="en-GB" sz="831" dirty="0">
                <a:solidFill>
                  <a:prstClr val="black"/>
                </a:solidFill>
                <a:latin typeface="Times New Roman" panose="02020603050405020304" pitchFamily="18" charset="0"/>
                <a:cs typeface="Times New Roman" panose="02020603050405020304" pitchFamily="18" charset="0"/>
              </a:rPr>
              <a:t>our</a:t>
            </a:r>
            <a:r>
              <a:rPr lang="en-GB" sz="831" dirty="0">
                <a:solidFill>
                  <a:prstClr val="black"/>
                </a:solidFill>
                <a:latin typeface="Times New Roman" panose="02020603050405020304" pitchFamily="18" charset="0"/>
                <a:cs typeface="Times New Roman" panose="02020603050405020304" pitchFamily="18" charset="0"/>
              </a:rPr>
              <a:t> project supervisor who spared valuable time </a:t>
            </a:r>
            <a:r>
              <a:rPr lang="en-SG" sz="831" dirty="0">
                <a:solidFill>
                  <a:prstClr val="black"/>
                </a:solidFill>
                <a:latin typeface="Times New Roman" panose="02020603050405020304" pitchFamily="18" charset="0"/>
                <a:cs typeface="Times New Roman" panose="02020603050405020304" pitchFamily="18" charset="0"/>
              </a:rPr>
              <a:t>to</a:t>
            </a:r>
            <a:r>
              <a:rPr lang="en-GB" sz="831" dirty="0">
                <a:solidFill>
                  <a:prstClr val="black"/>
                </a:solidFill>
                <a:latin typeface="Times New Roman" panose="02020603050405020304" pitchFamily="18" charset="0"/>
                <a:cs typeface="Times New Roman" panose="02020603050405020304" pitchFamily="18" charset="0"/>
              </a:rPr>
              <a:t> </a:t>
            </a:r>
            <a:r>
              <a:rPr lang="en-SG" altLang="en-GB" sz="831" dirty="0">
                <a:solidFill>
                  <a:prstClr val="black"/>
                </a:solidFill>
                <a:latin typeface="Times New Roman" panose="02020603050405020304" pitchFamily="18" charset="0"/>
                <a:cs typeface="Times New Roman" panose="02020603050405020304" pitchFamily="18" charset="0"/>
              </a:rPr>
              <a:t>influence </a:t>
            </a:r>
            <a:r>
              <a:rPr lang="en-GB" sz="831" dirty="0">
                <a:solidFill>
                  <a:prstClr val="black"/>
                </a:solidFill>
                <a:latin typeface="Times New Roman" panose="02020603050405020304" pitchFamily="18" charset="0"/>
                <a:cs typeface="Times New Roman" panose="02020603050405020304" pitchFamily="18" charset="0"/>
              </a:rPr>
              <a:t>us with their novel insights</a:t>
            </a:r>
            <a:r>
              <a:rPr lang="en-SG" altLang="en-GB" sz="831" dirty="0">
                <a:solidFill>
                  <a:prstClr val="black"/>
                </a:solidFill>
                <a:latin typeface="Times New Roman" panose="02020603050405020304" pitchFamily="18" charset="0"/>
                <a:cs typeface="Times New Roman" panose="02020603050405020304" pitchFamily="18" charset="0"/>
              </a:rPr>
              <a:t>.</a:t>
            </a:r>
          </a:p>
          <a:p>
            <a:pPr algn="just" defTabSz="316520"/>
            <a:endParaRPr lang="en-SG" alt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indebted to </a:t>
            </a:r>
            <a:r>
              <a:rPr lang="en-SG" altLang="en-GB" sz="831" dirty="0">
                <a:solidFill>
                  <a:prstClr val="black"/>
                </a:solidFill>
                <a:latin typeface="Times New Roman" panose="02020603050405020304" pitchFamily="18" charset="0"/>
                <a:cs typeface="Times New Roman" panose="02020603050405020304" pitchFamily="18" charset="0"/>
              </a:rPr>
              <a:t>all the above mentioned people </a:t>
            </a:r>
            <a:r>
              <a:rPr lang="en-GB" sz="831" dirty="0">
                <a:solidFill>
                  <a:prstClr val="black"/>
                </a:solidFill>
                <a:latin typeface="Times New Roman" panose="02020603050405020304" pitchFamily="18" charset="0"/>
                <a:cs typeface="Times New Roman" panose="02020603050405020304" pitchFamily="18" charset="0"/>
              </a:rPr>
              <a:t>without whom we would not have </a:t>
            </a:r>
            <a:r>
              <a:rPr lang="en-SG" altLang="en-GB" sz="831" dirty="0">
                <a:solidFill>
                  <a:prstClr val="black"/>
                </a:solidFill>
                <a:latin typeface="Times New Roman" panose="02020603050405020304" pitchFamily="18" charset="0"/>
                <a:cs typeface="Times New Roman" panose="02020603050405020304" pitchFamily="18" charset="0"/>
              </a:rPr>
              <a:t>concluded</a:t>
            </a:r>
            <a:r>
              <a:rPr lang="en-GB" sz="831" dirty="0">
                <a:solidFill>
                  <a:prstClr val="black"/>
                </a:solidFill>
                <a:latin typeface="Times New Roman" panose="02020603050405020304" pitchFamily="18" charset="0"/>
                <a:cs typeface="Times New Roman" panose="02020603050405020304" pitchFamily="18" charset="0"/>
              </a:rPr>
              <a:t> the project.</a:t>
            </a:r>
            <a:endParaRPr lang="en-IN" sz="831" dirty="0">
              <a:solidFill>
                <a:prstClr val="black"/>
              </a:solidFill>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xmlns="" id="{2F0392C8-58AC-45A6-94DC-2A208B9E61F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18856" y="147401"/>
            <a:ext cx="4554289" cy="6563199"/>
          </a:xfrm>
          <a:prstGeom prst="rect">
            <a:avLst/>
          </a:prstGeom>
        </p:spPr>
      </p:pic>
    </p:spTree>
    <p:extLst>
      <p:ext uri="{BB962C8B-B14F-4D97-AF65-F5344CB8AC3E}">
        <p14:creationId xmlns:p14="http://schemas.microsoft.com/office/powerpoint/2010/main" xmlns="" val="321128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C087E-50B0-4A36-8B54-2DF0FF99CF4A}"/>
              </a:ext>
            </a:extLst>
          </p:cNvPr>
          <p:cNvSpPr>
            <a:spLocks noGrp="1"/>
          </p:cNvSpPr>
          <p:nvPr>
            <p:ph type="ctrTitle"/>
          </p:nvPr>
        </p:nvSpPr>
        <p:spPr/>
        <p:txBody>
          <a:bodyPr/>
          <a:lstStyle/>
          <a:p>
            <a:r>
              <a:rPr lang="en-GB" dirty="0"/>
              <a:t>A FINE WINDY DAY</a:t>
            </a:r>
            <a:endParaRPr lang="en-IN" dirty="0"/>
          </a:p>
        </p:txBody>
      </p:sp>
      <p:sp>
        <p:nvSpPr>
          <p:cNvPr id="3" name="Subtitle 2">
            <a:extLst>
              <a:ext uri="{FF2B5EF4-FFF2-40B4-BE49-F238E27FC236}">
                <a16:creationId xmlns:a16="http://schemas.microsoft.com/office/drawing/2014/main" xmlns="" id="{E02B60D8-34FA-4325-9821-359CBC68920E}"/>
              </a:ext>
            </a:extLst>
          </p:cNvPr>
          <p:cNvSpPr>
            <a:spLocks noGrp="1"/>
          </p:cNvSpPr>
          <p:nvPr>
            <p:ph type="subTitle" idx="1"/>
          </p:nvPr>
        </p:nvSpPr>
        <p:spPr/>
        <p:txBody>
          <a:bodyPr>
            <a:normAutofit/>
          </a:bodyPr>
          <a:lstStyle/>
          <a:p>
            <a:r>
              <a:rPr lang="en-GB" sz="1600" dirty="0"/>
              <a:t>PREDICTION OF POWER GENERATED BY WIND TURBINES</a:t>
            </a:r>
            <a:endParaRPr lang="en-IN" sz="1600" dirty="0"/>
          </a:p>
        </p:txBody>
      </p:sp>
    </p:spTree>
    <p:extLst>
      <p:ext uri="{BB962C8B-B14F-4D97-AF65-F5344CB8AC3E}">
        <p14:creationId xmlns:p14="http://schemas.microsoft.com/office/powerpoint/2010/main" xmlns="" val="57057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3985E-5DEF-46DA-BB1F-923178C763ED}"/>
              </a:ext>
            </a:extLst>
          </p:cNvPr>
          <p:cNvSpPr>
            <a:spLocks noGrp="1"/>
          </p:cNvSpPr>
          <p:nvPr>
            <p:ph type="title"/>
          </p:nvPr>
        </p:nvSpPr>
        <p:spPr/>
        <p:txBody>
          <a:bodyPr/>
          <a:lstStyle/>
          <a:p>
            <a:pPr algn="l"/>
            <a:r>
              <a:rPr lang="en-GB" b="1" u="sng" dirty="0"/>
              <a:t>ABSTRACT:</a:t>
            </a:r>
            <a:endParaRPr lang="en-IN" b="1" u="sng" dirty="0"/>
          </a:p>
        </p:txBody>
      </p:sp>
      <p:sp>
        <p:nvSpPr>
          <p:cNvPr id="3" name="Content Placeholder 2">
            <a:extLst>
              <a:ext uri="{FF2B5EF4-FFF2-40B4-BE49-F238E27FC236}">
                <a16:creationId xmlns:a16="http://schemas.microsoft.com/office/drawing/2014/main" xmlns="" id="{E35C78F1-D41E-42AF-B891-D389D1DCEA26}"/>
              </a:ext>
            </a:extLst>
          </p:cNvPr>
          <p:cNvSpPr>
            <a:spLocks noGrp="1"/>
          </p:cNvSpPr>
          <p:nvPr>
            <p:ph idx="1"/>
          </p:nvPr>
        </p:nvSpPr>
        <p:spPr>
          <a:xfrm>
            <a:off x="1391830" y="2160573"/>
            <a:ext cx="10373989" cy="4588186"/>
          </a:xfrm>
        </p:spPr>
        <p:txBody>
          <a:bodyPr/>
          <a:lstStyle/>
          <a:p>
            <a:pPr marL="0" indent="0" algn="just">
              <a:buNone/>
            </a:pPr>
            <a:r>
              <a:rPr lang="en-GB" sz="3200" dirty="0">
                <a:latin typeface="Times New Roman" pitchFamily="18" charset="0"/>
                <a:cs typeface="Times New Roman" pitchFamily="18" charset="0"/>
              </a:rPr>
              <a:t>In this project, we were asked to experiment with a real-world dataset, and to explore how machine learning algorithms can be used to find the patterns in data. We were expected to build a sophisticated Machine Learning model that predicts the power that is generated (in KW/h) based on the various features provided in the dataset.</a:t>
            </a:r>
            <a:endParaRPr lang="en-IN" sz="32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xmlns="" val="655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C4D0D-AEE7-40CD-8D03-A0B6FE0E0C08}"/>
              </a:ext>
            </a:extLst>
          </p:cNvPr>
          <p:cNvSpPr>
            <a:spLocks noGrp="1"/>
          </p:cNvSpPr>
          <p:nvPr>
            <p:ph type="title"/>
          </p:nvPr>
        </p:nvSpPr>
        <p:spPr>
          <a:xfrm>
            <a:off x="1510437" y="0"/>
            <a:ext cx="10018713" cy="1759130"/>
          </a:xfrm>
        </p:spPr>
        <p:txBody>
          <a:bodyPr/>
          <a:lstStyle/>
          <a:p>
            <a:pPr algn="l"/>
            <a:r>
              <a:rPr lang="en-GB" b="1" u="sng" dirty="0"/>
              <a:t>INTRODUCTION:</a:t>
            </a:r>
            <a:endParaRPr lang="en-IN" b="1" u="sng" dirty="0"/>
          </a:p>
        </p:txBody>
      </p:sp>
      <p:sp>
        <p:nvSpPr>
          <p:cNvPr id="3" name="Content Placeholder 2">
            <a:extLst>
              <a:ext uri="{FF2B5EF4-FFF2-40B4-BE49-F238E27FC236}">
                <a16:creationId xmlns:a16="http://schemas.microsoft.com/office/drawing/2014/main" xmlns="" id="{E550BD7E-4DE5-46D3-98F9-CBAE4FC3BE15}"/>
              </a:ext>
            </a:extLst>
          </p:cNvPr>
          <p:cNvSpPr>
            <a:spLocks noGrp="1"/>
          </p:cNvSpPr>
          <p:nvPr>
            <p:ph idx="1"/>
          </p:nvPr>
        </p:nvSpPr>
        <p:spPr>
          <a:xfrm>
            <a:off x="1850070" y="-180705"/>
            <a:ext cx="10018713" cy="3124201"/>
          </a:xfrm>
        </p:spPr>
        <p:txBody>
          <a:bodyPr>
            <a:noAutofit/>
          </a:bodyPr>
          <a:lstStyle/>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r>
              <a:rPr lang="en-GB" dirty="0">
                <a:cs typeface="Aldhabi" panose="01000000000000000000" pitchFamily="2" charset="-78"/>
              </a:rPr>
              <a:t>Switching to renewable energy sources is a great way to reduce dependency on imported fuels and increase cost efficiency. It is time we move towards a low-carbon future by embracing solar, hydro, geothermal energy and so on, to protect mother nature . An efficient energy source that has been gaining popularity around the world is wind turbines. Wind turbines generate power by capturing the kinetic energy of the wind. Factors such as temperature, wind direction, turbine status, weather, blade length, and so on influence the amount of power generated.</a:t>
            </a:r>
            <a:endParaRPr lang="en-IN" dirty="0"/>
          </a:p>
        </p:txBody>
      </p:sp>
    </p:spTree>
    <p:extLst>
      <p:ext uri="{BB962C8B-B14F-4D97-AF65-F5344CB8AC3E}">
        <p14:creationId xmlns:p14="http://schemas.microsoft.com/office/powerpoint/2010/main" xmlns="" val="368342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C2CB1-5D01-439B-98AD-6BE693D62F69}"/>
              </a:ext>
            </a:extLst>
          </p:cNvPr>
          <p:cNvSpPr>
            <a:spLocks noGrp="1"/>
          </p:cNvSpPr>
          <p:nvPr>
            <p:ph type="title"/>
          </p:nvPr>
        </p:nvSpPr>
        <p:spPr/>
        <p:txBody>
          <a:bodyPr/>
          <a:lstStyle/>
          <a:p>
            <a:pPr algn="l"/>
            <a:r>
              <a:rPr lang="en-GB" b="1" u="sng" dirty="0"/>
              <a:t>Algorithm:</a:t>
            </a:r>
            <a:endParaRPr lang="en-IN" b="1" u="sng" dirty="0"/>
          </a:p>
        </p:txBody>
      </p:sp>
      <p:sp>
        <p:nvSpPr>
          <p:cNvPr id="3" name="Content Placeholder 2">
            <a:extLst>
              <a:ext uri="{FF2B5EF4-FFF2-40B4-BE49-F238E27FC236}">
                <a16:creationId xmlns:a16="http://schemas.microsoft.com/office/drawing/2014/main" xmlns="" id="{97A13E61-8A86-4CF0-BE24-7EF6F7CBDD07}"/>
              </a:ext>
            </a:extLst>
          </p:cNvPr>
          <p:cNvSpPr>
            <a:spLocks noGrp="1"/>
          </p:cNvSpPr>
          <p:nvPr>
            <p:ph idx="1"/>
          </p:nvPr>
        </p:nvSpPr>
        <p:spPr>
          <a:xfrm>
            <a:off x="1484310" y="1901629"/>
            <a:ext cx="10018713" cy="3889572"/>
          </a:xfrm>
        </p:spPr>
        <p:txBody>
          <a:bodyPr>
            <a:normAutofit lnSpcReduction="10000"/>
          </a:bodyPr>
          <a:lstStyle/>
          <a:p>
            <a:pPr marL="0" indent="0">
              <a:buNone/>
            </a:pPr>
            <a:r>
              <a:rPr lang="en-GB" b="1" u="sng" dirty="0"/>
              <a:t>Extreme Gradient Boosting Algorithm(XGBOOST)</a:t>
            </a:r>
          </a:p>
          <a:p>
            <a:pPr marL="0" indent="0">
              <a:buNone/>
            </a:pPr>
            <a:r>
              <a:rPr lang="en-GB" dirty="0"/>
              <a:t>Gradient boosting refers to a class of ensemble machine learning algorithms that can be used for classification or regression predictive modelling problems . Ensembles are constructed from decision tree models. Trees are added one at a time to the ensemble and fit to correct the prediction errors made by prior models. This is a type of ensemble machine learning model referred to as boosting . Models are fit using any arbitrary differentiable loss function and gradient descent optimization algorithm. This gives the technique its name, “gradient boosting,” as the loss gradient is minimized as the model is fit, much like a neural network.</a:t>
            </a:r>
            <a:endParaRPr lang="en-IN" dirty="0"/>
          </a:p>
        </p:txBody>
      </p:sp>
    </p:spTree>
    <p:extLst>
      <p:ext uri="{BB962C8B-B14F-4D97-AF65-F5344CB8AC3E}">
        <p14:creationId xmlns:p14="http://schemas.microsoft.com/office/powerpoint/2010/main" xmlns="" val="31119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876" y="-222069"/>
            <a:ext cx="10018713" cy="1752599"/>
          </a:xfrm>
        </p:spPr>
        <p:txBody>
          <a:bodyPr/>
          <a:lstStyle/>
          <a:p>
            <a:r>
              <a:rPr lang="en-US" b="1" u="sng" dirty="0"/>
              <a:t>Project Overflow:</a:t>
            </a:r>
          </a:p>
        </p:txBody>
      </p:sp>
      <p:sp>
        <p:nvSpPr>
          <p:cNvPr id="3" name="Content Placeholder 2"/>
          <p:cNvSpPr>
            <a:spLocks noGrp="1"/>
          </p:cNvSpPr>
          <p:nvPr>
            <p:ph idx="1"/>
          </p:nvPr>
        </p:nvSpPr>
        <p:spPr>
          <a:xfrm>
            <a:off x="1577670" y="2061028"/>
            <a:ext cx="10018713" cy="4615543"/>
          </a:xfrm>
        </p:spPr>
        <p:txBody>
          <a:bodyPr>
            <a:normAutofit fontScale="92500"/>
          </a:bodyPr>
          <a:lstStyle/>
          <a:p>
            <a:r>
              <a:rPr lang="en-US" dirty="0"/>
              <a:t>The dataset of the project is taken from the </a:t>
            </a:r>
            <a:r>
              <a:rPr lang="en-US" dirty="0" err="1"/>
              <a:t>kaggle</a:t>
            </a:r>
            <a:r>
              <a:rPr lang="en-US" dirty="0"/>
              <a:t> website. There are two datasets ,train dataset on which the model is build and algorithm is applied and the test dataset for which the power generated by the windmill is to be predicted.</a:t>
            </a:r>
          </a:p>
          <a:p>
            <a:r>
              <a:rPr lang="en-US" sz="3600" b="1" u="sng" dirty="0"/>
              <a:t>Data Exploration and Analysis:</a:t>
            </a:r>
          </a:p>
          <a:p>
            <a:pPr>
              <a:buNone/>
            </a:pPr>
            <a:r>
              <a:rPr lang="en-US" dirty="0"/>
              <a:t>   </a:t>
            </a:r>
            <a:r>
              <a:rPr lang="en-US" u="sng" dirty="0"/>
              <a:t> </a:t>
            </a:r>
            <a:r>
              <a:rPr lang="en-US" sz="3200" u="sng" dirty="0"/>
              <a:t>Preprocessing the train dataset:</a:t>
            </a:r>
          </a:p>
          <a:p>
            <a:r>
              <a:rPr lang="en-US" dirty="0"/>
              <a:t>The train dataset has the following 22 features.</a:t>
            </a:r>
          </a:p>
          <a:p>
            <a:r>
              <a:rPr lang="en-US" dirty="0"/>
              <a:t>Out of 22 features 19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to build the  predictive model.</a:t>
            </a:r>
          </a:p>
          <a:p>
            <a:endParaRPr lang="en-US" dirty="0"/>
          </a:p>
          <a:p>
            <a:pPr>
              <a:buNone/>
            </a:pPr>
            <a:endParaRPr lang="en-US" dirty="0"/>
          </a:p>
          <a:p>
            <a:pPr>
              <a:buNone/>
            </a:pPr>
            <a:endParaRPr lang="en-US" dirty="0"/>
          </a:p>
          <a:p>
            <a:pPr>
              <a:buNone/>
            </a:pPr>
            <a:endParaRPr lang="en-US" dirty="0"/>
          </a:p>
        </p:txBody>
      </p:sp>
      <p:pic>
        <p:nvPicPr>
          <p:cNvPr id="6" name="Picture 5" descr="02.PNG"/>
          <p:cNvPicPr>
            <a:picLocks noChangeAspect="1"/>
          </p:cNvPicPr>
          <p:nvPr/>
        </p:nvPicPr>
        <p:blipFill>
          <a:blip r:embed="rId2"/>
          <a:stretch>
            <a:fillRect/>
          </a:stretch>
        </p:blipFill>
        <p:spPr>
          <a:xfrm>
            <a:off x="8612033" y="2698021"/>
            <a:ext cx="2857899" cy="39439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TM03457496[[fn=Parallax]]</Template>
  <TotalTime>1145</TotalTime>
  <Words>1996</Words>
  <Application>Microsoft Office PowerPoint</Application>
  <PresentationFormat>Custom</PresentationFormat>
  <Paragraphs>243</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Parallax</vt:lpstr>
      <vt:lpstr>Office Theme</vt:lpstr>
      <vt:lpstr>Slide 1</vt:lpstr>
      <vt:lpstr>Slide 2</vt:lpstr>
      <vt:lpstr>Slide 3</vt:lpstr>
      <vt:lpstr>Slide 4</vt:lpstr>
      <vt:lpstr>A FINE WINDY DAY</vt:lpstr>
      <vt:lpstr>ABSTRACT:</vt:lpstr>
      <vt:lpstr>INTRODUCTION:</vt:lpstr>
      <vt:lpstr>Algorithm:</vt:lpstr>
      <vt:lpstr>Project Overflow:</vt:lpstr>
      <vt:lpstr>Handling Null Values:</vt:lpstr>
      <vt:lpstr>Feature Engineering:</vt:lpstr>
      <vt:lpstr>Data Visualization:</vt:lpstr>
      <vt:lpstr>Slide 13</vt:lpstr>
      <vt:lpstr>Slide 14</vt:lpstr>
      <vt:lpstr>Slide 15</vt:lpstr>
      <vt:lpstr>Handling Null Values:</vt:lpstr>
      <vt:lpstr>Feature Engineering:</vt:lpstr>
      <vt:lpstr>Model creation:</vt:lpstr>
      <vt:lpstr>Accuracy plot:</vt:lpstr>
      <vt:lpstr>Code:</vt:lpstr>
      <vt:lpstr>Slide 21</vt:lpstr>
      <vt:lpstr>Slide 22</vt:lpstr>
      <vt:lpstr>Slide 23</vt:lpstr>
      <vt:lpstr>Future Developments: Vortex bladeless</vt:lpstr>
      <vt:lpstr>Tools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 WINDY DAY</dc:title>
  <dc:creator>ROHITH REDDY VANAPATLA</dc:creator>
  <cp:lastModifiedBy>Windows User</cp:lastModifiedBy>
  <cp:revision>30</cp:revision>
  <dcterms:created xsi:type="dcterms:W3CDTF">2021-08-17T06:39:01Z</dcterms:created>
  <dcterms:modified xsi:type="dcterms:W3CDTF">2021-08-24T12:17:57Z</dcterms:modified>
</cp:coreProperties>
</file>