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12"/>
  </p:notesMasterIdLst>
  <p:sldIdLst>
    <p:sldId id="256" r:id="rId2"/>
    <p:sldId id="267" r:id="rId3"/>
    <p:sldId id="268" r:id="rId4"/>
    <p:sldId id="261" r:id="rId5"/>
    <p:sldId id="269" r:id="rId6"/>
    <p:sldId id="262" r:id="rId7"/>
    <p:sldId id="266" r:id="rId8"/>
    <p:sldId id="265" r:id="rId9"/>
    <p:sldId id="27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2"/>
    <p:restoredTop sz="94679"/>
  </p:normalViewPr>
  <p:slideViewPr>
    <p:cSldViewPr snapToGrid="0">
      <p:cViewPr varScale="1">
        <p:scale>
          <a:sx n="156" d="100"/>
          <a:sy n="156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2A741-7E54-2E4B-A8F4-EFFEE5C103CC}" type="datetimeFigureOut">
              <a:rPr lang="en-US" smtClean="0"/>
              <a:t>7/4/23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D3A09-4854-8349-916F-06A61373F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8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D3A09-4854-8349-916F-06A61373FB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0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A873B8-E24A-664F-82A4-7E676420EF34}" type="datetimeFigureOut">
              <a:rPr lang="en-US" smtClean="0"/>
              <a:t>7/2/23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4DB0E9-F44F-ED43-908D-AF5B07478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4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73B8-E24A-664F-82A4-7E676420EF34}" type="datetimeFigureOut">
              <a:rPr lang="en-US" smtClean="0"/>
              <a:t>7/2/23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B0E9-F44F-ED43-908D-AF5B07478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6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A873B8-E24A-664F-82A4-7E676420EF34}" type="datetimeFigureOut">
              <a:rPr lang="en-US" smtClean="0"/>
              <a:t>7/2/23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4DB0E9-F44F-ED43-908D-AF5B07478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4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73B8-E24A-664F-82A4-7E676420EF34}" type="datetimeFigureOut">
              <a:rPr lang="en-US" smtClean="0"/>
              <a:t>7/2/23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04DB0E9-F44F-ED43-908D-AF5B07478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6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A873B8-E24A-664F-82A4-7E676420EF34}" type="datetimeFigureOut">
              <a:rPr lang="en-US" smtClean="0"/>
              <a:t>7/2/23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4DB0E9-F44F-ED43-908D-AF5B07478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7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73B8-E24A-664F-82A4-7E676420EF34}" type="datetimeFigureOut">
              <a:rPr lang="en-US" smtClean="0"/>
              <a:t>7/2/23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B0E9-F44F-ED43-908D-AF5B07478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9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73B8-E24A-664F-82A4-7E676420EF34}" type="datetimeFigureOut">
              <a:rPr lang="en-US" smtClean="0"/>
              <a:t>7/2/23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B0E9-F44F-ED43-908D-AF5B07478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73B8-E24A-664F-82A4-7E676420EF34}" type="datetimeFigureOut">
              <a:rPr lang="en-US" smtClean="0"/>
              <a:t>7/2/23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B0E9-F44F-ED43-908D-AF5B07478B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1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73B8-E24A-664F-82A4-7E676420EF34}" type="datetimeFigureOut">
              <a:rPr lang="en-US" smtClean="0"/>
              <a:t>7/2/23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B0E9-F44F-ED43-908D-AF5B07478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5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A873B8-E24A-664F-82A4-7E676420EF34}" type="datetimeFigureOut">
              <a:rPr lang="en-US" smtClean="0"/>
              <a:t>7/2/23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4DB0E9-F44F-ED43-908D-AF5B07478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73B8-E24A-664F-82A4-7E676420EF34}" type="datetimeFigureOut">
              <a:rPr lang="en-US" smtClean="0"/>
              <a:t>7/2/23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B0E9-F44F-ED43-908D-AF5B07478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1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AA873B8-E24A-664F-82A4-7E676420EF34}" type="datetimeFigureOut">
              <a:rPr lang="en-US" smtClean="0"/>
              <a:t>7/2/23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04DB0E9-F44F-ED43-908D-AF5B07478B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004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E578D-C5B6-BF91-758F-F5D7C37F5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Electricity Consumption Prediction With Sparse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AEE02-A278-FE6B-A6CA-FC43A2358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Mamdouh Jaber</a:t>
            </a:r>
          </a:p>
        </p:txBody>
      </p:sp>
    </p:spTree>
    <p:extLst>
      <p:ext uri="{BB962C8B-B14F-4D97-AF65-F5344CB8AC3E}">
        <p14:creationId xmlns:p14="http://schemas.microsoft.com/office/powerpoint/2010/main" val="613017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0710-761E-8468-32CA-56F28A94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Performance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0F2A2D-36C7-B883-BF85-FCADCB894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8984432"/>
              </p:ext>
            </p:extLst>
          </p:nvPr>
        </p:nvGraphicFramePr>
        <p:xfrm>
          <a:off x="1500187" y="2009773"/>
          <a:ext cx="9191625" cy="4531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871064125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8883160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61846066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5267144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181729357"/>
                    </a:ext>
                  </a:extLst>
                </a:gridCol>
              </a:tblGrid>
              <a:tr h="4659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MAPE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MAPE (Test)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0307"/>
                  </a:ext>
                </a:extLst>
              </a:tr>
              <a:tr h="4659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495471"/>
                  </a:ext>
                </a:extLst>
              </a:tr>
              <a:tr h="4659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752518"/>
                  </a:ext>
                </a:extLst>
              </a:tr>
              <a:tr h="4659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57190"/>
                  </a:ext>
                </a:extLst>
              </a:tr>
              <a:tr h="4659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646503"/>
                  </a:ext>
                </a:extLst>
              </a:tr>
              <a:tr h="4659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Dense 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71797"/>
                  </a:ext>
                </a:extLst>
              </a:tr>
              <a:tr h="4659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Dense NN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685194"/>
                  </a:ext>
                </a:extLst>
              </a:tr>
              <a:tr h="4659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Dense NN 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962110"/>
                  </a:ext>
                </a:extLst>
              </a:tr>
              <a:tr h="8041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Dense NN Bag +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87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66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487F2-C93A-D9BB-0B1F-B4B962F5D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37B35-1D64-7F96-AC6D-56624B7186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Task 1</a:t>
            </a:r>
          </a:p>
          <a:p>
            <a:r>
              <a:rPr lang="en-US" dirty="0"/>
              <a:t>Given very limited data on house A (48)</a:t>
            </a:r>
          </a:p>
          <a:p>
            <a:r>
              <a:rPr lang="en-US" dirty="0"/>
              <a:t>Forecast the hourly consumption (horizon=1) for December (744) using 4 lags as the input</a:t>
            </a:r>
          </a:p>
          <a:p>
            <a:pPr marL="0" indent="0">
              <a:buNone/>
            </a:pPr>
            <a:r>
              <a:rPr lang="en-US" b="1" dirty="0"/>
              <a:t>Evaluation</a:t>
            </a:r>
          </a:p>
          <a:p>
            <a:r>
              <a:rPr lang="en-US" dirty="0"/>
              <a:t>MAE and MAPE</a:t>
            </a:r>
          </a:p>
          <a:p>
            <a:r>
              <a:rPr lang="en-US" dirty="0"/>
              <a:t>Last observation used as baseline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D3D72-0794-7E42-E956-06C8A50472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Preparation </a:t>
            </a:r>
          </a:p>
          <a:p>
            <a:pPr marL="301752" indent="-301752" algn="l" rtl="0" eaLnBrk="1" latinLnBrk="0" hangingPunct="1">
              <a:spcBef>
                <a:spcPts val="432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itchFamily="2" charset="2"/>
              <a:buChar char="¡"/>
            </a:pPr>
            <a:r>
              <a:rPr lang="en-US" sz="1800" kern="1200" dirty="0">
                <a:solidFill>
                  <a:srgbClr val="3D3D3D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Reindex on hour index</a:t>
            </a:r>
          </a:p>
          <a:p>
            <a:pPr marL="301752" indent="-301752" algn="l" rtl="0" eaLnBrk="1" latinLnBrk="0" hangingPunct="1">
              <a:spcBef>
                <a:spcPts val="432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itchFamily="2" charset="2"/>
              <a:buChar char="¡"/>
            </a:pPr>
            <a:r>
              <a:rPr lang="en-US" sz="1800" kern="1200" dirty="0">
                <a:solidFill>
                  <a:srgbClr val="3D3D3D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Rescaling applied on Training set</a:t>
            </a:r>
            <a:endParaRPr lang="en-CA" sz="1800" dirty="0">
              <a:effectLst/>
            </a:endParaRPr>
          </a:p>
          <a:p>
            <a:pPr marL="301752" indent="-301752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solidFill>
                  <a:srgbClr val="3D3D3D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4 lags created for nonsequential models (linear regression, dense NN)</a:t>
            </a:r>
            <a:endParaRPr lang="en-CA" dirty="0">
              <a:effectLst/>
            </a:endParaRPr>
          </a:p>
          <a:p>
            <a:pPr marL="301752" indent="-301752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solidFill>
                  <a:srgbClr val="3D3D3D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Sequences of size 4 created for sequential models (ARMA, LSTM)</a:t>
            </a:r>
            <a:endParaRPr lang="en-CA" dirty="0">
              <a:effectLst/>
            </a:endParaRPr>
          </a:p>
          <a:p>
            <a:pPr marL="301752" indent="-301752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solidFill>
                  <a:srgbClr val="3D3D3D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Validation set created using 20% of training examples</a:t>
            </a:r>
            <a:endParaRPr lang="en-CA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7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956F-669C-AC19-7843-CCF3E75CB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Nonsequential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08BD-8211-BC52-259C-3C3EB7A41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Linear Regression</a:t>
            </a:r>
          </a:p>
          <a:p>
            <a:endParaRPr lang="en-US" b="1" dirty="0"/>
          </a:p>
          <a:p>
            <a:r>
              <a:rPr lang="en-US" b="1" dirty="0"/>
              <a:t>Dense Neural Network</a:t>
            </a:r>
          </a:p>
          <a:p>
            <a:pPr lvl="1"/>
            <a:r>
              <a:rPr lang="en-US" dirty="0"/>
              <a:t>Keep adding layers until performance on validation set converges</a:t>
            </a:r>
          </a:p>
          <a:p>
            <a:pPr lvl="1"/>
            <a:r>
              <a:rPr lang="en-US" dirty="0"/>
              <a:t>Loss: MSE</a:t>
            </a:r>
          </a:p>
          <a:p>
            <a:pPr lvl="1"/>
            <a:r>
              <a:rPr lang="en-US" dirty="0"/>
              <a:t>Optimizer: Adam (LR=0.001)</a:t>
            </a:r>
          </a:p>
          <a:p>
            <a:endParaRPr lang="en-US" dirty="0"/>
          </a:p>
        </p:txBody>
      </p:sp>
      <p:pic>
        <p:nvPicPr>
          <p:cNvPr id="4" name="Picture 3" descr="A picture containing text, receipt, screenshot, font&#10;&#10;Description automatically generated">
            <a:extLst>
              <a:ext uri="{FF2B5EF4-FFF2-40B4-BE49-F238E27FC236}">
                <a16:creationId xmlns:a16="http://schemas.microsoft.com/office/drawing/2014/main" id="{77697610-3E7C-796F-411F-6D6453F1B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740" y="702156"/>
            <a:ext cx="2840717" cy="563115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D96A07-E484-48D0-D7CF-1AB8B63A73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0333351"/>
              </p:ext>
            </p:extLst>
          </p:nvPr>
        </p:nvGraphicFramePr>
        <p:xfrm>
          <a:off x="87765" y="4934248"/>
          <a:ext cx="9191625" cy="1863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871064125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8883160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61846066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5267144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181729357"/>
                    </a:ext>
                  </a:extLst>
                </a:gridCol>
              </a:tblGrid>
              <a:tr h="4659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MAPE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MAPE (Test)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0307"/>
                  </a:ext>
                </a:extLst>
              </a:tr>
              <a:tr h="4659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495471"/>
                  </a:ext>
                </a:extLst>
              </a:tr>
              <a:tr h="4659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752518"/>
                  </a:ext>
                </a:extLst>
              </a:tr>
              <a:tr h="4659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Dense 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71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39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C8849-3BF3-0E18-CC50-3F1D29F0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Sequential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EF493-6A05-3083-7C63-38CB40462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652761"/>
          </a:xfrm>
        </p:spPr>
        <p:txBody>
          <a:bodyPr/>
          <a:lstStyle/>
          <a:p>
            <a:r>
              <a:rPr lang="en-US" b="1" dirty="0"/>
              <a:t>LSTM</a:t>
            </a:r>
          </a:p>
          <a:p>
            <a:pPr lvl="1"/>
            <a:r>
              <a:rPr lang="en-US" dirty="0"/>
              <a:t>LSTM layer added to the best dense NN</a:t>
            </a:r>
          </a:p>
          <a:p>
            <a:pPr lvl="1"/>
            <a:r>
              <a:rPr lang="en-US" dirty="0"/>
              <a:t>Loss: MSE</a:t>
            </a:r>
          </a:p>
          <a:p>
            <a:pPr lvl="1"/>
            <a:r>
              <a:rPr lang="en-US" dirty="0"/>
              <a:t>Optimizer: Adam (LR=0.001)</a:t>
            </a:r>
          </a:p>
          <a:p>
            <a:r>
              <a:rPr lang="en-US" b="1" dirty="0"/>
              <a:t>SARIMA</a:t>
            </a:r>
          </a:p>
          <a:p>
            <a:pPr lvl="1"/>
            <a:r>
              <a:rPr lang="en-US" dirty="0"/>
              <a:t>p=4, q=4, m=24 </a:t>
            </a:r>
          </a:p>
        </p:txBody>
      </p:sp>
      <p:pic>
        <p:nvPicPr>
          <p:cNvPr id="7" name="Picture 6" descr="A picture containing text, receipt, font, diagram&#10;&#10;Description automatically generated">
            <a:extLst>
              <a:ext uri="{FF2B5EF4-FFF2-40B4-BE49-F238E27FC236}">
                <a16:creationId xmlns:a16="http://schemas.microsoft.com/office/drawing/2014/main" id="{B1F75EAF-5D24-42A7-9FD7-C1AB3F93B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227" y="819822"/>
            <a:ext cx="2414057" cy="5768939"/>
          </a:xfrm>
          <a:prstGeom prst="rect">
            <a:avLst/>
          </a:prstGeom>
        </p:spPr>
      </p:pic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5E8E1E7B-4B82-0A66-2054-A40268616C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0550843"/>
              </p:ext>
            </p:extLst>
          </p:nvPr>
        </p:nvGraphicFramePr>
        <p:xfrm>
          <a:off x="79602" y="4833257"/>
          <a:ext cx="9191625" cy="1863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871064125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8883160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61846066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5267144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181729357"/>
                    </a:ext>
                  </a:extLst>
                </a:gridCol>
              </a:tblGrid>
              <a:tr h="4659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MAPE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MAPE (Test)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0307"/>
                  </a:ext>
                </a:extLst>
              </a:tr>
              <a:tr h="4659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327857"/>
                  </a:ext>
                </a:extLst>
              </a:tr>
              <a:tr h="4659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57190"/>
                  </a:ext>
                </a:extLst>
              </a:tr>
              <a:tr h="4659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646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3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487F2-C93A-D9BB-0B1F-B4B962F5D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37B35-1D64-7F96-AC6D-56624B7186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Task 2</a:t>
            </a:r>
          </a:p>
          <a:p>
            <a:r>
              <a:rPr lang="en-US" dirty="0"/>
              <a:t>Extra data provided on other houses (B, C, D) in the area</a:t>
            </a:r>
          </a:p>
          <a:p>
            <a:r>
              <a:rPr lang="en-US" dirty="0"/>
              <a:t>No data provided for December on other houses</a:t>
            </a:r>
          </a:p>
          <a:p>
            <a:r>
              <a:rPr lang="en-US" dirty="0"/>
              <a:t>Forecast the hourly consumption for December (744) using 4 lags as the input</a:t>
            </a:r>
          </a:p>
          <a:p>
            <a:pPr marL="0" indent="0">
              <a:buNone/>
            </a:pPr>
            <a:r>
              <a:rPr lang="en-US" b="1" dirty="0"/>
              <a:t>Evaluation</a:t>
            </a:r>
          </a:p>
          <a:p>
            <a:r>
              <a:rPr lang="en-US" dirty="0"/>
              <a:t>MAE and MAPE</a:t>
            </a:r>
          </a:p>
          <a:p>
            <a:r>
              <a:rPr lang="en-US" dirty="0"/>
              <a:t>Last observation used as baseline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D3D72-0794-7E42-E956-06C8A50472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Preparation </a:t>
            </a:r>
          </a:p>
          <a:p>
            <a:pPr marL="301752" indent="-301752" algn="l" rtl="0" eaLnBrk="1" latinLnBrk="0" hangingPunct="1">
              <a:spcBef>
                <a:spcPts val="432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itchFamily="2" charset="2"/>
              <a:buChar char="¡"/>
            </a:pPr>
            <a:r>
              <a:rPr lang="en-CA" sz="1800" kern="1200" dirty="0">
                <a:solidFill>
                  <a:srgbClr val="3D3D3D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Rescaling applied on each training set separately </a:t>
            </a:r>
            <a:endParaRPr lang="en-CA" sz="1800" dirty="0">
              <a:effectLst/>
            </a:endParaRPr>
          </a:p>
          <a:p>
            <a:pPr marL="301752" indent="-301752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solidFill>
                  <a:srgbClr val="3D3D3D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4 lags created for dense NN</a:t>
            </a:r>
          </a:p>
          <a:p>
            <a:pPr marL="301752" indent="-301752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solidFill>
                  <a:srgbClr val="3D3D3D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Validation set created using 20% of training examples from each set</a:t>
            </a:r>
            <a:endParaRPr lang="en-CA" dirty="0">
              <a:effectLst/>
            </a:endParaRPr>
          </a:p>
          <a:p>
            <a:r>
              <a:rPr lang="en-US" dirty="0"/>
              <a:t>Same training and validation set from task 1 used for finetuning</a:t>
            </a:r>
          </a:p>
        </p:txBody>
      </p:sp>
    </p:spTree>
    <p:extLst>
      <p:ext uri="{BB962C8B-B14F-4D97-AF65-F5344CB8AC3E}">
        <p14:creationId xmlns:p14="http://schemas.microsoft.com/office/powerpoint/2010/main" val="428030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096F-D852-949A-8F9A-EF2E9457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Neural Network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294D-D5FA-D88C-AB62-7F2180139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trained on B (January – November)</a:t>
            </a:r>
          </a:p>
          <a:p>
            <a:r>
              <a:rPr lang="en-US" dirty="0"/>
              <a:t>Model layers frozen except last 2</a:t>
            </a:r>
          </a:p>
          <a:p>
            <a:r>
              <a:rPr lang="en-US" dirty="0"/>
              <a:t>Last 2 layers finetuned using A (last 2 days November)</a:t>
            </a:r>
          </a:p>
          <a:p>
            <a:endParaRPr lang="en-US" dirty="0"/>
          </a:p>
        </p:txBody>
      </p:sp>
      <p:pic>
        <p:nvPicPr>
          <p:cNvPr id="7" name="Picture 6" descr="A picture containing text, receipt, screenshot, font&#10;&#10;Description automatically generated">
            <a:extLst>
              <a:ext uri="{FF2B5EF4-FFF2-40B4-BE49-F238E27FC236}">
                <a16:creationId xmlns:a16="http://schemas.microsoft.com/office/drawing/2014/main" id="{B9C050EE-7BCB-9E35-92AC-130F0AF4E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113" y="789001"/>
            <a:ext cx="2840717" cy="5631156"/>
          </a:xfrm>
          <a:prstGeom prst="rect">
            <a:avLst/>
          </a:prstGeom>
        </p:spPr>
      </p:pic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259A60E-F437-8011-0E06-4DF5D03036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113869"/>
              </p:ext>
            </p:extLst>
          </p:nvPr>
        </p:nvGraphicFramePr>
        <p:xfrm>
          <a:off x="107497" y="5303133"/>
          <a:ext cx="9191625" cy="1397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871064125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8883160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61846066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5267144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181729357"/>
                    </a:ext>
                  </a:extLst>
                </a:gridCol>
              </a:tblGrid>
              <a:tr h="4659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MAPE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MAPE (Test)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0307"/>
                  </a:ext>
                </a:extLst>
              </a:tr>
              <a:tr h="4659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11826"/>
                  </a:ext>
                </a:extLst>
              </a:tr>
              <a:tr h="4659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Dense NN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685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8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096F-D852-949A-8F9A-EF2E9457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Neural Network (Bag)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294D-D5FA-D88C-AB62-7F2180139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trained for each dataset (B, C, D)</a:t>
            </a:r>
          </a:p>
          <a:p>
            <a:r>
              <a:rPr lang="en-US" dirty="0"/>
              <a:t>Model finetuned for A</a:t>
            </a:r>
          </a:p>
          <a:p>
            <a:r>
              <a:rPr lang="en-US" dirty="0"/>
              <a:t>Predictions from each model averaged</a:t>
            </a:r>
          </a:p>
          <a:p>
            <a:endParaRPr lang="en-US" dirty="0"/>
          </a:p>
        </p:txBody>
      </p:sp>
      <p:pic>
        <p:nvPicPr>
          <p:cNvPr id="4" name="Picture 3" descr="A picture containing text, receipt, screenshot, font&#10;&#10;Description automatically generated">
            <a:extLst>
              <a:ext uri="{FF2B5EF4-FFF2-40B4-BE49-F238E27FC236}">
                <a16:creationId xmlns:a16="http://schemas.microsoft.com/office/drawing/2014/main" id="{A844675C-600E-3D3F-4871-0997C2D05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113" y="789001"/>
            <a:ext cx="2840717" cy="563115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B31B34-06FE-5047-0C5B-E964B4361D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503429"/>
              </p:ext>
            </p:extLst>
          </p:nvPr>
        </p:nvGraphicFramePr>
        <p:xfrm>
          <a:off x="120423" y="5370147"/>
          <a:ext cx="9191625" cy="1397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871064125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8883160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61846066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5267144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181729357"/>
                    </a:ext>
                  </a:extLst>
                </a:gridCol>
              </a:tblGrid>
              <a:tr h="4659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MAPE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MAPE (Test)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0307"/>
                  </a:ext>
                </a:extLst>
              </a:tr>
              <a:tr h="4659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09171"/>
                  </a:ext>
                </a:extLst>
              </a:tr>
              <a:tr h="4659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Dense NN 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96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00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096F-D852-949A-8F9A-EF2E9457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Neural Network (Bag + meta learner)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294D-D5FA-D88C-AB62-7F2180139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835687" cy="3678303"/>
          </a:xfrm>
        </p:spPr>
        <p:txBody>
          <a:bodyPr/>
          <a:lstStyle/>
          <a:p>
            <a:r>
              <a:rPr lang="en-US" dirty="0"/>
              <a:t>Predictions from finetuned models concatenated</a:t>
            </a:r>
          </a:p>
          <a:p>
            <a:r>
              <a:rPr lang="en-US" dirty="0"/>
              <a:t>Predictions passed into final linear regression model</a:t>
            </a:r>
          </a:p>
          <a:p>
            <a:endParaRPr lang="en-US" dirty="0"/>
          </a:p>
        </p:txBody>
      </p:sp>
      <p:pic>
        <p:nvPicPr>
          <p:cNvPr id="5" name="Picture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D6AC3C3F-84A4-2655-363E-773029132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524" y="1715956"/>
            <a:ext cx="7772400" cy="3701142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0DB6B5-ECE4-CD1E-345A-DF8A65BCBD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8817573"/>
              </p:ext>
            </p:extLst>
          </p:nvPr>
        </p:nvGraphicFramePr>
        <p:xfrm>
          <a:off x="426070" y="5299316"/>
          <a:ext cx="9191625" cy="1496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871064125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8883160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61846066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5267144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181729357"/>
                    </a:ext>
                  </a:extLst>
                </a:gridCol>
              </a:tblGrid>
              <a:tr h="271589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MAPE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MAPE (Test)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0307"/>
                  </a:ext>
                </a:extLst>
              </a:tr>
              <a:tr h="4907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606953"/>
                  </a:ext>
                </a:extLst>
              </a:tr>
              <a:tr h="4752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Dense NN Bag +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87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17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F176-2A9A-CC1C-44F3-55FA074E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Neural Network (Bag + meta learner) </a:t>
            </a:r>
          </a:p>
        </p:txBody>
      </p:sp>
      <p:pic>
        <p:nvPicPr>
          <p:cNvPr id="5" name="Content Placeholder 4" descr="A graph with orange and blue lines&#10;&#10;Description automatically generated with low confidence">
            <a:extLst>
              <a:ext uri="{FF2B5EF4-FFF2-40B4-BE49-F238E27FC236}">
                <a16:creationId xmlns:a16="http://schemas.microsoft.com/office/drawing/2014/main" id="{B80D6C73-8514-1EA9-29E3-551FC653C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383" y="1831629"/>
            <a:ext cx="7470544" cy="5189657"/>
          </a:xfrm>
        </p:spPr>
      </p:pic>
    </p:spTree>
    <p:extLst>
      <p:ext uri="{BB962C8B-B14F-4D97-AF65-F5344CB8AC3E}">
        <p14:creationId xmlns:p14="http://schemas.microsoft.com/office/powerpoint/2010/main" val="160313196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{44D569DC-0FF0-094B-9101-40B67A4CFC7B}tf10001123</Template>
  <TotalTime>2941</TotalTime>
  <Words>616</Words>
  <Application>Microsoft Macintosh PowerPoint</Application>
  <PresentationFormat>Widescreen</PresentationFormat>
  <Paragraphs>186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Gill Sans MT</vt:lpstr>
      <vt:lpstr>Wingdings 2</vt:lpstr>
      <vt:lpstr>Dividend</vt:lpstr>
      <vt:lpstr>Electricity Consumption Prediction With Sparse Data</vt:lpstr>
      <vt:lpstr>Task 1</vt:lpstr>
      <vt:lpstr>TASK 1: Nonsequential models</vt:lpstr>
      <vt:lpstr>Task 1: Sequential Models</vt:lpstr>
      <vt:lpstr>Task 2</vt:lpstr>
      <vt:lpstr>TASK 2: Neural Network  </vt:lpstr>
      <vt:lpstr>TASK 2: Neural Network (Bag) </vt:lpstr>
      <vt:lpstr>TASK 2: Neural Network (Bag + meta learner) </vt:lpstr>
      <vt:lpstr>TASK 2: Neural Network (Bag + meta learner) </vt:lpstr>
      <vt:lpstr>Final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Mamdouh Jaber</dc:creator>
  <cp:lastModifiedBy>Mamdouh Jaber</cp:lastModifiedBy>
  <cp:revision>2</cp:revision>
  <dcterms:created xsi:type="dcterms:W3CDTF">2023-07-02T22:23:41Z</dcterms:created>
  <dcterms:modified xsi:type="dcterms:W3CDTF">2023-07-04T23:24:59Z</dcterms:modified>
</cp:coreProperties>
</file>