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5"/>
  </p:notesMasterIdLst>
  <p:handoutMasterIdLst>
    <p:handoutMasterId r:id="rId6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318"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Lst>
  <p:sldSz cx="10080625" cy="7559675"/>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lide Number Placeholder 1"/>
          <p:cNvSpPr txBox="1">
            <a:spLocks noGrp="1"/>
          </p:cNvSpPr>
          <p:nvPr>
            <p:ph type="sldNum" sz="quarter" idx="3"/>
          </p:nvPr>
        </p:nvSpPr>
        <p:spPr>
          <a:xfrm>
            <a:off x="3847735" y="9432219"/>
            <a:ext cx="2949830" cy="495959"/>
          </a:xfrm>
          <a:prstGeom prst="rect">
            <a:avLst/>
          </a:prstGeom>
          <a:noFill/>
          <a:ln>
            <a:noFill/>
          </a:ln>
        </p:spPr>
        <p:txBody>
          <a:bodyPr vert="horz" wrap="none" lIns="82476" tIns="41238" rIns="82476" bIns="41238" anchor="b" compatLnSpc="0">
            <a:noAutofit/>
          </a:bodyPr>
          <a:lstStyle/>
          <a:p>
            <a:pPr algn="r" hangingPunct="0">
              <a:defRPr sz="1400"/>
            </a:pPr>
            <a:fld id="{843AE78D-7718-4AC8-9F1A-84768FD07352}" type="slidenum">
              <a:rPr lang="en-GB" sz="1300">
                <a:latin typeface="Arial" pitchFamily="18"/>
                <a:ea typeface="Arial" pitchFamily="2"/>
                <a:cs typeface="Arial" pitchFamily="2"/>
              </a:rPr>
              <a:pPr algn="r" hangingPunct="0">
                <a:defRPr sz="1400"/>
              </a:pPr>
              <a:t>‹#›</a:t>
            </a:fld>
            <a:endParaRPr lang="en-GB" sz="1300">
              <a:latin typeface="Arial" pitchFamily="18"/>
              <a:ea typeface="Arial" pitchFamily="2"/>
              <a:cs typeface="Arial" pitchFamily="2"/>
            </a:endParaRPr>
          </a:p>
        </p:txBody>
      </p:sp>
    </p:spTree>
    <p:extLst>
      <p:ext uri="{BB962C8B-B14F-4D97-AF65-F5344CB8AC3E}">
        <p14:creationId xmlns:p14="http://schemas.microsoft.com/office/powerpoint/2010/main" val="110355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17575" y="754063"/>
            <a:ext cx="4962525" cy="3722687"/>
          </a:xfrm>
          <a:prstGeom prst="rect">
            <a:avLst/>
          </a:prstGeom>
          <a:noFill/>
          <a:ln>
            <a:noFill/>
            <a:prstDash val="solid"/>
          </a:ln>
        </p:spPr>
      </p:sp>
      <p:sp>
        <p:nvSpPr>
          <p:cNvPr id="3" name="Notes Placeholder 2"/>
          <p:cNvSpPr txBox="1">
            <a:spLocks noGrp="1"/>
          </p:cNvSpPr>
          <p:nvPr>
            <p:ph type="body" sz="quarter" idx="3"/>
          </p:nvPr>
        </p:nvSpPr>
        <p:spPr>
          <a:xfrm>
            <a:off x="679797" y="4715822"/>
            <a:ext cx="5438050" cy="4467445"/>
          </a:xfrm>
          <a:prstGeom prst="rect">
            <a:avLst/>
          </a:prstGeom>
          <a:noFill/>
          <a:ln>
            <a:noFill/>
          </a:ln>
        </p:spPr>
        <p:txBody>
          <a:bodyPr lIns="0" tIns="0" rIns="0" bIns="0"/>
          <a:lstStyle/>
          <a:p>
            <a:endParaRPr lang="en-GB"/>
          </a:p>
        </p:txBody>
      </p:sp>
      <p:sp>
        <p:nvSpPr>
          <p:cNvPr id="4" name="Header Placeholder 3"/>
          <p:cNvSpPr txBox="1">
            <a:spLocks noGrp="1"/>
          </p:cNvSpPr>
          <p:nvPr>
            <p:ph type="hdr" sz="quarter"/>
          </p:nvPr>
        </p:nvSpPr>
        <p:spPr>
          <a:xfrm>
            <a:off x="0" y="0"/>
            <a:ext cx="2949670" cy="496086"/>
          </a:xfrm>
          <a:prstGeom prst="rect">
            <a:avLst/>
          </a:prstGeom>
          <a:noFill/>
          <a:ln>
            <a:noFill/>
          </a:ln>
        </p:spPr>
        <p:txBody>
          <a:bodyPr lIns="0" tIns="0" rIns="0" bIns="0">
            <a:noAutofit/>
          </a:bodyPr>
          <a:lstStyle>
            <a:lvl1pPr marL="0" marR="0" lvl="0" indent="0" rtl="0" hangingPunct="0">
              <a:buNone/>
              <a:tabLst/>
              <a:defRPr lang="en-GB" sz="1300">
                <a:latin typeface="Times New Roman" pitchFamily="18"/>
                <a:ea typeface="Arial" pitchFamily="2"/>
                <a:cs typeface="Arial" pitchFamily="2"/>
              </a:defRPr>
            </a:lvl1pPr>
          </a:lstStyle>
          <a:p>
            <a:pPr lvl="0"/>
            <a:endParaRPr lang="en-GB"/>
          </a:p>
        </p:txBody>
      </p:sp>
      <p:sp>
        <p:nvSpPr>
          <p:cNvPr id="5" name="Date Placeholder 4"/>
          <p:cNvSpPr txBox="1">
            <a:spLocks noGrp="1"/>
          </p:cNvSpPr>
          <p:nvPr>
            <p:ph type="dt" idx="1"/>
          </p:nvPr>
        </p:nvSpPr>
        <p:spPr>
          <a:xfrm>
            <a:off x="3847973" y="0"/>
            <a:ext cx="2949670" cy="496086"/>
          </a:xfrm>
          <a:prstGeom prst="rect">
            <a:avLst/>
          </a:prstGeom>
          <a:noFill/>
          <a:ln>
            <a:noFill/>
          </a:ln>
        </p:spPr>
        <p:txBody>
          <a:bodyPr lIns="0" tIns="0" rIns="0" bIns="0">
            <a:noAutofit/>
          </a:bodyPr>
          <a:lstStyle>
            <a:lvl1pPr marL="0" marR="0" lvl="0" indent="0" algn="r" rtl="0" hangingPunct="0">
              <a:buNone/>
              <a:tabLst/>
              <a:defRPr lang="en-US" sz="1300">
                <a:latin typeface="Times New Roman" pitchFamily="18"/>
                <a:ea typeface="Arial" pitchFamily="2"/>
                <a:cs typeface="Arial" pitchFamily="2"/>
              </a:defRPr>
            </a:lvl1pPr>
          </a:lstStyle>
          <a:p>
            <a:pPr lvl="0"/>
            <a:endParaRPr lang="en-US"/>
          </a:p>
        </p:txBody>
      </p:sp>
      <p:sp>
        <p:nvSpPr>
          <p:cNvPr id="6" name="Footer Placeholder 5"/>
          <p:cNvSpPr txBox="1">
            <a:spLocks noGrp="1"/>
          </p:cNvSpPr>
          <p:nvPr>
            <p:ph type="ftr" sz="quarter" idx="4"/>
          </p:nvPr>
        </p:nvSpPr>
        <p:spPr>
          <a:xfrm>
            <a:off x="0" y="9431979"/>
            <a:ext cx="2949670" cy="496086"/>
          </a:xfrm>
          <a:prstGeom prst="rect">
            <a:avLst/>
          </a:prstGeom>
          <a:noFill/>
          <a:ln>
            <a:noFill/>
          </a:ln>
        </p:spPr>
        <p:txBody>
          <a:bodyPr lIns="0" tIns="0" rIns="0" bIns="0" anchor="b">
            <a:noAutofit/>
          </a:bodyPr>
          <a:lstStyle>
            <a:lvl1pPr marL="0" marR="0" lvl="0" indent="0" rtl="0" hangingPunct="0">
              <a:buNone/>
              <a:tabLst/>
              <a:defRPr lang="en-GB" sz="1300">
                <a:latin typeface="Times New Roman" pitchFamily="18"/>
                <a:ea typeface="Arial" pitchFamily="2"/>
                <a:cs typeface="Arial" pitchFamily="2"/>
              </a:defRPr>
            </a:lvl1pPr>
          </a:lstStyle>
          <a:p>
            <a:pPr lvl="0"/>
            <a:endParaRPr lang="en-GB"/>
          </a:p>
        </p:txBody>
      </p:sp>
      <p:sp>
        <p:nvSpPr>
          <p:cNvPr id="7" name="Slide Number Placeholder 6"/>
          <p:cNvSpPr txBox="1">
            <a:spLocks noGrp="1"/>
          </p:cNvSpPr>
          <p:nvPr>
            <p:ph type="sldNum" sz="quarter" idx="5"/>
          </p:nvPr>
        </p:nvSpPr>
        <p:spPr>
          <a:xfrm>
            <a:off x="3847973" y="9431979"/>
            <a:ext cx="2949670" cy="496086"/>
          </a:xfrm>
          <a:prstGeom prst="rect">
            <a:avLst/>
          </a:prstGeom>
          <a:noFill/>
          <a:ln>
            <a:noFill/>
          </a:ln>
        </p:spPr>
        <p:txBody>
          <a:bodyPr lIns="0" tIns="0" rIns="0" bIns="0" anchor="b">
            <a:noAutofit/>
          </a:bodyPr>
          <a:lstStyle>
            <a:lvl1pPr marL="0" marR="0" lvl="0" indent="0" algn="r" rtl="0" hangingPunct="0">
              <a:buNone/>
              <a:tabLst/>
              <a:defRPr lang="en-GB" sz="1300">
                <a:latin typeface="Times New Roman" pitchFamily="18"/>
                <a:ea typeface="Arial" pitchFamily="2"/>
                <a:cs typeface="Arial" pitchFamily="2"/>
              </a:defRPr>
            </a:lvl1pPr>
          </a:lstStyle>
          <a:p>
            <a:pPr lvl="0"/>
            <a:fld id="{16BA30E9-9156-494E-824A-CA0A41A4F58D}" type="slidenum">
              <a:t>‹#›</a:t>
            </a:fld>
            <a:endParaRPr lang="en-GB"/>
          </a:p>
        </p:txBody>
      </p:sp>
    </p:spTree>
    <p:extLst>
      <p:ext uri="{BB962C8B-B14F-4D97-AF65-F5344CB8AC3E}">
        <p14:creationId xmlns:p14="http://schemas.microsoft.com/office/powerpoint/2010/main" val="2383492588"/>
      </p:ext>
    </p:extLst>
  </p:cSld>
  <p:clrMap bg1="lt1" tx1="dk1" bg2="lt2" tx2="dk2" accent1="accent1" accent2="accent2" accent3="accent3" accent4="accent4" accent5="accent5" accent6="accent6" hlink="hlink" folHlink="folHlink"/>
  <p:notesStyle>
    <a:lvl1pPr marL="216000" marR="0" indent="0" rtl="0" hangingPunct="0">
      <a:tabLst/>
      <a:defRPr lang="en-GB" sz="2000" b="0" i="0" u="none" strike="noStrike">
        <a:ln>
          <a:noFill/>
        </a:ln>
        <a:latin typeface="Arial" pitchFamily="18"/>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ADD1501-D475-4814-937E-9B706E289F57}" type="slidenum">
              <a:t>1</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307777"/>
          </a:xfrm>
        </p:spPr>
        <p:txBody>
          <a:bodyPr>
            <a:spAutoFit/>
          </a:bodyPr>
          <a:lstStyle/>
          <a:p>
            <a:endParaRPr lang="en-GB"/>
          </a:p>
        </p:txBody>
      </p:sp>
    </p:spTree>
    <p:extLst>
      <p:ext uri="{BB962C8B-B14F-4D97-AF65-F5344CB8AC3E}">
        <p14:creationId xmlns:p14="http://schemas.microsoft.com/office/powerpoint/2010/main" val="235163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E98D50C-E112-4D45-8B71-BEF2F21CFEBF}" type="slidenum">
              <a:t>10</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260329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63BF976-41C7-4AFA-8A78-27EB20B46445}" type="slidenum">
              <a:t>11</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3914485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CF74006-D02D-43FC-A31B-6970E7345933}" type="slidenum">
              <a:t>12</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642149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37303CD-D612-4B29-9C25-994FD6C6BCAF}" type="slidenum">
              <a:t>13</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70604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619A116E-FFC0-46C4-BE63-F44EC0982230}" type="slidenum">
              <a:t>14</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1255683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ADF4EA81-49A7-4A47-A71C-8DDC18579FF0}" type="slidenum">
              <a:t>15</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272541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8EFCDEB-344A-40C5-BCFE-444ED2DA9F11}" type="slidenum">
              <a:t>16</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1040500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F1F7613-DBF5-482A-AA2B-D2FBB7DCFC3E}" type="slidenum">
              <a:t>17</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1952731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58CFA245-D697-47FF-A0C4-C35743F1A2AE}" type="slidenum">
              <a:t>18</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1758488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7C73A935-B58A-4F5B-A22A-8EFE0700BD01}" type="slidenum">
              <a:t>20</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279237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13E594F-1B50-4326-B355-FDE3FD92864E}" type="slidenum">
              <a:t>2</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219937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9E9EA09-98F8-461B-A8E7-2D89960D0592}" type="slidenum">
              <a:t>21</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4096917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682F499-199F-4D01-AD38-E158629166D1}" type="slidenum">
              <a:t>22</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4290833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E549E85-81B6-404C-A77C-9E5FD640761A}" type="slidenum">
              <a:t>23</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4216549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85B629E-D10A-4BC8-BD62-9C1B4880F4EC}" type="slidenum">
              <a:t>24</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126549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0FF7D9C4-08ED-4C55-87B1-127DE5E78456}" type="slidenum">
              <a:t>25</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4279917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3C4D5E5-F0B1-4A93-B19E-CBF1BA3D17B6}" type="slidenum">
              <a:t>26</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226109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76556E9C-AE85-443B-A303-5AF902489F61}" type="slidenum">
              <a:t>27</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164611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13EB615-A757-4953-98AD-0517F13D2A1E}" type="slidenum">
              <a:t>28</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455137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0F09F4C-A0F4-4DA6-87A3-1F648897537E}" type="slidenum">
              <a:t>29</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695190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EB92EEC-DFBD-492C-9D3D-628569AD254A}" type="slidenum">
              <a:t>30</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140968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F1B0675-054E-4221-BB71-A68E39D020E6}" type="slidenum">
              <a:t>3</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2446876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0977C50-D930-4ABD-98B0-1C3A293E526F}" type="slidenum">
              <a:t>31</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680012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23267220-C2A4-4EEA-A6B7-9575E48B404E}" type="slidenum">
              <a:t>32</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92411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F0B5077-FDDC-4C8F-A70C-628A1C797A8A}" type="slidenum">
              <a:t>33</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1396990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CE7E376-9F72-43CB-AE12-0792CA27FE0F}" type="slidenum">
              <a:t>34</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4256887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E1C38F7-CE46-4C6F-8D75-22352DC59DE2}" type="slidenum">
              <a:t>35</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935841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2FC5BF82-59D0-49E3-AE8B-D6293678CCB3}" type="slidenum">
              <a:t>36</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1929341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3D68589-D7A6-40C6-BC6A-9AD9A8E57EF3}" type="slidenum">
              <a:t>37</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4012925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0778387-965B-475B-AD5A-6C9C2D2B6613}" type="slidenum">
              <a:t>38</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438924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65B01A44-B27A-4CEA-A3F3-1F25E4D1C909}" type="slidenum">
              <a:t>39</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146174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0031C499-A79E-4E1A-83E4-F6FDBD5D9EC1}" type="slidenum">
              <a:t>40</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2519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F318972-A48C-4C60-8699-B600C69A2C11}" type="slidenum">
              <a:t>4</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620164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3EA48A1-8C7D-4C18-8BBF-E59E91793144}" type="slidenum">
              <a:t>41</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621067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F766966-65CB-48F3-B575-01062D5E0BAB}" type="slidenum">
              <a:t>42</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4269274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72815809-9E08-4E90-8069-76EA1EDF51B0}" type="slidenum">
              <a:t>43</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270834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15D3973-D9EF-4DC6-9D1A-573AC445E04D}" type="slidenum">
              <a:t>44</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40137006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304A0F3-E957-485A-94BA-45A4A191515D}" type="slidenum">
              <a:t>45</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23791916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2685BC52-DA74-4268-B281-B9A7153FCD37}" type="slidenum">
              <a:t>46</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865703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A8C9502-C1A2-42A2-90B9-8981F78F6D89}" type="slidenum">
              <a:t>47</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25351587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A69D478-57C2-473E-8ABA-0767A2D0F7C3}" type="slidenum">
              <a:t>48</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5674172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A020C964-9257-44C4-ADCA-64095A085FBF}" type="slidenum">
              <a:t>49</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66544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5D40CB2-2CE3-4CDC-A6C2-03415B6B13CB}" type="slidenum">
              <a:t>50</a:t>
            </a:fld>
            <a:endParaRPr lang="en-GB"/>
          </a:p>
        </p:txBody>
      </p:sp>
      <p:sp>
        <p:nvSpPr>
          <p:cNvPr id="2" name="Slide Image Placeholder 1"/>
          <p:cNvSpPr>
            <a:spLocks noGrp="1" noRot="1" noChangeAspect="1" noResize="1"/>
          </p:cNvSpPr>
          <p:nvPr>
            <p:ph type="sldImg"/>
          </p:nvPr>
        </p:nvSpPr>
        <p:spPr>
          <a:xfrm>
            <a:off x="917575" y="744538"/>
            <a:ext cx="4964113" cy="3724275"/>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06395" y="4715822"/>
            <a:ext cx="4985176" cy="4468448"/>
          </a:xfrm>
        </p:spPr>
        <p:txBody>
          <a:bodyPr/>
          <a:lstStyle/>
          <a:p>
            <a:endParaRPr lang="en-GB"/>
          </a:p>
        </p:txBody>
      </p:sp>
    </p:spTree>
    <p:extLst>
      <p:ext uri="{BB962C8B-B14F-4D97-AF65-F5344CB8AC3E}">
        <p14:creationId xmlns:p14="http://schemas.microsoft.com/office/powerpoint/2010/main" val="364055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7477EDA0-A22C-42DB-83BE-CB259CAD9976}" type="slidenum">
              <a:t>5</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3903220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B5E91B7-22BB-4692-9AF6-33BB2B464693}" type="slidenum">
              <a:t>51</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30463548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05E1BDD1-D293-4198-B8F1-F7A01C56C552}" type="slidenum">
              <a:t>52</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60027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05E64AF-2340-47CE-992F-7F4B9B0BED88}" type="slidenum">
              <a:t>53</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27975752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2F7E764-228B-448A-95F6-C18565749B50}" type="slidenum">
              <a:t>54</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3217623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3284F51-FB11-409A-87BC-CAD05D276C86}" type="slidenum">
              <a:t>55</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25408313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AEA42F35-9F98-4F67-B366-E199B3F0CA0A}" type="slidenum">
              <a:t>56</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29048249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29EB844E-31E4-4893-9702-4E1F0D8495CF}" type="slidenum">
              <a:t>57</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7770804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28E0096D-0770-423E-9CC0-5BFA7B788F91}" type="slidenum">
              <a:t>58</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9188969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B8327AF-7BD2-4AF9-A07B-360A1DE900A0}" type="slidenum">
              <a:t>59</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057380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9B150DE-0267-4F99-A071-8D557662BA03}" type="slidenum">
              <a:t>60</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73841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A49F9FB-752B-4E6D-A14A-A0A209377B52}" type="slidenum">
              <a:t>6</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10798380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736408EB-327F-4390-A664-63E960BC0686}" type="slidenum">
              <a:t>61</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6151208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4218DE1-CE8B-413E-878D-B91E7D853950}" type="slidenum">
              <a:t>62</a:t>
            </a:fld>
            <a:endParaRPr lang="en-GB"/>
          </a:p>
        </p:txBody>
      </p:sp>
      <p:sp>
        <p:nvSpPr>
          <p:cNvPr id="2" name="Slide Image Placeholder 1"/>
          <p:cNvSpPr>
            <a:spLocks noGrp="1" noRot="1" noChangeAspect="1" noResize="1"/>
          </p:cNvSpPr>
          <p:nvPr>
            <p:ph type="sldImg"/>
          </p:nvPr>
        </p:nvSpPr>
        <p:spPr>
          <a:xfrm>
            <a:off x="917575" y="754063"/>
            <a:ext cx="4960938" cy="3722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79797" y="4715822"/>
            <a:ext cx="5438050" cy="4383873"/>
          </a:xfrm>
        </p:spPr>
        <p:txBody>
          <a:bodyPr/>
          <a:lstStyle/>
          <a:p>
            <a:endParaRPr lang="en-GB"/>
          </a:p>
        </p:txBody>
      </p:sp>
    </p:spTree>
    <p:extLst>
      <p:ext uri="{BB962C8B-B14F-4D97-AF65-F5344CB8AC3E}">
        <p14:creationId xmlns:p14="http://schemas.microsoft.com/office/powerpoint/2010/main" val="300280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0023555A-C7A2-465F-B985-2C613B202B0D}" type="slidenum">
              <a:t>7</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2029244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FA91400-6682-4472-8885-701086414AD1}" type="slidenum">
              <a:t>8</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4174719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7989DDDD-4DA6-4EE8-8E3B-04124421CF64}" type="slidenum">
              <a:t>9</a:t>
            </a:fld>
            <a:endParaRPr lang="en-GB"/>
          </a:p>
        </p:txBody>
      </p:sp>
      <p:sp>
        <p:nvSpPr>
          <p:cNvPr id="2" name="Rectangle 1"/>
          <p:cNvSpPr/>
          <p:nvPr/>
        </p:nvSpPr>
        <p:spPr>
          <a:xfrm>
            <a:off x="1132995" y="744463"/>
            <a:ext cx="4531978" cy="3723316"/>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79797" y="4715822"/>
            <a:ext cx="5438374" cy="307777"/>
          </a:xfrm>
        </p:spPr>
        <p:txBody>
          <a:bodyPr>
            <a:spAutoFit/>
          </a:bodyPr>
          <a:lstStyle/>
          <a:p>
            <a:endParaRPr lang="en-GB"/>
          </a:p>
        </p:txBody>
      </p:sp>
    </p:spTree>
    <p:extLst>
      <p:ext uri="{BB962C8B-B14F-4D97-AF65-F5344CB8AC3E}">
        <p14:creationId xmlns:p14="http://schemas.microsoft.com/office/powerpoint/2010/main" val="20419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pPr lvl="0"/>
            <a:endParaRPr lang="en-GB"/>
          </a:p>
        </p:txBody>
      </p:sp>
      <p:sp>
        <p:nvSpPr>
          <p:cNvPr id="5" name="Slide Number Placeholder 4"/>
          <p:cNvSpPr>
            <a:spLocks noGrp="1"/>
          </p:cNvSpPr>
          <p:nvPr>
            <p:ph type="sldNum" sz="quarter" idx="11"/>
          </p:nvPr>
        </p:nvSpPr>
        <p:spPr/>
        <p:txBody>
          <a:bodyPr/>
          <a:lstStyle/>
          <a:p>
            <a:pPr lvl="0"/>
            <a:fld id="{8C60884E-73A1-49AE-8238-CB4CA0220A54}" type="slidenum">
              <a:t>‹#›</a:t>
            </a:fld>
            <a:endParaRPr lang="en-GB"/>
          </a:p>
        </p:txBody>
      </p:sp>
    </p:spTree>
    <p:extLst>
      <p:ext uri="{BB962C8B-B14F-4D97-AF65-F5344CB8AC3E}">
        <p14:creationId xmlns:p14="http://schemas.microsoft.com/office/powerpoint/2010/main" val="107884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pPr lvl="0"/>
            <a:endParaRPr lang="en-GB"/>
          </a:p>
        </p:txBody>
      </p:sp>
      <p:sp>
        <p:nvSpPr>
          <p:cNvPr id="5" name="Slide Number Placeholder 4"/>
          <p:cNvSpPr>
            <a:spLocks noGrp="1"/>
          </p:cNvSpPr>
          <p:nvPr>
            <p:ph type="sldNum" sz="quarter" idx="11"/>
          </p:nvPr>
        </p:nvSpPr>
        <p:spPr/>
        <p:txBody>
          <a:bodyPr/>
          <a:lstStyle/>
          <a:p>
            <a:pPr lvl="0"/>
            <a:fld id="{B0F37F45-CC52-415B-8BEB-5C7F02352639}" type="slidenum">
              <a:t>‹#›</a:t>
            </a:fld>
            <a:endParaRPr lang="en-GB"/>
          </a:p>
        </p:txBody>
      </p:sp>
    </p:spTree>
    <p:extLst>
      <p:ext uri="{BB962C8B-B14F-4D97-AF65-F5344CB8AC3E}">
        <p14:creationId xmlns:p14="http://schemas.microsoft.com/office/powerpoint/2010/main" val="1532408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pPr lvl="0"/>
            <a:endParaRPr lang="en-GB"/>
          </a:p>
        </p:txBody>
      </p:sp>
      <p:sp>
        <p:nvSpPr>
          <p:cNvPr id="5" name="Slide Number Placeholder 4"/>
          <p:cNvSpPr>
            <a:spLocks noGrp="1"/>
          </p:cNvSpPr>
          <p:nvPr>
            <p:ph type="sldNum" sz="quarter" idx="11"/>
          </p:nvPr>
        </p:nvSpPr>
        <p:spPr/>
        <p:txBody>
          <a:bodyPr/>
          <a:lstStyle/>
          <a:p>
            <a:pPr lvl="0"/>
            <a:fld id="{10DC3D36-3F43-4304-8656-5FCDF35C3154}" type="slidenum">
              <a:t>‹#›</a:t>
            </a:fld>
            <a:endParaRPr lang="en-GB"/>
          </a:p>
        </p:txBody>
      </p:sp>
    </p:spTree>
    <p:extLst>
      <p:ext uri="{BB962C8B-B14F-4D97-AF65-F5344CB8AC3E}">
        <p14:creationId xmlns:p14="http://schemas.microsoft.com/office/powerpoint/2010/main" val="2014545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DB6B8532-5C07-486F-9A05-A6DC44749B92}" type="slidenum">
              <a:t>‹#›</a:t>
            </a:fld>
            <a:endParaRPr lang="en-GB"/>
          </a:p>
        </p:txBody>
      </p:sp>
    </p:spTree>
    <p:extLst>
      <p:ext uri="{BB962C8B-B14F-4D97-AF65-F5344CB8AC3E}">
        <p14:creationId xmlns:p14="http://schemas.microsoft.com/office/powerpoint/2010/main" val="3510140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9D113784-8246-4E0C-BC3A-121320911617}" type="slidenum">
              <a:t>‹#›</a:t>
            </a:fld>
            <a:endParaRPr lang="en-GB"/>
          </a:p>
        </p:txBody>
      </p:sp>
    </p:spTree>
    <p:extLst>
      <p:ext uri="{BB962C8B-B14F-4D97-AF65-F5344CB8AC3E}">
        <p14:creationId xmlns:p14="http://schemas.microsoft.com/office/powerpoint/2010/main" val="1518267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4AC50577-BE46-4852-BD74-04EE5BC8622F}" type="slidenum">
              <a:t>‹#›</a:t>
            </a:fld>
            <a:endParaRPr lang="en-GB"/>
          </a:p>
        </p:txBody>
      </p:sp>
    </p:spTree>
    <p:extLst>
      <p:ext uri="{BB962C8B-B14F-4D97-AF65-F5344CB8AC3E}">
        <p14:creationId xmlns:p14="http://schemas.microsoft.com/office/powerpoint/2010/main" val="56075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503238" y="1768475"/>
            <a:ext cx="4459287" cy="4384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5114925" y="1768475"/>
            <a:ext cx="4460875" cy="4384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7F8DBA60-1B44-4024-B7DB-D84ACB009CDE}" type="slidenum">
              <a:t>‹#›</a:t>
            </a:fld>
            <a:endParaRPr lang="en-GB"/>
          </a:p>
        </p:txBody>
      </p:sp>
    </p:spTree>
    <p:extLst>
      <p:ext uri="{BB962C8B-B14F-4D97-AF65-F5344CB8AC3E}">
        <p14:creationId xmlns:p14="http://schemas.microsoft.com/office/powerpoint/2010/main" val="2246455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pPr lvl="0"/>
            <a:endParaRPr lang="en-GB"/>
          </a:p>
        </p:txBody>
      </p:sp>
      <p:sp>
        <p:nvSpPr>
          <p:cNvPr id="8" name="Footer Placeholder 7"/>
          <p:cNvSpPr>
            <a:spLocks noGrp="1"/>
          </p:cNvSpPr>
          <p:nvPr>
            <p:ph type="ftr" sz="quarter" idx="11"/>
          </p:nvPr>
        </p:nvSpPr>
        <p:spPr/>
        <p:txBody>
          <a:bodyPr/>
          <a:lstStyle/>
          <a:p>
            <a:pPr lvl="0"/>
            <a:endParaRPr lang="en-GB"/>
          </a:p>
        </p:txBody>
      </p:sp>
      <p:sp>
        <p:nvSpPr>
          <p:cNvPr id="9" name="Slide Number Placeholder 8"/>
          <p:cNvSpPr>
            <a:spLocks noGrp="1"/>
          </p:cNvSpPr>
          <p:nvPr>
            <p:ph type="sldNum" sz="quarter" idx="12"/>
          </p:nvPr>
        </p:nvSpPr>
        <p:spPr/>
        <p:txBody>
          <a:bodyPr/>
          <a:lstStyle/>
          <a:p>
            <a:pPr lvl="0"/>
            <a:fld id="{D87C3802-1BB5-402D-B1EC-44854B986561}" type="slidenum">
              <a:t>‹#›</a:t>
            </a:fld>
            <a:endParaRPr lang="en-GB"/>
          </a:p>
        </p:txBody>
      </p:sp>
    </p:spTree>
    <p:extLst>
      <p:ext uri="{BB962C8B-B14F-4D97-AF65-F5344CB8AC3E}">
        <p14:creationId xmlns:p14="http://schemas.microsoft.com/office/powerpoint/2010/main" val="4254619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pPr lvl="0"/>
            <a:endParaRPr lang="en-GB"/>
          </a:p>
        </p:txBody>
      </p:sp>
      <p:sp>
        <p:nvSpPr>
          <p:cNvPr id="4" name="Footer Placeholder 3"/>
          <p:cNvSpPr>
            <a:spLocks noGrp="1"/>
          </p:cNvSpPr>
          <p:nvPr>
            <p:ph type="ftr" sz="quarter" idx="11"/>
          </p:nvPr>
        </p:nvSpPr>
        <p:spPr/>
        <p:txBody>
          <a:bodyPr/>
          <a:lstStyle/>
          <a:p>
            <a:pPr lvl="0"/>
            <a:endParaRPr lang="en-GB"/>
          </a:p>
        </p:txBody>
      </p:sp>
      <p:sp>
        <p:nvSpPr>
          <p:cNvPr id="5" name="Slide Number Placeholder 4"/>
          <p:cNvSpPr>
            <a:spLocks noGrp="1"/>
          </p:cNvSpPr>
          <p:nvPr>
            <p:ph type="sldNum" sz="quarter" idx="12"/>
          </p:nvPr>
        </p:nvSpPr>
        <p:spPr/>
        <p:txBody>
          <a:bodyPr/>
          <a:lstStyle/>
          <a:p>
            <a:pPr lvl="0"/>
            <a:fld id="{E682734F-CF1F-422C-9896-BC3CB28D2FCA}" type="slidenum">
              <a:t>‹#›</a:t>
            </a:fld>
            <a:endParaRPr lang="en-GB"/>
          </a:p>
        </p:txBody>
      </p:sp>
    </p:spTree>
    <p:extLst>
      <p:ext uri="{BB962C8B-B14F-4D97-AF65-F5344CB8AC3E}">
        <p14:creationId xmlns:p14="http://schemas.microsoft.com/office/powerpoint/2010/main" val="3723651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GB"/>
          </a:p>
        </p:txBody>
      </p:sp>
      <p:sp>
        <p:nvSpPr>
          <p:cNvPr id="3" name="Footer Placeholder 2"/>
          <p:cNvSpPr>
            <a:spLocks noGrp="1"/>
          </p:cNvSpPr>
          <p:nvPr>
            <p:ph type="ftr" sz="quarter" idx="11"/>
          </p:nvPr>
        </p:nvSpPr>
        <p:spPr/>
        <p:txBody>
          <a:bodyPr/>
          <a:lstStyle/>
          <a:p>
            <a:pPr lvl="0"/>
            <a:endParaRPr lang="en-GB"/>
          </a:p>
        </p:txBody>
      </p:sp>
      <p:sp>
        <p:nvSpPr>
          <p:cNvPr id="4" name="Slide Number Placeholder 3"/>
          <p:cNvSpPr>
            <a:spLocks noGrp="1"/>
          </p:cNvSpPr>
          <p:nvPr>
            <p:ph type="sldNum" sz="quarter" idx="12"/>
          </p:nvPr>
        </p:nvSpPr>
        <p:spPr/>
        <p:txBody>
          <a:bodyPr/>
          <a:lstStyle/>
          <a:p>
            <a:pPr lvl="0"/>
            <a:fld id="{D1F54E5C-63FD-4623-9A0B-9C4864E4C83D}" type="slidenum">
              <a:t>‹#›</a:t>
            </a:fld>
            <a:endParaRPr lang="en-GB"/>
          </a:p>
        </p:txBody>
      </p:sp>
    </p:spTree>
    <p:extLst>
      <p:ext uri="{BB962C8B-B14F-4D97-AF65-F5344CB8AC3E}">
        <p14:creationId xmlns:p14="http://schemas.microsoft.com/office/powerpoint/2010/main" val="1295724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E62F107A-208D-4BD0-9732-41A987950CC3}" type="slidenum">
              <a:t>‹#›</a:t>
            </a:fld>
            <a:endParaRPr lang="en-GB"/>
          </a:p>
        </p:txBody>
      </p:sp>
    </p:spTree>
    <p:extLst>
      <p:ext uri="{BB962C8B-B14F-4D97-AF65-F5344CB8AC3E}">
        <p14:creationId xmlns:p14="http://schemas.microsoft.com/office/powerpoint/2010/main" val="304023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pPr lvl="0"/>
            <a:endParaRPr lang="en-GB"/>
          </a:p>
        </p:txBody>
      </p:sp>
      <p:sp>
        <p:nvSpPr>
          <p:cNvPr id="5" name="Slide Number Placeholder 4"/>
          <p:cNvSpPr>
            <a:spLocks noGrp="1"/>
          </p:cNvSpPr>
          <p:nvPr>
            <p:ph type="sldNum" sz="quarter" idx="11"/>
          </p:nvPr>
        </p:nvSpPr>
        <p:spPr/>
        <p:txBody>
          <a:bodyPr/>
          <a:lstStyle/>
          <a:p>
            <a:pPr lvl="0"/>
            <a:fld id="{59D041BA-3047-4381-BC2C-F222212E1500}" type="slidenum">
              <a:t>‹#›</a:t>
            </a:fld>
            <a:endParaRPr lang="en-GB"/>
          </a:p>
        </p:txBody>
      </p:sp>
    </p:spTree>
    <p:extLst>
      <p:ext uri="{BB962C8B-B14F-4D97-AF65-F5344CB8AC3E}">
        <p14:creationId xmlns:p14="http://schemas.microsoft.com/office/powerpoint/2010/main" val="3995761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7BA4DCC2-C234-4474-A12C-1EC342E178E8}" type="slidenum">
              <a:t>‹#›</a:t>
            </a:fld>
            <a:endParaRPr lang="en-GB"/>
          </a:p>
        </p:txBody>
      </p:sp>
    </p:spTree>
    <p:extLst>
      <p:ext uri="{BB962C8B-B14F-4D97-AF65-F5344CB8AC3E}">
        <p14:creationId xmlns:p14="http://schemas.microsoft.com/office/powerpoint/2010/main" val="2748593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10176AD6-4227-42AF-ABC8-3155BC403C4F}" type="slidenum">
              <a:t>‹#›</a:t>
            </a:fld>
            <a:endParaRPr lang="en-GB"/>
          </a:p>
        </p:txBody>
      </p:sp>
    </p:spTree>
    <p:extLst>
      <p:ext uri="{BB962C8B-B14F-4D97-AF65-F5344CB8AC3E}">
        <p14:creationId xmlns:p14="http://schemas.microsoft.com/office/powerpoint/2010/main" val="3388919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AA5E9204-7373-4A28-ADAC-B97528876AD5}" type="slidenum">
              <a:t>‹#›</a:t>
            </a:fld>
            <a:endParaRPr lang="en-GB"/>
          </a:p>
        </p:txBody>
      </p:sp>
    </p:spTree>
    <p:extLst>
      <p:ext uri="{BB962C8B-B14F-4D97-AF65-F5344CB8AC3E}">
        <p14:creationId xmlns:p14="http://schemas.microsoft.com/office/powerpoint/2010/main" val="3853015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GB"/>
          </a:p>
        </p:txBody>
      </p:sp>
      <p:sp>
        <p:nvSpPr>
          <p:cNvPr id="5" name="Slide Number Placeholder 4"/>
          <p:cNvSpPr>
            <a:spLocks noGrp="1"/>
          </p:cNvSpPr>
          <p:nvPr>
            <p:ph type="sldNum" sz="quarter" idx="11"/>
          </p:nvPr>
        </p:nvSpPr>
        <p:spPr/>
        <p:txBody>
          <a:bodyPr/>
          <a:lstStyle/>
          <a:p>
            <a:pPr lvl="0"/>
            <a:fld id="{F1D7B7D1-43E7-4705-AB21-C97AF1FE0CE7}" type="slidenum">
              <a:t>‹#›</a:t>
            </a:fld>
            <a:endParaRPr lang="en-GB"/>
          </a:p>
        </p:txBody>
      </p:sp>
    </p:spTree>
    <p:extLst>
      <p:ext uri="{BB962C8B-B14F-4D97-AF65-F5344CB8AC3E}">
        <p14:creationId xmlns:p14="http://schemas.microsoft.com/office/powerpoint/2010/main" val="497313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503238" y="1768475"/>
            <a:ext cx="4459287" cy="4989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5114925" y="1768475"/>
            <a:ext cx="4460875" cy="4989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pPr lvl="0"/>
            <a:endParaRPr lang="en-GB"/>
          </a:p>
        </p:txBody>
      </p:sp>
      <p:sp>
        <p:nvSpPr>
          <p:cNvPr id="6" name="Slide Number Placeholder 5"/>
          <p:cNvSpPr>
            <a:spLocks noGrp="1"/>
          </p:cNvSpPr>
          <p:nvPr>
            <p:ph type="sldNum" sz="quarter" idx="11"/>
          </p:nvPr>
        </p:nvSpPr>
        <p:spPr/>
        <p:txBody>
          <a:bodyPr/>
          <a:lstStyle/>
          <a:p>
            <a:pPr lvl="0"/>
            <a:fld id="{2777677B-12F0-4920-A860-419AE0CFD80C}" type="slidenum">
              <a:t>‹#›</a:t>
            </a:fld>
            <a:endParaRPr lang="en-GB"/>
          </a:p>
        </p:txBody>
      </p:sp>
    </p:spTree>
    <p:extLst>
      <p:ext uri="{BB962C8B-B14F-4D97-AF65-F5344CB8AC3E}">
        <p14:creationId xmlns:p14="http://schemas.microsoft.com/office/powerpoint/2010/main" val="919031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pPr lvl="0"/>
            <a:endParaRPr lang="en-GB"/>
          </a:p>
        </p:txBody>
      </p:sp>
      <p:sp>
        <p:nvSpPr>
          <p:cNvPr id="8" name="Slide Number Placeholder 7"/>
          <p:cNvSpPr>
            <a:spLocks noGrp="1"/>
          </p:cNvSpPr>
          <p:nvPr>
            <p:ph type="sldNum" sz="quarter" idx="11"/>
          </p:nvPr>
        </p:nvSpPr>
        <p:spPr/>
        <p:txBody>
          <a:bodyPr/>
          <a:lstStyle/>
          <a:p>
            <a:pPr lvl="0"/>
            <a:fld id="{2B1DB830-CB14-4625-BFAF-8C0EB2F3A8FD}" type="slidenum">
              <a:t>‹#›</a:t>
            </a:fld>
            <a:endParaRPr lang="en-GB"/>
          </a:p>
        </p:txBody>
      </p:sp>
    </p:spTree>
    <p:extLst>
      <p:ext uri="{BB962C8B-B14F-4D97-AF65-F5344CB8AC3E}">
        <p14:creationId xmlns:p14="http://schemas.microsoft.com/office/powerpoint/2010/main" val="980822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pPr lvl="0"/>
            <a:endParaRPr lang="en-GB"/>
          </a:p>
        </p:txBody>
      </p:sp>
      <p:sp>
        <p:nvSpPr>
          <p:cNvPr id="4" name="Slide Number Placeholder 3"/>
          <p:cNvSpPr>
            <a:spLocks noGrp="1"/>
          </p:cNvSpPr>
          <p:nvPr>
            <p:ph type="sldNum" sz="quarter" idx="11"/>
          </p:nvPr>
        </p:nvSpPr>
        <p:spPr/>
        <p:txBody>
          <a:bodyPr/>
          <a:lstStyle/>
          <a:p>
            <a:pPr lvl="0"/>
            <a:fld id="{354C4916-76A4-461F-B4CA-2E7EB68D65B4}" type="slidenum">
              <a:t>‹#›</a:t>
            </a:fld>
            <a:endParaRPr lang="en-GB"/>
          </a:p>
        </p:txBody>
      </p:sp>
    </p:spTree>
    <p:extLst>
      <p:ext uri="{BB962C8B-B14F-4D97-AF65-F5344CB8AC3E}">
        <p14:creationId xmlns:p14="http://schemas.microsoft.com/office/powerpoint/2010/main" val="95517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GB"/>
          </a:p>
        </p:txBody>
      </p:sp>
      <p:sp>
        <p:nvSpPr>
          <p:cNvPr id="3" name="Slide Number Placeholder 2"/>
          <p:cNvSpPr>
            <a:spLocks noGrp="1"/>
          </p:cNvSpPr>
          <p:nvPr>
            <p:ph type="sldNum" sz="quarter" idx="11"/>
          </p:nvPr>
        </p:nvSpPr>
        <p:spPr/>
        <p:txBody>
          <a:bodyPr/>
          <a:lstStyle/>
          <a:p>
            <a:pPr lvl="0"/>
            <a:fld id="{AE75860B-D6F0-411F-B301-EAB580451CCF}" type="slidenum">
              <a:t>‹#›</a:t>
            </a:fld>
            <a:endParaRPr lang="en-GB"/>
          </a:p>
        </p:txBody>
      </p:sp>
    </p:spTree>
    <p:extLst>
      <p:ext uri="{BB962C8B-B14F-4D97-AF65-F5344CB8AC3E}">
        <p14:creationId xmlns:p14="http://schemas.microsoft.com/office/powerpoint/2010/main" val="2417056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Slide Number Placeholder 5"/>
          <p:cNvSpPr>
            <a:spLocks noGrp="1"/>
          </p:cNvSpPr>
          <p:nvPr>
            <p:ph type="sldNum" sz="quarter" idx="11"/>
          </p:nvPr>
        </p:nvSpPr>
        <p:spPr/>
        <p:txBody>
          <a:bodyPr/>
          <a:lstStyle/>
          <a:p>
            <a:pPr lvl="0"/>
            <a:fld id="{92A00710-8FD6-48E8-B663-2C7FB89066E5}" type="slidenum">
              <a:t>‹#›</a:t>
            </a:fld>
            <a:endParaRPr lang="en-GB"/>
          </a:p>
        </p:txBody>
      </p:sp>
    </p:spTree>
    <p:extLst>
      <p:ext uri="{BB962C8B-B14F-4D97-AF65-F5344CB8AC3E}">
        <p14:creationId xmlns:p14="http://schemas.microsoft.com/office/powerpoint/2010/main" val="3862605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Slide Number Placeholder 5"/>
          <p:cNvSpPr>
            <a:spLocks noGrp="1"/>
          </p:cNvSpPr>
          <p:nvPr>
            <p:ph type="sldNum" sz="quarter" idx="11"/>
          </p:nvPr>
        </p:nvSpPr>
        <p:spPr/>
        <p:txBody>
          <a:bodyPr/>
          <a:lstStyle/>
          <a:p>
            <a:pPr lvl="0"/>
            <a:fld id="{5DF7FD26-16AB-4DEA-9CB7-39BA449380D2}" type="slidenum">
              <a:t>‹#›</a:t>
            </a:fld>
            <a:endParaRPr lang="en-GB"/>
          </a:p>
        </p:txBody>
      </p:sp>
    </p:spTree>
    <p:extLst>
      <p:ext uri="{BB962C8B-B14F-4D97-AF65-F5344CB8AC3E}">
        <p14:creationId xmlns:p14="http://schemas.microsoft.com/office/powerpoint/2010/main" val="1289721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GB"/>
          </a:p>
        </p:txBody>
      </p:sp>
      <p:sp>
        <p:nvSpPr>
          <p:cNvPr id="3" name="Text Placeholder 2"/>
          <p:cNvSpPr txBox="1">
            <a:spLocks noGrp="1"/>
          </p:cNvSpPr>
          <p:nvPr>
            <p:ph type="body" idx="1"/>
          </p:nvPr>
        </p:nvSpPr>
        <p:spPr>
          <a:xfrm>
            <a:off x="503999" y="1769040"/>
            <a:ext cx="9071640" cy="4989240"/>
          </a:xfrm>
          <a:prstGeom prst="rect">
            <a:avLst/>
          </a:prstGeom>
          <a:noFill/>
          <a:ln>
            <a:noFill/>
          </a:ln>
        </p:spPr>
        <p:txBody>
          <a:bodyPr lIns="0" tIns="0" rIns="0" bIns="0">
            <a:noAutofit/>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5"/>
            <a:r>
              <a:rPr lang="en-GB"/>
              <a:t>Sixth Outline Level</a:t>
            </a:r>
          </a:p>
          <a:p>
            <a:pPr lvl="6"/>
            <a:r>
              <a:rPr lang="en-GB"/>
              <a:t>Seventh Outline Level</a:t>
            </a:r>
          </a:p>
          <a:p>
            <a:pPr lvl="7"/>
            <a:r>
              <a:rPr lang="en-GB"/>
              <a:t>Eighth Outline Level</a:t>
            </a:r>
          </a:p>
          <a:p>
            <a:pPr lvl="8"/>
            <a:r>
              <a:rPr lang="en-GB"/>
              <a:t>Ninth Outline Level</a:t>
            </a:r>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rtl="0" hangingPunct="0">
              <a:buNone/>
              <a:tabLst/>
              <a:defRPr lang="en-GB" sz="1400">
                <a:latin typeface="Times New Roman" pitchFamily="18"/>
                <a:ea typeface="Arial" pitchFamily="2"/>
                <a:cs typeface="Arial" pitchFamily="2"/>
              </a:defRPr>
            </a:lvl1pPr>
          </a:lstStyle>
          <a:p>
            <a:pPr lvl="0"/>
            <a:endParaRPr lang="en-GB"/>
          </a:p>
        </p:txBody>
      </p:sp>
      <p:sp>
        <p:nvSpPr>
          <p:cNvPr id="5" name="Slide Number Placeholder 4"/>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marL="0" marR="0" lvl="0" indent="0" algn="r" rtl="0" hangingPunct="0">
              <a:buNone/>
              <a:tabLst/>
              <a:defRPr lang="en-GB" sz="1400">
                <a:latin typeface="Times New Roman" pitchFamily="18"/>
                <a:ea typeface="Arial" pitchFamily="2"/>
                <a:cs typeface="Arial" pitchFamily="2"/>
              </a:defRPr>
            </a:lvl1pPr>
          </a:lstStyle>
          <a:p>
            <a:pPr lvl="0"/>
            <a:fld id="{F838172D-E6F3-40C5-BF21-009F5915136C}"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GB" sz="4400" b="0" i="0" u="none" strike="noStrike">
          <a:ln>
            <a:noFill/>
          </a:ln>
          <a:latin typeface="Arial" pitchFamily="18"/>
          <a:cs typeface="Arial" pitchFamily="2"/>
        </a:defRPr>
      </a:lvl1pPr>
    </p:titleStyle>
    <p:bodyStyle>
      <a:lvl1pPr marL="0" marR="0" lvl="0" indent="0" rtl="0" hangingPunct="0">
        <a:spcBef>
          <a:spcPts val="0"/>
        </a:spcBef>
        <a:spcAft>
          <a:spcPts val="1417"/>
        </a:spcAft>
        <a:buSzPct val="45000"/>
        <a:buFont typeface="StarSymbol"/>
        <a:buChar char="●"/>
        <a:tabLst/>
        <a:defRPr lang="en-GB" sz="3200" b="0" i="0" u="none" strike="noStrike">
          <a:ln>
            <a:noFill/>
          </a:ln>
          <a:latin typeface="Arial" pitchFamily="18"/>
          <a:ea typeface="Arial" pitchFamily="2"/>
          <a:cs typeface="Arial" pitchFamily="2"/>
        </a:defRPr>
      </a:lvl1pPr>
      <a:lvl2pPr marL="0" marR="0" lvl="1" indent="0" rtl="0" hangingPunct="0">
        <a:spcBef>
          <a:spcPts val="0"/>
        </a:spcBef>
        <a:spcAft>
          <a:spcPts val="1417"/>
        </a:spcAft>
        <a:buSzPct val="75000"/>
        <a:buFont typeface="StarSymbol"/>
        <a:buChar char="–"/>
        <a:tabLst/>
        <a:defRPr lang="en-GB" sz="3200" b="0" i="0" u="none" strike="noStrike">
          <a:ln>
            <a:noFill/>
          </a:ln>
          <a:latin typeface="Arial" pitchFamily="18"/>
          <a:ea typeface="Arial" pitchFamily="2"/>
          <a:cs typeface="Arial" pitchFamily="2"/>
        </a:defRPr>
      </a:lvl2pPr>
      <a:lvl3pPr marL="0" marR="0" lvl="2" indent="0" rtl="0" hangingPunct="0">
        <a:spcBef>
          <a:spcPts val="0"/>
        </a:spcBef>
        <a:spcAft>
          <a:spcPts val="1417"/>
        </a:spcAft>
        <a:buSzPct val="45000"/>
        <a:buFont typeface="StarSymbol"/>
        <a:buChar char="●"/>
        <a:tabLst/>
        <a:defRPr lang="en-GB" sz="3200" b="0" i="0" u="none" strike="noStrike">
          <a:ln>
            <a:noFill/>
          </a:ln>
          <a:latin typeface="Arial" pitchFamily="18"/>
          <a:ea typeface="Arial" pitchFamily="2"/>
          <a:cs typeface="Arial" pitchFamily="2"/>
        </a:defRPr>
      </a:lvl3pPr>
      <a:lvl4pPr marL="0" marR="0" lvl="3" indent="0" rtl="0" hangingPunct="0">
        <a:spcBef>
          <a:spcPts val="0"/>
        </a:spcBef>
        <a:spcAft>
          <a:spcPts val="1417"/>
        </a:spcAft>
        <a:buSzPct val="75000"/>
        <a:buFont typeface="StarSymbol"/>
        <a:buChar char="–"/>
        <a:tabLst/>
        <a:defRPr lang="en-GB" sz="3200" b="0" i="0" u="none" strike="noStrike">
          <a:ln>
            <a:noFill/>
          </a:ln>
          <a:latin typeface="Arial" pitchFamily="18"/>
          <a:ea typeface="Arial" pitchFamily="2"/>
          <a:cs typeface="Arial" pitchFamily="2"/>
        </a:defRPr>
      </a:lvl4pPr>
      <a:lvl5pPr marL="0" marR="0" lvl="4" indent="0" rtl="0" hangingPunct="0">
        <a:spcBef>
          <a:spcPts val="0"/>
        </a:spcBef>
        <a:spcAft>
          <a:spcPts val="1417"/>
        </a:spcAft>
        <a:buSzPct val="45000"/>
        <a:buFont typeface="StarSymbol"/>
        <a:buChar char="●"/>
        <a:tabLst/>
        <a:defRPr lang="en-GB" sz="3200" b="0" i="0" u="none" strike="noStrike">
          <a:ln>
            <a:noFill/>
          </a:ln>
          <a:latin typeface="Arial" pitchFamily="18"/>
          <a:ea typeface="Arial" pitchFamily="2"/>
          <a:cs typeface="Arial" pitchFamily="2"/>
        </a:defRPr>
      </a:lvl5pPr>
      <a:lvl6pPr marL="0" marR="0" lvl="5" indent="0" rtl="0" hangingPunct="0">
        <a:spcBef>
          <a:spcPts val="0"/>
        </a:spcBef>
        <a:spcAft>
          <a:spcPts val="1417"/>
        </a:spcAft>
        <a:buSzPct val="45000"/>
        <a:buFont typeface="StarSymbol"/>
        <a:buChar char="●"/>
        <a:tabLst/>
        <a:defRPr lang="en-GB" sz="3200" b="0" i="0" u="none" strike="noStrike">
          <a:ln>
            <a:noFill/>
          </a:ln>
          <a:latin typeface="Arial" pitchFamily="18"/>
          <a:ea typeface="Arial" pitchFamily="2"/>
          <a:cs typeface="Arial" pitchFamily="2"/>
        </a:defRPr>
      </a:lvl6pPr>
      <a:lvl7pPr marL="0" marR="0" lvl="6" indent="0" rtl="0" hangingPunct="0">
        <a:spcBef>
          <a:spcPts val="0"/>
        </a:spcBef>
        <a:spcAft>
          <a:spcPts val="1417"/>
        </a:spcAft>
        <a:buSzPct val="45000"/>
        <a:buFont typeface="StarSymbol"/>
        <a:buChar char="●"/>
        <a:tabLst/>
        <a:defRPr lang="en-GB" sz="3200" b="0" i="0" u="none" strike="noStrike">
          <a:ln>
            <a:noFill/>
          </a:ln>
          <a:latin typeface="Arial" pitchFamily="18"/>
          <a:ea typeface="Arial" pitchFamily="2"/>
          <a:cs typeface="Arial" pitchFamily="2"/>
        </a:defRPr>
      </a:lvl7pPr>
      <a:lvl8pPr marL="0" marR="0" lvl="7" indent="0" rtl="0" hangingPunct="0">
        <a:spcBef>
          <a:spcPts val="0"/>
        </a:spcBef>
        <a:spcAft>
          <a:spcPts val="1417"/>
        </a:spcAft>
        <a:buSzPct val="45000"/>
        <a:buFont typeface="StarSymbol"/>
        <a:buChar char="●"/>
        <a:tabLst/>
        <a:defRPr lang="en-GB" sz="3200" b="0" i="0" u="none" strike="noStrike">
          <a:ln>
            <a:noFill/>
          </a:ln>
          <a:latin typeface="Arial" pitchFamily="18"/>
          <a:ea typeface="Arial" pitchFamily="2"/>
          <a:cs typeface="Arial" pitchFamily="2"/>
        </a:defRPr>
      </a:lvl8pPr>
      <a:lvl9pPr marL="0" marR="0" lvl="8" indent="0" rtl="0" hangingPunct="0">
        <a:spcBef>
          <a:spcPts val="0"/>
        </a:spcBef>
        <a:spcAft>
          <a:spcPts val="1417"/>
        </a:spcAft>
        <a:buSzPct val="45000"/>
        <a:buFont typeface="StarSymbol"/>
        <a:buChar char="●"/>
        <a:tabLst/>
        <a:defRPr lang="en-GB" sz="3200" b="0" i="0" u="none" strike="noStrike">
          <a:ln>
            <a:noFill/>
          </a:ln>
          <a:latin typeface="Arial" pitchFamily="18"/>
          <a:ea typeface="Arial" pitchFamily="2"/>
          <a:cs typeface="Ari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GB"/>
          </a:p>
        </p:txBody>
      </p:sp>
      <p:sp>
        <p:nvSpPr>
          <p:cNvPr id="3" name="Text Placeholder 2"/>
          <p:cNvSpPr txBox="1">
            <a:spLocks noGrp="1"/>
          </p:cNvSpPr>
          <p:nvPr>
            <p:ph type="body" idx="1"/>
          </p:nvPr>
        </p:nvSpPr>
        <p:spPr>
          <a:xfrm>
            <a:off x="503999" y="1769040"/>
            <a:ext cx="9071640" cy="4384800"/>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rtl="0" hangingPunct="0">
              <a:buNone/>
              <a:tabLst/>
              <a:defRPr lang="en-GB" sz="1400">
                <a:latin typeface="Times New Roman" pitchFamily="18"/>
                <a:ea typeface="Arial" pitchFamily="2"/>
                <a:cs typeface="Arial" pitchFamily="2"/>
              </a:defRPr>
            </a:lvl1pPr>
          </a:lstStyle>
          <a:p>
            <a:pPr lvl="0"/>
            <a:endParaRPr lang="en-GB"/>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marL="0" marR="0" lvl="0" indent="0" algn="ctr" rtl="0" hangingPunct="0">
              <a:buNone/>
              <a:tabLst/>
              <a:defRPr lang="en-GB" sz="1400">
                <a:latin typeface="Times New Roman" pitchFamily="18"/>
                <a:ea typeface="Arial" pitchFamily="2"/>
                <a:cs typeface="Arial" pitchFamily="2"/>
              </a:defRPr>
            </a:lvl1pPr>
          </a:lstStyle>
          <a:p>
            <a:pPr lvl="0"/>
            <a:endParaRPr lang="en-GB"/>
          </a:p>
        </p:txBody>
      </p:sp>
      <p:sp>
        <p:nvSpPr>
          <p:cNvPr id="6" name="Slide Number Placeholder 5"/>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marL="0" marR="0" lvl="0" indent="0" algn="r" rtl="0" hangingPunct="0">
              <a:buNone/>
              <a:tabLst/>
              <a:defRPr lang="en-GB" sz="1400">
                <a:latin typeface="Times New Roman" pitchFamily="18"/>
                <a:ea typeface="Arial" pitchFamily="2"/>
                <a:cs typeface="Arial" pitchFamily="2"/>
              </a:defRPr>
            </a:lvl1pPr>
          </a:lstStyle>
          <a:p>
            <a:pPr lvl="0"/>
            <a:fld id="{40F1305B-DAD8-4C84-9476-321EE5C06ABE}" type="slidenum">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GB" sz="4400" b="0" i="0" u="none" strike="noStrike">
          <a:ln>
            <a:noFill/>
          </a:ln>
          <a:latin typeface="DejaVu Sans Condensed" pitchFamily="18"/>
        </a:defRPr>
      </a:lvl1pPr>
    </p:titleStyle>
    <p:bodyStyle>
      <a:lvl1pPr marL="0" marR="0" indent="0" rtl="0" hangingPunct="0">
        <a:spcBef>
          <a:spcPts val="0"/>
        </a:spcBef>
        <a:spcAft>
          <a:spcPts val="1417"/>
        </a:spcAft>
        <a:tabLst/>
        <a:defRPr lang="en-GB" sz="3200" b="0" i="0" u="none" strike="noStrike">
          <a:ln>
            <a:noFill/>
          </a:ln>
          <a:latin typeface="DejaVu Sans Condensed"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m/advanced_search"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guide.com/advanced_operators.ht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whitehouse.gov/"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hyperlink" Target="http://www.whitehouse.gov/robots.tx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hacks.oreilly.com/pub/h/220"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omebox.someu.edu/~user/demo.cgi?cmd=%60cat"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Google_bomb" TargetMode="External"/><Relationship Id="rId7" Type="http://schemas.openxmlformats.org/officeDocument/2006/relationships/hyperlink" Target="http://en.wikipedia.org/wiki/Websit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en.wikipedia.org/wiki/Algorithm" TargetMode="External"/><Relationship Id="rId5" Type="http://schemas.openxmlformats.org/officeDocument/2006/relationships/hyperlink" Target="http://en.wikipedia.org/wiki/Search_engine" TargetMode="External"/><Relationship Id="rId4" Type="http://schemas.openxmlformats.org/officeDocument/2006/relationships/hyperlink" Target="http://en.wikipedia.org/wiki/Google"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techtarget.com/"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www.google.com/addurl.html"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hyperlink" Target="http://www.google.com/remove.html" TargetMode="External"/><Relationship Id="rId4" Type="http://schemas.openxmlformats.org/officeDocument/2006/relationships/hyperlink" Target="http://www.robotstxt.org/"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johnny.ihackstuff.com/"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www.gnucitizen.org/ghdb/application.htm" TargetMode="External"/><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hyperlink" Target="http://www.google.com/help/features.html" TargetMode="External"/><Relationship Id="rId3" Type="http://schemas.openxmlformats.org/officeDocument/2006/relationships/hyperlink" Target="http://www.google.com/language_tools" TargetMode="External"/><Relationship Id="rId7" Type="http://schemas.openxmlformats.org/officeDocument/2006/relationships/hyperlink" Target="http://www.blogger.com/start" TargetMode="Externa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hyperlink" Target="http://images.google.com/" TargetMode="External"/><Relationship Id="rId5" Type="http://schemas.openxmlformats.org/officeDocument/2006/relationships/hyperlink" Target="http://froogle.google.com/" TargetMode="External"/><Relationship Id="rId4" Type="http://schemas.openxmlformats.org/officeDocument/2006/relationships/hyperlink" Target="http://groups.google.com/"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633652C5-E094-4497-9418-B622E174A574}" type="slidenum">
              <a:t>1</a:t>
            </a:fld>
            <a:endParaRPr lang="en-GB"/>
          </a:p>
        </p:txBody>
      </p:sp>
      <p:sp>
        <p:nvSpPr>
          <p:cNvPr id="2" name="Title 1"/>
          <p:cNvSpPr txBox="1">
            <a:spLocks noGrp="1"/>
          </p:cNvSpPr>
          <p:nvPr>
            <p:ph type="title" idx="4294967295"/>
          </p:nvPr>
        </p:nvSpPr>
        <p:spPr>
          <a:xfrm>
            <a:off x="503999" y="0"/>
            <a:ext cx="9071640" cy="1262520"/>
          </a:xfrm>
        </p:spPr>
        <p:txBody>
          <a:bodyPr>
            <a:spAutoFit/>
          </a:bodyPr>
          <a:lstStyle/>
          <a:p>
            <a:pPr lvl="0"/>
            <a:r>
              <a:rPr lang="en-GB" sz="7200" dirty="0"/>
              <a:t>Google Hacking</a:t>
            </a:r>
          </a:p>
        </p:txBody>
      </p:sp>
      <p:sp>
        <p:nvSpPr>
          <p:cNvPr id="3" name="Subtitle 2"/>
          <p:cNvSpPr txBox="1">
            <a:spLocks noGrp="1"/>
          </p:cNvSpPr>
          <p:nvPr>
            <p:ph type="subTitle" idx="4294967295"/>
          </p:nvPr>
        </p:nvSpPr>
        <p:spPr>
          <a:xfrm>
            <a:off x="503999" y="3222529"/>
            <a:ext cx="9071640" cy="2082621"/>
          </a:xfrm>
        </p:spPr>
        <p:txBody>
          <a:bodyPr anchor="ctr">
            <a:spAutoFit/>
          </a:bodyPr>
          <a:lstStyle/>
          <a:p>
            <a:pPr marL="432000" lvl="0" indent="-216000" algn="ctr">
              <a:buNone/>
            </a:pPr>
            <a:r>
              <a:rPr lang="en-US" sz="2800" dirty="0">
                <a:latin typeface="Times New Roman" pitchFamily="18"/>
              </a:rPr>
              <a:t>What is Google Hacking?</a:t>
            </a:r>
          </a:p>
          <a:p>
            <a:pPr marL="432000" lvl="0" indent="-216000" algn="ctr">
              <a:buNone/>
            </a:pPr>
            <a:endParaRPr lang="en-US" sz="2800" dirty="0">
              <a:latin typeface="Times New Roman" pitchFamily="18"/>
            </a:endParaRPr>
          </a:p>
          <a:p>
            <a:pPr marL="432000" lvl="0" indent="-216000" algn="ctr">
              <a:buNone/>
            </a:pPr>
            <a:r>
              <a:rPr lang="en-US" sz="2800" dirty="0">
                <a:latin typeface="Times New Roman" pitchFamily="18"/>
              </a:rPr>
              <a:t>Google Hacking involves using the Google search engine to identify vulnerabilities in websites.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Wildcards ">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ADC63519-4BEE-4BE1-8303-1BDBBB573E93}" type="slidenum">
              <a:t>10</a:t>
            </a:fld>
            <a:endParaRPr lang="en-GB"/>
          </a:p>
        </p:txBody>
      </p:sp>
      <p:sp>
        <p:nvSpPr>
          <p:cNvPr id="2" name="Title 1"/>
          <p:cNvSpPr txBox="1">
            <a:spLocks noGrp="1"/>
          </p:cNvSpPr>
          <p:nvPr>
            <p:ph type="title" idx="4294967295"/>
          </p:nvPr>
        </p:nvSpPr>
        <p:spPr>
          <a:xfrm>
            <a:off x="503280" y="0"/>
            <a:ext cx="9072000" cy="1260360"/>
          </a:xfrm>
        </p:spPr>
        <p:txBody>
          <a:bodyPr wrap="square" lIns="90000" tIns="46800" rIns="90000" bIns="46800" anchorCtr="0">
            <a:spAutoFit/>
          </a:bodyPr>
          <a:lstStyle/>
          <a:p>
            <a:pPr lvl="0"/>
            <a:r>
              <a:rPr lang="en-GB" dirty="0"/>
              <a:t>Wildcards</a:t>
            </a:r>
          </a:p>
        </p:txBody>
      </p:sp>
      <p:sp>
        <p:nvSpPr>
          <p:cNvPr id="3" name="Text Placeholder 2"/>
          <p:cNvSpPr txBox="1">
            <a:spLocks noGrp="1"/>
          </p:cNvSpPr>
          <p:nvPr>
            <p:ph type="body" idx="4294967295"/>
          </p:nvPr>
        </p:nvSpPr>
        <p:spPr>
          <a:xfrm>
            <a:off x="503999" y="1764000"/>
            <a:ext cx="9072000" cy="3051734"/>
          </a:xfrm>
        </p:spPr>
        <p:txBody>
          <a:bodyPr wrap="square" lIns="90000" tIns="46800" rIns="90000" bIns="46800" anchor="t" anchorCtr="0">
            <a:spAutoFit/>
          </a:bodyPr>
          <a:lstStyle/>
          <a:p>
            <a:pPr lvl="0">
              <a:spcBef>
                <a:spcPts val="799"/>
              </a:spcBef>
              <a:spcAft>
                <a:spcPts val="0"/>
              </a:spcAft>
              <a:buNone/>
            </a:pPr>
            <a:r>
              <a:rPr lang="en-GB" sz="2800" dirty="0"/>
              <a:t>Google supports word wildcards but NOT stemming</a:t>
            </a:r>
            <a:r>
              <a:rPr lang="en-GB" sz="2800" dirty="0" smtClean="0"/>
              <a:t>.</a:t>
            </a:r>
          </a:p>
          <a:p>
            <a:pPr lvl="0">
              <a:spcBef>
                <a:spcPts val="799"/>
              </a:spcBef>
              <a:spcAft>
                <a:spcPts val="0"/>
              </a:spcAft>
            </a:pPr>
            <a:endParaRPr lang="en-GB" sz="2800" dirty="0"/>
          </a:p>
          <a:p>
            <a:pPr lvl="1">
              <a:spcBef>
                <a:spcPts val="697"/>
              </a:spcBef>
              <a:spcAft>
                <a:spcPts val="0"/>
              </a:spcAft>
            </a:pPr>
            <a:r>
              <a:rPr lang="en-GB" sz="2800" dirty="0"/>
              <a:t>"It's the end of the * as we know it" works.</a:t>
            </a:r>
          </a:p>
          <a:p>
            <a:pPr lvl="1"/>
            <a:endParaRPr lang="en-GB" sz="2800" dirty="0" smtClean="0"/>
          </a:p>
          <a:p>
            <a:pPr lvl="1"/>
            <a:r>
              <a:rPr lang="en-GB" sz="2800" dirty="0" smtClean="0"/>
              <a:t>but </a:t>
            </a:r>
            <a:r>
              <a:rPr lang="en-GB" sz="2800" dirty="0"/>
              <a:t>"Medical Psycho*" won't get you decent results on Medical Psychology or Medical Psychophysics.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Advanced Searching">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pPr lvl="0"/>
            <a:fld id="{B6209F65-3E8C-40C2-9F0B-1CAD0F2F3FC0}" type="slidenum">
              <a:t>11</a:t>
            </a:fld>
            <a:endParaRPr lang="en-GB"/>
          </a:p>
        </p:txBody>
      </p:sp>
      <p:sp>
        <p:nvSpPr>
          <p:cNvPr id="2" name="Title 1"/>
          <p:cNvSpPr txBox="1">
            <a:spLocks noGrp="1"/>
          </p:cNvSpPr>
          <p:nvPr>
            <p:ph type="title" idx="4294967295"/>
          </p:nvPr>
        </p:nvSpPr>
        <p:spPr>
          <a:xfrm>
            <a:off x="503280" y="0"/>
            <a:ext cx="9072000" cy="1260360"/>
          </a:xfrm>
        </p:spPr>
        <p:txBody>
          <a:bodyPr wrap="square" lIns="90000" tIns="46800" rIns="90000" bIns="46800" anchorCtr="0">
            <a:spAutoFit/>
          </a:bodyPr>
          <a:lstStyle/>
          <a:p>
            <a:pPr lvl="0"/>
            <a:r>
              <a:rPr lang="en-GB" dirty="0"/>
              <a:t>Advanced Searching</a:t>
            </a:r>
          </a:p>
        </p:txBody>
      </p:sp>
      <p:sp>
        <p:nvSpPr>
          <p:cNvPr id="3" name="Text Placeholder 2"/>
          <p:cNvSpPr txBox="1">
            <a:spLocks noGrp="1"/>
          </p:cNvSpPr>
          <p:nvPr>
            <p:ph type="body" idx="4294967295"/>
          </p:nvPr>
        </p:nvSpPr>
        <p:spPr>
          <a:xfrm>
            <a:off x="503999" y="1343880"/>
            <a:ext cx="9072000" cy="1489768"/>
          </a:xfrm>
        </p:spPr>
        <p:txBody>
          <a:bodyPr wrap="square" lIns="90000" tIns="46800" rIns="90000" bIns="46800" anchor="t" anchorCtr="0">
            <a:spAutoFit/>
          </a:bodyPr>
          <a:lstStyle/>
          <a:p>
            <a:pPr marL="432000" lvl="0" indent="-324000">
              <a:spcBef>
                <a:spcPts val="799"/>
              </a:spcBef>
              <a:spcAft>
                <a:spcPts val="0"/>
              </a:spcAft>
              <a:buNone/>
            </a:pPr>
            <a:r>
              <a:rPr lang="en-US" sz="2800" dirty="0"/>
              <a:t>googleguide.com and…</a:t>
            </a:r>
          </a:p>
          <a:p>
            <a:pPr marL="432000" lvl="0" indent="-324000">
              <a:spcBef>
                <a:spcPts val="799"/>
              </a:spcBef>
              <a:spcAft>
                <a:spcPts val="0"/>
              </a:spcAft>
              <a:buNone/>
            </a:pPr>
            <a:r>
              <a:rPr lang="en-US" sz="2800" dirty="0"/>
              <a:t>Advanced Search Page: </a:t>
            </a:r>
            <a:r>
              <a:rPr lang="en-US" sz="2800" dirty="0">
                <a:solidFill>
                  <a:srgbClr val="000000"/>
                </a:solidFill>
                <a:hlinkClick r:id="rId3"/>
              </a:rPr>
              <a:t>http://www.google.com/advanced_search</a:t>
            </a:r>
          </a:p>
        </p:txBody>
      </p:sp>
      <p:pic>
        <p:nvPicPr>
          <p:cNvPr id="4" name="Picture 3"/>
          <p:cNvPicPr>
            <a:picLocks noChangeAspect="1"/>
          </p:cNvPicPr>
          <p:nvPr/>
        </p:nvPicPr>
        <p:blipFill>
          <a:blip r:embed="rId4">
            <a:lum bright="-50000"/>
            <a:alphaModFix/>
          </a:blip>
          <a:srcRect/>
          <a:stretch>
            <a:fillRect/>
          </a:stretch>
        </p:blipFill>
        <p:spPr>
          <a:xfrm>
            <a:off x="1964880" y="3240000"/>
            <a:ext cx="5775119" cy="384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Advanced Operators">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pPr lvl="0"/>
            <a:fld id="{2F28C555-03D8-4330-80C0-6F4CD062ABB1}" type="slidenum">
              <a:t>12</a:t>
            </a:fld>
            <a:endParaRPr lang="en-GB"/>
          </a:p>
        </p:txBody>
      </p:sp>
      <p:sp>
        <p:nvSpPr>
          <p:cNvPr id="2" name="Title 1"/>
          <p:cNvSpPr txBox="1">
            <a:spLocks noGrp="1"/>
          </p:cNvSpPr>
          <p:nvPr>
            <p:ph type="title" idx="4294967295"/>
          </p:nvPr>
        </p:nvSpPr>
        <p:spPr>
          <a:xfrm>
            <a:off x="503280" y="0"/>
            <a:ext cx="9072000" cy="1260360"/>
          </a:xfrm>
        </p:spPr>
        <p:txBody>
          <a:bodyPr wrap="square" lIns="90000" tIns="46800" rIns="90000" bIns="46800" anchorCtr="0">
            <a:spAutoFit/>
          </a:bodyPr>
          <a:lstStyle/>
          <a:p>
            <a:pPr lvl="0"/>
            <a:r>
              <a:rPr lang="en-GB" dirty="0"/>
              <a:t>Advanced Operators (modifiers)</a:t>
            </a:r>
          </a:p>
        </p:txBody>
      </p:sp>
      <p:sp>
        <p:nvSpPr>
          <p:cNvPr id="3" name="Text Placeholder 2"/>
          <p:cNvSpPr txBox="1">
            <a:spLocks noGrp="1"/>
          </p:cNvSpPr>
          <p:nvPr>
            <p:ph type="body" idx="4294967295"/>
          </p:nvPr>
        </p:nvSpPr>
        <p:spPr>
          <a:xfrm>
            <a:off x="1679399" y="1679759"/>
            <a:ext cx="4452120" cy="5533920"/>
          </a:xfrm>
        </p:spPr>
        <p:txBody>
          <a:bodyPr wrap="square" lIns="90000" tIns="46800" rIns="90000" bIns="46800" anchor="t" anchorCtr="0">
            <a:spAutoFit/>
          </a:bodyPr>
          <a:lstStyle/>
          <a:p>
            <a:pPr lvl="0">
              <a:spcBef>
                <a:spcPts val="697"/>
              </a:spcBef>
              <a:spcAft>
                <a:spcPts val="0"/>
              </a:spcAft>
            </a:pPr>
            <a:r>
              <a:rPr lang="en-GB" sz="2800">
                <a:solidFill>
                  <a:srgbClr val="000000"/>
                </a:solidFill>
              </a:rPr>
              <a:t>cache:</a:t>
            </a:r>
          </a:p>
          <a:p>
            <a:pPr lvl="0">
              <a:spcBef>
                <a:spcPts val="697"/>
              </a:spcBef>
              <a:spcAft>
                <a:spcPts val="0"/>
              </a:spcAft>
            </a:pPr>
            <a:r>
              <a:rPr lang="en-GB" sz="2800">
                <a:solidFill>
                  <a:srgbClr val="000000"/>
                </a:solidFill>
              </a:rPr>
              <a:t>define:</a:t>
            </a:r>
          </a:p>
          <a:p>
            <a:pPr lvl="0">
              <a:spcBef>
                <a:spcPts val="697"/>
              </a:spcBef>
              <a:spcAft>
                <a:spcPts val="0"/>
              </a:spcAft>
            </a:pPr>
            <a:r>
              <a:rPr lang="en-GB" sz="2800">
                <a:solidFill>
                  <a:srgbClr val="000000"/>
                </a:solidFill>
              </a:rPr>
              <a:t>info:</a:t>
            </a:r>
          </a:p>
          <a:p>
            <a:pPr lvl="0">
              <a:spcBef>
                <a:spcPts val="697"/>
              </a:spcBef>
              <a:spcAft>
                <a:spcPts val="0"/>
              </a:spcAft>
            </a:pPr>
            <a:r>
              <a:rPr lang="en-GB" sz="2800">
                <a:solidFill>
                  <a:srgbClr val="000000"/>
                </a:solidFill>
              </a:rPr>
              <a:t>intext:</a:t>
            </a:r>
          </a:p>
          <a:p>
            <a:pPr lvl="0">
              <a:spcBef>
                <a:spcPts val="697"/>
              </a:spcBef>
              <a:spcAft>
                <a:spcPts val="0"/>
              </a:spcAft>
            </a:pPr>
            <a:r>
              <a:rPr lang="en-GB" sz="2800">
                <a:solidFill>
                  <a:srgbClr val="000000"/>
                </a:solidFill>
              </a:rPr>
              <a:t>intitle:</a:t>
            </a:r>
          </a:p>
          <a:p>
            <a:pPr lvl="0">
              <a:spcBef>
                <a:spcPts val="697"/>
              </a:spcBef>
              <a:spcAft>
                <a:spcPts val="0"/>
              </a:spcAft>
            </a:pPr>
            <a:r>
              <a:rPr lang="en-GB" sz="2800">
                <a:solidFill>
                  <a:srgbClr val="000000"/>
                </a:solidFill>
              </a:rPr>
              <a:t>inurl:</a:t>
            </a:r>
          </a:p>
          <a:p>
            <a:pPr lvl="0">
              <a:spcBef>
                <a:spcPts val="697"/>
              </a:spcBef>
              <a:spcAft>
                <a:spcPts val="0"/>
              </a:spcAft>
            </a:pPr>
            <a:r>
              <a:rPr lang="en-GB" sz="2800">
                <a:solidFill>
                  <a:srgbClr val="000000"/>
                </a:solidFill>
              </a:rPr>
              <a:t>link:</a:t>
            </a:r>
          </a:p>
          <a:p>
            <a:pPr lvl="0">
              <a:spcBef>
                <a:spcPts val="697"/>
              </a:spcBef>
              <a:spcAft>
                <a:spcPts val="0"/>
              </a:spcAft>
            </a:pPr>
            <a:r>
              <a:rPr lang="en-GB" sz="2800">
                <a:solidFill>
                  <a:srgbClr val="000000"/>
                </a:solidFill>
              </a:rPr>
              <a:t>related:</a:t>
            </a:r>
          </a:p>
          <a:p>
            <a:pPr lvl="0">
              <a:spcBef>
                <a:spcPts val="697"/>
              </a:spcBef>
              <a:spcAft>
                <a:spcPts val="0"/>
              </a:spcAft>
            </a:pPr>
            <a:r>
              <a:rPr lang="en-GB" sz="2800">
                <a:solidFill>
                  <a:srgbClr val="000000"/>
                </a:solidFill>
              </a:rPr>
              <a:t>stocks:</a:t>
            </a:r>
          </a:p>
          <a:p>
            <a:pPr marL="432000" lvl="0" indent="-324000">
              <a:spcBef>
                <a:spcPts val="697"/>
              </a:spcBef>
              <a:spcAft>
                <a:spcPts val="0"/>
              </a:spcAft>
              <a:buNone/>
            </a:pPr>
            <a:endParaRPr lang="en-GB" sz="2800">
              <a:solidFill>
                <a:srgbClr val="000000"/>
              </a:solidFill>
            </a:endParaRPr>
          </a:p>
        </p:txBody>
      </p:sp>
      <p:sp>
        <p:nvSpPr>
          <p:cNvPr id="4" name="Text Placeholder 3"/>
          <p:cNvSpPr txBox="1">
            <a:spLocks noGrp="1"/>
          </p:cNvSpPr>
          <p:nvPr>
            <p:ph type="body" idx="4294967295"/>
          </p:nvPr>
        </p:nvSpPr>
        <p:spPr>
          <a:xfrm>
            <a:off x="5207400" y="1763280"/>
            <a:ext cx="4452120" cy="4994640"/>
          </a:xfrm>
        </p:spPr>
        <p:txBody>
          <a:bodyPr wrap="square" lIns="90000" tIns="46800" rIns="90000" bIns="46800" anchor="t" anchorCtr="0">
            <a:spAutoFit/>
          </a:bodyPr>
          <a:lstStyle/>
          <a:p>
            <a:pPr lvl="0">
              <a:spcBef>
                <a:spcPts val="697"/>
              </a:spcBef>
              <a:spcAft>
                <a:spcPts val="0"/>
              </a:spcAft>
            </a:pPr>
            <a:r>
              <a:rPr lang="en-GB" sz="2800">
                <a:solidFill>
                  <a:srgbClr val="000000"/>
                </a:solidFill>
              </a:rPr>
              <a:t>filetype:</a:t>
            </a:r>
          </a:p>
          <a:p>
            <a:pPr lvl="0">
              <a:spcBef>
                <a:spcPts val="697"/>
              </a:spcBef>
              <a:spcAft>
                <a:spcPts val="0"/>
              </a:spcAft>
            </a:pPr>
            <a:r>
              <a:rPr lang="en-GB" sz="2800">
                <a:solidFill>
                  <a:srgbClr val="000000"/>
                </a:solidFill>
              </a:rPr>
              <a:t>numrange 1973..2009</a:t>
            </a:r>
          </a:p>
          <a:p>
            <a:pPr lvl="0">
              <a:spcBef>
                <a:spcPts val="697"/>
              </a:spcBef>
              <a:spcAft>
                <a:spcPts val="0"/>
              </a:spcAft>
            </a:pPr>
            <a:r>
              <a:rPr lang="en-GB" sz="2800">
                <a:solidFill>
                  <a:srgbClr val="000000"/>
                </a:solidFill>
              </a:rPr>
              <a:t>source:</a:t>
            </a:r>
          </a:p>
        </p:txBody>
      </p:sp>
      <p:sp>
        <p:nvSpPr>
          <p:cNvPr id="5" name="Freeform 4"/>
          <p:cNvSpPr/>
          <p:nvPr/>
        </p:nvSpPr>
        <p:spPr>
          <a:xfrm>
            <a:off x="335880" y="6887880"/>
            <a:ext cx="7895880" cy="39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spcBef>
                <a:spcPts val="1123"/>
              </a:spcBef>
              <a:spcAft>
                <a:spcPts val="0"/>
              </a:spcAft>
              <a:buNone/>
              <a:tabLst/>
            </a:pPr>
            <a:r>
              <a:rPr lang="en-GB" sz="1200" b="0" i="0" u="none" strike="noStrike">
                <a:ln>
                  <a:noFill/>
                </a:ln>
                <a:solidFill>
                  <a:srgbClr val="000000"/>
                </a:solidFill>
                <a:latin typeface="Arial" pitchFamily="18"/>
                <a:ea typeface="Arial" pitchFamily="2"/>
                <a:cs typeface="Arial" pitchFamily="2"/>
                <a:hlinkClick r:id="rId3"/>
              </a:rPr>
              <a:t>http://www.googleguide.com/advanced_operators.html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Review: Basic Search">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36E624C6-87E5-4E2C-8651-6ED50CB9433C}" type="slidenum">
              <a:t>13</a:t>
            </a:fld>
            <a:endParaRPr lang="en-GB"/>
          </a:p>
        </p:txBody>
      </p:sp>
      <p:sp>
        <p:nvSpPr>
          <p:cNvPr id="2" name="Title 1"/>
          <p:cNvSpPr txBox="1">
            <a:spLocks noGrp="1"/>
          </p:cNvSpPr>
          <p:nvPr>
            <p:ph type="title" idx="4294967295"/>
          </p:nvPr>
        </p:nvSpPr>
        <p:spPr>
          <a:xfrm>
            <a:off x="503280" y="0"/>
            <a:ext cx="9072000" cy="1260360"/>
          </a:xfrm>
        </p:spPr>
        <p:txBody>
          <a:bodyPr wrap="square" lIns="90000" tIns="46800" rIns="90000" bIns="46800" anchorCtr="0">
            <a:spAutoFit/>
          </a:bodyPr>
          <a:lstStyle/>
          <a:p>
            <a:pPr lvl="0"/>
            <a:r>
              <a:rPr lang="en-GB" dirty="0"/>
              <a:t>Review: Basic Search</a:t>
            </a:r>
          </a:p>
        </p:txBody>
      </p:sp>
      <p:sp>
        <p:nvSpPr>
          <p:cNvPr id="3" name="Text Placeholder 2"/>
          <p:cNvSpPr txBox="1">
            <a:spLocks noGrp="1"/>
          </p:cNvSpPr>
          <p:nvPr>
            <p:ph type="body" idx="4294967295"/>
          </p:nvPr>
        </p:nvSpPr>
        <p:spPr>
          <a:xfrm>
            <a:off x="503280" y="1260360"/>
            <a:ext cx="9482212" cy="6162842"/>
          </a:xfrm>
        </p:spPr>
        <p:txBody>
          <a:bodyPr wrap="square" lIns="90000" tIns="46800" rIns="90000" bIns="46800" anchor="t" anchorCtr="0">
            <a:spAutoFit/>
          </a:bodyPr>
          <a:lstStyle/>
          <a:p>
            <a:pPr lvl="0">
              <a:lnSpc>
                <a:spcPct val="80000"/>
              </a:lnSpc>
              <a:spcBef>
                <a:spcPts val="697"/>
              </a:spcBef>
              <a:spcAft>
                <a:spcPts val="0"/>
              </a:spcAft>
              <a:buNone/>
            </a:pPr>
            <a:r>
              <a:rPr lang="en-GB" sz="2800" dirty="0"/>
              <a:t>Use the plus sign (+) to force a search for an overly common word. </a:t>
            </a:r>
            <a:endParaRPr lang="en-GB" sz="2800" dirty="0" smtClean="0"/>
          </a:p>
          <a:p>
            <a:pPr lvl="0">
              <a:lnSpc>
                <a:spcPct val="80000"/>
              </a:lnSpc>
              <a:spcBef>
                <a:spcPts val="697"/>
              </a:spcBef>
              <a:spcAft>
                <a:spcPts val="0"/>
              </a:spcAft>
              <a:buNone/>
            </a:pPr>
            <a:endParaRPr lang="en-GB" sz="2800" dirty="0" smtClean="0"/>
          </a:p>
          <a:p>
            <a:pPr lvl="0">
              <a:lnSpc>
                <a:spcPct val="80000"/>
              </a:lnSpc>
              <a:spcBef>
                <a:spcPts val="697"/>
              </a:spcBef>
              <a:spcAft>
                <a:spcPts val="0"/>
              </a:spcAft>
              <a:buNone/>
            </a:pPr>
            <a:r>
              <a:rPr lang="en-GB" sz="2800" dirty="0" smtClean="0"/>
              <a:t>Use </a:t>
            </a:r>
            <a:r>
              <a:rPr lang="en-GB" sz="2800" dirty="0"/>
              <a:t>the minus sign (-) to exclude a term from a search. No space follows these signs.</a:t>
            </a:r>
          </a:p>
          <a:p>
            <a:pPr lvl="0">
              <a:lnSpc>
                <a:spcPct val="80000"/>
              </a:lnSpc>
              <a:spcBef>
                <a:spcPts val="697"/>
              </a:spcBef>
              <a:spcAft>
                <a:spcPts val="0"/>
              </a:spcAft>
              <a:buNone/>
            </a:pPr>
            <a:endParaRPr lang="en-GB" sz="2800" dirty="0" smtClean="0"/>
          </a:p>
          <a:p>
            <a:pPr lvl="0">
              <a:lnSpc>
                <a:spcPct val="80000"/>
              </a:lnSpc>
              <a:spcBef>
                <a:spcPts val="697"/>
              </a:spcBef>
              <a:spcAft>
                <a:spcPts val="0"/>
              </a:spcAft>
              <a:buNone/>
            </a:pPr>
            <a:r>
              <a:rPr lang="en-GB" sz="2800" dirty="0" smtClean="0"/>
              <a:t>To </a:t>
            </a:r>
            <a:r>
              <a:rPr lang="en-GB" sz="2800" dirty="0"/>
              <a:t>search for a phrase, supply the phrase surrounded by double quotes (" ").</a:t>
            </a:r>
          </a:p>
          <a:p>
            <a:pPr lvl="0">
              <a:lnSpc>
                <a:spcPct val="80000"/>
              </a:lnSpc>
              <a:spcBef>
                <a:spcPts val="697"/>
              </a:spcBef>
              <a:spcAft>
                <a:spcPts val="0"/>
              </a:spcAft>
              <a:buNone/>
            </a:pPr>
            <a:endParaRPr lang="en-GB" sz="2800" dirty="0" smtClean="0"/>
          </a:p>
          <a:p>
            <a:pPr lvl="0">
              <a:lnSpc>
                <a:spcPct val="80000"/>
              </a:lnSpc>
              <a:spcBef>
                <a:spcPts val="697"/>
              </a:spcBef>
              <a:spcAft>
                <a:spcPts val="0"/>
              </a:spcAft>
              <a:buNone/>
            </a:pPr>
            <a:r>
              <a:rPr lang="en-GB" sz="2800" dirty="0" smtClean="0"/>
              <a:t>A </a:t>
            </a:r>
            <a:r>
              <a:rPr lang="en-GB" sz="2800" dirty="0"/>
              <a:t>period (.) serves as a single-character wildcard</a:t>
            </a:r>
            <a:r>
              <a:rPr lang="en-GB" sz="2800" dirty="0" smtClean="0"/>
              <a:t>.</a:t>
            </a:r>
          </a:p>
          <a:p>
            <a:pPr lvl="0">
              <a:lnSpc>
                <a:spcPct val="80000"/>
              </a:lnSpc>
              <a:spcBef>
                <a:spcPts val="697"/>
              </a:spcBef>
              <a:spcAft>
                <a:spcPts val="0"/>
              </a:spcAft>
              <a:buNone/>
            </a:pPr>
            <a:endParaRPr lang="en-GB" sz="2800" dirty="0"/>
          </a:p>
          <a:p>
            <a:pPr lvl="0">
              <a:lnSpc>
                <a:spcPct val="80000"/>
              </a:lnSpc>
              <a:spcBef>
                <a:spcPts val="697"/>
              </a:spcBef>
              <a:spcAft>
                <a:spcPts val="0"/>
              </a:spcAft>
              <a:buNone/>
            </a:pPr>
            <a:r>
              <a:rPr lang="en-GB" sz="2800" dirty="0"/>
              <a:t>An asterisk (*) represents any word—not the completion of a word, as is traditionally used.</a:t>
            </a:r>
          </a:p>
          <a:p>
            <a:pPr lvl="0">
              <a:lnSpc>
                <a:spcPct val="80000"/>
              </a:lnSpc>
              <a:spcBef>
                <a:spcPts val="697"/>
              </a:spcBef>
              <a:spcAft>
                <a:spcPts val="0"/>
              </a:spcAft>
            </a:pPr>
            <a:endParaRPr lang="en-GB" sz="2800" dirty="0" smtClean="0"/>
          </a:p>
          <a:p>
            <a:pPr lvl="0">
              <a:lnSpc>
                <a:spcPct val="80000"/>
              </a:lnSpc>
              <a:spcBef>
                <a:spcPts val="697"/>
              </a:spcBef>
              <a:spcAft>
                <a:spcPts val="0"/>
              </a:spcAft>
            </a:pPr>
            <a:r>
              <a:rPr lang="en-GB" sz="2800" dirty="0" smtClean="0"/>
              <a:t>Source</a:t>
            </a:r>
            <a:r>
              <a:rPr lang="en-GB" sz="2800" dirty="0"/>
              <a:t>: </a:t>
            </a:r>
            <a:r>
              <a:rPr lang="en-GB" sz="2800" b="1" dirty="0"/>
              <a:t>http://tinyurl.com/dnhc3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ED944C19-1D76-4109-A029-78B4C7A0815C}" type="slidenum">
              <a:t>14</a:t>
            </a:fld>
            <a:endParaRPr lang="en-GB"/>
          </a:p>
        </p:txBody>
      </p:sp>
      <p:sp>
        <p:nvSpPr>
          <p:cNvPr id="2" name="Title 1"/>
          <p:cNvSpPr txBox="1">
            <a:spLocks noGrp="1"/>
          </p:cNvSpPr>
          <p:nvPr>
            <p:ph type="title" idx="4294967295"/>
          </p:nvPr>
        </p:nvSpPr>
        <p:spPr>
          <a:xfrm>
            <a:off x="503999" y="0"/>
            <a:ext cx="9072000" cy="1260360"/>
          </a:xfrm>
        </p:spPr>
        <p:txBody>
          <a:bodyPr wrap="square" lIns="90000" tIns="46800" rIns="90000" bIns="46800" anchorCtr="0">
            <a:spAutoFit/>
          </a:bodyPr>
          <a:lstStyle/>
          <a:p>
            <a:pPr lvl="0"/>
            <a:r>
              <a:rPr lang="en-GB" dirty="0"/>
              <a:t>Advanced Operators/Modifiers</a:t>
            </a:r>
          </a:p>
        </p:txBody>
      </p:sp>
      <p:sp>
        <p:nvSpPr>
          <p:cNvPr id="3" name="Text Placeholder 2"/>
          <p:cNvSpPr txBox="1">
            <a:spLocks noGrp="1"/>
          </p:cNvSpPr>
          <p:nvPr>
            <p:ph type="body" idx="4294967295"/>
          </p:nvPr>
        </p:nvSpPr>
        <p:spPr>
          <a:xfrm>
            <a:off x="503999" y="1800000"/>
            <a:ext cx="9072000" cy="5340600"/>
          </a:xfrm>
        </p:spPr>
        <p:txBody>
          <a:bodyPr wrap="square" lIns="90000" tIns="46800" rIns="90000" bIns="46800" anchor="t" anchorCtr="0">
            <a:spAutoFit/>
          </a:bodyPr>
          <a:lstStyle/>
          <a:p>
            <a:pPr lvl="0">
              <a:lnSpc>
                <a:spcPct val="80000"/>
              </a:lnSpc>
              <a:spcBef>
                <a:spcPts val="598"/>
              </a:spcBef>
              <a:spcAft>
                <a:spcPts val="0"/>
              </a:spcAft>
            </a:pPr>
            <a:r>
              <a:rPr lang="en-US"/>
              <a:t>Google advanced operators help refine searches. Advanced operators use a syntax such as the following:</a:t>
            </a:r>
          </a:p>
          <a:p>
            <a:pPr marL="432000" lvl="0" indent="-324000" algn="ctr">
              <a:lnSpc>
                <a:spcPct val="80000"/>
              </a:lnSpc>
              <a:spcBef>
                <a:spcPts val="598"/>
              </a:spcBef>
              <a:spcAft>
                <a:spcPts val="0"/>
              </a:spcAft>
              <a:buNone/>
            </a:pPr>
            <a:endParaRPr lang="en-US" i="1"/>
          </a:p>
          <a:p>
            <a:pPr marL="432000" lvl="0" indent="-324000" algn="ctr">
              <a:lnSpc>
                <a:spcPct val="80000"/>
              </a:lnSpc>
              <a:spcBef>
                <a:spcPts val="598"/>
              </a:spcBef>
              <a:spcAft>
                <a:spcPts val="0"/>
              </a:spcAft>
              <a:buNone/>
            </a:pPr>
            <a:r>
              <a:rPr lang="en-US" i="1"/>
              <a:t>operator</a:t>
            </a:r>
            <a:r>
              <a:rPr lang="en-US"/>
              <a:t>:</a:t>
            </a:r>
            <a:r>
              <a:rPr lang="en-US" i="1"/>
              <a:t>search_term</a:t>
            </a:r>
          </a:p>
          <a:p>
            <a:pPr marL="432000" lvl="0" indent="-324000" algn="ctr">
              <a:lnSpc>
                <a:spcPct val="80000"/>
              </a:lnSpc>
              <a:spcBef>
                <a:spcPts val="598"/>
              </a:spcBef>
              <a:spcAft>
                <a:spcPts val="0"/>
              </a:spcAft>
              <a:buNone/>
            </a:pPr>
            <a:endParaRPr lang="en-US"/>
          </a:p>
          <a:p>
            <a:pPr lvl="1">
              <a:lnSpc>
                <a:spcPct val="80000"/>
              </a:lnSpc>
              <a:spcBef>
                <a:spcPts val="499"/>
              </a:spcBef>
              <a:spcAft>
                <a:spcPts val="0"/>
              </a:spcAft>
            </a:pPr>
            <a:r>
              <a:rPr lang="en-US"/>
              <a:t>Notice that there's no space between the operator, the colon, and the search term.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DFCEAE72-0F4A-475E-B4B1-6A80D1E9F057}" type="slidenum">
              <a:t>15</a:t>
            </a:fld>
            <a:endParaRPr lang="en-GB"/>
          </a:p>
        </p:txBody>
      </p:sp>
      <p:sp>
        <p:nvSpPr>
          <p:cNvPr id="2" name="Title 1"/>
          <p:cNvSpPr txBox="1">
            <a:spLocks noGrp="1"/>
          </p:cNvSpPr>
          <p:nvPr>
            <p:ph type="title" idx="4294967295"/>
          </p:nvPr>
        </p:nvSpPr>
        <p:spPr>
          <a:xfrm>
            <a:off x="503999" y="0"/>
            <a:ext cx="9071640" cy="900000"/>
          </a:xfrm>
        </p:spPr>
        <p:txBody>
          <a:bodyPr>
            <a:spAutoFit/>
          </a:bodyPr>
          <a:lstStyle/>
          <a:p>
            <a:pPr lvl="0"/>
            <a:r>
              <a:rPr lang="en-GB"/>
              <a:t>Google Directives</a:t>
            </a:r>
          </a:p>
        </p:txBody>
      </p:sp>
      <p:sp>
        <p:nvSpPr>
          <p:cNvPr id="3" name="Text Placeholder 2"/>
          <p:cNvSpPr txBox="1">
            <a:spLocks noGrp="1"/>
          </p:cNvSpPr>
          <p:nvPr>
            <p:ph type="body" idx="4294967295"/>
          </p:nvPr>
        </p:nvSpPr>
        <p:spPr>
          <a:xfrm>
            <a:off x="503999" y="900000"/>
            <a:ext cx="9071640" cy="5768280"/>
          </a:xfrm>
        </p:spPr>
        <p:txBody>
          <a:bodyPr/>
          <a:lstStyle/>
          <a:p>
            <a:pPr lvl="0"/>
            <a:r>
              <a:rPr lang="en-GB"/>
              <a:t>site:</a:t>
            </a:r>
          </a:p>
          <a:p>
            <a:pPr lvl="1">
              <a:lnSpc>
                <a:spcPct val="80000"/>
              </a:lnSpc>
            </a:pPr>
            <a:r>
              <a:rPr lang="en-US" sz="2400"/>
              <a:t>The </a:t>
            </a:r>
            <a:r>
              <a:rPr lang="en-US" sz="2400" b="1"/>
              <a:t>site</a:t>
            </a:r>
            <a:r>
              <a:rPr lang="en-US" sz="2400"/>
              <a:t>: operator</a:t>
            </a:r>
            <a:r>
              <a:rPr lang="en-US" sz="2400" b="1"/>
              <a:t> </a:t>
            </a:r>
            <a:r>
              <a:rPr lang="en-US" sz="2400"/>
              <a:t>instructs Google to restrict a search to a specific web site </a:t>
            </a:r>
            <a:r>
              <a:rPr lang="en-US" sz="2400" u="sng"/>
              <a:t>or domain</a:t>
            </a:r>
            <a:r>
              <a:rPr lang="en-US" sz="2400"/>
              <a:t>.</a:t>
            </a:r>
          </a:p>
          <a:p>
            <a:pPr lvl="1"/>
            <a:r>
              <a:rPr lang="en-GB"/>
              <a:t>e.g. site:lists.opensuse.com</a:t>
            </a:r>
          </a:p>
          <a:p>
            <a:pPr lvl="0"/>
            <a:r>
              <a:rPr lang="en-GB"/>
              <a:t>link:</a:t>
            </a:r>
          </a:p>
          <a:p>
            <a:pPr lvl="1"/>
            <a:r>
              <a:rPr lang="en-GB"/>
              <a:t>show all  sites linked to the site</a:t>
            </a:r>
          </a:p>
          <a:p>
            <a:pPr lvl="1">
              <a:lnSpc>
                <a:spcPct val="80000"/>
              </a:lnSpc>
            </a:pPr>
            <a:r>
              <a:rPr lang="en-US" sz="2400"/>
              <a:t>search within hyperlinks for a search term.</a:t>
            </a:r>
          </a:p>
          <a:p>
            <a:pPr lvl="1"/>
            <a:r>
              <a:rPr lang="en-GB"/>
              <a:t>e.g. link:www.cit.ie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D99B506A-D22E-420C-85D4-25775DB6BEE4}" type="slidenum">
              <a:t>16</a:t>
            </a:fld>
            <a:endParaRPr lang="en-GB"/>
          </a:p>
        </p:txBody>
      </p:sp>
      <p:sp>
        <p:nvSpPr>
          <p:cNvPr id="2" name="Title 1"/>
          <p:cNvSpPr txBox="1">
            <a:spLocks noGrp="1"/>
          </p:cNvSpPr>
          <p:nvPr>
            <p:ph type="title" idx="4294967295"/>
          </p:nvPr>
        </p:nvSpPr>
        <p:spPr>
          <a:xfrm>
            <a:off x="503999" y="0"/>
            <a:ext cx="9071640" cy="900000"/>
          </a:xfrm>
        </p:spPr>
        <p:txBody>
          <a:bodyPr>
            <a:spAutoFit/>
          </a:bodyPr>
          <a:lstStyle/>
          <a:p>
            <a:pPr lvl="0"/>
            <a:r>
              <a:rPr lang="en-GB" dirty="0"/>
              <a:t>Google Directives</a:t>
            </a:r>
          </a:p>
        </p:txBody>
      </p:sp>
      <p:sp>
        <p:nvSpPr>
          <p:cNvPr id="3" name="Text Placeholder 2"/>
          <p:cNvSpPr txBox="1">
            <a:spLocks noGrp="1"/>
          </p:cNvSpPr>
          <p:nvPr>
            <p:ph type="body" idx="4294967295"/>
          </p:nvPr>
        </p:nvSpPr>
        <p:spPr>
          <a:xfrm>
            <a:off x="503999" y="1259999"/>
            <a:ext cx="9576626" cy="6299675"/>
          </a:xfrm>
        </p:spPr>
        <p:txBody>
          <a:bodyPr/>
          <a:lstStyle/>
          <a:p>
            <a:pPr lvl="0">
              <a:buNone/>
            </a:pPr>
            <a:endParaRPr lang="en-GB" sz="2800" b="1" dirty="0" smtClean="0"/>
          </a:p>
          <a:p>
            <a:pPr lvl="0">
              <a:buNone/>
            </a:pPr>
            <a:r>
              <a:rPr lang="en-GB" sz="2800" b="1" dirty="0" smtClean="0"/>
              <a:t>related</a:t>
            </a:r>
            <a:r>
              <a:rPr lang="en-GB" sz="2800" b="1" dirty="0"/>
              <a:t>:</a:t>
            </a:r>
          </a:p>
          <a:p>
            <a:pPr lvl="1"/>
            <a:r>
              <a:rPr lang="en-US" sz="2800" dirty="0">
                <a:latin typeface="Times New Roman" pitchFamily="18"/>
              </a:rPr>
              <a:t>The related operator will return results that are “similar” to the page that was speciﬁed</a:t>
            </a:r>
            <a:r>
              <a:rPr lang="en-US" sz="2800" dirty="0" smtClean="0">
                <a:latin typeface="Times New Roman" pitchFamily="18"/>
              </a:rPr>
              <a:t>.</a:t>
            </a:r>
            <a:endParaRPr lang="en-GB" sz="2800" dirty="0" smtClean="0"/>
          </a:p>
          <a:p>
            <a:pPr lvl="0">
              <a:buNone/>
            </a:pPr>
            <a:r>
              <a:rPr lang="en-GB" sz="2800" b="1" dirty="0" err="1" smtClean="0"/>
              <a:t>intitle</a:t>
            </a:r>
            <a:r>
              <a:rPr lang="en-GB" sz="2800" b="1" dirty="0"/>
              <a:t>:</a:t>
            </a:r>
          </a:p>
          <a:p>
            <a:pPr lvl="1"/>
            <a:r>
              <a:rPr lang="en-GB" sz="2800" dirty="0"/>
              <a:t>show pages with the string in the </a:t>
            </a:r>
            <a:r>
              <a:rPr lang="en-GB" sz="2800" dirty="0" smtClean="0"/>
              <a:t>title</a:t>
            </a:r>
          </a:p>
          <a:p>
            <a:pPr lvl="0">
              <a:buNone/>
            </a:pPr>
            <a:r>
              <a:rPr lang="en-GB" sz="2800" b="1" dirty="0" err="1" smtClean="0"/>
              <a:t>inurl</a:t>
            </a:r>
            <a:r>
              <a:rPr lang="en-GB" sz="2800" b="1" dirty="0"/>
              <a:t>:</a:t>
            </a:r>
          </a:p>
          <a:p>
            <a:pPr lvl="1"/>
            <a:r>
              <a:rPr lang="en-GB" sz="2800" dirty="0"/>
              <a:t>show pages with the string in the </a:t>
            </a:r>
            <a:r>
              <a:rPr lang="en-GB" sz="2800" dirty="0" err="1" smtClean="0"/>
              <a:t>url</a:t>
            </a:r>
            <a:endParaRPr lang="en-GB" sz="2800" dirty="0" smtClean="0"/>
          </a:p>
          <a:p>
            <a:pPr lvl="0">
              <a:buNone/>
            </a:pPr>
            <a:r>
              <a:rPr lang="en-GB" sz="2800" b="1" dirty="0" err="1" smtClean="0"/>
              <a:t>intext</a:t>
            </a:r>
            <a:r>
              <a:rPr lang="en-GB" sz="2800" b="1" dirty="0"/>
              <a:t>:</a:t>
            </a:r>
          </a:p>
          <a:p>
            <a:pPr lvl="1"/>
            <a:r>
              <a:rPr lang="en-GB" sz="2800" dirty="0"/>
              <a:t>show pages with the string in the text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37DC6093-C7F7-48DC-B70F-7C5CA82EA431}" type="slidenum">
              <a:t>17</a:t>
            </a:fld>
            <a:endParaRPr lang="en-GB"/>
          </a:p>
        </p:txBody>
      </p:sp>
      <p:sp>
        <p:nvSpPr>
          <p:cNvPr id="2" name="Title 1"/>
          <p:cNvSpPr txBox="1">
            <a:spLocks noGrp="1"/>
          </p:cNvSpPr>
          <p:nvPr>
            <p:ph type="title" idx="4294967295"/>
          </p:nvPr>
        </p:nvSpPr>
        <p:spPr>
          <a:xfrm>
            <a:off x="503999" y="0"/>
            <a:ext cx="9071640" cy="900000"/>
          </a:xfrm>
        </p:spPr>
        <p:txBody>
          <a:bodyPr>
            <a:spAutoFit/>
          </a:bodyPr>
          <a:lstStyle/>
          <a:p>
            <a:pPr lvl="0"/>
            <a:r>
              <a:rPr lang="en-GB"/>
              <a:t>Google Directives</a:t>
            </a:r>
          </a:p>
        </p:txBody>
      </p:sp>
      <p:sp>
        <p:nvSpPr>
          <p:cNvPr id="3" name="Text Placeholder 2"/>
          <p:cNvSpPr txBox="1">
            <a:spLocks noGrp="1"/>
          </p:cNvSpPr>
          <p:nvPr>
            <p:ph type="body" idx="4294967295"/>
          </p:nvPr>
        </p:nvSpPr>
        <p:spPr>
          <a:xfrm>
            <a:off x="1" y="719999"/>
            <a:ext cx="10080624" cy="6839675"/>
          </a:xfrm>
        </p:spPr>
        <p:txBody>
          <a:bodyPr/>
          <a:lstStyle/>
          <a:p>
            <a:pPr lvl="0">
              <a:buNone/>
            </a:pPr>
            <a:r>
              <a:rPr lang="en-GB" sz="2800" b="1" dirty="0"/>
              <a:t>cache:</a:t>
            </a:r>
          </a:p>
          <a:p>
            <a:pPr lvl="1"/>
            <a:r>
              <a:rPr lang="en-GB" sz="2800" dirty="0"/>
              <a:t>show the page's </a:t>
            </a:r>
            <a:r>
              <a:rPr lang="en-GB" sz="2800" dirty="0" smtClean="0"/>
              <a:t>cache    - </a:t>
            </a:r>
            <a:r>
              <a:rPr lang="en-US" sz="2800" dirty="0" smtClean="0">
                <a:latin typeface="Times New Roman" pitchFamily="18"/>
              </a:rPr>
              <a:t>Syntax</a:t>
            </a:r>
            <a:r>
              <a:rPr lang="en-US" sz="2800" dirty="0">
                <a:latin typeface="Times New Roman" pitchFamily="18"/>
              </a:rPr>
              <a:t>: </a:t>
            </a:r>
            <a:r>
              <a:rPr lang="en-US" sz="2800" dirty="0" err="1">
                <a:latin typeface="Times New Roman" pitchFamily="18"/>
              </a:rPr>
              <a:t>cache:URL</a:t>
            </a:r>
            <a:endParaRPr lang="en-US" sz="2800" dirty="0">
              <a:latin typeface="Times New Roman" pitchFamily="18"/>
            </a:endParaRPr>
          </a:p>
          <a:p>
            <a:pPr lvl="0">
              <a:buNone/>
            </a:pPr>
            <a:endParaRPr lang="en-US" sz="2800" dirty="0" smtClean="0">
              <a:latin typeface="Times New Roman" pitchFamily="18"/>
            </a:endParaRPr>
          </a:p>
          <a:p>
            <a:pPr lvl="0">
              <a:buNone/>
            </a:pPr>
            <a:r>
              <a:rPr lang="en-US" sz="2800" dirty="0" smtClean="0">
                <a:latin typeface="Times New Roman" pitchFamily="18"/>
              </a:rPr>
              <a:t>The </a:t>
            </a:r>
            <a:r>
              <a:rPr lang="en-US" sz="2800" dirty="0">
                <a:latin typeface="Times New Roman" pitchFamily="18"/>
              </a:rPr>
              <a:t>cache operator will search through </a:t>
            </a:r>
            <a:r>
              <a:rPr lang="en-US" sz="2800" dirty="0" smtClean="0">
                <a:latin typeface="Times New Roman" pitchFamily="18"/>
              </a:rPr>
              <a:t>Google's </a:t>
            </a:r>
            <a:r>
              <a:rPr lang="en-US" sz="2800" dirty="0">
                <a:latin typeface="Times New Roman" pitchFamily="18"/>
              </a:rPr>
              <a:t>cache and return the results based on those documents. You can alternatively tell cache to highlight a word or phrase by adding it after the operator and URL.</a:t>
            </a:r>
          </a:p>
          <a:p>
            <a:pPr lvl="0">
              <a:buNone/>
            </a:pPr>
            <a:endParaRPr lang="en-US" sz="2800" dirty="0" smtClean="0">
              <a:latin typeface="Times New Roman" pitchFamily="18"/>
            </a:endParaRPr>
          </a:p>
          <a:p>
            <a:pPr lvl="0">
              <a:buNone/>
            </a:pPr>
            <a:r>
              <a:rPr lang="en-US" sz="2800" dirty="0" smtClean="0">
                <a:latin typeface="Times New Roman" pitchFamily="18"/>
              </a:rPr>
              <a:t>The </a:t>
            </a:r>
            <a:r>
              <a:rPr lang="en-US" sz="2800" dirty="0">
                <a:latin typeface="Times New Roman" pitchFamily="18"/>
              </a:rPr>
              <a:t>results are loaded from </a:t>
            </a:r>
            <a:r>
              <a:rPr lang="en-US" sz="2800" dirty="0" err="1">
                <a:latin typeface="Times New Roman" pitchFamily="18"/>
              </a:rPr>
              <a:t>google's</a:t>
            </a:r>
            <a:r>
              <a:rPr lang="en-US" sz="2800" dirty="0">
                <a:latin typeface="Times New Roman" pitchFamily="18"/>
              </a:rPr>
              <a:t> cache for the page, which may have been taken a few days </a:t>
            </a:r>
            <a:r>
              <a:rPr lang="en-US" sz="2800" dirty="0" smtClean="0">
                <a:latin typeface="Times New Roman" pitchFamily="18"/>
              </a:rPr>
              <a:t>ago. - only </a:t>
            </a:r>
            <a:r>
              <a:rPr lang="en-US" sz="2800" dirty="0">
                <a:latin typeface="Times New Roman" pitchFamily="18"/>
              </a:rPr>
              <a:t>101k in size</a:t>
            </a:r>
          </a:p>
          <a:p>
            <a:pPr lvl="0">
              <a:buNone/>
            </a:pPr>
            <a:endParaRPr lang="en-US" sz="2800" dirty="0" smtClean="0">
              <a:latin typeface="Times New Roman" pitchFamily="18"/>
            </a:endParaRPr>
          </a:p>
          <a:p>
            <a:pPr lvl="0">
              <a:buNone/>
            </a:pPr>
            <a:r>
              <a:rPr lang="en-US" sz="2800" dirty="0" smtClean="0">
                <a:latin typeface="Times New Roman" pitchFamily="18"/>
              </a:rPr>
              <a:t>images</a:t>
            </a:r>
            <a:r>
              <a:rPr lang="en-US" sz="2800" dirty="0">
                <a:latin typeface="Times New Roman" pitchFamily="18"/>
              </a:rPr>
              <a:t>, however, are loaded from the original web site, not from the cache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682D4419-7A3D-4D5B-B20B-603405241FF9}" type="slidenum">
              <a:t>18</a:t>
            </a:fld>
            <a:endParaRPr lang="en-GB"/>
          </a:p>
        </p:txBody>
      </p:sp>
      <p:sp>
        <p:nvSpPr>
          <p:cNvPr id="2" name="Title 1"/>
          <p:cNvSpPr txBox="1">
            <a:spLocks noGrp="1"/>
          </p:cNvSpPr>
          <p:nvPr>
            <p:ph type="title" idx="4294967295"/>
          </p:nvPr>
        </p:nvSpPr>
        <p:spPr>
          <a:xfrm>
            <a:off x="503999" y="0"/>
            <a:ext cx="9071640" cy="900000"/>
          </a:xfrm>
        </p:spPr>
        <p:txBody>
          <a:bodyPr>
            <a:spAutoFit/>
          </a:bodyPr>
          <a:lstStyle/>
          <a:p>
            <a:pPr lvl="0"/>
            <a:r>
              <a:rPr lang="en-GB" dirty="0"/>
              <a:t>Google Directives</a:t>
            </a:r>
          </a:p>
        </p:txBody>
      </p:sp>
      <p:sp>
        <p:nvSpPr>
          <p:cNvPr id="3" name="Text Placeholder 2"/>
          <p:cNvSpPr txBox="1">
            <a:spLocks noGrp="1"/>
          </p:cNvSpPr>
          <p:nvPr>
            <p:ph type="body" idx="4294967295"/>
          </p:nvPr>
        </p:nvSpPr>
        <p:spPr>
          <a:xfrm>
            <a:off x="468359" y="1251720"/>
            <a:ext cx="9385503" cy="6156720"/>
          </a:xfrm>
        </p:spPr>
        <p:txBody>
          <a:bodyPr/>
          <a:lstStyle/>
          <a:p>
            <a:pPr lvl="0"/>
            <a:r>
              <a:rPr lang="en-GB" dirty="0"/>
              <a:t>cache:   (contd.)</a:t>
            </a:r>
          </a:p>
          <a:p>
            <a:pPr lvl="0">
              <a:lnSpc>
                <a:spcPct val="80000"/>
              </a:lnSpc>
              <a:buNone/>
            </a:pPr>
            <a:endParaRPr lang="en-US" dirty="0" smtClean="0">
              <a:latin typeface="Times New Roman" pitchFamily="18"/>
            </a:endParaRPr>
          </a:p>
          <a:p>
            <a:pPr lvl="0">
              <a:lnSpc>
                <a:spcPct val="80000"/>
              </a:lnSpc>
              <a:buNone/>
            </a:pPr>
            <a:r>
              <a:rPr lang="en-US" dirty="0" smtClean="0">
                <a:latin typeface="Times New Roman" pitchFamily="18"/>
              </a:rPr>
              <a:t>Turn </a:t>
            </a:r>
            <a:r>
              <a:rPr lang="en-US" dirty="0">
                <a:latin typeface="Times New Roman" pitchFamily="18"/>
              </a:rPr>
              <a:t>off images and you can look at pages without being logged on the server!    </a:t>
            </a:r>
          </a:p>
          <a:p>
            <a:pPr lvl="1">
              <a:lnSpc>
                <a:spcPct val="80000"/>
              </a:lnSpc>
            </a:pPr>
            <a:r>
              <a:rPr lang="en-US" dirty="0">
                <a:latin typeface="Times New Roman" pitchFamily="18"/>
              </a:rPr>
              <a:t>Google being used as a mirror.</a:t>
            </a:r>
          </a:p>
          <a:p>
            <a:pPr lvl="1">
              <a:lnSpc>
                <a:spcPct val="80000"/>
              </a:lnSpc>
            </a:pPr>
            <a:r>
              <a:rPr lang="en-US" dirty="0">
                <a:latin typeface="Times New Roman" pitchFamily="18"/>
              </a:rPr>
              <a:t>the fact that you looked at the site's cache will not be recorded in the site's logs</a:t>
            </a:r>
          </a:p>
          <a:p>
            <a:pPr lvl="0">
              <a:buNone/>
            </a:pPr>
            <a:endParaRPr lang="en-US" dirty="0" smtClean="0">
              <a:latin typeface="Times New Roman" pitchFamily="18"/>
            </a:endParaRPr>
          </a:p>
          <a:p>
            <a:pPr lvl="0">
              <a:buNone/>
            </a:pPr>
            <a:r>
              <a:rPr lang="en-US" dirty="0" smtClean="0">
                <a:latin typeface="Times New Roman" pitchFamily="18"/>
              </a:rPr>
              <a:t>useful </a:t>
            </a:r>
            <a:r>
              <a:rPr lang="en-US" dirty="0">
                <a:latin typeface="Times New Roman" pitchFamily="18"/>
              </a:rPr>
              <a:t>for finding  recently removed pages</a:t>
            </a:r>
          </a:p>
          <a:p>
            <a:pPr lvl="0"/>
            <a:r>
              <a:rPr lang="en-GB" dirty="0"/>
              <a:t>e.g.   </a:t>
            </a:r>
            <a:r>
              <a:rPr lang="en-GB" dirty="0" err="1" smtClean="0"/>
              <a:t>cache:www.rte.ie</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r="31611" b="4390"/>
          <a:stretch/>
        </p:blipFill>
        <p:spPr>
          <a:xfrm>
            <a:off x="-1" y="0"/>
            <a:ext cx="8625355" cy="7536536"/>
          </a:xfrm>
          <a:prstGeom prst="rect">
            <a:avLst/>
          </a:prstGeom>
        </p:spPr>
      </p:pic>
    </p:spTree>
    <p:extLst>
      <p:ext uri="{BB962C8B-B14F-4D97-AF65-F5344CB8AC3E}">
        <p14:creationId xmlns:p14="http://schemas.microsoft.com/office/powerpoint/2010/main" val="4067871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A0973952-601C-496D-9D0E-5D6CAA41CB33}" type="slidenum">
              <a:t>2</a:t>
            </a:fld>
            <a:endParaRPr lang="en-GB"/>
          </a:p>
        </p:txBody>
      </p:sp>
      <p:sp>
        <p:nvSpPr>
          <p:cNvPr id="2" name="Title 1"/>
          <p:cNvSpPr txBox="1">
            <a:spLocks noGrp="1"/>
          </p:cNvSpPr>
          <p:nvPr>
            <p:ph type="title" idx="4294967295"/>
          </p:nvPr>
        </p:nvSpPr>
        <p:spPr>
          <a:xfrm>
            <a:off x="503999" y="0"/>
            <a:ext cx="9071640" cy="1262520"/>
          </a:xfrm>
        </p:spPr>
        <p:txBody>
          <a:bodyPr>
            <a:spAutoFit/>
          </a:bodyPr>
          <a:lstStyle/>
          <a:p>
            <a:pPr lvl="0"/>
            <a:r>
              <a:rPr lang="en-GB" dirty="0"/>
              <a:t>How?</a:t>
            </a:r>
          </a:p>
        </p:txBody>
      </p:sp>
      <p:sp>
        <p:nvSpPr>
          <p:cNvPr id="3" name="Text Placeholder 2"/>
          <p:cNvSpPr txBox="1">
            <a:spLocks noGrp="1"/>
          </p:cNvSpPr>
          <p:nvPr>
            <p:ph type="body" idx="4294967295"/>
          </p:nvPr>
        </p:nvSpPr>
        <p:spPr>
          <a:xfrm>
            <a:off x="503999" y="1769040"/>
            <a:ext cx="9071640" cy="2082621"/>
          </a:xfrm>
        </p:spPr>
        <p:txBody>
          <a:bodyPr>
            <a:spAutoFit/>
          </a:bodyPr>
          <a:lstStyle/>
          <a:p>
            <a:pPr lvl="0">
              <a:buNone/>
            </a:pPr>
            <a:r>
              <a:rPr lang="en-US" sz="2800" dirty="0">
                <a:latin typeface="Times New Roman" pitchFamily="18"/>
              </a:rPr>
              <a:t>Google supports a multitude of operators and modiﬁers that add a ton of power to google searching.</a:t>
            </a:r>
          </a:p>
          <a:p>
            <a:pPr lvl="0">
              <a:buNone/>
            </a:pPr>
            <a:endParaRPr lang="en-US" sz="2800" dirty="0" smtClean="0">
              <a:latin typeface="Times New Roman" pitchFamily="18"/>
            </a:endParaRPr>
          </a:p>
          <a:p>
            <a:pPr lvl="0">
              <a:buNone/>
            </a:pPr>
            <a:r>
              <a:rPr lang="en-US" sz="2800" dirty="0" smtClean="0">
                <a:latin typeface="Times New Roman" pitchFamily="18"/>
              </a:rPr>
              <a:t>Ever </a:t>
            </a:r>
            <a:r>
              <a:rPr lang="en-US" sz="2800" dirty="0">
                <a:latin typeface="Times New Roman" pitchFamily="18"/>
              </a:rPr>
              <a:t>used </a:t>
            </a:r>
            <a:r>
              <a:rPr lang="en-US" sz="2800" dirty="0" err="1">
                <a:latin typeface="Times New Roman" pitchFamily="18"/>
              </a:rPr>
              <a:t>google's</a:t>
            </a:r>
            <a:r>
              <a:rPr lang="en-US" sz="2800" dirty="0">
                <a:latin typeface="Times New Roman" pitchFamily="18"/>
              </a:rPr>
              <a:t> advanced search?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5417DC1C-5340-45BC-A0A0-4A461F2C382A}" type="slidenum">
              <a:t>20</a:t>
            </a:fld>
            <a:endParaRPr lang="en-GB"/>
          </a:p>
        </p:txBody>
      </p:sp>
      <p:sp>
        <p:nvSpPr>
          <p:cNvPr id="2" name="Title 1"/>
          <p:cNvSpPr txBox="1">
            <a:spLocks noGrp="1"/>
          </p:cNvSpPr>
          <p:nvPr>
            <p:ph type="title" idx="4294967295"/>
          </p:nvPr>
        </p:nvSpPr>
        <p:spPr>
          <a:xfrm>
            <a:off x="503999" y="0"/>
            <a:ext cx="9071640" cy="1262520"/>
          </a:xfrm>
        </p:spPr>
        <p:txBody>
          <a:bodyPr>
            <a:spAutoFit/>
          </a:bodyPr>
          <a:lstStyle/>
          <a:p>
            <a:pPr lvl="0"/>
            <a:r>
              <a:rPr lang="en-GB" dirty="0" err="1"/>
              <a:t>wayback</a:t>
            </a:r>
            <a:r>
              <a:rPr lang="en-GB" dirty="0"/>
              <a:t> machine</a:t>
            </a:r>
          </a:p>
        </p:txBody>
      </p:sp>
      <p:sp>
        <p:nvSpPr>
          <p:cNvPr id="3" name="Text Placeholder 2"/>
          <p:cNvSpPr txBox="1">
            <a:spLocks noGrp="1"/>
          </p:cNvSpPr>
          <p:nvPr>
            <p:ph type="body" idx="4294967295"/>
          </p:nvPr>
        </p:nvSpPr>
        <p:spPr>
          <a:xfrm>
            <a:off x="503999" y="1769040"/>
            <a:ext cx="9071640" cy="3123932"/>
          </a:xfrm>
        </p:spPr>
        <p:txBody>
          <a:bodyPr>
            <a:spAutoFit/>
          </a:bodyPr>
          <a:lstStyle/>
          <a:p>
            <a:pPr lvl="0">
              <a:buNone/>
            </a:pPr>
            <a:r>
              <a:rPr lang="en-GB" sz="2800" dirty="0"/>
              <a:t>H</a:t>
            </a:r>
            <a:r>
              <a:rPr lang="en-GB" sz="2800" dirty="0" smtClean="0"/>
              <a:t>as </a:t>
            </a:r>
            <a:r>
              <a:rPr lang="en-GB" sz="2800" dirty="0"/>
              <a:t>a more thorough archive of old views of websites than </a:t>
            </a:r>
            <a:r>
              <a:rPr lang="en-GB" sz="2800" dirty="0" err="1"/>
              <a:t>google's</a:t>
            </a:r>
            <a:r>
              <a:rPr lang="en-GB" sz="2800" dirty="0"/>
              <a:t> cache</a:t>
            </a:r>
          </a:p>
          <a:p>
            <a:pPr lvl="0">
              <a:buNone/>
            </a:pPr>
            <a:endParaRPr lang="en-GB" sz="2800" dirty="0" smtClean="0"/>
          </a:p>
          <a:p>
            <a:pPr lvl="0">
              <a:buNone/>
            </a:pPr>
            <a:r>
              <a:rPr lang="en-GB" sz="2800" dirty="0"/>
              <a:t>C</a:t>
            </a:r>
            <a:r>
              <a:rPr lang="en-GB" sz="2800" dirty="0" smtClean="0"/>
              <a:t>ached </a:t>
            </a:r>
            <a:r>
              <a:rPr lang="en-GB" sz="2800" dirty="0"/>
              <a:t>pages from billions of web pages over many years</a:t>
            </a:r>
          </a:p>
          <a:p>
            <a:pPr lvl="0">
              <a:buNone/>
            </a:pPr>
            <a:r>
              <a:rPr lang="en-GB" sz="2800" dirty="0"/>
              <a:t>at   www.archive.org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B3CC6255-19CA-4F4C-9242-F0B8ECB98500}" type="slidenum">
              <a:t>21</a:t>
            </a:fld>
            <a:endParaRPr lang="en-GB"/>
          </a:p>
        </p:txBody>
      </p:sp>
      <p:sp>
        <p:nvSpPr>
          <p:cNvPr id="2" name="Title 1"/>
          <p:cNvSpPr txBox="1">
            <a:spLocks noGrp="1"/>
          </p:cNvSpPr>
          <p:nvPr>
            <p:ph type="title" idx="4294967295"/>
          </p:nvPr>
        </p:nvSpPr>
        <p:spPr>
          <a:xfrm>
            <a:off x="503640" y="0"/>
            <a:ext cx="9071640" cy="1262520"/>
          </a:xfrm>
        </p:spPr>
        <p:txBody>
          <a:bodyPr>
            <a:spAutoFit/>
          </a:bodyPr>
          <a:lstStyle/>
          <a:p>
            <a:pPr lvl="0"/>
            <a:r>
              <a:rPr lang="en-GB" dirty="0"/>
              <a:t>Google Directives</a:t>
            </a:r>
          </a:p>
        </p:txBody>
      </p:sp>
      <p:sp>
        <p:nvSpPr>
          <p:cNvPr id="3" name="Text Placeholder 2"/>
          <p:cNvSpPr txBox="1">
            <a:spLocks noGrp="1"/>
          </p:cNvSpPr>
          <p:nvPr>
            <p:ph type="body" idx="4294967295"/>
          </p:nvPr>
        </p:nvSpPr>
        <p:spPr>
          <a:xfrm>
            <a:off x="503999" y="1769040"/>
            <a:ext cx="9071640" cy="5134739"/>
          </a:xfrm>
        </p:spPr>
        <p:txBody>
          <a:bodyPr>
            <a:spAutoFit/>
          </a:bodyPr>
          <a:lstStyle/>
          <a:p>
            <a:pPr lvl="0">
              <a:buNone/>
            </a:pPr>
            <a:r>
              <a:rPr lang="en-GB" sz="2800" dirty="0"/>
              <a:t>info:</a:t>
            </a:r>
          </a:p>
          <a:p>
            <a:pPr lvl="1"/>
            <a:r>
              <a:rPr lang="en-GB" sz="2800" dirty="0"/>
              <a:t>not very </a:t>
            </a:r>
            <a:r>
              <a:rPr lang="en-GB" sz="2800" dirty="0" smtClean="0"/>
              <a:t>useful</a:t>
            </a:r>
          </a:p>
          <a:p>
            <a:pPr lvl="1">
              <a:buNone/>
            </a:pPr>
            <a:endParaRPr lang="en-GB" sz="2800" dirty="0">
              <a:latin typeface="Times New Roman" pitchFamily="18"/>
            </a:endParaRPr>
          </a:p>
          <a:p>
            <a:pPr lvl="1">
              <a:buNone/>
            </a:pPr>
            <a:r>
              <a:rPr lang="en-US" sz="2800" dirty="0" smtClean="0">
                <a:latin typeface="Times New Roman" pitchFamily="18"/>
              </a:rPr>
              <a:t>This </a:t>
            </a:r>
            <a:r>
              <a:rPr lang="en-US" sz="2800" dirty="0">
                <a:latin typeface="Times New Roman" pitchFamily="18"/>
              </a:rPr>
              <a:t>tag will give you the information that Google has on the given URL.</a:t>
            </a:r>
          </a:p>
          <a:p>
            <a:pPr lvl="1">
              <a:buNone/>
            </a:pPr>
            <a:endParaRPr lang="en-US" sz="2800" dirty="0" smtClean="0">
              <a:latin typeface="Times New Roman" pitchFamily="18"/>
            </a:endParaRPr>
          </a:p>
          <a:p>
            <a:pPr lvl="1">
              <a:buNone/>
            </a:pPr>
            <a:r>
              <a:rPr lang="en-US" sz="2800" dirty="0" smtClean="0">
                <a:latin typeface="Times New Roman" pitchFamily="18"/>
              </a:rPr>
              <a:t>gives </a:t>
            </a:r>
            <a:r>
              <a:rPr lang="en-US" sz="2800" dirty="0">
                <a:latin typeface="Times New Roman" pitchFamily="18"/>
              </a:rPr>
              <a:t>you the result of cache:, link: and related:</a:t>
            </a:r>
          </a:p>
          <a:p>
            <a:pPr lvl="2">
              <a:buNone/>
            </a:pPr>
            <a:endParaRPr lang="en-US" sz="2800" dirty="0" smtClean="0">
              <a:latin typeface="Times New Roman" pitchFamily="18"/>
            </a:endParaRPr>
          </a:p>
          <a:p>
            <a:pPr lvl="2">
              <a:buNone/>
            </a:pPr>
            <a:r>
              <a:rPr lang="en-US" sz="2800" dirty="0" smtClean="0">
                <a:latin typeface="Times New Roman" pitchFamily="18"/>
              </a:rPr>
              <a:t>better </a:t>
            </a:r>
            <a:r>
              <a:rPr lang="en-US" sz="2800" dirty="0">
                <a:latin typeface="Times New Roman" pitchFamily="18"/>
              </a:rPr>
              <a:t>to perform each separately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444DA08F-0EBF-4101-B1D9-B22F6C7C375F}" type="slidenum">
              <a:t>22</a:t>
            </a:fld>
            <a:endParaRPr lang="en-GB"/>
          </a:p>
        </p:txBody>
      </p:sp>
      <p:sp>
        <p:nvSpPr>
          <p:cNvPr id="2" name="Title 1"/>
          <p:cNvSpPr txBox="1">
            <a:spLocks noGrp="1"/>
          </p:cNvSpPr>
          <p:nvPr>
            <p:ph type="title" idx="4294967295"/>
          </p:nvPr>
        </p:nvSpPr>
        <p:spPr>
          <a:xfrm>
            <a:off x="540000" y="0"/>
            <a:ext cx="9071640" cy="900000"/>
          </a:xfrm>
        </p:spPr>
        <p:txBody>
          <a:bodyPr/>
          <a:lstStyle/>
          <a:p>
            <a:pPr lvl="0"/>
            <a:r>
              <a:rPr lang="en-GB"/>
              <a:t>Google Directives</a:t>
            </a:r>
          </a:p>
        </p:txBody>
      </p:sp>
      <p:sp>
        <p:nvSpPr>
          <p:cNvPr id="3" name="Text Placeholder 2"/>
          <p:cNvSpPr txBox="1">
            <a:spLocks noGrp="1"/>
          </p:cNvSpPr>
          <p:nvPr>
            <p:ph type="body" idx="4294967295"/>
          </p:nvPr>
        </p:nvSpPr>
        <p:spPr>
          <a:xfrm>
            <a:off x="468360" y="900000"/>
            <a:ext cx="9373472" cy="6659675"/>
          </a:xfrm>
        </p:spPr>
        <p:txBody>
          <a:bodyPr/>
          <a:lstStyle/>
          <a:p>
            <a:pPr lvl="0">
              <a:buNone/>
            </a:pPr>
            <a:r>
              <a:rPr lang="en-US" sz="2800" dirty="0" err="1" smtClean="0">
                <a:latin typeface="Times New Roman" pitchFamily="18"/>
              </a:rPr>
              <a:t>allintitle</a:t>
            </a:r>
            <a:r>
              <a:rPr lang="en-US" sz="2800" dirty="0">
                <a:latin typeface="Times New Roman" pitchFamily="18"/>
              </a:rPr>
              <a:t>:</a:t>
            </a:r>
          </a:p>
          <a:p>
            <a:pPr lvl="1"/>
            <a:r>
              <a:rPr lang="en-US" sz="2800" dirty="0">
                <a:latin typeface="Times New Roman" pitchFamily="18"/>
              </a:rPr>
              <a:t>Syntax: </a:t>
            </a:r>
            <a:r>
              <a:rPr lang="en-US" sz="2800" dirty="0" err="1">
                <a:latin typeface="Times New Roman" pitchFamily="18"/>
              </a:rPr>
              <a:t>allintitle</a:t>
            </a:r>
            <a:r>
              <a:rPr lang="en-US" sz="2800" dirty="0">
                <a:latin typeface="Times New Roman" pitchFamily="18"/>
              </a:rPr>
              <a:t>: oper1 [oper2] [oper3] [etc..]</a:t>
            </a:r>
          </a:p>
          <a:p>
            <a:pPr lvl="1"/>
            <a:r>
              <a:rPr lang="en-US" sz="2800" dirty="0">
                <a:latin typeface="Times New Roman" pitchFamily="18"/>
              </a:rPr>
              <a:t>Google will restrict the results to those that have all of the words entered after the modiﬁer within the title.</a:t>
            </a:r>
          </a:p>
          <a:p>
            <a:pPr lvl="1"/>
            <a:r>
              <a:rPr lang="en-US" sz="2800" i="1" dirty="0">
                <a:latin typeface="Times New Roman" pitchFamily="18"/>
              </a:rPr>
              <a:t>every</a:t>
            </a:r>
            <a:r>
              <a:rPr lang="en-US" sz="2800" dirty="0">
                <a:latin typeface="Times New Roman" pitchFamily="18"/>
              </a:rPr>
              <a:t> subsequent word must be in the title</a:t>
            </a:r>
          </a:p>
          <a:p>
            <a:pPr lvl="1"/>
            <a:r>
              <a:rPr lang="en-US" sz="2800" dirty="0">
                <a:latin typeface="Times New Roman" pitchFamily="18"/>
              </a:rPr>
              <a:t>NOTE: This modifier does not play well with others.</a:t>
            </a:r>
          </a:p>
          <a:p>
            <a:pPr lvl="0"/>
            <a:endParaRPr lang="en-US" sz="2800" dirty="0">
              <a:latin typeface="Times New Roman" pitchFamily="18"/>
            </a:endParaRPr>
          </a:p>
          <a:p>
            <a:pPr lvl="0"/>
            <a:r>
              <a:rPr lang="en-US" sz="2800" dirty="0" err="1" smtClean="0">
                <a:latin typeface="Times New Roman" pitchFamily="18"/>
              </a:rPr>
              <a:t>intitle</a:t>
            </a:r>
            <a:r>
              <a:rPr lang="en-US" sz="2800" dirty="0">
                <a:latin typeface="Times New Roman" pitchFamily="18"/>
              </a:rPr>
              <a:t>:</a:t>
            </a:r>
          </a:p>
          <a:p>
            <a:pPr lvl="1"/>
            <a:r>
              <a:rPr lang="en-US" sz="2800" dirty="0">
                <a:latin typeface="Times New Roman" pitchFamily="18"/>
              </a:rPr>
              <a:t>Syntax: </a:t>
            </a:r>
            <a:r>
              <a:rPr lang="en-US" sz="2800" dirty="0" err="1">
                <a:latin typeface="Times New Roman" pitchFamily="18"/>
              </a:rPr>
              <a:t>intitle:operator</a:t>
            </a:r>
            <a:endParaRPr lang="en-US" sz="2800" dirty="0">
              <a:latin typeface="Times New Roman" pitchFamily="18"/>
            </a:endParaRPr>
          </a:p>
          <a:p>
            <a:pPr lvl="1"/>
            <a:r>
              <a:rPr lang="en-US" sz="2800" dirty="0">
                <a:latin typeface="Times New Roman" pitchFamily="18"/>
              </a:rPr>
              <a:t>Google will return only results that match the word or phrase entered after the modiﬁer within the title of the page.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822F7F08-AD58-48E5-A219-34330F57879F}" type="slidenum">
              <a:t>23</a:t>
            </a:fld>
            <a:endParaRPr lang="en-GB"/>
          </a:p>
        </p:txBody>
      </p:sp>
      <p:sp>
        <p:nvSpPr>
          <p:cNvPr id="2" name="Title 1"/>
          <p:cNvSpPr txBox="1">
            <a:spLocks noGrp="1"/>
          </p:cNvSpPr>
          <p:nvPr>
            <p:ph type="title" idx="4294967295"/>
          </p:nvPr>
        </p:nvSpPr>
        <p:spPr>
          <a:xfrm>
            <a:off x="540000" y="0"/>
            <a:ext cx="9071640" cy="1262520"/>
          </a:xfrm>
        </p:spPr>
        <p:txBody>
          <a:bodyPr>
            <a:spAutoFit/>
          </a:bodyPr>
          <a:lstStyle/>
          <a:p>
            <a:pPr lvl="0"/>
            <a:r>
              <a:rPr lang="en-GB" dirty="0"/>
              <a:t>Google Directives</a:t>
            </a:r>
          </a:p>
        </p:txBody>
      </p:sp>
      <p:sp>
        <p:nvSpPr>
          <p:cNvPr id="3" name="Text Placeholder 2"/>
          <p:cNvSpPr txBox="1">
            <a:spLocks noGrp="1"/>
          </p:cNvSpPr>
          <p:nvPr>
            <p:ph type="body" idx="4294967295"/>
          </p:nvPr>
        </p:nvSpPr>
        <p:spPr>
          <a:xfrm>
            <a:off x="503999" y="1440000"/>
            <a:ext cx="9071640" cy="6364440"/>
          </a:xfrm>
        </p:spPr>
        <p:txBody>
          <a:bodyPr/>
          <a:lstStyle/>
          <a:p>
            <a:pPr lvl="0"/>
            <a:r>
              <a:rPr lang="en-US" sz="2800" dirty="0" err="1">
                <a:latin typeface="Times New Roman" pitchFamily="18"/>
              </a:rPr>
              <a:t>allinurl</a:t>
            </a:r>
            <a:r>
              <a:rPr lang="en-US" sz="2800" dirty="0">
                <a:latin typeface="Times New Roman" pitchFamily="18"/>
              </a:rPr>
              <a:t>:</a:t>
            </a:r>
          </a:p>
          <a:p>
            <a:pPr lvl="1"/>
            <a:r>
              <a:rPr lang="en-US" sz="2800" dirty="0">
                <a:latin typeface="Times New Roman" pitchFamily="18"/>
              </a:rPr>
              <a:t>Syntax: </a:t>
            </a:r>
            <a:r>
              <a:rPr lang="en-US" sz="2800" dirty="0" err="1">
                <a:latin typeface="Times New Roman" pitchFamily="18"/>
              </a:rPr>
              <a:t>allinurl</a:t>
            </a:r>
            <a:r>
              <a:rPr lang="en-US" sz="2800" dirty="0">
                <a:latin typeface="Times New Roman" pitchFamily="18"/>
              </a:rPr>
              <a:t>: oper1 [oper2] [oper3] [etc...]</a:t>
            </a:r>
          </a:p>
          <a:p>
            <a:pPr lvl="1"/>
            <a:r>
              <a:rPr lang="en-US" sz="2800" dirty="0">
                <a:latin typeface="Times New Roman" pitchFamily="18"/>
              </a:rPr>
              <a:t>This modiﬁer is similar to </a:t>
            </a:r>
            <a:r>
              <a:rPr lang="en-US" sz="2800" dirty="0" err="1">
                <a:latin typeface="Times New Roman" pitchFamily="18"/>
              </a:rPr>
              <a:t>allintitle</a:t>
            </a:r>
            <a:r>
              <a:rPr lang="en-US" sz="2800" dirty="0">
                <a:latin typeface="Times New Roman" pitchFamily="18"/>
              </a:rPr>
              <a:t>: in that it will use the rest of the query and look for all the words or phrases in the URL</a:t>
            </a:r>
          </a:p>
          <a:p>
            <a:pPr lvl="1"/>
            <a:r>
              <a:rPr lang="en-US" sz="2800" dirty="0">
                <a:latin typeface="Times New Roman" pitchFamily="18"/>
              </a:rPr>
              <a:t>NOTE: Also like </a:t>
            </a:r>
            <a:r>
              <a:rPr lang="en-US" sz="2800" dirty="0" err="1">
                <a:latin typeface="Times New Roman" pitchFamily="18"/>
              </a:rPr>
              <a:t>allintitle</a:t>
            </a:r>
            <a:r>
              <a:rPr lang="en-US" sz="2800" dirty="0">
                <a:latin typeface="Times New Roman" pitchFamily="18"/>
              </a:rPr>
              <a:t>:, this modiﬁer doesn’t play well with others</a:t>
            </a:r>
            <a:r>
              <a:rPr lang="en-US" sz="2800" dirty="0" smtClean="0">
                <a:latin typeface="Times New Roman" pitchFamily="18"/>
              </a:rPr>
              <a:t>.</a:t>
            </a:r>
          </a:p>
          <a:p>
            <a:pPr lvl="1"/>
            <a:endParaRPr lang="en-US" sz="2800" dirty="0">
              <a:latin typeface="Times New Roman" pitchFamily="18"/>
            </a:endParaRPr>
          </a:p>
          <a:p>
            <a:pPr lvl="0"/>
            <a:r>
              <a:rPr lang="en-US" sz="2800" dirty="0" err="1">
                <a:latin typeface="Times New Roman" pitchFamily="18"/>
              </a:rPr>
              <a:t>inurl</a:t>
            </a:r>
            <a:r>
              <a:rPr lang="en-US" sz="2800" dirty="0">
                <a:latin typeface="Times New Roman" pitchFamily="18"/>
              </a:rPr>
              <a:t>:</a:t>
            </a:r>
          </a:p>
          <a:p>
            <a:pPr lvl="1"/>
            <a:r>
              <a:rPr lang="en-US" sz="2800" dirty="0">
                <a:latin typeface="Times New Roman" pitchFamily="18"/>
              </a:rPr>
              <a:t>Syntax: </a:t>
            </a:r>
            <a:r>
              <a:rPr lang="en-US" sz="2800" dirty="0" err="1">
                <a:latin typeface="Times New Roman" pitchFamily="18"/>
              </a:rPr>
              <a:t>inurl:operator</a:t>
            </a:r>
            <a:endParaRPr lang="en-US" sz="2800" dirty="0">
              <a:latin typeface="Times New Roman" pitchFamily="18"/>
            </a:endParaRPr>
          </a:p>
          <a:p>
            <a:pPr lvl="1"/>
            <a:r>
              <a:rPr lang="en-US" sz="2800" dirty="0">
                <a:latin typeface="Times New Roman" pitchFamily="18"/>
              </a:rPr>
              <a:t>Here is the single operator version of </a:t>
            </a:r>
            <a:r>
              <a:rPr lang="en-US" sz="2800" dirty="0" err="1">
                <a:latin typeface="Times New Roman" pitchFamily="18"/>
              </a:rPr>
              <a:t>allinurl</a:t>
            </a:r>
            <a:r>
              <a:rPr lang="en-US" sz="2800" dirty="0">
                <a:latin typeface="Times New Roman" pitchFamily="18"/>
              </a:rPr>
              <a:t>:.</a:t>
            </a:r>
          </a:p>
          <a:p>
            <a:pPr lvl="1"/>
            <a:r>
              <a:rPr lang="en-US" sz="2800" dirty="0">
                <a:latin typeface="Times New Roman" pitchFamily="18"/>
              </a:rPr>
              <a:t>Will return anything that has the operator in the URL.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35FA21E4-0C49-4ADD-B4D0-CAA01DE3FE18}" type="slidenum">
              <a:t>24</a:t>
            </a:fld>
            <a:endParaRPr lang="en-GB"/>
          </a:p>
        </p:txBody>
      </p:sp>
      <p:sp>
        <p:nvSpPr>
          <p:cNvPr id="2" name="Title 1"/>
          <p:cNvSpPr txBox="1">
            <a:spLocks noGrp="1"/>
          </p:cNvSpPr>
          <p:nvPr>
            <p:ph type="title" idx="4294967295"/>
          </p:nvPr>
        </p:nvSpPr>
        <p:spPr>
          <a:xfrm>
            <a:off x="503999" y="301320"/>
            <a:ext cx="9071640" cy="1262520"/>
          </a:xfrm>
        </p:spPr>
        <p:txBody>
          <a:bodyPr>
            <a:spAutoFit/>
          </a:bodyPr>
          <a:lstStyle/>
          <a:p>
            <a:pPr lvl="0"/>
            <a:r>
              <a:rPr lang="en-GB"/>
              <a:t>Google Directives</a:t>
            </a:r>
          </a:p>
        </p:txBody>
      </p:sp>
      <p:sp>
        <p:nvSpPr>
          <p:cNvPr id="3" name="Text Placeholder 2"/>
          <p:cNvSpPr txBox="1">
            <a:spLocks noGrp="1"/>
          </p:cNvSpPr>
          <p:nvPr>
            <p:ph type="body" idx="4294967295"/>
          </p:nvPr>
        </p:nvSpPr>
        <p:spPr>
          <a:xfrm>
            <a:off x="503999" y="1769040"/>
            <a:ext cx="9071640" cy="4899240"/>
          </a:xfrm>
        </p:spPr>
        <p:txBody>
          <a:bodyPr/>
          <a:lstStyle/>
          <a:p>
            <a:pPr lvl="0"/>
            <a:r>
              <a:rPr lang="en-US" sz="2800">
                <a:latin typeface="Times New Roman" pitchFamily="18"/>
              </a:rPr>
              <a:t> allintext:</a:t>
            </a:r>
          </a:p>
          <a:p>
            <a:pPr lvl="1"/>
            <a:r>
              <a:rPr lang="en-US" sz="2800">
                <a:latin typeface="Times New Roman" pitchFamily="18"/>
              </a:rPr>
              <a:t>Syntax: allintext: oper1 [oper2] [oper3] [etc...]</a:t>
            </a:r>
          </a:p>
          <a:p>
            <a:pPr lvl="1"/>
            <a:r>
              <a:rPr lang="en-US" sz="2800">
                <a:latin typeface="Times New Roman" pitchFamily="18"/>
              </a:rPr>
              <a:t>ignores links, urls and page titles</a:t>
            </a:r>
          </a:p>
          <a:p>
            <a:pPr lvl="0">
              <a:buNone/>
            </a:pPr>
            <a:endParaRPr lang="en-US" sz="2800">
              <a:latin typeface="Times New Roman" pitchFamily="18"/>
            </a:endParaRPr>
          </a:p>
          <a:p>
            <a:pPr lvl="0"/>
            <a:r>
              <a:rPr lang="en-US" sz="2800">
                <a:latin typeface="Times New Roman" pitchFamily="18"/>
              </a:rPr>
              <a:t>intext:</a:t>
            </a:r>
          </a:p>
          <a:p>
            <a:pPr lvl="1"/>
            <a:r>
              <a:rPr lang="en-US" sz="2800">
                <a:latin typeface="Times New Roman" pitchFamily="18"/>
              </a:rPr>
              <a:t>Syntax: intext:operator</a:t>
            </a:r>
          </a:p>
          <a:p>
            <a:pPr lvl="1"/>
            <a:r>
              <a:rPr lang="en-US" sz="2800">
                <a:latin typeface="Times New Roman" pitchFamily="18"/>
              </a:rPr>
              <a:t>ignores links, urls and page titles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DECF9DEA-12D3-4428-9BF4-651B126F0A63}" type="slidenum">
              <a:t>25</a:t>
            </a:fld>
            <a:endParaRPr lang="en-GB"/>
          </a:p>
        </p:txBody>
      </p:sp>
      <p:sp>
        <p:nvSpPr>
          <p:cNvPr id="2" name="Title 1"/>
          <p:cNvSpPr txBox="1">
            <a:spLocks noGrp="1"/>
          </p:cNvSpPr>
          <p:nvPr>
            <p:ph type="title" idx="4294967295"/>
          </p:nvPr>
        </p:nvSpPr>
        <p:spPr>
          <a:xfrm>
            <a:off x="503999" y="0"/>
            <a:ext cx="9071640" cy="1262520"/>
          </a:xfrm>
        </p:spPr>
        <p:txBody>
          <a:bodyPr>
            <a:spAutoFit/>
          </a:bodyPr>
          <a:lstStyle/>
          <a:p>
            <a:pPr lvl="0"/>
            <a:r>
              <a:rPr lang="en-GB" dirty="0"/>
              <a:t>Google Directives</a:t>
            </a:r>
          </a:p>
        </p:txBody>
      </p:sp>
      <p:sp>
        <p:nvSpPr>
          <p:cNvPr id="3" name="Text Placeholder 2"/>
          <p:cNvSpPr txBox="1">
            <a:spLocks noGrp="1"/>
          </p:cNvSpPr>
          <p:nvPr>
            <p:ph type="body" idx="4294967295"/>
          </p:nvPr>
        </p:nvSpPr>
        <p:spPr>
          <a:xfrm>
            <a:off x="503999" y="1431757"/>
            <a:ext cx="9071640" cy="6127917"/>
          </a:xfrm>
        </p:spPr>
        <p:txBody>
          <a:bodyPr/>
          <a:lstStyle/>
          <a:p>
            <a:pPr lvl="0"/>
            <a:r>
              <a:rPr lang="en-US" sz="2800" dirty="0">
                <a:latin typeface="Times New Roman" pitchFamily="18"/>
              </a:rPr>
              <a:t> </a:t>
            </a:r>
            <a:r>
              <a:rPr lang="en-US" sz="2800" dirty="0" err="1">
                <a:latin typeface="Times New Roman" pitchFamily="18"/>
              </a:rPr>
              <a:t>ext</a:t>
            </a:r>
            <a:r>
              <a:rPr lang="en-US" sz="2800" dirty="0">
                <a:latin typeface="Times New Roman" pitchFamily="18"/>
              </a:rPr>
              <a:t>:   </a:t>
            </a:r>
          </a:p>
          <a:p>
            <a:pPr lvl="1"/>
            <a:r>
              <a:rPr lang="en-US" sz="2800" dirty="0">
                <a:latin typeface="Times New Roman" pitchFamily="18"/>
              </a:rPr>
              <a:t>same as </a:t>
            </a:r>
            <a:r>
              <a:rPr lang="en-US" sz="2800" dirty="0" err="1">
                <a:latin typeface="Times New Roman" pitchFamily="18"/>
              </a:rPr>
              <a:t>filetype</a:t>
            </a:r>
            <a:r>
              <a:rPr lang="en-US" sz="2800" dirty="0">
                <a:latin typeface="Times New Roman" pitchFamily="18"/>
              </a:rPr>
              <a:t>:</a:t>
            </a:r>
          </a:p>
          <a:p>
            <a:pPr lvl="1"/>
            <a:r>
              <a:rPr lang="en-US" sz="2800" dirty="0">
                <a:latin typeface="Times New Roman" pitchFamily="18"/>
              </a:rPr>
              <a:t>match files only with this file </a:t>
            </a:r>
            <a:r>
              <a:rPr lang="en-US" sz="2800" dirty="0" smtClean="0">
                <a:latin typeface="Times New Roman" pitchFamily="18"/>
              </a:rPr>
              <a:t>extension</a:t>
            </a:r>
            <a:endParaRPr lang="en-US" sz="2800" dirty="0">
              <a:latin typeface="Times New Roman" pitchFamily="18"/>
            </a:endParaRPr>
          </a:p>
          <a:p>
            <a:pPr lvl="1"/>
            <a:r>
              <a:rPr lang="en-US" sz="2800" dirty="0">
                <a:latin typeface="Times New Roman" pitchFamily="18"/>
              </a:rPr>
              <a:t>such as doc, </a:t>
            </a:r>
            <a:r>
              <a:rPr lang="en-US" sz="2800" dirty="0" err="1">
                <a:latin typeface="Times New Roman" pitchFamily="18"/>
              </a:rPr>
              <a:t>ppt</a:t>
            </a:r>
            <a:r>
              <a:rPr lang="en-US" sz="2800" dirty="0">
                <a:latin typeface="Times New Roman" pitchFamily="18"/>
              </a:rPr>
              <a:t>, pdf, txt</a:t>
            </a:r>
          </a:p>
          <a:p>
            <a:pPr lvl="1"/>
            <a:r>
              <a:rPr lang="en-US" sz="2800" dirty="0">
                <a:latin typeface="Times New Roman" pitchFamily="18"/>
              </a:rPr>
              <a:t>find active content: asp, </a:t>
            </a:r>
            <a:r>
              <a:rPr lang="en-US" sz="2800" dirty="0" err="1">
                <a:latin typeface="Times New Roman" pitchFamily="18"/>
              </a:rPr>
              <a:t>jsp</a:t>
            </a:r>
            <a:r>
              <a:rPr lang="en-US" sz="2800" dirty="0">
                <a:latin typeface="Times New Roman" pitchFamily="18"/>
              </a:rPr>
              <a:t>, </a:t>
            </a:r>
            <a:r>
              <a:rPr lang="en-US" sz="2800" dirty="0" err="1">
                <a:latin typeface="Times New Roman" pitchFamily="18"/>
              </a:rPr>
              <a:t>php</a:t>
            </a:r>
            <a:r>
              <a:rPr lang="en-US" sz="2800" dirty="0">
                <a:latin typeface="Times New Roman" pitchFamily="18"/>
              </a:rPr>
              <a:t>, </a:t>
            </a:r>
            <a:r>
              <a:rPr lang="en-US" sz="2800" dirty="0" err="1">
                <a:latin typeface="Times New Roman" pitchFamily="18"/>
              </a:rPr>
              <a:t>cgi</a:t>
            </a:r>
            <a:r>
              <a:rPr lang="en-US" sz="2800" dirty="0">
                <a:latin typeface="Times New Roman" pitchFamily="18"/>
              </a:rPr>
              <a:t> </a:t>
            </a:r>
            <a:r>
              <a:rPr lang="en-US" sz="2800" dirty="0" err="1">
                <a:latin typeface="Times New Roman" pitchFamily="18"/>
              </a:rPr>
              <a:t>etc</a:t>
            </a:r>
            <a:endParaRPr lang="en-US" sz="2800" dirty="0">
              <a:latin typeface="Times New Roman" pitchFamily="18"/>
            </a:endParaRPr>
          </a:p>
          <a:p>
            <a:pPr lvl="2">
              <a:buNone/>
            </a:pPr>
            <a:r>
              <a:rPr lang="en-US" sz="2800" dirty="0">
                <a:latin typeface="Times New Roman" pitchFamily="18"/>
              </a:rPr>
              <a:t>indicate active web content, and may be vulnerable</a:t>
            </a:r>
          </a:p>
          <a:p>
            <a:pPr lvl="1">
              <a:lnSpc>
                <a:spcPct val="80000"/>
              </a:lnSpc>
            </a:pPr>
            <a:r>
              <a:rPr lang="en-US" sz="2800" dirty="0">
                <a:latin typeface="Times New Roman" pitchFamily="18"/>
              </a:rPr>
              <a:t>Don't include a period before the file extension</a:t>
            </a:r>
            <a:r>
              <a:rPr lang="en-US" sz="2800" dirty="0" smtClean="0">
                <a:latin typeface="Times New Roman" pitchFamily="18"/>
              </a:rPr>
              <a:t>.</a:t>
            </a:r>
          </a:p>
          <a:p>
            <a:pPr lvl="1">
              <a:lnSpc>
                <a:spcPct val="80000"/>
              </a:lnSpc>
            </a:pPr>
            <a:endParaRPr lang="en-US" sz="2800" dirty="0">
              <a:latin typeface="Times New Roman" pitchFamily="18"/>
            </a:endParaRPr>
          </a:p>
          <a:p>
            <a:pPr lvl="0">
              <a:buNone/>
            </a:pPr>
            <a:r>
              <a:rPr lang="en-US" sz="2800" dirty="0">
                <a:latin typeface="Times New Roman" pitchFamily="18"/>
              </a:rPr>
              <a:t>Now start mixing and matching these modifiers and operators. The four most commonly used are </a:t>
            </a:r>
            <a:r>
              <a:rPr lang="en-US" sz="2800" dirty="0" err="1">
                <a:latin typeface="Times New Roman" pitchFamily="18"/>
              </a:rPr>
              <a:t>intitle</a:t>
            </a:r>
            <a:r>
              <a:rPr lang="en-US" sz="2800" dirty="0">
                <a:latin typeface="Times New Roman" pitchFamily="18"/>
              </a:rPr>
              <a:t>:, </a:t>
            </a:r>
            <a:r>
              <a:rPr lang="en-US" sz="2800" dirty="0" err="1">
                <a:latin typeface="Times New Roman" pitchFamily="18"/>
              </a:rPr>
              <a:t>intext</a:t>
            </a:r>
            <a:r>
              <a:rPr lang="en-US" sz="2800" dirty="0">
                <a:latin typeface="Times New Roman" pitchFamily="18"/>
              </a:rPr>
              <a:t>:, </a:t>
            </a:r>
            <a:r>
              <a:rPr lang="en-US" sz="2800" dirty="0" err="1">
                <a:latin typeface="Times New Roman" pitchFamily="18"/>
              </a:rPr>
              <a:t>inurl</a:t>
            </a:r>
            <a:r>
              <a:rPr lang="en-US" sz="2800" dirty="0">
                <a:latin typeface="Times New Roman" pitchFamily="18"/>
              </a:rPr>
              <a:t>:, and </a:t>
            </a:r>
            <a:r>
              <a:rPr lang="en-US" sz="2800" dirty="0" err="1">
                <a:latin typeface="Times New Roman" pitchFamily="18"/>
              </a:rPr>
              <a:t>ﬁletype</a:t>
            </a:r>
            <a:r>
              <a:rPr lang="en-US" sz="2800" dirty="0">
                <a:latin typeface="Times New Roman" pitchFamily="18"/>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3342B814-16EA-49A2-8C1C-ECD6019D1E90}" type="slidenum">
              <a:t>26</a:t>
            </a:fld>
            <a:endParaRPr lang="en-GB"/>
          </a:p>
        </p:txBody>
      </p:sp>
      <p:sp>
        <p:nvSpPr>
          <p:cNvPr id="2" name="Title 1"/>
          <p:cNvSpPr txBox="1">
            <a:spLocks noGrp="1"/>
          </p:cNvSpPr>
          <p:nvPr>
            <p:ph type="title" idx="4294967295"/>
          </p:nvPr>
        </p:nvSpPr>
        <p:spPr>
          <a:xfrm>
            <a:off x="503999" y="0"/>
            <a:ext cx="9071640" cy="1262520"/>
          </a:xfrm>
        </p:spPr>
        <p:txBody>
          <a:bodyPr>
            <a:spAutoFit/>
          </a:bodyPr>
          <a:lstStyle/>
          <a:p>
            <a:pPr lvl="0"/>
            <a:r>
              <a:rPr lang="en-GB" dirty="0"/>
              <a:t>Bing Directive</a:t>
            </a:r>
          </a:p>
        </p:txBody>
      </p:sp>
      <p:sp>
        <p:nvSpPr>
          <p:cNvPr id="3" name="Text Placeholder 2"/>
          <p:cNvSpPr txBox="1">
            <a:spLocks noGrp="1"/>
          </p:cNvSpPr>
          <p:nvPr>
            <p:ph type="body" idx="4294967295"/>
          </p:nvPr>
        </p:nvSpPr>
        <p:spPr>
          <a:xfrm>
            <a:off x="503999" y="1769040"/>
            <a:ext cx="9071640" cy="4899240"/>
          </a:xfrm>
        </p:spPr>
        <p:txBody>
          <a:bodyPr/>
          <a:lstStyle/>
          <a:p>
            <a:pPr lvl="0"/>
            <a:r>
              <a:rPr lang="en-US" sz="2800" dirty="0">
                <a:latin typeface="Times New Roman" pitchFamily="18"/>
              </a:rPr>
              <a:t> </a:t>
            </a:r>
            <a:r>
              <a:rPr lang="en-US" sz="2800" dirty="0" err="1">
                <a:latin typeface="Times New Roman" pitchFamily="18"/>
              </a:rPr>
              <a:t>ip</a:t>
            </a:r>
            <a:r>
              <a:rPr lang="en-US" sz="2800" dirty="0">
                <a:latin typeface="Times New Roman" pitchFamily="18"/>
              </a:rPr>
              <a:t>:   </a:t>
            </a:r>
          </a:p>
          <a:p>
            <a:pPr lvl="1"/>
            <a:r>
              <a:rPr lang="en-US" sz="2800" dirty="0">
                <a:latin typeface="Times New Roman" pitchFamily="18"/>
              </a:rPr>
              <a:t>Search by </a:t>
            </a:r>
            <a:r>
              <a:rPr lang="en-US" sz="2800" dirty="0" err="1">
                <a:latin typeface="Times New Roman" pitchFamily="18"/>
              </a:rPr>
              <a:t>ip</a:t>
            </a:r>
            <a:r>
              <a:rPr lang="en-US" sz="2800" dirty="0">
                <a:latin typeface="Times New Roman" pitchFamily="18"/>
              </a:rPr>
              <a:t> address</a:t>
            </a:r>
          </a:p>
          <a:p>
            <a:pPr lvl="1"/>
            <a:r>
              <a:rPr lang="en-US" sz="2800" dirty="0">
                <a:latin typeface="Times New Roman" pitchFamily="18"/>
              </a:rPr>
              <a:t>Shows all of the domains hosted on the address</a:t>
            </a:r>
          </a:p>
          <a:p>
            <a:pPr lvl="1"/>
            <a:r>
              <a:rPr lang="en-US" sz="2800" dirty="0">
                <a:latin typeface="Times New Roman" pitchFamily="18"/>
              </a:rPr>
              <a:t>See next slide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lvl="0"/>
            <a:fld id="{D7AB241E-5B3C-4E45-9837-4ED2F386B969}" type="slidenum">
              <a:t>27</a:t>
            </a:fld>
            <a:endParaRPr lang="en-GB"/>
          </a:p>
        </p:txBody>
      </p:sp>
      <p:pic>
        <p:nvPicPr>
          <p:cNvPr id="2" name="Picture 1"/>
          <p:cNvPicPr>
            <a:picLocks noChangeAspect="1"/>
          </p:cNvPicPr>
          <p:nvPr/>
        </p:nvPicPr>
        <p:blipFill>
          <a:blip r:embed="rId3">
            <a:lum bright="-50000"/>
            <a:alphaModFix/>
          </a:blip>
          <a:srcRect/>
          <a:stretch>
            <a:fillRect/>
          </a:stretch>
        </p:blipFill>
        <p:spPr>
          <a:xfrm>
            <a:off x="2086920" y="360000"/>
            <a:ext cx="6025320" cy="684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66B4A157-734F-43EA-9520-39D965A46D66}" type="slidenum">
              <a:t>28</a:t>
            </a:fld>
            <a:endParaRPr lang="en-GB"/>
          </a:p>
        </p:txBody>
      </p:sp>
      <p:sp>
        <p:nvSpPr>
          <p:cNvPr id="2" name="Title 1"/>
          <p:cNvSpPr txBox="1">
            <a:spLocks noGrp="1"/>
          </p:cNvSpPr>
          <p:nvPr>
            <p:ph type="title" idx="4294967295"/>
          </p:nvPr>
        </p:nvSpPr>
        <p:spPr>
          <a:xfrm>
            <a:off x="503999" y="0"/>
            <a:ext cx="9071640" cy="1262520"/>
          </a:xfrm>
        </p:spPr>
        <p:txBody>
          <a:bodyPr>
            <a:spAutoFit/>
          </a:bodyPr>
          <a:lstStyle/>
          <a:p>
            <a:pPr lvl="0"/>
            <a:r>
              <a:rPr lang="en-GB" dirty="0"/>
              <a:t>Google search examples</a:t>
            </a:r>
          </a:p>
        </p:txBody>
      </p:sp>
      <p:sp>
        <p:nvSpPr>
          <p:cNvPr id="3" name="Text Placeholder 2"/>
          <p:cNvSpPr txBox="1">
            <a:spLocks noGrp="1"/>
          </p:cNvSpPr>
          <p:nvPr>
            <p:ph type="body" idx="4294967295"/>
          </p:nvPr>
        </p:nvSpPr>
        <p:spPr>
          <a:xfrm>
            <a:off x="503999" y="1769040"/>
            <a:ext cx="9071640" cy="4955203"/>
          </a:xfrm>
        </p:spPr>
        <p:txBody>
          <a:bodyPr>
            <a:spAutoFit/>
          </a:bodyPr>
          <a:lstStyle/>
          <a:p>
            <a:pPr marL="514350" lvl="0" indent="-514350">
              <a:buSzPct val="75000"/>
              <a:buFont typeface="+mj-lt"/>
              <a:buAutoNum type="arabicPeriod"/>
            </a:pPr>
            <a:r>
              <a:rPr lang="en-US" sz="2800" b="1" dirty="0">
                <a:latin typeface="Times New Roman" pitchFamily="18"/>
              </a:rPr>
              <a:t>"display printer status"   </a:t>
            </a:r>
            <a:r>
              <a:rPr lang="en-US" sz="2800" b="1" dirty="0" err="1">
                <a:latin typeface="Times New Roman" pitchFamily="18"/>
              </a:rPr>
              <a:t>intitle</a:t>
            </a:r>
            <a:r>
              <a:rPr lang="en-US" sz="2800" b="1" dirty="0">
                <a:latin typeface="Times New Roman" pitchFamily="18"/>
              </a:rPr>
              <a:t>:"Home"</a:t>
            </a:r>
          </a:p>
          <a:p>
            <a:pPr lvl="1"/>
            <a:r>
              <a:rPr lang="en-US" sz="2800" dirty="0">
                <a:latin typeface="Times New Roman" pitchFamily="18"/>
              </a:rPr>
              <a:t>locates printers</a:t>
            </a:r>
          </a:p>
          <a:p>
            <a:pPr marL="514350" lvl="0" indent="-514350">
              <a:buSzPct val="75000"/>
              <a:buFont typeface="+mj-lt"/>
              <a:buAutoNum type="arabicPeriod"/>
            </a:pPr>
            <a:r>
              <a:rPr lang="en-US" sz="2800" b="1" dirty="0" smtClean="0">
                <a:latin typeface="Times New Roman" pitchFamily="18"/>
              </a:rPr>
              <a:t>"#</a:t>
            </a:r>
            <a:r>
              <a:rPr lang="en-US" sz="2800" b="1" dirty="0" err="1">
                <a:latin typeface="Times New Roman" pitchFamily="18"/>
              </a:rPr>
              <a:t>mysql</a:t>
            </a:r>
            <a:r>
              <a:rPr lang="en-US" sz="2800" b="1" dirty="0">
                <a:latin typeface="Times New Roman" pitchFamily="18"/>
              </a:rPr>
              <a:t> dump" </a:t>
            </a:r>
            <a:r>
              <a:rPr lang="en-US" sz="2800" b="1" dirty="0" err="1">
                <a:latin typeface="Times New Roman" pitchFamily="18"/>
              </a:rPr>
              <a:t>ﬁletype:sql</a:t>
            </a:r>
            <a:r>
              <a:rPr lang="en-US" sz="2800" b="1" dirty="0">
                <a:latin typeface="Times New Roman" pitchFamily="18"/>
              </a:rPr>
              <a:t>  21232f297a57a5a743894a0e4a801fc3</a:t>
            </a:r>
          </a:p>
          <a:p>
            <a:pPr lvl="1"/>
            <a:r>
              <a:rPr lang="en-US" sz="2800" dirty="0">
                <a:latin typeface="Times New Roman" pitchFamily="18"/>
              </a:rPr>
              <a:t>21232f297a57a5a743894a0e4a801fc3 is the MD5sum for “admin</a:t>
            </a:r>
            <a:r>
              <a:rPr lang="en-US" sz="2800" dirty="0" smtClean="0">
                <a:latin typeface="Times New Roman" pitchFamily="18"/>
              </a:rPr>
              <a:t>”</a:t>
            </a:r>
          </a:p>
          <a:p>
            <a:pPr marL="514350" lvl="0" indent="-514350">
              <a:buSzPct val="75000"/>
              <a:buFont typeface="+mj-lt"/>
              <a:buAutoNum type="arabicPeriod"/>
            </a:pPr>
            <a:r>
              <a:rPr lang="en-US" sz="2800" dirty="0" smtClean="0">
                <a:latin typeface="Times New Roman" pitchFamily="18"/>
              </a:rPr>
              <a:t>"</a:t>
            </a:r>
            <a:r>
              <a:rPr lang="en-US" sz="2800" b="1" dirty="0">
                <a:latin typeface="Times New Roman" pitchFamily="18"/>
              </a:rPr>
              <a:t>Network Vulnerability Assessment Report"</a:t>
            </a:r>
          </a:p>
          <a:p>
            <a:pPr marL="514350" lvl="0" indent="-514350">
              <a:buSzPct val="75000"/>
              <a:buFont typeface="+mj-lt"/>
              <a:buAutoNum type="arabicPeriod"/>
            </a:pPr>
            <a:r>
              <a:rPr lang="en-US" sz="2800" b="1" dirty="0">
                <a:latin typeface="Times New Roman" pitchFamily="18"/>
              </a:rPr>
              <a:t>"Thank you for your order"   +receipt     </a:t>
            </a:r>
            <a:r>
              <a:rPr lang="en-US" sz="2800" b="1" dirty="0" err="1">
                <a:latin typeface="Times New Roman" pitchFamily="18"/>
              </a:rPr>
              <a:t>ext:pdf</a:t>
            </a:r>
            <a:endParaRPr lang="en-US" sz="2800" b="1" dirty="0">
              <a:latin typeface="Times New Roman" pitchFamily="18"/>
            </a:endParaRPr>
          </a:p>
          <a:p>
            <a:pPr marL="514350" lvl="0" indent="-514350">
              <a:buSzPct val="75000"/>
              <a:buFont typeface="+mj-lt"/>
              <a:buAutoNum type="arabicPeriod"/>
            </a:pPr>
            <a:r>
              <a:rPr lang="en-US" sz="2800" dirty="0">
                <a:latin typeface="Times New Roman" pitchFamily="18"/>
              </a:rPr>
              <a:t> </a:t>
            </a:r>
            <a:r>
              <a:rPr lang="en-US" sz="2800" b="1" dirty="0">
                <a:latin typeface="Times New Roman" pitchFamily="18"/>
              </a:rPr>
              <a:t>phone  address  e-mail   </a:t>
            </a:r>
            <a:r>
              <a:rPr lang="en-US" sz="2800" b="1" dirty="0" err="1">
                <a:latin typeface="Times New Roman" pitchFamily="18"/>
              </a:rPr>
              <a:t>intitle</a:t>
            </a:r>
            <a:r>
              <a:rPr lang="en-US" sz="2800" b="1" dirty="0">
                <a:latin typeface="Times New Roman" pitchFamily="18"/>
              </a:rPr>
              <a:t>:"curriculum vitae"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8F34DC2A-DA79-4FF6-AA0F-5125241335C8}" type="slidenum">
              <a:t>29</a:t>
            </a:fld>
            <a:endParaRPr lang="en-GB"/>
          </a:p>
        </p:txBody>
      </p:sp>
      <p:sp>
        <p:nvSpPr>
          <p:cNvPr id="2" name="Title 1"/>
          <p:cNvSpPr txBox="1">
            <a:spLocks noGrp="1"/>
          </p:cNvSpPr>
          <p:nvPr>
            <p:ph type="title" idx="4294967295"/>
          </p:nvPr>
        </p:nvSpPr>
        <p:spPr>
          <a:xfrm>
            <a:off x="503999" y="180000"/>
            <a:ext cx="9071640" cy="900000"/>
          </a:xfrm>
        </p:spPr>
        <p:txBody>
          <a:bodyPr>
            <a:spAutoFit/>
          </a:bodyPr>
          <a:lstStyle/>
          <a:p>
            <a:pPr lvl="0"/>
            <a:r>
              <a:rPr lang="en-GB"/>
              <a:t>Additional tips</a:t>
            </a:r>
          </a:p>
        </p:txBody>
      </p:sp>
      <p:sp>
        <p:nvSpPr>
          <p:cNvPr id="3" name="Text Placeholder 2"/>
          <p:cNvSpPr txBox="1">
            <a:spLocks noGrp="1"/>
          </p:cNvSpPr>
          <p:nvPr>
            <p:ph type="body" idx="4294967295"/>
          </p:nvPr>
        </p:nvSpPr>
        <p:spPr>
          <a:xfrm>
            <a:off x="503999" y="1260000"/>
            <a:ext cx="9071640" cy="5836320"/>
          </a:xfrm>
        </p:spPr>
        <p:txBody>
          <a:bodyPr/>
          <a:lstStyle/>
          <a:p>
            <a:pPr lvl="0">
              <a:buNone/>
            </a:pPr>
            <a:r>
              <a:rPr lang="en-GB" sz="2800" dirty="0"/>
              <a:t>robots.txt</a:t>
            </a:r>
          </a:p>
          <a:p>
            <a:pPr lvl="1"/>
            <a:r>
              <a:rPr lang="en-GB" sz="2800" dirty="0"/>
              <a:t>contains files/directories that the server doesn't want google to display</a:t>
            </a:r>
          </a:p>
          <a:p>
            <a:pPr lvl="1">
              <a:lnSpc>
                <a:spcPct val="90000"/>
              </a:lnSpc>
            </a:pPr>
            <a:r>
              <a:rPr lang="en-US" sz="2800" dirty="0"/>
              <a:t>The major search engine's crawlers honor this file and its contents.</a:t>
            </a:r>
          </a:p>
          <a:p>
            <a:pPr lvl="1"/>
            <a:r>
              <a:rPr lang="en-GB" sz="2800" dirty="0" err="1"/>
              <a:t>site:</a:t>
            </a:r>
            <a:r>
              <a:rPr lang="en-GB" sz="2800" dirty="0" err="1">
                <a:hlinkClick r:id="rId3"/>
              </a:rPr>
              <a:t>www.whitehouse.gov</a:t>
            </a:r>
            <a:r>
              <a:rPr lang="en-GB" sz="2800" dirty="0"/>
              <a:t>  robots.txt</a:t>
            </a:r>
          </a:p>
          <a:p>
            <a:pPr lvl="1"/>
            <a:r>
              <a:rPr lang="en-GB" sz="2800" dirty="0"/>
              <a:t>or surf to </a:t>
            </a:r>
            <a:r>
              <a:rPr lang="en-GB" sz="2800" dirty="0">
                <a:hlinkClick r:id="rId4"/>
              </a:rPr>
              <a:t>www.whitehouse.gov/robots.txt</a:t>
            </a:r>
          </a:p>
          <a:p>
            <a:pPr lvl="1"/>
            <a:r>
              <a:rPr lang="en-GB" sz="2800" dirty="0"/>
              <a:t>hackers often look in this file to see what an organisation does not want revealed</a:t>
            </a:r>
          </a:p>
          <a:p>
            <a:pPr lvl="1"/>
            <a:r>
              <a:rPr lang="en-GB" sz="2800" dirty="0"/>
              <a:t>search:</a:t>
            </a:r>
          </a:p>
          <a:p>
            <a:pPr marL="1296000" lvl="0" indent="-216000" algn="l">
              <a:spcAft>
                <a:spcPts val="850"/>
              </a:spcAft>
              <a:buNone/>
            </a:pPr>
            <a:r>
              <a:rPr lang="en-GB" sz="2400" dirty="0"/>
              <a:t>"robots.txt" "disallow:" </a:t>
            </a:r>
            <a:r>
              <a:rPr lang="en-GB" sz="2400" dirty="0" err="1"/>
              <a:t>filetype:txt</a:t>
            </a:r>
            <a:endParaRPr lang="en-GB"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35EC7972-2BD1-4C23-B570-4740A28EE156}" type="slidenum">
              <a:t>3</a:t>
            </a:fld>
            <a:endParaRPr lang="en-GB"/>
          </a:p>
        </p:txBody>
      </p:sp>
      <p:sp>
        <p:nvSpPr>
          <p:cNvPr id="2" name="Title 1"/>
          <p:cNvSpPr txBox="1">
            <a:spLocks noGrp="1"/>
          </p:cNvSpPr>
          <p:nvPr>
            <p:ph type="title" idx="4294967295"/>
          </p:nvPr>
        </p:nvSpPr>
        <p:spPr>
          <a:xfrm>
            <a:off x="503640" y="0"/>
            <a:ext cx="9071640" cy="677108"/>
          </a:xfrm>
        </p:spPr>
        <p:txBody>
          <a:bodyPr>
            <a:spAutoFit/>
          </a:bodyPr>
          <a:lstStyle/>
          <a:p>
            <a:pPr lvl="0"/>
            <a:r>
              <a:rPr lang="en-GB" dirty="0"/>
              <a:t>Some </a:t>
            </a:r>
            <a:r>
              <a:rPr lang="en-GB" dirty="0" smtClean="0"/>
              <a:t>Basics</a:t>
            </a:r>
            <a:endParaRPr lang="en-GB" dirty="0"/>
          </a:p>
        </p:txBody>
      </p:sp>
      <p:sp>
        <p:nvSpPr>
          <p:cNvPr id="3" name="Text Placeholder 2"/>
          <p:cNvSpPr txBox="1">
            <a:spLocks noGrp="1"/>
          </p:cNvSpPr>
          <p:nvPr>
            <p:ph type="body" idx="4294967295"/>
          </p:nvPr>
        </p:nvSpPr>
        <p:spPr>
          <a:xfrm>
            <a:off x="503999" y="1769040"/>
            <a:ext cx="9071640" cy="4524315"/>
          </a:xfrm>
        </p:spPr>
        <p:txBody>
          <a:bodyPr>
            <a:spAutoFit/>
          </a:bodyPr>
          <a:lstStyle/>
          <a:p>
            <a:pPr lvl="0">
              <a:buNone/>
            </a:pPr>
            <a:r>
              <a:rPr lang="en-GB" sz="2800" dirty="0"/>
              <a:t>Google is </a:t>
            </a:r>
            <a:r>
              <a:rPr lang="en-GB" sz="2800" dirty="0" smtClean="0"/>
              <a:t>case-insensitive</a:t>
            </a:r>
          </a:p>
          <a:p>
            <a:pPr lvl="0"/>
            <a:endParaRPr lang="en-GB" sz="2800" dirty="0"/>
          </a:p>
          <a:p>
            <a:pPr lvl="0">
              <a:buNone/>
            </a:pPr>
            <a:r>
              <a:rPr lang="en-GB" sz="2800" dirty="0"/>
              <a:t>S</a:t>
            </a:r>
            <a:r>
              <a:rPr lang="en-GB" sz="2800" dirty="0" smtClean="0"/>
              <a:t>earching </a:t>
            </a:r>
            <a:r>
              <a:rPr lang="en-GB" sz="2800" dirty="0"/>
              <a:t>for words within quotations will find them in that sequence only</a:t>
            </a:r>
          </a:p>
          <a:p>
            <a:pPr lvl="0">
              <a:buNone/>
            </a:pPr>
            <a:endParaRPr lang="en-GB" sz="2800" dirty="0" smtClean="0"/>
          </a:p>
          <a:p>
            <a:pPr lvl="0">
              <a:buNone/>
            </a:pPr>
            <a:r>
              <a:rPr lang="en-GB" sz="2800" dirty="0" smtClean="0"/>
              <a:t>e.g</a:t>
            </a:r>
            <a:r>
              <a:rPr lang="en-GB" sz="2800" dirty="0"/>
              <a:t>.       “google hacking”</a:t>
            </a:r>
          </a:p>
          <a:p>
            <a:pPr lvl="0">
              <a:buNone/>
            </a:pPr>
            <a:endParaRPr lang="en-GB" sz="2800" dirty="0" smtClean="0"/>
          </a:p>
          <a:p>
            <a:pPr lvl="0">
              <a:buNone/>
            </a:pPr>
            <a:r>
              <a:rPr lang="en-GB" sz="2800" dirty="0"/>
              <a:t>G</a:t>
            </a:r>
            <a:r>
              <a:rPr lang="en-GB" sz="2800" dirty="0" smtClean="0"/>
              <a:t>oogle </a:t>
            </a:r>
            <a:r>
              <a:rPr lang="en-GB" sz="2800" dirty="0"/>
              <a:t>only gives you the first </a:t>
            </a:r>
            <a:r>
              <a:rPr lang="en-GB" sz="2800" dirty="0" smtClean="0"/>
              <a:t>200 </a:t>
            </a:r>
            <a:r>
              <a:rPr lang="en-GB" sz="2800" dirty="0"/>
              <a:t>hits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Example Robots.txt">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pPr lvl="0"/>
            <a:fld id="{D8245406-2E9B-4DAD-A5B0-02C1BB861A6D}" type="slidenum">
              <a:t>30</a:t>
            </a:fld>
            <a:endParaRPr lang="en-GB"/>
          </a:p>
        </p:txBody>
      </p:sp>
      <p:sp>
        <p:nvSpPr>
          <p:cNvPr id="2" name="Title 1"/>
          <p:cNvSpPr txBox="1">
            <a:spLocks noGrp="1"/>
          </p:cNvSpPr>
          <p:nvPr>
            <p:ph type="title" idx="4294967295"/>
          </p:nvPr>
        </p:nvSpPr>
        <p:spPr>
          <a:xfrm>
            <a:off x="503999" y="302400"/>
            <a:ext cx="9072000" cy="1260360"/>
          </a:xfrm>
        </p:spPr>
        <p:txBody>
          <a:bodyPr wrap="square" lIns="90000" tIns="46800" rIns="90000" bIns="46800" anchorCtr="0">
            <a:spAutoFit/>
          </a:bodyPr>
          <a:lstStyle/>
          <a:p>
            <a:pPr lvl="0"/>
            <a:r>
              <a:rPr lang="en-US"/>
              <a:t>Example Robots.txt</a:t>
            </a:r>
          </a:p>
        </p:txBody>
      </p:sp>
      <p:sp>
        <p:nvSpPr>
          <p:cNvPr id="3" name="Text Placeholder 2"/>
          <p:cNvSpPr txBox="1">
            <a:spLocks noGrp="1"/>
          </p:cNvSpPr>
          <p:nvPr>
            <p:ph type="body" idx="4294967295"/>
          </p:nvPr>
        </p:nvSpPr>
        <p:spPr>
          <a:xfrm>
            <a:off x="540000" y="1620000"/>
            <a:ext cx="4451760" cy="3960000"/>
          </a:xfrm>
        </p:spPr>
        <p:txBody>
          <a:bodyPr wrap="square" lIns="90000" tIns="46800" rIns="90000" bIns="46800" anchor="t" anchorCtr="0">
            <a:spAutoFit/>
          </a:bodyPr>
          <a:lstStyle/>
          <a:p>
            <a:pPr lvl="0">
              <a:lnSpc>
                <a:spcPct val="80000"/>
              </a:lnSpc>
              <a:spcBef>
                <a:spcPts val="400"/>
              </a:spcBef>
              <a:spcAft>
                <a:spcPts val="0"/>
              </a:spcAft>
              <a:buNone/>
            </a:pPr>
            <a:r>
              <a:rPr lang="en-US" sz="1600">
                <a:solidFill>
                  <a:srgbClr val="000000"/>
                </a:solidFill>
              </a:rPr>
              <a:t>User-agent: *</a:t>
            </a:r>
          </a:p>
          <a:p>
            <a:pPr lvl="0">
              <a:lnSpc>
                <a:spcPct val="80000"/>
              </a:lnSpc>
              <a:spcBef>
                <a:spcPts val="400"/>
              </a:spcBef>
              <a:spcAft>
                <a:spcPts val="0"/>
              </a:spcAft>
              <a:buNone/>
            </a:pPr>
            <a:r>
              <a:rPr lang="en-US" sz="1600">
                <a:solidFill>
                  <a:srgbClr val="000000"/>
                </a:solidFill>
              </a:rPr>
              <a:t>Disallow: /images/</a:t>
            </a:r>
          </a:p>
          <a:p>
            <a:pPr lvl="0">
              <a:lnSpc>
                <a:spcPct val="80000"/>
              </a:lnSpc>
              <a:spcBef>
                <a:spcPts val="400"/>
              </a:spcBef>
              <a:spcAft>
                <a:spcPts val="0"/>
              </a:spcAft>
              <a:buNone/>
            </a:pPr>
            <a:r>
              <a:rPr lang="en-US" sz="1600">
                <a:solidFill>
                  <a:srgbClr val="000000"/>
                </a:solidFill>
              </a:rPr>
              <a:t>Disallow: /stats/</a:t>
            </a:r>
          </a:p>
          <a:p>
            <a:pPr lvl="0">
              <a:lnSpc>
                <a:spcPct val="80000"/>
              </a:lnSpc>
              <a:spcBef>
                <a:spcPts val="400"/>
              </a:spcBef>
              <a:spcAft>
                <a:spcPts val="0"/>
              </a:spcAft>
              <a:buNone/>
            </a:pPr>
            <a:r>
              <a:rPr lang="en-US" sz="1600">
                <a:solidFill>
                  <a:srgbClr val="000000"/>
                </a:solidFill>
              </a:rPr>
              <a:t>Disallow: /logs/</a:t>
            </a:r>
          </a:p>
          <a:p>
            <a:pPr lvl="0">
              <a:lnSpc>
                <a:spcPct val="80000"/>
              </a:lnSpc>
              <a:spcBef>
                <a:spcPts val="400"/>
              </a:spcBef>
              <a:spcAft>
                <a:spcPts val="0"/>
              </a:spcAft>
              <a:buNone/>
            </a:pPr>
            <a:r>
              <a:rPr lang="en-US" sz="1600">
                <a:solidFill>
                  <a:srgbClr val="000000"/>
                </a:solidFill>
              </a:rPr>
              <a:t>Disallow: /admin/</a:t>
            </a:r>
          </a:p>
          <a:p>
            <a:pPr lvl="0">
              <a:lnSpc>
                <a:spcPct val="80000"/>
              </a:lnSpc>
              <a:spcBef>
                <a:spcPts val="400"/>
              </a:spcBef>
              <a:spcAft>
                <a:spcPts val="0"/>
              </a:spcAft>
              <a:buNone/>
            </a:pPr>
            <a:r>
              <a:rPr lang="en-US" sz="1600">
                <a:solidFill>
                  <a:srgbClr val="000000"/>
                </a:solidFill>
              </a:rPr>
              <a:t>Disallow: /comment/</a:t>
            </a:r>
          </a:p>
          <a:p>
            <a:pPr lvl="0">
              <a:lnSpc>
                <a:spcPct val="80000"/>
              </a:lnSpc>
              <a:spcBef>
                <a:spcPts val="400"/>
              </a:spcBef>
              <a:spcAft>
                <a:spcPts val="0"/>
              </a:spcAft>
              <a:buNone/>
            </a:pPr>
            <a:r>
              <a:rPr lang="en-US" sz="1600">
                <a:solidFill>
                  <a:srgbClr val="000000"/>
                </a:solidFill>
              </a:rPr>
              <a:t>User-agent: Googlebot</a:t>
            </a:r>
          </a:p>
          <a:p>
            <a:pPr lvl="0">
              <a:lnSpc>
                <a:spcPct val="80000"/>
              </a:lnSpc>
              <a:spcBef>
                <a:spcPts val="400"/>
              </a:spcBef>
              <a:spcAft>
                <a:spcPts val="0"/>
              </a:spcAft>
              <a:buNone/>
            </a:pPr>
            <a:r>
              <a:rPr lang="en-US" sz="1600">
                <a:solidFill>
                  <a:srgbClr val="000000"/>
                </a:solidFill>
              </a:rPr>
              <a:t>Allow:</a:t>
            </a:r>
          </a:p>
          <a:p>
            <a:pPr lvl="0">
              <a:lnSpc>
                <a:spcPct val="80000"/>
              </a:lnSpc>
              <a:spcBef>
                <a:spcPts val="400"/>
              </a:spcBef>
              <a:spcAft>
                <a:spcPts val="0"/>
              </a:spcAft>
              <a:buNone/>
            </a:pPr>
            <a:r>
              <a:rPr lang="en-US" sz="1600">
                <a:solidFill>
                  <a:srgbClr val="000000"/>
                </a:solidFill>
              </a:rPr>
              <a:t>User-agent: BecomeBot</a:t>
            </a:r>
          </a:p>
          <a:p>
            <a:pPr lvl="0">
              <a:lnSpc>
                <a:spcPct val="80000"/>
              </a:lnSpc>
              <a:spcBef>
                <a:spcPts val="400"/>
              </a:spcBef>
              <a:spcAft>
                <a:spcPts val="0"/>
              </a:spcAft>
              <a:buNone/>
            </a:pPr>
            <a:r>
              <a:rPr lang="en-US" sz="1600">
                <a:solidFill>
                  <a:srgbClr val="000000"/>
                </a:solidFill>
              </a:rPr>
              <a:t>Disallow:</a:t>
            </a:r>
          </a:p>
          <a:p>
            <a:pPr lvl="0">
              <a:lnSpc>
                <a:spcPct val="80000"/>
              </a:lnSpc>
              <a:spcBef>
                <a:spcPts val="400"/>
              </a:spcBef>
              <a:spcAft>
                <a:spcPts val="0"/>
              </a:spcAft>
              <a:buNone/>
            </a:pPr>
            <a:r>
              <a:rPr lang="en-US" sz="1600">
                <a:solidFill>
                  <a:srgbClr val="000000"/>
                </a:solidFill>
              </a:rPr>
              <a:t>Disallow: /</a:t>
            </a:r>
          </a:p>
          <a:p>
            <a:pPr lvl="0">
              <a:lnSpc>
                <a:spcPct val="80000"/>
              </a:lnSpc>
              <a:spcBef>
                <a:spcPts val="400"/>
              </a:spcBef>
              <a:spcAft>
                <a:spcPts val="0"/>
              </a:spcAft>
              <a:buNone/>
            </a:pPr>
            <a:r>
              <a:rPr lang="en-US" sz="1600">
                <a:solidFill>
                  <a:srgbClr val="000000"/>
                </a:solidFill>
              </a:rPr>
              <a:t>Disallow: *</a:t>
            </a:r>
          </a:p>
          <a:p>
            <a:pPr lvl="0">
              <a:lnSpc>
                <a:spcPct val="80000"/>
              </a:lnSpc>
              <a:spcBef>
                <a:spcPts val="400"/>
              </a:spcBef>
              <a:spcAft>
                <a:spcPts val="0"/>
              </a:spcAft>
              <a:buNone/>
            </a:pPr>
            <a:r>
              <a:rPr lang="en-US" sz="1600">
                <a:solidFill>
                  <a:srgbClr val="000000"/>
                </a:solidFill>
              </a:rPr>
              <a:t>User-agent: MSNBot</a:t>
            </a:r>
          </a:p>
          <a:p>
            <a:pPr lvl="0">
              <a:lnSpc>
                <a:spcPct val="80000"/>
              </a:lnSpc>
              <a:spcBef>
                <a:spcPts val="400"/>
              </a:spcBef>
              <a:spcAft>
                <a:spcPts val="0"/>
              </a:spcAft>
              <a:buNone/>
            </a:pPr>
            <a:r>
              <a:rPr lang="en-US" sz="1600">
                <a:solidFill>
                  <a:srgbClr val="000000"/>
                </a:solidFill>
              </a:rPr>
              <a:t>Disallow:</a:t>
            </a:r>
          </a:p>
          <a:p>
            <a:pPr lvl="0">
              <a:lnSpc>
                <a:spcPct val="80000"/>
              </a:lnSpc>
              <a:spcBef>
                <a:spcPts val="400"/>
              </a:spcBef>
              <a:spcAft>
                <a:spcPts val="0"/>
              </a:spcAft>
              <a:buNone/>
            </a:pPr>
            <a:r>
              <a:rPr lang="en-US" sz="1600">
                <a:solidFill>
                  <a:srgbClr val="000000"/>
                </a:solidFill>
              </a:rPr>
              <a:t>Disallow: /</a:t>
            </a:r>
          </a:p>
          <a:p>
            <a:pPr lvl="0">
              <a:lnSpc>
                <a:spcPct val="80000"/>
              </a:lnSpc>
              <a:spcBef>
                <a:spcPts val="400"/>
              </a:spcBef>
              <a:spcAft>
                <a:spcPts val="0"/>
              </a:spcAft>
              <a:buNone/>
            </a:pPr>
            <a:r>
              <a:rPr lang="en-US" sz="1600">
                <a:solidFill>
                  <a:srgbClr val="000000"/>
                </a:solidFill>
              </a:rPr>
              <a:t>Disallow: *</a:t>
            </a:r>
          </a:p>
        </p:txBody>
      </p:sp>
      <p:sp>
        <p:nvSpPr>
          <p:cNvPr id="4" name="Text Placeholder 3"/>
          <p:cNvSpPr txBox="1">
            <a:spLocks noGrp="1"/>
          </p:cNvSpPr>
          <p:nvPr>
            <p:ph type="body" idx="4294967295"/>
          </p:nvPr>
        </p:nvSpPr>
        <p:spPr>
          <a:xfrm>
            <a:off x="5123880" y="1764000"/>
            <a:ext cx="4451760" cy="3816000"/>
          </a:xfrm>
        </p:spPr>
        <p:txBody>
          <a:bodyPr wrap="square" lIns="90000" tIns="46800" rIns="90000" bIns="46800" anchor="t" anchorCtr="0">
            <a:spAutoFit/>
          </a:bodyPr>
          <a:lstStyle/>
          <a:p>
            <a:pPr lvl="0">
              <a:lnSpc>
                <a:spcPct val="80000"/>
              </a:lnSpc>
              <a:spcBef>
                <a:spcPts val="400"/>
              </a:spcBef>
              <a:spcAft>
                <a:spcPts val="0"/>
              </a:spcAft>
            </a:pPr>
            <a:r>
              <a:rPr lang="en-US" sz="1600">
                <a:solidFill>
                  <a:srgbClr val="000000"/>
                </a:solidFill>
              </a:rPr>
              <a:t>By default tells others to not scan specific paths</a:t>
            </a:r>
          </a:p>
          <a:p>
            <a:pPr lvl="0">
              <a:lnSpc>
                <a:spcPct val="80000"/>
              </a:lnSpc>
              <a:spcBef>
                <a:spcPts val="400"/>
              </a:spcBef>
              <a:spcAft>
                <a:spcPts val="0"/>
              </a:spcAft>
            </a:pPr>
            <a:r>
              <a:rPr lang="en-US" sz="1600">
                <a:solidFill>
                  <a:srgbClr val="000000"/>
                </a:solidFill>
              </a:rPr>
              <a:t>Allows Google to scan</a:t>
            </a:r>
          </a:p>
          <a:p>
            <a:pPr lvl="0">
              <a:lnSpc>
                <a:spcPct val="80000"/>
              </a:lnSpc>
              <a:spcBef>
                <a:spcPts val="400"/>
              </a:spcBef>
              <a:spcAft>
                <a:spcPts val="0"/>
              </a:spcAft>
            </a:pPr>
            <a:r>
              <a:rPr lang="en-US" sz="1600">
                <a:solidFill>
                  <a:srgbClr val="000000"/>
                </a:solidFill>
              </a:rPr>
              <a:t>Tells BecomeBot and MSNBot to go away entirely.</a:t>
            </a:r>
          </a:p>
          <a:p>
            <a:pPr lvl="0">
              <a:lnSpc>
                <a:spcPct val="80000"/>
              </a:lnSpc>
              <a:spcBef>
                <a:spcPts val="400"/>
              </a:spcBef>
              <a:spcAft>
                <a:spcPts val="0"/>
              </a:spcAft>
            </a:pPr>
            <a:r>
              <a:rPr lang="en-US" sz="1600">
                <a:solidFill>
                  <a:srgbClr val="000000"/>
                </a:solidFill>
              </a:rPr>
              <a:t>Place the robots.txt in the root of your HTML documents directory.</a:t>
            </a:r>
          </a:p>
          <a:p>
            <a:pPr marL="432000" lvl="0" indent="-324000">
              <a:lnSpc>
                <a:spcPct val="80000"/>
              </a:lnSpc>
              <a:spcBef>
                <a:spcPts val="400"/>
              </a:spcBef>
              <a:spcAft>
                <a:spcPts val="0"/>
              </a:spcAft>
              <a:buNone/>
            </a:pPr>
            <a:endParaRPr lang="en-US" sz="1600">
              <a:solidFill>
                <a:srgbClr val="000000"/>
              </a:solidFill>
            </a:endParaRPr>
          </a:p>
          <a:p>
            <a:pPr lvl="0">
              <a:lnSpc>
                <a:spcPct val="80000"/>
              </a:lnSpc>
              <a:spcBef>
                <a:spcPts val="400"/>
              </a:spcBef>
              <a:spcAft>
                <a:spcPts val="0"/>
              </a:spcAft>
            </a:pPr>
            <a:r>
              <a:rPr lang="en-US" sz="1600">
                <a:solidFill>
                  <a:srgbClr val="000000"/>
                </a:solidFill>
              </a:rPr>
              <a:t>See also</a:t>
            </a:r>
          </a:p>
          <a:p>
            <a:pPr lvl="0">
              <a:lnSpc>
                <a:spcPct val="80000"/>
              </a:lnSpc>
              <a:spcBef>
                <a:spcPts val="400"/>
              </a:spcBef>
              <a:spcAft>
                <a:spcPts val="0"/>
              </a:spcAft>
            </a:pPr>
            <a:r>
              <a:rPr lang="en-US" sz="1600">
                <a:solidFill>
                  <a:srgbClr val="000000"/>
                </a:solidFill>
              </a:rPr>
              <a:t>Removing Your Materials from Google </a:t>
            </a:r>
            <a:br>
              <a:rPr lang="en-US" sz="1600">
                <a:solidFill>
                  <a:srgbClr val="000000"/>
                </a:solidFill>
              </a:rPr>
            </a:br>
            <a:r>
              <a:rPr lang="en-US" sz="1600" b="1">
                <a:solidFill>
                  <a:srgbClr val="000000"/>
                </a:solidFill>
              </a:rPr>
              <a:t>How to remove your content from Google's various web properties.</a:t>
            </a:r>
          </a:p>
          <a:p>
            <a:pPr lvl="0">
              <a:lnSpc>
                <a:spcPct val="80000"/>
              </a:lnSpc>
              <a:spcBef>
                <a:spcPts val="400"/>
              </a:spcBef>
              <a:spcAft>
                <a:spcPts val="0"/>
              </a:spcAft>
            </a:pPr>
            <a:r>
              <a:rPr lang="en-US" sz="1600">
                <a:solidFill>
                  <a:srgbClr val="000000"/>
                </a:solidFill>
                <a:hlinkClick r:id="rId3"/>
              </a:rPr>
              <a:t>http://hacks.oreilly.com/pub/h/220</a:t>
            </a:r>
          </a:p>
          <a:p>
            <a:pPr marL="432000" lvl="0" indent="-324000">
              <a:lnSpc>
                <a:spcPct val="80000"/>
              </a:lnSpc>
              <a:spcBef>
                <a:spcPts val="400"/>
              </a:spcBef>
              <a:spcAft>
                <a:spcPts val="0"/>
              </a:spcAft>
              <a:buNone/>
            </a:pPr>
            <a:endParaRPr lang="en-US" sz="1600">
              <a:solidFill>
                <a:srgbClr val="000000"/>
              </a:solidFill>
            </a:endParaRPr>
          </a:p>
          <a:p>
            <a:pPr lvl="0">
              <a:lnSpc>
                <a:spcPct val="80000"/>
              </a:lnSpc>
              <a:spcBef>
                <a:spcPts val="400"/>
              </a:spcBef>
              <a:spcAft>
                <a:spcPts val="0"/>
              </a:spcAft>
            </a:pPr>
            <a:r>
              <a:rPr lang="en-US" sz="1600">
                <a:solidFill>
                  <a:srgbClr val="000000"/>
                </a:solidFill>
              </a:rPr>
              <a:t>Robots.txt generator </a:t>
            </a:r>
            <a:r>
              <a:rPr lang="en-US" sz="1600" b="1">
                <a:solidFill>
                  <a:srgbClr val="000000"/>
                </a:solidFill>
              </a:rPr>
              <a:t>http://tinyurl.com/7pc4k</a:t>
            </a:r>
          </a:p>
        </p:txBody>
      </p:sp>
      <p:sp>
        <p:nvSpPr>
          <p:cNvPr id="5" name="TextBox 4"/>
          <p:cNvSpPr txBox="1"/>
          <p:nvPr/>
        </p:nvSpPr>
        <p:spPr>
          <a:xfrm>
            <a:off x="720000" y="5940000"/>
            <a:ext cx="7560000" cy="1114200"/>
          </a:xfrm>
          <a:prstGeom prst="rect">
            <a:avLst/>
          </a:prstGeom>
          <a:noFill/>
          <a:ln>
            <a:noFill/>
          </a:ln>
        </p:spPr>
        <p:txBody>
          <a:bodyPr vert="horz" wrap="none" lIns="90000" tIns="45000" rIns="90000" bIns="45000" compatLnSpc="0">
            <a:spAutoFit/>
          </a:bodyPr>
          <a:lstStyle/>
          <a:p>
            <a:pPr marL="0" marR="0" lvl="0" indent="0" rtl="0" hangingPunct="0">
              <a:lnSpc>
                <a:spcPct val="100000"/>
              </a:lnSpc>
              <a:spcBef>
                <a:spcPts val="0"/>
              </a:spcBef>
              <a:spcAft>
                <a:spcPts val="0"/>
              </a:spcAft>
              <a:buNone/>
              <a:tabLst/>
            </a:pPr>
            <a:r>
              <a:rPr lang="en-GB" sz="1800" b="0" i="0" u="none" strike="noStrike">
                <a:ln>
                  <a:noFill/>
                </a:ln>
                <a:latin typeface="Arial" pitchFamily="18"/>
                <a:ea typeface="Arial" pitchFamily="2"/>
                <a:cs typeface="Arial" pitchFamily="2"/>
              </a:rPr>
              <a:t>Error in the above:</a:t>
            </a:r>
          </a:p>
          <a:p>
            <a:pPr marL="0" marR="0" lvl="0" indent="0" rtl="0" hangingPunct="0">
              <a:lnSpc>
                <a:spcPct val="100000"/>
              </a:lnSpc>
              <a:spcBef>
                <a:spcPts val="0"/>
              </a:spcBef>
              <a:spcAft>
                <a:spcPts val="0"/>
              </a:spcAft>
              <a:buNone/>
              <a:tabLst/>
            </a:pPr>
            <a:r>
              <a:rPr lang="en-GB" sz="1800" b="0" i="0" u="none" strike="noStrike">
                <a:ln>
                  <a:noFill/>
                </a:ln>
                <a:latin typeface="Arial" pitchFamily="18"/>
                <a:ea typeface="Arial" pitchFamily="2"/>
                <a:cs typeface="Arial" pitchFamily="2"/>
              </a:rPr>
              <a:t>There should be an 'Noindex: /' line as well as the Disallow-line.</a:t>
            </a:r>
          </a:p>
          <a:p>
            <a:pPr marL="0" marR="0" lvl="0" indent="0" rtl="0" hangingPunct="0">
              <a:lnSpc>
                <a:spcPct val="100000"/>
              </a:lnSpc>
              <a:spcBef>
                <a:spcPts val="0"/>
              </a:spcBef>
              <a:spcAft>
                <a:spcPts val="0"/>
              </a:spcAft>
              <a:buNone/>
              <a:tabLst/>
            </a:pPr>
            <a:endParaRPr lang="en-GB" sz="1800" b="0" i="0" u="none" strike="noStrike">
              <a:ln>
                <a:noFill/>
              </a:ln>
              <a:latin typeface="Arial" pitchFamily="18"/>
              <a:ea typeface="Arial" pitchFamily="2"/>
              <a:cs typeface="Arial" pitchFamily="2"/>
            </a:endParaRPr>
          </a:p>
          <a:p>
            <a:pPr marL="0" marR="0" lvl="0" indent="0" rtl="0" hangingPunct="0">
              <a:lnSpc>
                <a:spcPct val="100000"/>
              </a:lnSpc>
              <a:spcBef>
                <a:spcPts val="0"/>
              </a:spcBef>
              <a:spcAft>
                <a:spcPts val="0"/>
              </a:spcAft>
              <a:buNone/>
              <a:tabLst/>
            </a:pPr>
            <a:endParaRPr lang="en-GB" sz="1800" b="0" i="0" u="none" strike="noStrike">
              <a:ln>
                <a:noFill/>
              </a:ln>
              <a:latin typeface="Arial" pitchFamily="18"/>
              <a:ea typeface="Arial" pitchFamily="2"/>
              <a:cs typeface="Ari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8741B72A-89D5-4480-B6EC-9F0F44A29F2A}" type="slidenum">
              <a:t>31</a:t>
            </a:fld>
            <a:endParaRPr lang="en-GB"/>
          </a:p>
        </p:txBody>
      </p:sp>
      <p:sp>
        <p:nvSpPr>
          <p:cNvPr id="2" name="Title 1"/>
          <p:cNvSpPr txBox="1">
            <a:spLocks noGrp="1"/>
          </p:cNvSpPr>
          <p:nvPr>
            <p:ph type="title" idx="4294967295"/>
          </p:nvPr>
        </p:nvSpPr>
        <p:spPr>
          <a:xfrm>
            <a:off x="503640" y="0"/>
            <a:ext cx="9071640" cy="1262160"/>
          </a:xfrm>
        </p:spPr>
        <p:txBody>
          <a:bodyPr/>
          <a:lstStyle/>
          <a:p>
            <a:pPr lvl="0"/>
            <a:r>
              <a:rPr lang="en-GB" dirty="0"/>
              <a:t>Fake </a:t>
            </a:r>
            <a:r>
              <a:rPr lang="en-GB" dirty="0" err="1"/>
              <a:t>GoogleBots</a:t>
            </a:r>
            <a:endParaRPr lang="en-GB" dirty="0"/>
          </a:p>
        </p:txBody>
      </p:sp>
      <p:sp>
        <p:nvSpPr>
          <p:cNvPr id="3" name="Text Placeholder 2"/>
          <p:cNvSpPr txBox="1">
            <a:spLocks noGrp="1"/>
          </p:cNvSpPr>
          <p:nvPr>
            <p:ph type="body" idx="4294967295"/>
          </p:nvPr>
        </p:nvSpPr>
        <p:spPr>
          <a:xfrm>
            <a:off x="503999" y="1769040"/>
            <a:ext cx="9071640" cy="5735880"/>
          </a:xfrm>
        </p:spPr>
        <p:txBody>
          <a:bodyPr/>
          <a:lstStyle/>
          <a:p>
            <a:pPr lvl="0">
              <a:buNone/>
            </a:pPr>
            <a:r>
              <a:rPr lang="en-GB" sz="2800" dirty="0"/>
              <a:t>Exploit scripts sometimes use a fake user agent of "</a:t>
            </a:r>
            <a:r>
              <a:rPr lang="en-GB" sz="2800" dirty="0" err="1"/>
              <a:t>Googlebot</a:t>
            </a:r>
            <a:r>
              <a:rPr lang="en-GB" sz="2800" dirty="0"/>
              <a:t>"</a:t>
            </a:r>
          </a:p>
          <a:p>
            <a:pPr lvl="0">
              <a:buNone/>
            </a:pPr>
            <a:endParaRPr lang="en-GB" sz="2800" dirty="0" smtClean="0"/>
          </a:p>
          <a:p>
            <a:pPr lvl="0">
              <a:buNone/>
            </a:pPr>
            <a:r>
              <a:rPr lang="en-GB" sz="2800" dirty="0" smtClean="0"/>
              <a:t>most </a:t>
            </a:r>
            <a:r>
              <a:rPr lang="en-GB" sz="2800" dirty="0"/>
              <a:t>web applications are happy to be indexed by Google</a:t>
            </a:r>
          </a:p>
          <a:p>
            <a:pPr marL="619560" lvl="1"/>
            <a:r>
              <a:rPr lang="en-GB" sz="2800" dirty="0"/>
              <a:t>Some applications will show more content to Google that is not readily displayed to normal users unless these users sign up, solve a captcha or even pay</a:t>
            </a:r>
          </a:p>
          <a:p>
            <a:pPr lvl="0">
              <a:buNone/>
            </a:pPr>
            <a:r>
              <a:rPr lang="en-GB" sz="2800" dirty="0"/>
              <a:t>Check: The IP address used by Google will reverse resolve to   crawl-a-b-c-d.googlebot.com,   where a-b-c-d is the IP address of  googlebot.com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103C066B-9F98-45A5-9BBD-AA33D10E4DBD}" type="slidenum">
              <a:t>32</a:t>
            </a:fld>
            <a:endParaRPr lang="en-GB"/>
          </a:p>
        </p:txBody>
      </p:sp>
      <p:sp>
        <p:nvSpPr>
          <p:cNvPr id="2" name="Title 1"/>
          <p:cNvSpPr txBox="1">
            <a:spLocks noGrp="1"/>
          </p:cNvSpPr>
          <p:nvPr>
            <p:ph type="title" idx="4294967295"/>
          </p:nvPr>
        </p:nvSpPr>
        <p:spPr>
          <a:xfrm>
            <a:off x="503999" y="0"/>
            <a:ext cx="9071640" cy="900000"/>
          </a:xfrm>
        </p:spPr>
        <p:txBody>
          <a:bodyPr>
            <a:spAutoFit/>
          </a:bodyPr>
          <a:lstStyle/>
          <a:p>
            <a:pPr lvl="0"/>
            <a:r>
              <a:rPr lang="en-GB"/>
              <a:t>Index of</a:t>
            </a:r>
          </a:p>
        </p:txBody>
      </p:sp>
      <p:sp>
        <p:nvSpPr>
          <p:cNvPr id="3" name="Text Placeholder 2"/>
          <p:cNvSpPr txBox="1">
            <a:spLocks noGrp="1"/>
          </p:cNvSpPr>
          <p:nvPr>
            <p:ph type="body" idx="4294967295"/>
          </p:nvPr>
        </p:nvSpPr>
        <p:spPr>
          <a:xfrm>
            <a:off x="503999" y="1080000"/>
            <a:ext cx="9071640" cy="1292662"/>
          </a:xfrm>
        </p:spPr>
        <p:txBody>
          <a:bodyPr>
            <a:spAutoFit/>
          </a:bodyPr>
          <a:lstStyle/>
          <a:p>
            <a:pPr lvl="0">
              <a:buNone/>
            </a:pPr>
            <a:r>
              <a:rPr lang="en-GB" sz="2800" dirty="0"/>
              <a:t>On a webserver,  a folder directory, which is un-protected, will have the words  “Index of” in the title of the web page.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447A21A1-4FEA-45E0-9200-99567CE00EB5}" type="slidenum">
              <a:t>33</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Searches</a:t>
            </a:r>
          </a:p>
        </p:txBody>
      </p:sp>
      <p:sp>
        <p:nvSpPr>
          <p:cNvPr id="3" name="Text Placeholder 2"/>
          <p:cNvSpPr txBox="1">
            <a:spLocks noGrp="1"/>
          </p:cNvSpPr>
          <p:nvPr>
            <p:ph type="body" idx="4294967295"/>
          </p:nvPr>
        </p:nvSpPr>
        <p:spPr>
          <a:xfrm>
            <a:off x="468360" y="1040759"/>
            <a:ext cx="9071640" cy="5285160"/>
          </a:xfrm>
        </p:spPr>
        <p:txBody>
          <a:bodyPr/>
          <a:lstStyle/>
          <a:p>
            <a:pPr lvl="0"/>
            <a:r>
              <a:rPr lang="en-US" sz="2800">
                <a:latin typeface="Courier New" pitchFamily="49"/>
                <a:cs typeface="Courier New" pitchFamily="49"/>
              </a:rPr>
              <a:t>using “index of” syntax to get a list of links to webserver which has got directory browsing enabled:</a:t>
            </a:r>
          </a:p>
          <a:p>
            <a:pPr lvl="0"/>
            <a:r>
              <a:rPr lang="en-US" sz="2800">
                <a:latin typeface="Courier New" pitchFamily="49"/>
                <a:cs typeface="Courier New" pitchFamily="49"/>
              </a:rPr>
              <a:t>index.of /admin</a:t>
            </a:r>
          </a:p>
          <a:p>
            <a:pPr lvl="0"/>
            <a:r>
              <a:rPr lang="en-US" sz="2800">
                <a:latin typeface="Courier New" pitchFamily="49"/>
                <a:cs typeface="Courier New" pitchFamily="49"/>
              </a:rPr>
              <a:t>index.of /passwd</a:t>
            </a:r>
          </a:p>
          <a:p>
            <a:pPr lvl="0"/>
            <a:r>
              <a:rPr lang="en-US" sz="2800">
                <a:latin typeface="Courier New" pitchFamily="49"/>
                <a:cs typeface="Courier New" pitchFamily="49"/>
              </a:rPr>
              <a:t>index.of /password</a:t>
            </a:r>
          </a:p>
          <a:p>
            <a:pPr lvl="0"/>
            <a:r>
              <a:rPr lang="en-US" sz="2800">
                <a:latin typeface="Courier New" pitchFamily="49"/>
                <a:cs typeface="Courier New" pitchFamily="49"/>
              </a:rPr>
              <a:t>index.of /mail</a:t>
            </a:r>
          </a:p>
          <a:p>
            <a:pPr lvl="0"/>
            <a:r>
              <a:rPr lang="en-US" sz="2800">
                <a:latin typeface="Courier New" pitchFamily="49"/>
                <a:cs typeface="Courier New" pitchFamily="49"/>
              </a:rPr>
              <a:t>"index.of /" +passwd</a:t>
            </a:r>
          </a:p>
          <a:p>
            <a:pPr lvl="0"/>
            <a:r>
              <a:rPr lang="en-US" sz="2800">
                <a:latin typeface="Courier New" pitchFamily="49"/>
                <a:cs typeface="Courier New" pitchFamily="49"/>
              </a:rPr>
              <a:t>"index.of /" +password.txt</a:t>
            </a:r>
          </a:p>
          <a:p>
            <a:pPr lvl="0"/>
            <a:r>
              <a:rPr lang="en-US" sz="2800">
                <a:latin typeface="Courier New" pitchFamily="49"/>
                <a:cs typeface="Courier New" pitchFamily="49"/>
              </a:rPr>
              <a:t>"index.of /" +.htaccess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Johnny’s Disclaimer">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54661110-3ACE-4832-8FDF-8C192C902AA5}" type="slidenum">
              <a:t>34</a:t>
            </a:fld>
            <a:endParaRPr lang="en-GB"/>
          </a:p>
        </p:txBody>
      </p:sp>
      <p:sp>
        <p:nvSpPr>
          <p:cNvPr id="2" name="Title 1"/>
          <p:cNvSpPr txBox="1">
            <a:spLocks noGrp="1"/>
          </p:cNvSpPr>
          <p:nvPr>
            <p:ph type="title" idx="4294967295"/>
          </p:nvPr>
        </p:nvSpPr>
        <p:spPr>
          <a:xfrm>
            <a:off x="503999" y="302400"/>
            <a:ext cx="9072000" cy="1260360"/>
          </a:xfrm>
        </p:spPr>
        <p:txBody>
          <a:bodyPr wrap="square" lIns="90000" tIns="46800" rIns="90000" bIns="46800" anchorCtr="0">
            <a:spAutoFit/>
          </a:bodyPr>
          <a:lstStyle/>
          <a:p>
            <a:pPr lvl="0"/>
            <a:r>
              <a:rPr lang="en-GB"/>
              <a:t>Johnny Long's Disclaimer</a:t>
            </a:r>
          </a:p>
        </p:txBody>
      </p:sp>
      <p:sp>
        <p:nvSpPr>
          <p:cNvPr id="3" name="Text Placeholder 2"/>
          <p:cNvSpPr txBox="1">
            <a:spLocks noGrp="1"/>
          </p:cNvSpPr>
          <p:nvPr>
            <p:ph type="body" idx="4294967295"/>
          </p:nvPr>
        </p:nvSpPr>
        <p:spPr>
          <a:xfrm>
            <a:off x="503999" y="1764000"/>
            <a:ext cx="9072000" cy="1387176"/>
          </a:xfrm>
        </p:spPr>
        <p:txBody>
          <a:bodyPr wrap="square" lIns="90000" tIns="46800" rIns="90000" bIns="46800" anchor="t" anchorCtr="0">
            <a:spAutoFit/>
          </a:bodyPr>
          <a:lstStyle/>
          <a:p>
            <a:pPr lvl="0">
              <a:spcBef>
                <a:spcPts val="799"/>
              </a:spcBef>
              <a:spcAft>
                <a:spcPts val="0"/>
              </a:spcAft>
              <a:buNone/>
            </a:pPr>
            <a:r>
              <a:rPr lang="en-GB" sz="2800" dirty="0" smtClean="0"/>
              <a:t>“</a:t>
            </a:r>
            <a:r>
              <a:rPr lang="en-GB" sz="2800" dirty="0"/>
              <a:t>Note that actual exploitation of a found vulnerability crosses the ethical line, and is not considered mere web searching.”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Directory Listings">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A9E17953-CC7F-4D98-B234-74FBB68E9D0D}" type="slidenum">
              <a:t>35</a:t>
            </a:fld>
            <a:endParaRPr lang="en-GB"/>
          </a:p>
        </p:txBody>
      </p:sp>
      <p:sp>
        <p:nvSpPr>
          <p:cNvPr id="2" name="Title 1"/>
          <p:cNvSpPr txBox="1">
            <a:spLocks noGrp="1"/>
          </p:cNvSpPr>
          <p:nvPr>
            <p:ph type="title" idx="4294967295"/>
          </p:nvPr>
        </p:nvSpPr>
        <p:spPr>
          <a:xfrm>
            <a:off x="503999" y="302400"/>
            <a:ext cx="9072000" cy="1260360"/>
          </a:xfrm>
        </p:spPr>
        <p:txBody>
          <a:bodyPr wrap="square" lIns="90000" tIns="46800" rIns="90000" bIns="46800" anchorCtr="0">
            <a:spAutoFit/>
          </a:bodyPr>
          <a:lstStyle/>
          <a:p>
            <a:pPr lvl="0"/>
            <a:r>
              <a:rPr lang="en-GB"/>
              <a:t>Directory Listings</a:t>
            </a:r>
          </a:p>
        </p:txBody>
      </p:sp>
      <p:sp>
        <p:nvSpPr>
          <p:cNvPr id="3" name="Text Placeholder 2"/>
          <p:cNvSpPr txBox="1">
            <a:spLocks noGrp="1"/>
          </p:cNvSpPr>
          <p:nvPr>
            <p:ph type="body" idx="4294967295"/>
          </p:nvPr>
        </p:nvSpPr>
        <p:spPr>
          <a:xfrm>
            <a:off x="503999" y="1764000"/>
            <a:ext cx="9072000" cy="5326203"/>
          </a:xfrm>
        </p:spPr>
        <p:txBody>
          <a:bodyPr wrap="square" lIns="90000" tIns="46800" rIns="90000" bIns="46800" anchor="t" anchorCtr="0">
            <a:spAutoFit/>
          </a:bodyPr>
          <a:lstStyle/>
          <a:p>
            <a:pPr lvl="0">
              <a:lnSpc>
                <a:spcPct val="90000"/>
              </a:lnSpc>
              <a:spcBef>
                <a:spcPts val="598"/>
              </a:spcBef>
              <a:spcAft>
                <a:spcPts val="0"/>
              </a:spcAft>
              <a:buNone/>
            </a:pPr>
            <a:r>
              <a:rPr lang="en-US" sz="2400" b="1" dirty="0"/>
              <a:t>Directory Listings</a:t>
            </a:r>
          </a:p>
          <a:p>
            <a:pPr lvl="1">
              <a:lnSpc>
                <a:spcPct val="90000"/>
              </a:lnSpc>
              <a:spcBef>
                <a:spcPts val="499"/>
              </a:spcBef>
              <a:spcAft>
                <a:spcPts val="0"/>
              </a:spcAft>
            </a:pPr>
            <a:r>
              <a:rPr lang="en-US" sz="2000" b="1" dirty="0"/>
              <a:t>Show server version information</a:t>
            </a:r>
          </a:p>
          <a:p>
            <a:pPr lvl="2">
              <a:lnSpc>
                <a:spcPct val="90000"/>
              </a:lnSpc>
              <a:spcBef>
                <a:spcPts val="448"/>
              </a:spcBef>
              <a:spcAft>
                <a:spcPts val="0"/>
              </a:spcAft>
              <a:buNone/>
            </a:pPr>
            <a:r>
              <a:rPr lang="en-US" sz="1800" b="1" dirty="0"/>
              <a:t>Useful for an attacker</a:t>
            </a:r>
          </a:p>
          <a:p>
            <a:pPr lvl="1">
              <a:lnSpc>
                <a:spcPct val="90000"/>
              </a:lnSpc>
              <a:spcBef>
                <a:spcPts val="499"/>
              </a:spcBef>
              <a:spcAft>
                <a:spcPts val="0"/>
              </a:spcAft>
            </a:pPr>
            <a:r>
              <a:rPr lang="en-US" sz="2000" dirty="0" err="1"/>
              <a:t>intitle:index.of</a:t>
            </a:r>
            <a:r>
              <a:rPr lang="en-US" sz="2000" dirty="0"/>
              <a:t> server.at</a:t>
            </a:r>
          </a:p>
          <a:p>
            <a:pPr lvl="1">
              <a:lnSpc>
                <a:spcPct val="90000"/>
              </a:lnSpc>
              <a:spcBef>
                <a:spcPts val="499"/>
              </a:spcBef>
              <a:spcAft>
                <a:spcPts val="0"/>
              </a:spcAft>
            </a:pPr>
            <a:r>
              <a:rPr lang="en-US" sz="2000" dirty="0" err="1"/>
              <a:t>intitle:index.of</a:t>
            </a:r>
            <a:r>
              <a:rPr lang="en-US" sz="2000" dirty="0"/>
              <a:t> server.at </a:t>
            </a:r>
            <a:r>
              <a:rPr lang="en-US" sz="2000" dirty="0" err="1" smtClean="0"/>
              <a:t>site:aol.com</a:t>
            </a:r>
            <a:endParaRPr lang="en-US" sz="2000" dirty="0" smtClean="0"/>
          </a:p>
          <a:p>
            <a:pPr lvl="1">
              <a:lnSpc>
                <a:spcPct val="90000"/>
              </a:lnSpc>
              <a:spcBef>
                <a:spcPts val="499"/>
              </a:spcBef>
              <a:spcAft>
                <a:spcPts val="0"/>
              </a:spcAft>
            </a:pPr>
            <a:endParaRPr lang="en-US" sz="2000" dirty="0"/>
          </a:p>
          <a:p>
            <a:pPr lvl="0">
              <a:lnSpc>
                <a:spcPct val="90000"/>
              </a:lnSpc>
              <a:spcBef>
                <a:spcPts val="598"/>
              </a:spcBef>
              <a:spcAft>
                <a:spcPts val="0"/>
              </a:spcAft>
              <a:buNone/>
            </a:pPr>
            <a:r>
              <a:rPr lang="en-US" sz="2400" b="1" dirty="0"/>
              <a:t>Finding Directory Listings</a:t>
            </a:r>
          </a:p>
          <a:p>
            <a:pPr lvl="1">
              <a:lnSpc>
                <a:spcPct val="90000"/>
              </a:lnSpc>
              <a:spcBef>
                <a:spcPts val="499"/>
              </a:spcBef>
              <a:spcAft>
                <a:spcPts val="0"/>
              </a:spcAft>
            </a:pPr>
            <a:r>
              <a:rPr lang="en-US" sz="2000" dirty="0" err="1"/>
              <a:t>intitle:index.of</a:t>
            </a:r>
            <a:r>
              <a:rPr lang="en-US" sz="2000" dirty="0"/>
              <a:t> "parent directory"</a:t>
            </a:r>
          </a:p>
          <a:p>
            <a:pPr lvl="1">
              <a:lnSpc>
                <a:spcPct val="90000"/>
              </a:lnSpc>
              <a:spcBef>
                <a:spcPts val="499"/>
              </a:spcBef>
              <a:spcAft>
                <a:spcPts val="0"/>
              </a:spcAft>
            </a:pPr>
            <a:r>
              <a:rPr lang="en-US" sz="2000" dirty="0" err="1"/>
              <a:t>intitle:index.of</a:t>
            </a:r>
            <a:r>
              <a:rPr lang="en-US" sz="2000" dirty="0"/>
              <a:t> name size</a:t>
            </a:r>
          </a:p>
          <a:p>
            <a:pPr lvl="0">
              <a:lnSpc>
                <a:spcPct val="90000"/>
              </a:lnSpc>
              <a:spcBef>
                <a:spcPts val="598"/>
              </a:spcBef>
              <a:spcAft>
                <a:spcPts val="0"/>
              </a:spcAft>
            </a:pPr>
            <a:endParaRPr lang="en-US" sz="2400" dirty="0" smtClean="0"/>
          </a:p>
          <a:p>
            <a:pPr lvl="0">
              <a:lnSpc>
                <a:spcPct val="90000"/>
              </a:lnSpc>
              <a:spcBef>
                <a:spcPts val="598"/>
              </a:spcBef>
              <a:spcAft>
                <a:spcPts val="0"/>
              </a:spcAft>
              <a:buNone/>
            </a:pPr>
            <a:r>
              <a:rPr lang="en-US" sz="2400" b="1" dirty="0" smtClean="0"/>
              <a:t>Displaying </a:t>
            </a:r>
            <a:r>
              <a:rPr lang="en-US" sz="2400" b="1" dirty="0"/>
              <a:t>variables</a:t>
            </a:r>
          </a:p>
          <a:p>
            <a:pPr lvl="1">
              <a:lnSpc>
                <a:spcPct val="90000"/>
              </a:lnSpc>
              <a:spcBef>
                <a:spcPts val="499"/>
              </a:spcBef>
              <a:spcAft>
                <a:spcPts val="0"/>
              </a:spcAft>
            </a:pPr>
            <a:r>
              <a:rPr lang="en-US" sz="2000" dirty="0"/>
              <a:t>“Standard” demo and debugging program</a:t>
            </a:r>
          </a:p>
          <a:p>
            <a:pPr lvl="1">
              <a:lnSpc>
                <a:spcPct val="90000"/>
              </a:lnSpc>
              <a:spcBef>
                <a:spcPts val="499"/>
              </a:spcBef>
              <a:spcAft>
                <a:spcPts val="0"/>
              </a:spcAft>
            </a:pPr>
            <a:r>
              <a:rPr lang="en-US" sz="2000" dirty="0"/>
              <a:t>“HTTP_USER_AGENT=</a:t>
            </a:r>
            <a:r>
              <a:rPr lang="en-US" sz="2000" dirty="0" err="1"/>
              <a:t>Googlebot</a:t>
            </a:r>
            <a:r>
              <a:rPr lang="en-US" sz="2000" dirty="0"/>
              <a:t>”</a:t>
            </a:r>
          </a:p>
          <a:p>
            <a:pPr lvl="1">
              <a:lnSpc>
                <a:spcPct val="90000"/>
              </a:lnSpc>
              <a:spcBef>
                <a:spcPts val="499"/>
              </a:spcBef>
              <a:spcAft>
                <a:spcPts val="0"/>
              </a:spcAft>
            </a:pPr>
            <a:r>
              <a:rPr lang="en-US" sz="2000" dirty="0"/>
              <a:t>Frequently an avenue for remote code execution</a:t>
            </a:r>
          </a:p>
          <a:p>
            <a:pPr lvl="2">
              <a:lnSpc>
                <a:spcPct val="90000"/>
              </a:lnSpc>
              <a:spcBef>
                <a:spcPts val="448"/>
              </a:spcBef>
              <a:spcAft>
                <a:spcPts val="0"/>
              </a:spcAft>
              <a:buNone/>
            </a:pPr>
            <a:r>
              <a:rPr lang="en-US" sz="1800" dirty="0">
                <a:solidFill>
                  <a:srgbClr val="000000"/>
                </a:solidFill>
                <a:hlinkClick r:id="rId3"/>
              </a:rPr>
              <a:t>http://somebox.someU.edu/~user/demo.cgi?cmd=`cat</a:t>
            </a:r>
            <a:r>
              <a:rPr lang="en-US" sz="1800" dirty="0"/>
              <a:t> /</a:t>
            </a:r>
            <a:r>
              <a:rPr lang="en-US" sz="1800" dirty="0" err="1"/>
              <a:t>etc</a:t>
            </a:r>
            <a:r>
              <a:rPr lang="en-US" sz="1800" dirty="0"/>
              <a:t>/</a:t>
            </a:r>
            <a:r>
              <a:rPr lang="en-US" sz="1800" dirty="0" err="1"/>
              <a:t>passwd</a:t>
            </a:r>
            <a:r>
              <a:rPr lang="en-US" sz="1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FFD25274-908E-4254-8F07-FDEBE7AF7882}" type="slidenum">
              <a:t>36</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Searching for vulnerable sites</a:t>
            </a:r>
          </a:p>
        </p:txBody>
      </p:sp>
      <p:sp>
        <p:nvSpPr>
          <p:cNvPr id="3" name="Text Placeholder 2"/>
          <p:cNvSpPr txBox="1">
            <a:spLocks noGrp="1"/>
          </p:cNvSpPr>
          <p:nvPr>
            <p:ph type="body" idx="4294967295"/>
          </p:nvPr>
        </p:nvSpPr>
        <p:spPr>
          <a:xfrm>
            <a:off x="360000" y="1620000"/>
            <a:ext cx="9071640" cy="4899240"/>
          </a:xfrm>
        </p:spPr>
        <p:txBody>
          <a:bodyPr/>
          <a:lstStyle/>
          <a:p>
            <a:pPr lvl="0"/>
            <a:r>
              <a:rPr lang="en-US" sz="2800" dirty="0">
                <a:latin typeface="Courier New" pitchFamily="49"/>
                <a:cs typeface="Courier New" pitchFamily="49"/>
              </a:rPr>
              <a:t>“</a:t>
            </a:r>
            <a:r>
              <a:rPr lang="en-US" sz="2800" dirty="0" err="1">
                <a:latin typeface="Courier New" pitchFamily="49"/>
                <a:cs typeface="Courier New" pitchFamily="49"/>
              </a:rPr>
              <a:t>allinurl:winnt</a:t>
            </a:r>
            <a:r>
              <a:rPr lang="en-US" sz="2800" dirty="0">
                <a:latin typeface="Courier New" pitchFamily="49"/>
                <a:cs typeface="Courier New" pitchFamily="49"/>
              </a:rPr>
              <a:t>/system32/”</a:t>
            </a:r>
          </a:p>
          <a:p>
            <a:pPr lvl="1"/>
            <a:endParaRPr lang="en-US" sz="2800" dirty="0" smtClean="0">
              <a:latin typeface="Courier New" pitchFamily="49"/>
              <a:cs typeface="Courier New" pitchFamily="49"/>
            </a:endParaRPr>
          </a:p>
          <a:p>
            <a:pPr lvl="1"/>
            <a:r>
              <a:rPr lang="en-US" sz="2800" dirty="0" smtClean="0">
                <a:latin typeface="Courier New" pitchFamily="49"/>
                <a:cs typeface="Courier New" pitchFamily="49"/>
              </a:rPr>
              <a:t>(</a:t>
            </a:r>
            <a:r>
              <a:rPr lang="en-US" sz="2800" dirty="0">
                <a:latin typeface="Courier New" pitchFamily="49"/>
                <a:cs typeface="Courier New" pitchFamily="49"/>
              </a:rPr>
              <a:t>without quotes) will list down all the links to the server which gives access to restricted directories like “system32” through web. If you find one then you might get access to the cmd.exe in the “system32” directory.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89383A02-6A7A-43AF-AB59-3519D60F1349}" type="slidenum">
              <a:t>37</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Searching for vulnerable sites</a:t>
            </a:r>
          </a:p>
        </p:txBody>
      </p:sp>
      <p:sp>
        <p:nvSpPr>
          <p:cNvPr id="3" name="Text Placeholder 2"/>
          <p:cNvSpPr txBox="1">
            <a:spLocks noGrp="1"/>
          </p:cNvSpPr>
          <p:nvPr>
            <p:ph type="body" idx="4294967295"/>
          </p:nvPr>
        </p:nvSpPr>
        <p:spPr>
          <a:xfrm>
            <a:off x="468360" y="1040759"/>
            <a:ext cx="9071640" cy="6103080"/>
          </a:xfrm>
        </p:spPr>
        <p:txBody>
          <a:bodyPr/>
          <a:lstStyle/>
          <a:p>
            <a:pPr lvl="0"/>
            <a:r>
              <a:rPr lang="en-US" sz="2800">
                <a:latin typeface="Courier New" pitchFamily="49"/>
                <a:cs typeface="Courier New" pitchFamily="49"/>
              </a:rPr>
              <a:t>Using “inurl:.bash_history”</a:t>
            </a:r>
          </a:p>
          <a:p>
            <a:pPr lvl="1"/>
            <a:r>
              <a:rPr lang="en-US" sz="2800">
                <a:latin typeface="Courier New" pitchFamily="49"/>
                <a:cs typeface="Courier New" pitchFamily="49"/>
              </a:rPr>
              <a:t>(without quotes) will list down all the links to the server which gives access to “.bash_history” file through web. This is a command history file.</a:t>
            </a:r>
          </a:p>
          <a:p>
            <a:pPr lvl="1"/>
            <a:r>
              <a:rPr lang="en-US" sz="2800">
                <a:latin typeface="Courier New" pitchFamily="49"/>
                <a:cs typeface="Courier New" pitchFamily="49"/>
              </a:rPr>
              <a:t>This file includes the list of commands executed by the administrator, and sometimes includes sensitive information such as password typed in by the administrator.</a:t>
            </a:r>
          </a:p>
          <a:p>
            <a:pPr lvl="1"/>
            <a:r>
              <a:rPr lang="en-US" sz="2800">
                <a:latin typeface="Courier New" pitchFamily="49"/>
                <a:cs typeface="Courier New" pitchFamily="49"/>
              </a:rPr>
              <a:t>If this file is compromised and if contains a encrypted *nix  password then it can be easily cracked using say “John The Ripper”.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CD325E00-09B9-46DD-8E0B-2FAC13BE7C8E}" type="slidenum">
              <a:t>38</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Searching for vulnerable sites</a:t>
            </a:r>
          </a:p>
        </p:txBody>
      </p:sp>
      <p:sp>
        <p:nvSpPr>
          <p:cNvPr id="3" name="Text Placeholder 2"/>
          <p:cNvSpPr txBox="1">
            <a:spLocks noGrp="1"/>
          </p:cNvSpPr>
          <p:nvPr>
            <p:ph type="body" idx="4294967295"/>
          </p:nvPr>
        </p:nvSpPr>
        <p:spPr>
          <a:xfrm>
            <a:off x="468360" y="1040759"/>
            <a:ext cx="9071640" cy="4899240"/>
          </a:xfrm>
        </p:spPr>
        <p:txBody>
          <a:bodyPr/>
          <a:lstStyle/>
          <a:p>
            <a:pPr lvl="0"/>
            <a:r>
              <a:rPr lang="en-US" sz="2800">
                <a:latin typeface="Courier New" pitchFamily="49"/>
                <a:cs typeface="Courier New" pitchFamily="49"/>
              </a:rPr>
              <a:t>“inurl:config.txt”</a:t>
            </a:r>
          </a:p>
          <a:p>
            <a:pPr lvl="1"/>
            <a:r>
              <a:rPr lang="en-US" sz="2800">
                <a:latin typeface="Courier New" pitchFamily="49"/>
                <a:cs typeface="Courier New" pitchFamily="49"/>
              </a:rPr>
              <a:t>(without quotes) will list down all the links to the servers which gives access to “config.txt” file through web.</a:t>
            </a:r>
          </a:p>
          <a:p>
            <a:pPr lvl="1"/>
            <a:r>
              <a:rPr lang="en-US" sz="2800">
                <a:latin typeface="Courier New" pitchFamily="49"/>
                <a:cs typeface="Courier New" pitchFamily="49"/>
              </a:rPr>
              <a:t>This file might contain sensitive information, including the hash value of the administrative password and database authentication credentials.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FA9727E0-B8B6-4261-90CA-5E499C03A925}" type="slidenum">
              <a:t>39</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Searching for vulnerable sites</a:t>
            </a:r>
          </a:p>
        </p:txBody>
      </p:sp>
      <p:sp>
        <p:nvSpPr>
          <p:cNvPr id="3" name="Text Placeholder 2"/>
          <p:cNvSpPr txBox="1">
            <a:spLocks noGrp="1"/>
          </p:cNvSpPr>
          <p:nvPr>
            <p:ph type="body" idx="4294967295"/>
          </p:nvPr>
        </p:nvSpPr>
        <p:spPr>
          <a:xfrm>
            <a:off x="468360" y="1040759"/>
            <a:ext cx="9071640" cy="4899240"/>
          </a:xfrm>
        </p:spPr>
        <p:txBody>
          <a:bodyPr/>
          <a:lstStyle/>
          <a:p>
            <a:pPr lvl="0"/>
            <a:r>
              <a:rPr lang="en-US" sz="2800">
                <a:latin typeface="Courier New" pitchFamily="49"/>
                <a:cs typeface="Courier New" pitchFamily="49"/>
              </a:rPr>
              <a:t>[allintitle: "index.of /root”]</a:t>
            </a:r>
          </a:p>
          <a:p>
            <a:pPr lvl="0"/>
            <a:r>
              <a:rPr lang="en-US" sz="2800">
                <a:latin typeface="Courier New" pitchFamily="49"/>
                <a:cs typeface="Courier New" pitchFamily="49"/>
              </a:rPr>
              <a:t>(without brackets) will list down the links to the web server which gives access to restricted directories like “root” through web.</a:t>
            </a:r>
          </a:p>
          <a:p>
            <a:pPr lvl="0"/>
            <a:r>
              <a:rPr lang="en-US" sz="2800">
                <a:latin typeface="Courier New" pitchFamily="49"/>
                <a:cs typeface="Courier New" pitchFamily="49"/>
              </a:rPr>
              <a:t>This directory sometimes contains sensitive information which can be easily retrieved through simple web requests.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26401252-52DC-4D08-BD5E-071946D2C103}" type="slidenum">
              <a:t>4</a:t>
            </a:fld>
            <a:endParaRPr lang="en-GB"/>
          </a:p>
        </p:txBody>
      </p:sp>
      <p:sp>
        <p:nvSpPr>
          <p:cNvPr id="2" name="Title 1"/>
          <p:cNvSpPr txBox="1">
            <a:spLocks noGrp="1"/>
          </p:cNvSpPr>
          <p:nvPr>
            <p:ph type="title" idx="4294967295"/>
          </p:nvPr>
        </p:nvSpPr>
        <p:spPr>
          <a:xfrm>
            <a:off x="503999" y="0"/>
            <a:ext cx="9071640" cy="1231106"/>
          </a:xfrm>
        </p:spPr>
        <p:txBody>
          <a:bodyPr>
            <a:spAutoFit/>
          </a:bodyPr>
          <a:lstStyle/>
          <a:p>
            <a:pPr lvl="0"/>
            <a:r>
              <a:rPr lang="en-GB" sz="4000" dirty="0"/>
              <a:t>Google </a:t>
            </a:r>
            <a:r>
              <a:rPr lang="en-GB" sz="4000" dirty="0" smtClean="0"/>
              <a:t>Bombing </a:t>
            </a:r>
            <a:r>
              <a:rPr lang="en-GB" sz="4000" dirty="0" smtClean="0"/>
              <a:t>is not</a:t>
            </a:r>
            <a:r>
              <a:rPr lang="en-GB" sz="4000" dirty="0" smtClean="0"/>
              <a:t> </a:t>
            </a:r>
            <a:r>
              <a:rPr lang="en-GB" sz="4000" dirty="0"/>
              <a:t/>
            </a:r>
            <a:br>
              <a:rPr lang="en-GB" sz="4000" dirty="0"/>
            </a:br>
            <a:r>
              <a:rPr lang="en-GB" sz="4000" dirty="0"/>
              <a:t>Google </a:t>
            </a:r>
            <a:r>
              <a:rPr lang="en-GB" sz="4000" dirty="0" smtClean="0"/>
              <a:t>Hacking!</a:t>
            </a:r>
            <a:endParaRPr lang="en-GB" sz="4000" dirty="0"/>
          </a:p>
        </p:txBody>
      </p:sp>
      <p:sp>
        <p:nvSpPr>
          <p:cNvPr id="3" name="Text Placeholder 2"/>
          <p:cNvSpPr txBox="1">
            <a:spLocks noGrp="1"/>
          </p:cNvSpPr>
          <p:nvPr>
            <p:ph type="body" idx="4294967295"/>
          </p:nvPr>
        </p:nvSpPr>
        <p:spPr>
          <a:xfrm>
            <a:off x="503999" y="2160000"/>
            <a:ext cx="9071640" cy="4390946"/>
          </a:xfrm>
        </p:spPr>
        <p:txBody>
          <a:bodyPr>
            <a:spAutoFit/>
          </a:bodyPr>
          <a:lstStyle/>
          <a:p>
            <a:pPr lvl="0">
              <a:lnSpc>
                <a:spcPct val="90000"/>
              </a:lnSpc>
              <a:spcBef>
                <a:spcPts val="799"/>
              </a:spcBef>
              <a:spcAft>
                <a:spcPts val="0"/>
              </a:spcAft>
              <a:buNone/>
            </a:pPr>
            <a:r>
              <a:rPr lang="en-GB" sz="2800" dirty="0">
                <a:solidFill>
                  <a:srgbClr val="000000"/>
                </a:solidFill>
                <a:hlinkClick r:id="rId3"/>
              </a:rPr>
              <a:t>http://en.wikipedia.org/wiki/Google_bomb</a:t>
            </a:r>
          </a:p>
          <a:p>
            <a:pPr lvl="0">
              <a:lnSpc>
                <a:spcPct val="90000"/>
              </a:lnSpc>
              <a:spcBef>
                <a:spcPts val="799"/>
              </a:spcBef>
              <a:spcAft>
                <a:spcPts val="0"/>
              </a:spcAft>
              <a:buNone/>
            </a:pPr>
            <a:endParaRPr lang="en-GB" sz="2800" dirty="0" smtClean="0"/>
          </a:p>
          <a:p>
            <a:pPr lvl="0">
              <a:lnSpc>
                <a:spcPct val="90000"/>
              </a:lnSpc>
              <a:spcBef>
                <a:spcPts val="799"/>
              </a:spcBef>
              <a:spcAft>
                <a:spcPts val="0"/>
              </a:spcAft>
              <a:buNone/>
            </a:pPr>
            <a:endParaRPr lang="en-GB" sz="2800" dirty="0"/>
          </a:p>
          <a:p>
            <a:pPr lvl="0">
              <a:lnSpc>
                <a:spcPct val="90000"/>
              </a:lnSpc>
              <a:spcBef>
                <a:spcPts val="799"/>
              </a:spcBef>
              <a:spcAft>
                <a:spcPts val="0"/>
              </a:spcAft>
              <a:buNone/>
            </a:pPr>
            <a:r>
              <a:rPr lang="en-GB" sz="2800" dirty="0" smtClean="0"/>
              <a:t>A </a:t>
            </a:r>
            <a:r>
              <a:rPr lang="en-GB" sz="2800" b="1" dirty="0"/>
              <a:t>Google bomb</a:t>
            </a:r>
            <a:r>
              <a:rPr lang="en-GB" sz="2800" dirty="0"/>
              <a:t> or </a:t>
            </a:r>
            <a:r>
              <a:rPr lang="en-GB" sz="2800" b="1" dirty="0"/>
              <a:t>Google wash</a:t>
            </a:r>
            <a:r>
              <a:rPr lang="en-GB" sz="2800" dirty="0"/>
              <a:t> is an attempt to influence the ranking of a given site in results returned by the </a:t>
            </a:r>
            <a:r>
              <a:rPr lang="en-GB" sz="2800" dirty="0">
                <a:solidFill>
                  <a:srgbClr val="000000"/>
                </a:solidFill>
                <a:hlinkClick r:id="rId4"/>
              </a:rPr>
              <a:t>Google</a:t>
            </a:r>
            <a:r>
              <a:rPr lang="en-GB" sz="2800" dirty="0"/>
              <a:t> </a:t>
            </a:r>
            <a:r>
              <a:rPr lang="en-GB" sz="2800" dirty="0">
                <a:solidFill>
                  <a:srgbClr val="000000"/>
                </a:solidFill>
                <a:hlinkClick r:id="rId5"/>
              </a:rPr>
              <a:t>search engine</a:t>
            </a:r>
            <a:r>
              <a:rPr lang="en-GB" sz="2800" dirty="0"/>
              <a:t>. </a:t>
            </a:r>
            <a:endParaRPr lang="en-GB" sz="2800" dirty="0" smtClean="0"/>
          </a:p>
          <a:p>
            <a:pPr lvl="0">
              <a:lnSpc>
                <a:spcPct val="90000"/>
              </a:lnSpc>
              <a:spcBef>
                <a:spcPts val="799"/>
              </a:spcBef>
              <a:spcAft>
                <a:spcPts val="0"/>
              </a:spcAft>
              <a:buNone/>
            </a:pPr>
            <a:endParaRPr lang="en-GB" sz="2800" dirty="0"/>
          </a:p>
          <a:p>
            <a:pPr lvl="0">
              <a:lnSpc>
                <a:spcPct val="90000"/>
              </a:lnSpc>
              <a:spcBef>
                <a:spcPts val="799"/>
              </a:spcBef>
              <a:spcAft>
                <a:spcPts val="0"/>
              </a:spcAft>
              <a:buNone/>
            </a:pPr>
            <a:r>
              <a:rPr lang="en-GB" sz="2800" dirty="0" smtClean="0"/>
              <a:t>Due </a:t>
            </a:r>
            <a:r>
              <a:rPr lang="en-GB" sz="2800" dirty="0"/>
              <a:t>to the way that Google's Page Rank </a:t>
            </a:r>
            <a:r>
              <a:rPr lang="en-GB" sz="2800" dirty="0">
                <a:solidFill>
                  <a:srgbClr val="000000"/>
                </a:solidFill>
                <a:hlinkClick r:id="rId6"/>
              </a:rPr>
              <a:t>algorithm</a:t>
            </a:r>
            <a:r>
              <a:rPr lang="en-GB" sz="2800" dirty="0"/>
              <a:t> works, a </a:t>
            </a:r>
            <a:r>
              <a:rPr lang="en-GB" sz="2800" dirty="0">
                <a:solidFill>
                  <a:srgbClr val="000000"/>
                </a:solidFill>
                <a:hlinkClick r:id="rId7"/>
              </a:rPr>
              <a:t>website</a:t>
            </a:r>
            <a:r>
              <a:rPr lang="en-GB" sz="2800" dirty="0"/>
              <a:t> will be ranked higher if the sites that link to that page all use consistent anchor text.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399CE0FC-90B7-4F16-A9D1-1206247DE33A}" type="slidenum">
              <a:t>40</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Searching for vulnerable sites</a:t>
            </a:r>
          </a:p>
        </p:txBody>
      </p:sp>
      <p:sp>
        <p:nvSpPr>
          <p:cNvPr id="3" name="Text Placeholder 2"/>
          <p:cNvSpPr txBox="1">
            <a:spLocks noGrp="1"/>
          </p:cNvSpPr>
          <p:nvPr>
            <p:ph type="body" idx="4294967295"/>
          </p:nvPr>
        </p:nvSpPr>
        <p:spPr>
          <a:xfrm>
            <a:off x="468360" y="1040759"/>
            <a:ext cx="9071640" cy="4899240"/>
          </a:xfrm>
        </p:spPr>
        <p:txBody>
          <a:bodyPr/>
          <a:lstStyle/>
          <a:p>
            <a:pPr lvl="0"/>
            <a:r>
              <a:rPr lang="en-US" sz="2800">
                <a:latin typeface="Courier New" pitchFamily="49"/>
                <a:cs typeface="Courier New" pitchFamily="49"/>
              </a:rPr>
              <a:t>[allintitle: "index.of /admin”]</a:t>
            </a:r>
          </a:p>
          <a:p>
            <a:pPr lvl="0"/>
            <a:r>
              <a:rPr lang="en-US" sz="2800">
                <a:latin typeface="Courier New" pitchFamily="49"/>
                <a:cs typeface="Courier New" pitchFamily="49"/>
              </a:rPr>
              <a:t>(without brackets) will list down the links to the websites which has got index browsing enabled for restricted directories like “admin” through web.</a:t>
            </a:r>
          </a:p>
          <a:p>
            <a:pPr lvl="0"/>
            <a:r>
              <a:rPr lang="en-US" sz="2800">
                <a:latin typeface="Courier New" pitchFamily="49"/>
                <a:cs typeface="Courier New" pitchFamily="49"/>
              </a:rPr>
              <a:t>Most of the web application sometimes uses names like “admin” to store admin credentials in it. This directory sometimes contains sensitive information which can be easily retrieved through simple web requests.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E58BD175-D562-40A1-8B73-453016C6EB73}" type="slidenum">
              <a:t>41</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Searching for vulnerable sites</a:t>
            </a:r>
          </a:p>
        </p:txBody>
      </p:sp>
      <p:sp>
        <p:nvSpPr>
          <p:cNvPr id="3" name="Text Placeholder 2"/>
          <p:cNvSpPr txBox="1">
            <a:spLocks noGrp="1"/>
          </p:cNvSpPr>
          <p:nvPr>
            <p:ph type="body" idx="4294967295"/>
          </p:nvPr>
        </p:nvSpPr>
        <p:spPr>
          <a:xfrm>
            <a:off x="468360" y="1040759"/>
            <a:ext cx="9071640" cy="4899240"/>
          </a:xfrm>
        </p:spPr>
        <p:txBody>
          <a:bodyPr/>
          <a:lstStyle/>
          <a:p>
            <a:pPr lvl="0"/>
            <a:r>
              <a:rPr lang="en-US" sz="2800">
                <a:latin typeface="Courier New" pitchFamily="49"/>
                <a:cs typeface="Courier New" pitchFamily="49"/>
              </a:rPr>
              <a:t>intitle: "index of” .sh_history</a:t>
            </a:r>
          </a:p>
          <a:p>
            <a:pPr lvl="0"/>
            <a:r>
              <a:rPr lang="en-US" sz="2800">
                <a:latin typeface="Courier New" pitchFamily="49"/>
                <a:cs typeface="Courier New" pitchFamily="49"/>
              </a:rPr>
              <a:t>intitle: "index of” .bash_history</a:t>
            </a:r>
          </a:p>
          <a:p>
            <a:pPr lvl="0"/>
            <a:r>
              <a:rPr lang="en-US" sz="2800">
                <a:latin typeface="Courier New" pitchFamily="49"/>
                <a:cs typeface="Courier New" pitchFamily="49"/>
              </a:rPr>
              <a:t>intitle: "index of” /etc/shadow</a:t>
            </a:r>
          </a:p>
          <a:p>
            <a:pPr lvl="0"/>
            <a:r>
              <a:rPr lang="en-US" sz="2800">
                <a:latin typeface="Courier New" pitchFamily="49"/>
                <a:cs typeface="Courier New" pitchFamily="49"/>
              </a:rPr>
              <a:t>intitle: "index of”  passwd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GooPot">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62DA6396-8B7A-400C-8ABA-C7BEE29223E9}" type="slidenum">
              <a:t>42</a:t>
            </a:fld>
            <a:endParaRPr lang="en-GB"/>
          </a:p>
        </p:txBody>
      </p:sp>
      <p:sp>
        <p:nvSpPr>
          <p:cNvPr id="2" name="Title 1"/>
          <p:cNvSpPr txBox="1">
            <a:spLocks noGrp="1"/>
          </p:cNvSpPr>
          <p:nvPr>
            <p:ph type="title" idx="4294967295"/>
          </p:nvPr>
        </p:nvSpPr>
        <p:spPr>
          <a:xfrm>
            <a:off x="503999" y="302400"/>
            <a:ext cx="9072000" cy="1260360"/>
          </a:xfrm>
        </p:spPr>
        <p:txBody>
          <a:bodyPr wrap="square" lIns="90000" tIns="46800" rIns="90000" bIns="46800" anchorCtr="0">
            <a:spAutoFit/>
          </a:bodyPr>
          <a:lstStyle/>
          <a:p>
            <a:pPr lvl="0"/>
            <a:r>
              <a:rPr lang="en-US"/>
              <a:t>GooPot</a:t>
            </a:r>
          </a:p>
        </p:txBody>
      </p:sp>
      <p:sp>
        <p:nvSpPr>
          <p:cNvPr id="3" name="Text Placeholder 2"/>
          <p:cNvSpPr txBox="1">
            <a:spLocks noGrp="1"/>
          </p:cNvSpPr>
          <p:nvPr>
            <p:ph type="body" idx="4294967295"/>
          </p:nvPr>
        </p:nvSpPr>
        <p:spPr>
          <a:xfrm>
            <a:off x="503999" y="1764000"/>
            <a:ext cx="9072000" cy="4707572"/>
          </a:xfrm>
        </p:spPr>
        <p:txBody>
          <a:bodyPr wrap="square" lIns="90000" tIns="46800" rIns="90000" bIns="46800" anchor="t" anchorCtr="0">
            <a:spAutoFit/>
          </a:bodyPr>
          <a:lstStyle/>
          <a:p>
            <a:pPr lvl="0">
              <a:lnSpc>
                <a:spcPct val="80000"/>
              </a:lnSpc>
              <a:spcBef>
                <a:spcPts val="697"/>
              </a:spcBef>
              <a:spcAft>
                <a:spcPts val="0"/>
              </a:spcAft>
              <a:buNone/>
            </a:pPr>
            <a:r>
              <a:rPr lang="en-US" sz="2800" dirty="0"/>
              <a:t>According to </a:t>
            </a:r>
            <a:r>
              <a:rPr lang="en-US" sz="2800" dirty="0">
                <a:solidFill>
                  <a:srgbClr val="000000"/>
                </a:solidFill>
                <a:hlinkClick r:id="rId3"/>
              </a:rPr>
              <a:t>http://www.techtarget.com</a:t>
            </a:r>
            <a:r>
              <a:rPr lang="en-US" sz="2800" dirty="0"/>
              <a:t>, "A honey pot is a computer system on the Internet that is expressly set up to attract and 'trap' people who attempt to penetrate other people's computer systems</a:t>
            </a:r>
            <a:r>
              <a:rPr lang="en-US" sz="2800" dirty="0" smtClean="0"/>
              <a:t>.“</a:t>
            </a:r>
          </a:p>
          <a:p>
            <a:pPr lvl="0">
              <a:lnSpc>
                <a:spcPct val="80000"/>
              </a:lnSpc>
              <a:spcBef>
                <a:spcPts val="697"/>
              </a:spcBef>
              <a:spcAft>
                <a:spcPts val="0"/>
              </a:spcAft>
            </a:pPr>
            <a:endParaRPr lang="en-US" sz="2800" dirty="0"/>
          </a:p>
          <a:p>
            <a:pPr lvl="0">
              <a:lnSpc>
                <a:spcPct val="80000"/>
              </a:lnSpc>
              <a:spcBef>
                <a:spcPts val="697"/>
              </a:spcBef>
              <a:spcAft>
                <a:spcPts val="0"/>
              </a:spcAft>
              <a:buNone/>
            </a:pPr>
            <a:r>
              <a:rPr lang="en-US" sz="2800" dirty="0"/>
              <a:t>For example, build a page that matches the query:</a:t>
            </a:r>
          </a:p>
          <a:p>
            <a:pPr lvl="1">
              <a:lnSpc>
                <a:spcPct val="80000"/>
              </a:lnSpc>
              <a:spcBef>
                <a:spcPts val="598"/>
              </a:spcBef>
              <a:spcAft>
                <a:spcPts val="0"/>
              </a:spcAft>
            </a:pPr>
            <a:r>
              <a:rPr lang="en-US" sz="2400" dirty="0" err="1"/>
              <a:t>inurl:admin</a:t>
            </a:r>
            <a:r>
              <a:rPr lang="en-US" sz="2400" dirty="0"/>
              <a:t> </a:t>
            </a:r>
            <a:r>
              <a:rPr lang="en-US" sz="2400" dirty="0" err="1"/>
              <a:t>inurl:userlist</a:t>
            </a:r>
            <a:endParaRPr lang="en-US" sz="2400" dirty="0"/>
          </a:p>
          <a:p>
            <a:pPr lvl="0">
              <a:lnSpc>
                <a:spcPct val="80000"/>
              </a:lnSpc>
              <a:spcBef>
                <a:spcPts val="697"/>
              </a:spcBef>
              <a:spcAft>
                <a:spcPts val="0"/>
              </a:spcAft>
              <a:buNone/>
            </a:pPr>
            <a:endParaRPr lang="en-US" sz="2800" dirty="0" smtClean="0"/>
          </a:p>
          <a:p>
            <a:pPr lvl="0">
              <a:lnSpc>
                <a:spcPct val="80000"/>
              </a:lnSpc>
              <a:spcBef>
                <a:spcPts val="697"/>
              </a:spcBef>
              <a:spcAft>
                <a:spcPts val="0"/>
              </a:spcAft>
              <a:buNone/>
            </a:pPr>
            <a:r>
              <a:rPr lang="en-US" sz="2800" dirty="0" smtClean="0"/>
              <a:t>Then </a:t>
            </a:r>
            <a:r>
              <a:rPr lang="en-US" sz="2800" dirty="0"/>
              <a:t>examine the referrer variable to figure out how the person found the page.  This information can help protected normal sites.</a:t>
            </a:r>
          </a:p>
          <a:p>
            <a:pPr lvl="0">
              <a:lnSpc>
                <a:spcPct val="80000"/>
              </a:lnSpc>
              <a:spcBef>
                <a:spcPts val="697"/>
              </a:spcBef>
              <a:spcAft>
                <a:spcPts val="0"/>
              </a:spcAft>
            </a:pPr>
            <a:r>
              <a:rPr lang="en-US" sz="2800" dirty="0"/>
              <a:t>http://ghh.sourceforge.net/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9D6B8ED5-3EEB-4F50-B726-8C450D9B6B3C}" type="slidenum">
              <a:t>43</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defending against google hacking</a:t>
            </a:r>
          </a:p>
        </p:txBody>
      </p:sp>
      <p:sp>
        <p:nvSpPr>
          <p:cNvPr id="3" name="Text Placeholder 2"/>
          <p:cNvSpPr txBox="1">
            <a:spLocks noGrp="1"/>
          </p:cNvSpPr>
          <p:nvPr>
            <p:ph type="body" idx="4294967295"/>
          </p:nvPr>
        </p:nvSpPr>
        <p:spPr>
          <a:xfrm>
            <a:off x="468360" y="1260000"/>
            <a:ext cx="9071640" cy="5708160"/>
          </a:xfrm>
        </p:spPr>
        <p:txBody>
          <a:bodyPr/>
          <a:lstStyle/>
          <a:p>
            <a:pPr lvl="0">
              <a:spcBef>
                <a:spcPts val="799"/>
              </a:spcBef>
              <a:spcAft>
                <a:spcPts val="0"/>
              </a:spcAft>
            </a:pPr>
            <a:r>
              <a:rPr lang="en-US" sz="2800" b="1">
                <a:latin typeface="Courier New" pitchFamily="49"/>
                <a:cs typeface="Courier New" pitchFamily="49"/>
              </a:rPr>
              <a:t>Keep your sensitive data off the web!</a:t>
            </a:r>
            <a:r>
              <a:rPr lang="en-US" sz="2800">
                <a:latin typeface="Courier New" pitchFamily="49"/>
                <a:cs typeface="Courier New" pitchFamily="49"/>
              </a:rPr>
              <a:t> Even if you think you're only putting your data on a web site temporarily, there's a good chance that you'll either forget about it, or that a web crawler might find it. Consider more secure ways of sharing sensitive data, such as SSH/SCP or encrypted email.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95F6EDFC-21A9-4468-871B-4E03DC1D6465}" type="slidenum">
              <a:t>44</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defending against google hacking</a:t>
            </a:r>
          </a:p>
        </p:txBody>
      </p:sp>
      <p:sp>
        <p:nvSpPr>
          <p:cNvPr id="3" name="Text Placeholder 2"/>
          <p:cNvSpPr txBox="1">
            <a:spLocks noGrp="1"/>
          </p:cNvSpPr>
          <p:nvPr>
            <p:ph type="body" idx="4294967295"/>
          </p:nvPr>
        </p:nvSpPr>
        <p:spPr>
          <a:xfrm>
            <a:off x="468360" y="1260000"/>
            <a:ext cx="9071640" cy="5802120"/>
          </a:xfrm>
        </p:spPr>
        <p:txBody>
          <a:bodyPr/>
          <a:lstStyle/>
          <a:p>
            <a:pPr lvl="0"/>
            <a:r>
              <a:rPr lang="en-US" sz="2800" b="1">
                <a:latin typeface="Courier New" pitchFamily="49"/>
                <a:cs typeface="Courier New" pitchFamily="49"/>
              </a:rPr>
              <a:t>look for info leakage thru google yourself</a:t>
            </a:r>
          </a:p>
          <a:p>
            <a:pPr lvl="0"/>
            <a:r>
              <a:rPr lang="en-US" sz="2800" b="1">
                <a:latin typeface="Courier New" pitchFamily="49"/>
                <a:cs typeface="Courier New" pitchFamily="49"/>
              </a:rPr>
              <a:t>remove unwanted items from google:</a:t>
            </a:r>
          </a:p>
          <a:p>
            <a:pPr lvl="1"/>
            <a:r>
              <a:rPr lang="en-US" sz="2800">
                <a:latin typeface="Courier New" pitchFamily="49"/>
                <a:cs typeface="Courier New" pitchFamily="49"/>
              </a:rPr>
              <a:t>request URL re-crawl (</a:t>
            </a:r>
            <a:r>
              <a:rPr lang="en-US" sz="2800">
                <a:latin typeface="Courier New" pitchFamily="49"/>
                <a:cs typeface="Courier New" pitchFamily="49"/>
                <a:hlinkClick r:id="rId3"/>
              </a:rPr>
              <a:t>www.google.com/addurl.html</a:t>
            </a:r>
            <a:r>
              <a:rPr lang="en-US" sz="2800">
                <a:latin typeface="Courier New" pitchFamily="49"/>
                <a:cs typeface="Courier New" pitchFamily="49"/>
              </a:rPr>
              <a:t>)</a:t>
            </a:r>
          </a:p>
          <a:p>
            <a:pPr lvl="1"/>
            <a:r>
              <a:rPr lang="en-US" sz="2800">
                <a:latin typeface="Courier New" pitchFamily="49"/>
                <a:cs typeface="Courier New" pitchFamily="49"/>
              </a:rPr>
              <a:t>also there is an urgent URL form</a:t>
            </a:r>
          </a:p>
          <a:p>
            <a:pPr lvl="1"/>
            <a:r>
              <a:rPr lang="en-US" sz="2800">
                <a:latin typeface="Courier New" pitchFamily="49"/>
                <a:cs typeface="Courier New" pitchFamily="49"/>
              </a:rPr>
              <a:t>see </a:t>
            </a:r>
            <a:r>
              <a:rPr lang="en-US" sz="2800">
                <a:latin typeface="Courier New" pitchFamily="49"/>
                <a:cs typeface="Courier New" pitchFamily="49"/>
                <a:hlinkClick r:id="rId4"/>
              </a:rPr>
              <a:t>www.robotstxt.org</a:t>
            </a:r>
            <a:r>
              <a:rPr lang="en-US" sz="2800">
                <a:latin typeface="Courier New" pitchFamily="49"/>
                <a:cs typeface="Courier New" pitchFamily="49"/>
              </a:rPr>
              <a:t> for more info re non-google crawlers.</a:t>
            </a:r>
          </a:p>
          <a:p>
            <a:pPr lvl="0"/>
            <a:r>
              <a:rPr lang="en-US" sz="2800">
                <a:latin typeface="Courier New" pitchFamily="49"/>
                <a:cs typeface="Courier New" pitchFamily="49"/>
              </a:rPr>
              <a:t>If you find any links to your restricted servers or sites in Google search result then they should be removed.</a:t>
            </a:r>
          </a:p>
          <a:p>
            <a:pPr lvl="1"/>
            <a:r>
              <a:rPr lang="en-US" sz="2800">
                <a:latin typeface="Courier New" pitchFamily="49"/>
                <a:cs typeface="Courier New" pitchFamily="49"/>
              </a:rPr>
              <a:t>See </a:t>
            </a:r>
            <a:r>
              <a:rPr lang="en-US" sz="2800">
                <a:latin typeface="Courier New" pitchFamily="49"/>
                <a:cs typeface="Courier New" pitchFamily="49"/>
                <a:hlinkClick r:id="rId5"/>
              </a:rPr>
              <a:t>http://www.google.com/remove.html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CD45E15A-0EE7-46E0-AAC9-DA2204C584CE}" type="slidenum">
              <a:t>45</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defending against google hacking</a:t>
            </a:r>
          </a:p>
        </p:txBody>
      </p:sp>
      <p:sp>
        <p:nvSpPr>
          <p:cNvPr id="3" name="Text Placeholder 2"/>
          <p:cNvSpPr txBox="1">
            <a:spLocks noGrp="1"/>
          </p:cNvSpPr>
          <p:nvPr>
            <p:ph type="body" idx="4294967295"/>
          </p:nvPr>
        </p:nvSpPr>
        <p:spPr>
          <a:xfrm>
            <a:off x="468360" y="1260000"/>
            <a:ext cx="9071640" cy="4539240"/>
          </a:xfrm>
        </p:spPr>
        <p:txBody>
          <a:bodyPr/>
          <a:lstStyle/>
          <a:p>
            <a:pPr lvl="0"/>
            <a:r>
              <a:rPr lang="en-US" sz="2800" b="1">
                <a:latin typeface="Courier New" pitchFamily="49"/>
                <a:cs typeface="Courier New" pitchFamily="49"/>
              </a:rPr>
              <a:t>Disable directory browsing on the webserver.</a:t>
            </a:r>
          </a:p>
          <a:p>
            <a:pPr lvl="1"/>
            <a:r>
              <a:rPr lang="en-US" sz="2800">
                <a:latin typeface="Courier New" pitchFamily="49"/>
                <a:cs typeface="Courier New" pitchFamily="49"/>
              </a:rPr>
              <a:t>Directory browsing should be enabled only for those web-folders for which you want to give access to anyone on internet.</a:t>
            </a:r>
          </a:p>
          <a:p>
            <a:pPr lvl="0"/>
            <a:r>
              <a:rPr lang="en-US" sz="2800" b="1">
                <a:latin typeface="Courier New" pitchFamily="49"/>
                <a:cs typeface="Courier New" pitchFamily="49"/>
              </a:rPr>
              <a:t>Disable anonymous access</a:t>
            </a:r>
            <a:r>
              <a:rPr lang="en-US" sz="2800">
                <a:latin typeface="Courier New" pitchFamily="49"/>
                <a:cs typeface="Courier New" pitchFamily="49"/>
              </a:rPr>
              <a:t> in the webserver through the internet to restricted systems directory.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43290889-088F-4BBF-BBFD-4D78DF177024}" type="slidenum">
              <a:t>46</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defending against google hacking</a:t>
            </a:r>
          </a:p>
        </p:txBody>
      </p:sp>
      <p:sp>
        <p:nvSpPr>
          <p:cNvPr id="3" name="Text Placeholder 2"/>
          <p:cNvSpPr txBox="1">
            <a:spLocks noGrp="1"/>
          </p:cNvSpPr>
          <p:nvPr>
            <p:ph type="body" idx="4294967295"/>
          </p:nvPr>
        </p:nvSpPr>
        <p:spPr>
          <a:xfrm>
            <a:off x="468360" y="1620000"/>
            <a:ext cx="9071640" cy="4179240"/>
          </a:xfrm>
        </p:spPr>
        <p:txBody>
          <a:bodyPr/>
          <a:lstStyle/>
          <a:p>
            <a:pPr lvl="0"/>
            <a:r>
              <a:rPr lang="en-US" sz="2800" b="1">
                <a:latin typeface="Courier New" pitchFamily="49"/>
                <a:cs typeface="Courier New" pitchFamily="49"/>
              </a:rPr>
              <a:t>Install filtering tools</a:t>
            </a:r>
            <a:r>
              <a:rPr lang="en-US" sz="2800">
                <a:latin typeface="Courier New" pitchFamily="49"/>
                <a:cs typeface="Courier New" pitchFamily="49"/>
              </a:rPr>
              <a:t> like URLScan for servers running IIS as webserver.</a:t>
            </a:r>
          </a:p>
          <a:p>
            <a:pPr lvl="0"/>
            <a:r>
              <a:rPr lang="en-US" sz="2800" b="1">
                <a:latin typeface="Courier New" pitchFamily="49"/>
                <a:cs typeface="Courier New" pitchFamily="49"/>
              </a:rPr>
              <a:t>Install latest security patches</a:t>
            </a:r>
            <a:r>
              <a:rPr lang="en-US" sz="2800">
                <a:latin typeface="Courier New" pitchFamily="49"/>
                <a:cs typeface="Courier New" pitchFamily="49"/>
              </a:rPr>
              <a:t> available for the applications and  the operating system running on the servers.</a:t>
            </a:r>
          </a:p>
          <a:p>
            <a:pPr lvl="0"/>
            <a:r>
              <a:rPr lang="en-US" sz="2800">
                <a:latin typeface="Courier New" pitchFamily="49"/>
                <a:cs typeface="Courier New" pitchFamily="49"/>
              </a:rPr>
              <a:t>For a linux webserver, consider using a </a:t>
            </a:r>
            <a:r>
              <a:rPr lang="en-US" sz="2800" b="1">
                <a:latin typeface="Courier New" pitchFamily="49"/>
                <a:cs typeface="Courier New" pitchFamily="49"/>
              </a:rPr>
              <a:t>chroot environment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C36B42E8-6155-47A4-8A7A-7EA56BB0B011}" type="slidenum">
              <a:t>47</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defending against google hacking</a:t>
            </a:r>
          </a:p>
        </p:txBody>
      </p:sp>
      <p:sp>
        <p:nvSpPr>
          <p:cNvPr id="3" name="Text Placeholder 2"/>
          <p:cNvSpPr txBox="1">
            <a:spLocks noGrp="1"/>
          </p:cNvSpPr>
          <p:nvPr>
            <p:ph type="body" idx="4294967295"/>
          </p:nvPr>
        </p:nvSpPr>
        <p:spPr>
          <a:xfrm>
            <a:off x="468360" y="1620000"/>
            <a:ext cx="9071640" cy="4493160"/>
          </a:xfrm>
        </p:spPr>
        <p:txBody>
          <a:bodyPr/>
          <a:lstStyle/>
          <a:p>
            <a:pPr lvl="0"/>
            <a:r>
              <a:rPr lang="en-US" sz="2800">
                <a:latin typeface="Courier New" pitchFamily="49"/>
                <a:cs typeface="Courier New" pitchFamily="49"/>
              </a:rPr>
              <a:t>If you want to be removed completely from google, get a request form at services.google.com/urlconsole/controller</a:t>
            </a:r>
          </a:p>
          <a:p>
            <a:pPr lvl="1"/>
            <a:r>
              <a:rPr lang="en-US" sz="2800">
                <a:latin typeface="Courier New" pitchFamily="49"/>
                <a:cs typeface="Courier New" pitchFamily="49"/>
              </a:rPr>
              <a:t>fill out form, giving your URL</a:t>
            </a:r>
          </a:p>
          <a:p>
            <a:pPr lvl="1"/>
            <a:r>
              <a:rPr lang="en-US" sz="2800">
                <a:latin typeface="Courier New" pitchFamily="49"/>
                <a:cs typeface="Courier New" pitchFamily="49"/>
              </a:rPr>
              <a:t>alter the page on your website (using robots.txt or a meta tag to indicate that you want it removed</a:t>
            </a:r>
          </a:p>
          <a:p>
            <a:pPr lvl="0"/>
            <a:r>
              <a:rPr lang="en-US" sz="2800">
                <a:latin typeface="Courier New" pitchFamily="49"/>
                <a:cs typeface="Courier New" pitchFamily="49"/>
              </a:rPr>
              <a:t>Use an </a:t>
            </a:r>
            <a:r>
              <a:rPr lang="en-US" sz="2800" b="1">
                <a:latin typeface="Courier New" pitchFamily="49"/>
                <a:cs typeface="Courier New" pitchFamily="49"/>
              </a:rPr>
              <a:t>automated google Recon tool</a:t>
            </a:r>
            <a:r>
              <a:rPr lang="en-US" sz="2800">
                <a:latin typeface="Courier New" pitchFamily="49"/>
                <a:cs typeface="Courier New" pitchFamily="49"/>
              </a:rPr>
              <a:t> (next)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E88F5FC5-88F0-46BF-897C-D89ACAB82A79}" type="slidenum">
              <a:t>48</a:t>
            </a:fld>
            <a:endParaRPr lang="en-GB"/>
          </a:p>
        </p:txBody>
      </p:sp>
      <p:sp>
        <p:nvSpPr>
          <p:cNvPr id="2" name="Title 1"/>
          <p:cNvSpPr txBox="1">
            <a:spLocks noGrp="1"/>
          </p:cNvSpPr>
          <p:nvPr>
            <p:ph type="title" idx="4294967295"/>
          </p:nvPr>
        </p:nvSpPr>
        <p:spPr>
          <a:xfrm>
            <a:off x="540000" y="87840"/>
            <a:ext cx="9071640" cy="812159"/>
          </a:xfrm>
        </p:spPr>
        <p:txBody>
          <a:bodyPr/>
          <a:lstStyle/>
          <a:p>
            <a:pPr lvl="0"/>
            <a:r>
              <a:rPr lang="en-GB"/>
              <a:t>defending against google hacking</a:t>
            </a:r>
          </a:p>
        </p:txBody>
      </p:sp>
      <p:sp>
        <p:nvSpPr>
          <p:cNvPr id="3" name="Text Placeholder 2"/>
          <p:cNvSpPr txBox="1">
            <a:spLocks noGrp="1"/>
          </p:cNvSpPr>
          <p:nvPr>
            <p:ph type="body" idx="4294967295"/>
          </p:nvPr>
        </p:nvSpPr>
        <p:spPr>
          <a:xfrm>
            <a:off x="540000" y="1440000"/>
            <a:ext cx="9071640" cy="5940000"/>
          </a:xfrm>
        </p:spPr>
        <p:txBody>
          <a:bodyPr/>
          <a:lstStyle/>
          <a:p>
            <a:pPr lvl="0"/>
            <a:r>
              <a:rPr lang="en-US" sz="2800">
                <a:latin typeface="Courier New" pitchFamily="49"/>
                <a:cs typeface="Courier New" pitchFamily="49"/>
              </a:rPr>
              <a:t>GHH is a “Google Hack” honeypot.</a:t>
            </a:r>
          </a:p>
          <a:p>
            <a:pPr lvl="0"/>
            <a:r>
              <a:rPr lang="en-US" sz="2800">
                <a:latin typeface="Courier New" pitchFamily="49"/>
                <a:cs typeface="Courier New" pitchFamily="49"/>
              </a:rPr>
              <a:t>designed to provide reconaissance against attackers that use search engines as a hacking tool against your resources.</a:t>
            </a:r>
          </a:p>
          <a:p>
            <a:pPr lvl="0"/>
            <a:r>
              <a:rPr lang="en-US" sz="2800">
                <a:latin typeface="Courier New" pitchFamily="49"/>
                <a:cs typeface="Courier New" pitchFamily="49"/>
              </a:rPr>
              <a:t>Can be used to gather statistics on would-be-attackers, report activities to appropriate authorities and temporarily or permanently deny access to resources.</a:t>
            </a:r>
          </a:p>
          <a:p>
            <a:pPr lvl="0"/>
            <a:r>
              <a:rPr lang="en-US" sz="2800">
                <a:latin typeface="Courier New" pitchFamily="49"/>
                <a:cs typeface="Courier New" pitchFamily="49"/>
              </a:rPr>
              <a:t>http://ghh.sourceforge.net/gettingstarted.php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886BD19F-E414-4718-9E72-A2C88D75384C}" type="slidenum">
              <a:t>49</a:t>
            </a:fld>
            <a:endParaRPr lang="en-GB"/>
          </a:p>
        </p:txBody>
      </p:sp>
      <p:sp>
        <p:nvSpPr>
          <p:cNvPr id="2" name="Title 1"/>
          <p:cNvSpPr txBox="1">
            <a:spLocks noGrp="1"/>
          </p:cNvSpPr>
          <p:nvPr>
            <p:ph type="title" idx="4294967295"/>
          </p:nvPr>
        </p:nvSpPr>
        <p:spPr>
          <a:xfrm>
            <a:off x="468360" y="0"/>
            <a:ext cx="9071640" cy="720000"/>
          </a:xfrm>
        </p:spPr>
        <p:txBody>
          <a:bodyPr/>
          <a:lstStyle/>
          <a:p>
            <a:pPr lvl="0"/>
            <a:r>
              <a:rPr lang="en-GB"/>
              <a:t>Automated Google Reconnaissance</a:t>
            </a:r>
          </a:p>
        </p:txBody>
      </p:sp>
      <p:sp>
        <p:nvSpPr>
          <p:cNvPr id="3" name="Text Placeholder 2"/>
          <p:cNvSpPr txBox="1">
            <a:spLocks noGrp="1"/>
          </p:cNvSpPr>
          <p:nvPr>
            <p:ph type="body" idx="4294967295"/>
          </p:nvPr>
        </p:nvSpPr>
        <p:spPr>
          <a:xfrm>
            <a:off x="503999" y="1080000"/>
            <a:ext cx="9071640" cy="6602760"/>
          </a:xfrm>
        </p:spPr>
        <p:txBody>
          <a:bodyPr/>
          <a:lstStyle/>
          <a:p>
            <a:pPr lvl="0"/>
            <a:r>
              <a:rPr lang="en-GB" sz="2800" dirty="0"/>
              <a:t>several tools available.</a:t>
            </a:r>
          </a:p>
          <a:p>
            <a:pPr lvl="0"/>
            <a:r>
              <a:rPr lang="en-GB" sz="2800" dirty="0"/>
              <a:t>use several on your websites</a:t>
            </a:r>
          </a:p>
          <a:p>
            <a:pPr lvl="0"/>
            <a:r>
              <a:rPr lang="en-GB" sz="2800" b="1" dirty="0" err="1"/>
              <a:t>sitedigger</a:t>
            </a:r>
            <a:r>
              <a:rPr lang="en-GB" sz="2800" dirty="0"/>
              <a:t> at foundstone.com</a:t>
            </a:r>
          </a:p>
          <a:p>
            <a:pPr lvl="0"/>
            <a:r>
              <a:rPr lang="en-GB" sz="2800" b="1" dirty="0" err="1"/>
              <a:t>wikto</a:t>
            </a:r>
            <a:r>
              <a:rPr lang="en-GB" sz="2800" dirty="0"/>
              <a:t> at sensepost.com</a:t>
            </a:r>
          </a:p>
          <a:p>
            <a:pPr lvl="0"/>
            <a:r>
              <a:rPr lang="en-GB" sz="2800" dirty="0"/>
              <a:t>however, both require a Google SOAP API key, so that you can perform programmatic searches of google using the API, which has a limit of 1000 searches per day.</a:t>
            </a:r>
          </a:p>
          <a:p>
            <a:pPr lvl="0"/>
            <a:r>
              <a:rPr lang="en-GB" sz="2800" dirty="0"/>
              <a:t>register for key at www.google.com/apis/index.html</a:t>
            </a:r>
          </a:p>
          <a:p>
            <a:pPr lvl="0"/>
            <a:r>
              <a:rPr lang="en-GB" sz="2800" dirty="0"/>
              <a:t>Dec 2006, google stopped issuing SOAP API keys, as they want developers to move to AJAX API  (but we have no tools that use this)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name="So What Determines Page Relevance and Rating?">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pPr lvl="0"/>
            <a:fld id="{D61EC423-FE92-4BCE-B6A3-EAB8F22A6CB5}" type="slidenum">
              <a:t>5</a:t>
            </a:fld>
            <a:endParaRPr lang="en-GB"/>
          </a:p>
        </p:txBody>
      </p:sp>
      <p:sp>
        <p:nvSpPr>
          <p:cNvPr id="2" name="Title 1"/>
          <p:cNvSpPr txBox="1">
            <a:spLocks noGrp="1"/>
          </p:cNvSpPr>
          <p:nvPr>
            <p:ph type="title" idx="4294967295"/>
          </p:nvPr>
        </p:nvSpPr>
        <p:spPr>
          <a:xfrm>
            <a:off x="0" y="0"/>
            <a:ext cx="9072000" cy="1407600"/>
          </a:xfrm>
        </p:spPr>
        <p:txBody>
          <a:bodyPr wrap="square" lIns="90000" tIns="46800" rIns="90000" bIns="46800" anchorCtr="0">
            <a:spAutoFit/>
          </a:bodyPr>
          <a:lstStyle/>
          <a:p>
            <a:pPr lvl="0"/>
            <a:r>
              <a:rPr lang="en-GB" sz="4000" dirty="0"/>
              <a:t>So What Determines Page Relevance and Rating?</a:t>
            </a:r>
          </a:p>
        </p:txBody>
      </p:sp>
      <p:sp>
        <p:nvSpPr>
          <p:cNvPr id="3" name="Text Placeholder 2"/>
          <p:cNvSpPr txBox="1">
            <a:spLocks noGrp="1"/>
          </p:cNvSpPr>
          <p:nvPr>
            <p:ph type="body" idx="4294967295"/>
          </p:nvPr>
        </p:nvSpPr>
        <p:spPr>
          <a:xfrm>
            <a:off x="503999" y="1764000"/>
            <a:ext cx="9072000" cy="4588052"/>
          </a:xfrm>
        </p:spPr>
        <p:txBody>
          <a:bodyPr wrap="square" lIns="90000" tIns="46800" rIns="90000" bIns="46800" anchor="t" anchorCtr="0">
            <a:spAutoFit/>
          </a:bodyPr>
          <a:lstStyle/>
          <a:p>
            <a:pPr lvl="0">
              <a:lnSpc>
                <a:spcPct val="90000"/>
              </a:lnSpc>
              <a:spcBef>
                <a:spcPts val="799"/>
              </a:spcBef>
              <a:spcAft>
                <a:spcPts val="0"/>
              </a:spcAft>
              <a:buNone/>
            </a:pPr>
            <a:r>
              <a:rPr lang="en-GB" sz="2800" dirty="0"/>
              <a:t>Exact Phrase: are your keywords found as an exact phrase in any pages</a:t>
            </a:r>
            <a:r>
              <a:rPr lang="en-GB" sz="2800" dirty="0" smtClean="0"/>
              <a:t>?</a:t>
            </a:r>
          </a:p>
          <a:p>
            <a:pPr lvl="0">
              <a:lnSpc>
                <a:spcPct val="90000"/>
              </a:lnSpc>
              <a:spcBef>
                <a:spcPts val="799"/>
              </a:spcBef>
              <a:spcAft>
                <a:spcPts val="0"/>
              </a:spcAft>
              <a:buNone/>
            </a:pPr>
            <a:endParaRPr lang="en-GB" sz="2800" dirty="0" smtClean="0"/>
          </a:p>
          <a:p>
            <a:pPr lvl="0">
              <a:lnSpc>
                <a:spcPct val="90000"/>
              </a:lnSpc>
              <a:spcBef>
                <a:spcPts val="799"/>
              </a:spcBef>
              <a:spcAft>
                <a:spcPts val="0"/>
              </a:spcAft>
              <a:buNone/>
            </a:pPr>
            <a:r>
              <a:rPr lang="en-GB" sz="2800" dirty="0" smtClean="0"/>
              <a:t>Adjacency</a:t>
            </a:r>
            <a:r>
              <a:rPr lang="en-GB" sz="2800" dirty="0"/>
              <a:t>: how close are your keywords to each other</a:t>
            </a:r>
            <a:r>
              <a:rPr lang="en-GB" sz="2800" dirty="0" smtClean="0"/>
              <a:t>?</a:t>
            </a:r>
          </a:p>
          <a:p>
            <a:pPr lvl="0">
              <a:lnSpc>
                <a:spcPct val="90000"/>
              </a:lnSpc>
              <a:spcBef>
                <a:spcPts val="799"/>
              </a:spcBef>
              <a:spcAft>
                <a:spcPts val="0"/>
              </a:spcAft>
              <a:buNone/>
            </a:pPr>
            <a:endParaRPr lang="en-GB" sz="2800" dirty="0" smtClean="0"/>
          </a:p>
          <a:p>
            <a:pPr lvl="0">
              <a:lnSpc>
                <a:spcPct val="90000"/>
              </a:lnSpc>
              <a:spcBef>
                <a:spcPts val="799"/>
              </a:spcBef>
              <a:spcAft>
                <a:spcPts val="0"/>
              </a:spcAft>
              <a:buNone/>
            </a:pPr>
            <a:r>
              <a:rPr lang="en-GB" sz="2800" dirty="0" smtClean="0"/>
              <a:t>Weighting</a:t>
            </a:r>
            <a:r>
              <a:rPr lang="en-GB" sz="2800" dirty="0"/>
              <a:t>: how many times do the keywords appear in the page?</a:t>
            </a:r>
          </a:p>
          <a:p>
            <a:pPr lvl="0">
              <a:lnSpc>
                <a:spcPct val="90000"/>
              </a:lnSpc>
              <a:spcBef>
                <a:spcPts val="799"/>
              </a:spcBef>
              <a:spcAft>
                <a:spcPts val="0"/>
              </a:spcAft>
              <a:buNone/>
            </a:pPr>
            <a:endParaRPr lang="en-GB" sz="2800" dirty="0" smtClean="0"/>
          </a:p>
          <a:p>
            <a:pPr lvl="0">
              <a:lnSpc>
                <a:spcPct val="90000"/>
              </a:lnSpc>
              <a:spcBef>
                <a:spcPts val="799"/>
              </a:spcBef>
              <a:spcAft>
                <a:spcPts val="0"/>
              </a:spcAft>
              <a:buNone/>
            </a:pPr>
            <a:r>
              <a:rPr lang="en-GB" sz="2800" dirty="0" smtClean="0"/>
              <a:t>PageRank/Links</a:t>
            </a:r>
            <a:r>
              <a:rPr lang="en-GB" sz="2800" dirty="0"/>
              <a:t>: How many links point to the page? How many links are actually in the page?</a:t>
            </a:r>
          </a:p>
        </p:txBody>
      </p:sp>
      <p:sp>
        <p:nvSpPr>
          <p:cNvPr id="4" name="Freeform 3"/>
          <p:cNvSpPr/>
          <p:nvPr/>
        </p:nvSpPr>
        <p:spPr>
          <a:xfrm>
            <a:off x="315000" y="6548760"/>
            <a:ext cx="9407880" cy="39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57240">
            <a:solidFill>
              <a:srgbClr val="FF0000"/>
            </a:solidFill>
            <a:prstDash val="solid"/>
            <a:miter/>
          </a:ln>
        </p:spPr>
        <p:txBody>
          <a:bodyPr vert="horz" wrap="square" lIns="90000" tIns="46800" rIns="90000" bIns="46800" anchor="t" anchorCtr="0" compatLnSpc="0">
            <a:spAutoFit/>
          </a:bodyPr>
          <a:lstStyle/>
          <a:p>
            <a:pPr marL="0" marR="0" lvl="0" indent="0" rtl="0" hangingPunct="0">
              <a:lnSpc>
                <a:spcPct val="100000"/>
              </a:lnSpc>
              <a:spcBef>
                <a:spcPts val="1123"/>
              </a:spcBef>
              <a:spcAft>
                <a:spcPts val="0"/>
              </a:spcAft>
              <a:buNone/>
              <a:tabLst/>
            </a:pPr>
            <a:r>
              <a:rPr lang="en-GB" sz="1990" b="0" i="0" u="none" strike="noStrike">
                <a:ln>
                  <a:noFill/>
                </a:ln>
                <a:latin typeface="Arial" pitchFamily="18"/>
                <a:ea typeface="Arial" pitchFamily="2"/>
                <a:cs typeface="Arial" pitchFamily="2"/>
              </a:rPr>
              <a:t>Equation: (Exact Phrase Hit)+(AdjacencyFactor)+(Weight) * (PageRank/Links)</a:t>
            </a:r>
          </a:p>
        </p:txBody>
      </p:sp>
      <p:sp>
        <p:nvSpPr>
          <p:cNvPr id="5" name="Freeform 4"/>
          <p:cNvSpPr/>
          <p:nvPr/>
        </p:nvSpPr>
        <p:spPr>
          <a:xfrm>
            <a:off x="4703400" y="7256880"/>
            <a:ext cx="5376240" cy="266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spcBef>
                <a:spcPts val="624"/>
              </a:spcBef>
              <a:spcAft>
                <a:spcPts val="0"/>
              </a:spcAft>
              <a:buNone/>
              <a:tabLst/>
            </a:pPr>
            <a:r>
              <a:rPr lang="en-GB" sz="1000" b="0" i="0" u="none" strike="noStrike">
                <a:ln>
                  <a:noFill/>
                </a:ln>
                <a:latin typeface="Arial" pitchFamily="18"/>
                <a:ea typeface="Arial" pitchFamily="2"/>
                <a:cs typeface="Arial" pitchFamily="2"/>
              </a:rPr>
              <a:t>From: Google 201, Advanced Googology - Patrick Crispen, CSU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name="SiteDigger">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pPr lvl="0"/>
            <a:fld id="{0CA88E28-7C10-4857-824D-CAC6508A33A3}" type="slidenum">
              <a:t>50</a:t>
            </a:fld>
            <a:endParaRPr lang="en-GB"/>
          </a:p>
        </p:txBody>
      </p:sp>
      <p:sp>
        <p:nvSpPr>
          <p:cNvPr id="2" name="Title 1"/>
          <p:cNvSpPr txBox="1">
            <a:spLocks noGrp="1"/>
          </p:cNvSpPr>
          <p:nvPr>
            <p:ph type="title" idx="4294967295"/>
          </p:nvPr>
        </p:nvSpPr>
        <p:spPr>
          <a:xfrm>
            <a:off x="83880" y="83880"/>
            <a:ext cx="3863879" cy="1344240"/>
          </a:xfrm>
        </p:spPr>
        <p:txBody>
          <a:bodyPr wrap="square" lIns="90000" tIns="46800" rIns="90000" bIns="46800" anchorCtr="0">
            <a:spAutoFit/>
          </a:bodyPr>
          <a:lstStyle/>
          <a:p>
            <a:pPr lvl="0"/>
            <a:r>
              <a:rPr lang="en-US"/>
              <a:t>SiteDigger</a:t>
            </a:r>
          </a:p>
        </p:txBody>
      </p:sp>
      <p:sp>
        <p:nvSpPr>
          <p:cNvPr id="3" name="Text Placeholder 2"/>
          <p:cNvSpPr txBox="1">
            <a:spLocks noGrp="1"/>
          </p:cNvSpPr>
          <p:nvPr>
            <p:ph type="body" idx="4294967295"/>
          </p:nvPr>
        </p:nvSpPr>
        <p:spPr>
          <a:xfrm>
            <a:off x="167400" y="1427400"/>
            <a:ext cx="3864239" cy="5292360"/>
          </a:xfrm>
        </p:spPr>
        <p:txBody>
          <a:bodyPr wrap="square" lIns="90000" tIns="46800" rIns="90000" bIns="46800" anchor="t" anchorCtr="0">
            <a:spAutoFit/>
          </a:bodyPr>
          <a:lstStyle/>
          <a:p>
            <a:pPr lvl="0">
              <a:spcBef>
                <a:spcPts val="697"/>
              </a:spcBef>
              <a:spcAft>
                <a:spcPts val="0"/>
              </a:spcAft>
            </a:pPr>
            <a:r>
              <a:rPr lang="en-US" sz="2800"/>
              <a:t>User provides Google API key</a:t>
            </a:r>
          </a:p>
          <a:p>
            <a:pPr lvl="0">
              <a:spcBef>
                <a:spcPts val="697"/>
              </a:spcBef>
              <a:spcAft>
                <a:spcPts val="0"/>
              </a:spcAft>
            </a:pPr>
            <a:r>
              <a:rPr lang="en-US" sz="2800"/>
              <a:t>One search…</a:t>
            </a:r>
          </a:p>
          <a:p>
            <a:pPr lvl="1">
              <a:spcBef>
                <a:spcPts val="598"/>
              </a:spcBef>
              <a:spcAft>
                <a:spcPts val="0"/>
              </a:spcAft>
            </a:pPr>
            <a:r>
              <a:rPr lang="en-US" sz="2400"/>
              <a:t>Uses GHDB</a:t>
            </a:r>
          </a:p>
          <a:p>
            <a:pPr lvl="1">
              <a:spcBef>
                <a:spcPts val="598"/>
              </a:spcBef>
              <a:spcAft>
                <a:spcPts val="0"/>
              </a:spcAft>
            </a:pPr>
            <a:r>
              <a:rPr lang="en-US" sz="2400"/>
              <a:t>Does 1k Google searches</a:t>
            </a:r>
          </a:p>
          <a:p>
            <a:pPr lvl="1">
              <a:spcBef>
                <a:spcPts val="598"/>
              </a:spcBef>
              <a:spcAft>
                <a:spcPts val="0"/>
              </a:spcAft>
            </a:pPr>
            <a:r>
              <a:rPr lang="en-US" sz="2400"/>
              <a:t>Your daily limit</a:t>
            </a:r>
          </a:p>
          <a:p>
            <a:pPr lvl="1">
              <a:spcBef>
                <a:spcPts val="598"/>
              </a:spcBef>
              <a:spcAft>
                <a:spcPts val="0"/>
              </a:spcAft>
            </a:pPr>
            <a:r>
              <a:rPr lang="en-US" sz="2400"/>
              <a:t>There’s always tomorrow…</a:t>
            </a:r>
          </a:p>
        </p:txBody>
      </p:sp>
      <p:sp>
        <p:nvSpPr>
          <p:cNvPr id="4" name="Freeform 3"/>
          <p:cNvSpPr/>
          <p:nvPr/>
        </p:nvSpPr>
        <p:spPr>
          <a:xfrm>
            <a:off x="4096440" y="83880"/>
            <a:ext cx="5899320" cy="6720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3"/>
            <a:stretch>
              <a:fillRect/>
            </a:stretch>
          </a:blipFill>
          <a:ln w="9360">
            <a:solidFill>
              <a:srgbClr val="000000"/>
            </a:solidFill>
            <a:prstDash val="solid"/>
            <a:miter/>
          </a:ln>
        </p:spPr>
        <p:txBody>
          <a:bodyPr vert="horz" wrap="square" lIns="90000" tIns="46800" rIns="90000" bIns="46800" anchor="t" anchorCtr="0" compatLnSpc="0">
            <a:noAutofit/>
          </a:bodyPr>
          <a:lstStyle/>
          <a:p>
            <a:pPr marL="0" marR="0" lvl="0" indent="0" rtl="0" hangingPunct="0">
              <a:lnSpc>
                <a:spcPct val="100000"/>
              </a:lnSpc>
              <a:spcBef>
                <a:spcPts val="0"/>
              </a:spcBef>
              <a:spcAft>
                <a:spcPts val="0"/>
              </a:spcAft>
              <a:buNone/>
              <a:tabLst/>
            </a:pPr>
            <a:endParaRPr lang="en-GB" sz="1800" b="0" i="0" u="none" strike="noStrike">
              <a:ln>
                <a:noFill/>
              </a:ln>
              <a:latin typeface="Arial" pitchFamily="18"/>
              <a:ea typeface="Arial" pitchFamily="2"/>
              <a:cs typeface="Ari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name="Gooscan">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EB5994B5-0FF2-4CF1-8BEF-9A7312B042A3}" type="slidenum">
              <a:t>51</a:t>
            </a:fld>
            <a:endParaRPr lang="en-GB"/>
          </a:p>
        </p:txBody>
      </p:sp>
      <p:sp>
        <p:nvSpPr>
          <p:cNvPr id="2" name="Title 1"/>
          <p:cNvSpPr txBox="1">
            <a:spLocks noGrp="1"/>
          </p:cNvSpPr>
          <p:nvPr>
            <p:ph type="title" idx="4294967295"/>
          </p:nvPr>
        </p:nvSpPr>
        <p:spPr>
          <a:xfrm>
            <a:off x="540000" y="0"/>
            <a:ext cx="9072000" cy="1260360"/>
          </a:xfrm>
        </p:spPr>
        <p:txBody>
          <a:bodyPr wrap="square" lIns="90000" tIns="46800" rIns="90000" bIns="46800" anchorCtr="0">
            <a:spAutoFit/>
          </a:bodyPr>
          <a:lstStyle/>
          <a:p>
            <a:pPr lvl="0"/>
            <a:r>
              <a:rPr lang="en-US"/>
              <a:t>Gooscan</a:t>
            </a:r>
          </a:p>
        </p:txBody>
      </p:sp>
      <p:sp>
        <p:nvSpPr>
          <p:cNvPr id="3" name="Text Placeholder 2"/>
          <p:cNvSpPr txBox="1">
            <a:spLocks noGrp="1"/>
          </p:cNvSpPr>
          <p:nvPr>
            <p:ph type="body" idx="4294967295"/>
          </p:nvPr>
        </p:nvSpPr>
        <p:spPr>
          <a:xfrm>
            <a:off x="503999" y="1440000"/>
            <a:ext cx="9072000" cy="5840702"/>
          </a:xfrm>
        </p:spPr>
        <p:txBody>
          <a:bodyPr wrap="square" lIns="90000" tIns="46800" rIns="90000" bIns="46800" anchor="t" anchorCtr="0">
            <a:spAutoFit/>
          </a:bodyPr>
          <a:lstStyle/>
          <a:p>
            <a:pPr lvl="0">
              <a:lnSpc>
                <a:spcPct val="80000"/>
              </a:lnSpc>
              <a:spcBef>
                <a:spcPts val="598"/>
              </a:spcBef>
              <a:spcAft>
                <a:spcPts val="0"/>
              </a:spcAft>
            </a:pPr>
            <a:r>
              <a:rPr lang="en-US" sz="2800" dirty="0"/>
              <a:t>“The </a:t>
            </a:r>
            <a:r>
              <a:rPr lang="en-US" sz="2800" dirty="0" err="1"/>
              <a:t>gooscan</a:t>
            </a:r>
            <a:r>
              <a:rPr lang="en-US" sz="2800" dirty="0"/>
              <a:t> tool, written by j0hnny, automates CGI scanning with Google, and many other functions</a:t>
            </a:r>
            <a:r>
              <a:rPr lang="en-US" sz="2800" dirty="0" smtClean="0"/>
              <a:t>.</a:t>
            </a:r>
          </a:p>
          <a:p>
            <a:pPr lvl="0">
              <a:lnSpc>
                <a:spcPct val="80000"/>
              </a:lnSpc>
              <a:spcBef>
                <a:spcPts val="598"/>
              </a:spcBef>
              <a:spcAft>
                <a:spcPts val="0"/>
              </a:spcAft>
            </a:pPr>
            <a:endParaRPr lang="en-US" sz="2800" dirty="0"/>
          </a:p>
          <a:p>
            <a:pPr lvl="0">
              <a:lnSpc>
                <a:spcPct val="80000"/>
              </a:lnSpc>
              <a:spcBef>
                <a:spcPts val="598"/>
              </a:spcBef>
              <a:spcAft>
                <a:spcPts val="0"/>
              </a:spcAft>
            </a:pPr>
            <a:r>
              <a:rPr lang="en-US" sz="2800" dirty="0" err="1"/>
              <a:t>Gooscan</a:t>
            </a:r>
            <a:r>
              <a:rPr lang="en-US" sz="2800" dirty="0"/>
              <a:t> is a UNIX (Linux/BSD/Mac OS X) tool that automates queries against Google search appliances (which are not governed by the same automation restrictions as their web-based brethren). For the security professional, </a:t>
            </a:r>
            <a:r>
              <a:rPr lang="en-US" sz="2800" dirty="0" err="1"/>
              <a:t>gooscan</a:t>
            </a:r>
            <a:r>
              <a:rPr lang="en-US" sz="2800" dirty="0"/>
              <a:t> serves as a front end for an external server assessment and aids in the information-gathering phase of a vulnerability assessment. For the web server administrator, </a:t>
            </a:r>
            <a:r>
              <a:rPr lang="en-US" sz="2800" dirty="0" err="1"/>
              <a:t>gooscan</a:t>
            </a:r>
            <a:r>
              <a:rPr lang="en-US" sz="2800" dirty="0"/>
              <a:t> helps discover what the web community may already know about a site thanks to Google's search appliance.</a:t>
            </a:r>
          </a:p>
          <a:p>
            <a:pPr lvl="0">
              <a:lnSpc>
                <a:spcPct val="80000"/>
              </a:lnSpc>
              <a:spcBef>
                <a:spcPts val="598"/>
              </a:spcBef>
              <a:spcAft>
                <a:spcPts val="0"/>
              </a:spcAft>
            </a:pPr>
            <a:r>
              <a:rPr lang="en-US" sz="2800" dirty="0"/>
              <a:t>For more information about this tool, including the ethical implications of its use, see </a:t>
            </a:r>
            <a:r>
              <a:rPr lang="en-US" sz="2800" dirty="0">
                <a:solidFill>
                  <a:srgbClr val="000000"/>
                </a:solidFill>
                <a:hlinkClick r:id="rId3"/>
              </a:rPr>
              <a:t>http://johnny.ihackstuff.com</a:t>
            </a:r>
            <a:r>
              <a:rPr lang="en-US" sz="2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FDEF74D0-1D52-4098-9B19-38E9AFEFA6F7}" type="slidenum">
              <a:t>52</a:t>
            </a:fld>
            <a:endParaRPr lang="en-GB"/>
          </a:p>
        </p:txBody>
      </p:sp>
      <p:sp>
        <p:nvSpPr>
          <p:cNvPr id="2" name="Title 1"/>
          <p:cNvSpPr txBox="1">
            <a:spLocks noGrp="1"/>
          </p:cNvSpPr>
          <p:nvPr>
            <p:ph type="title" idx="4294967295"/>
          </p:nvPr>
        </p:nvSpPr>
        <p:spPr>
          <a:xfrm>
            <a:off x="468360" y="87840"/>
            <a:ext cx="9071640" cy="812159"/>
          </a:xfrm>
        </p:spPr>
        <p:txBody>
          <a:bodyPr/>
          <a:lstStyle/>
          <a:p>
            <a:pPr lvl="0"/>
            <a:r>
              <a:rPr lang="en-GB"/>
              <a:t>Goolag Scanner</a:t>
            </a:r>
          </a:p>
        </p:txBody>
      </p:sp>
      <p:sp>
        <p:nvSpPr>
          <p:cNvPr id="3" name="Text Placeholder 2"/>
          <p:cNvSpPr txBox="1">
            <a:spLocks noGrp="1"/>
          </p:cNvSpPr>
          <p:nvPr>
            <p:ph type="body" idx="4294967295"/>
          </p:nvPr>
        </p:nvSpPr>
        <p:spPr>
          <a:xfrm>
            <a:off x="472320" y="900000"/>
            <a:ext cx="9071640" cy="6843600"/>
          </a:xfrm>
        </p:spPr>
        <p:txBody>
          <a:bodyPr/>
          <a:lstStyle/>
          <a:p>
            <a:pPr lvl="0"/>
            <a:r>
              <a:rPr lang="en-GB"/>
              <a:t>released (Feb. 2008) by famous computer hacker group </a:t>
            </a:r>
            <a:r>
              <a:rPr lang="en-GB" i="1"/>
              <a:t>Cult of the Dead Cow</a:t>
            </a:r>
            <a:r>
              <a:rPr lang="en-GB"/>
              <a:t> (CDC)</a:t>
            </a:r>
          </a:p>
          <a:p>
            <a:pPr lvl="0"/>
            <a:r>
              <a:rPr lang="en-GB"/>
              <a:t>a stand-alone Windows GUI-based application  </a:t>
            </a:r>
          </a:p>
          <a:p>
            <a:pPr lvl="1"/>
            <a:r>
              <a:rPr lang="en-GB"/>
              <a:t>CDC (famous for its anti-censorship stance) was established in the US in 1984 and its history includes declaring war on the Church of Scientology</a:t>
            </a:r>
          </a:p>
          <a:p>
            <a:pPr lvl="1"/>
            <a:r>
              <a:rPr lang="en-GB"/>
              <a:t>CDC first shot to notoriety during the 1990s with the release of the BackOrifice tools which allowed low-level users to hijack and take control of Windows PCs.</a:t>
            </a:r>
          </a:p>
          <a:p>
            <a:pPr lvl="0"/>
            <a:r>
              <a:rPr lang="en-GB"/>
              <a:t>http://goolag.org/index.html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244456E2-72FA-490E-B2A0-D5C6686704E3}" type="slidenum">
              <a:t>53</a:t>
            </a:fld>
            <a:endParaRPr lang="en-GB"/>
          </a:p>
        </p:txBody>
      </p:sp>
      <p:sp>
        <p:nvSpPr>
          <p:cNvPr id="2" name="Title 1"/>
          <p:cNvSpPr txBox="1">
            <a:spLocks noGrp="1"/>
          </p:cNvSpPr>
          <p:nvPr>
            <p:ph type="title" idx="4294967295"/>
          </p:nvPr>
        </p:nvSpPr>
        <p:spPr>
          <a:xfrm>
            <a:off x="468360" y="87840"/>
            <a:ext cx="9071640" cy="812159"/>
          </a:xfrm>
        </p:spPr>
        <p:txBody>
          <a:bodyPr/>
          <a:lstStyle/>
          <a:p>
            <a:pPr lvl="0"/>
            <a:r>
              <a:rPr lang="en-GB"/>
              <a:t>Goolag Scanner</a:t>
            </a:r>
          </a:p>
        </p:txBody>
      </p:sp>
      <p:sp>
        <p:nvSpPr>
          <p:cNvPr id="3" name="Text Placeholder 2"/>
          <p:cNvSpPr txBox="1">
            <a:spLocks noGrp="1"/>
          </p:cNvSpPr>
          <p:nvPr>
            <p:ph type="body" idx="4294967295"/>
          </p:nvPr>
        </p:nvSpPr>
        <p:spPr>
          <a:xfrm>
            <a:off x="468360" y="1436400"/>
            <a:ext cx="9071640" cy="5403600"/>
          </a:xfrm>
        </p:spPr>
        <p:txBody>
          <a:bodyPr/>
          <a:lstStyle/>
          <a:p>
            <a:pPr lvl="0"/>
            <a:r>
              <a:rPr lang="en-GB"/>
              <a:t>Uses a local GHDB database</a:t>
            </a:r>
          </a:p>
          <a:p>
            <a:pPr lvl="0"/>
            <a:r>
              <a:rPr lang="en-GB"/>
              <a:t>But it violates Google's terms of reference</a:t>
            </a:r>
          </a:p>
          <a:p>
            <a:pPr lvl="0"/>
            <a:r>
              <a:rPr lang="en-GB"/>
              <a:t>Google may block your IP address for 1 to 24 hours</a:t>
            </a:r>
          </a:p>
          <a:p>
            <a:pPr lvl="0"/>
            <a:r>
              <a:rPr lang="en-GB"/>
              <a:t>Google may display a CAPTCHA when you search, used to prevent automated searching.</a:t>
            </a:r>
          </a:p>
          <a:p>
            <a:pPr lvl="0"/>
            <a:r>
              <a:rPr lang="en-GB"/>
              <a:t>The CAPTCHA is to check if the scanning is being done by a human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75889C40-9ECE-4597-BDC6-5FA207591472}" type="slidenum">
              <a:t>54</a:t>
            </a:fld>
            <a:endParaRPr lang="en-GB"/>
          </a:p>
        </p:txBody>
      </p:sp>
      <p:sp>
        <p:nvSpPr>
          <p:cNvPr id="2" name="Title 1"/>
          <p:cNvSpPr txBox="1">
            <a:spLocks noGrp="1"/>
          </p:cNvSpPr>
          <p:nvPr>
            <p:ph type="title" idx="4294967295"/>
          </p:nvPr>
        </p:nvSpPr>
        <p:spPr/>
        <p:txBody>
          <a:bodyPr/>
          <a:lstStyle/>
          <a:p>
            <a:pPr lvl="0"/>
            <a:r>
              <a:rPr lang="en-GB"/>
              <a:t>Google CAPTCHA</a:t>
            </a:r>
          </a:p>
        </p:txBody>
      </p:sp>
      <p:pic>
        <p:nvPicPr>
          <p:cNvPr id="3" name="Picture 2"/>
          <p:cNvPicPr>
            <a:picLocks noChangeAspect="1"/>
          </p:cNvPicPr>
          <p:nvPr/>
        </p:nvPicPr>
        <p:blipFill>
          <a:blip r:embed="rId3">
            <a:lum bright="-50000"/>
            <a:alphaModFix/>
          </a:blip>
          <a:srcRect/>
          <a:stretch>
            <a:fillRect/>
          </a:stretch>
        </p:blipFill>
        <p:spPr>
          <a:xfrm>
            <a:off x="1260000" y="1800000"/>
            <a:ext cx="7200000" cy="45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744D4E23-609D-445C-AB22-1C9861CF28E2}" type="slidenum">
              <a:t>55</a:t>
            </a:fld>
            <a:endParaRPr lang="en-GB"/>
          </a:p>
        </p:txBody>
      </p:sp>
      <p:sp>
        <p:nvSpPr>
          <p:cNvPr id="2" name="Title 1"/>
          <p:cNvSpPr txBox="1">
            <a:spLocks noGrp="1"/>
          </p:cNvSpPr>
          <p:nvPr>
            <p:ph type="title" idx="4294967295"/>
          </p:nvPr>
        </p:nvSpPr>
        <p:spPr>
          <a:xfrm>
            <a:off x="468360" y="87840"/>
            <a:ext cx="9071640" cy="812159"/>
          </a:xfrm>
        </p:spPr>
        <p:txBody>
          <a:bodyPr/>
          <a:lstStyle/>
          <a:p>
            <a:pPr lvl="0"/>
            <a:r>
              <a:rPr lang="en-GB"/>
              <a:t>Google Alerts</a:t>
            </a:r>
          </a:p>
        </p:txBody>
      </p:sp>
      <p:sp>
        <p:nvSpPr>
          <p:cNvPr id="3" name="Text Placeholder 2"/>
          <p:cNvSpPr txBox="1">
            <a:spLocks noGrp="1"/>
          </p:cNvSpPr>
          <p:nvPr>
            <p:ph type="body" idx="4294967295"/>
          </p:nvPr>
        </p:nvSpPr>
        <p:spPr>
          <a:xfrm>
            <a:off x="468360" y="1436400"/>
            <a:ext cx="9071640" cy="5403600"/>
          </a:xfrm>
        </p:spPr>
        <p:txBody>
          <a:bodyPr/>
          <a:lstStyle/>
          <a:p>
            <a:pPr lvl="0"/>
            <a:r>
              <a:rPr lang="en-GB"/>
              <a:t>Using this, you can schedule Google to inform you if there is now a new response to a Google search</a:t>
            </a:r>
          </a:p>
          <a:p>
            <a:pPr lvl="0"/>
            <a:r>
              <a:rPr lang="en-GB"/>
              <a:t>You may need a Google account</a:t>
            </a:r>
          </a:p>
          <a:p>
            <a:pPr lvl="0"/>
            <a:r>
              <a:rPr lang="en-GB"/>
              <a:t>Useful in penetration testing, as Google is usually used in the Recon phase early in the test, and you may need to know if updates have occurred as the test proceeds.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944C5C9C-B61B-46E9-92E8-DA4F56D12D0B}" type="slidenum">
              <a:t>56</a:t>
            </a:fld>
            <a:endParaRPr lang="en-GB"/>
          </a:p>
        </p:txBody>
      </p:sp>
      <p:sp>
        <p:nvSpPr>
          <p:cNvPr id="2" name="Title 1"/>
          <p:cNvSpPr txBox="1">
            <a:spLocks noGrp="1"/>
          </p:cNvSpPr>
          <p:nvPr>
            <p:ph type="title" idx="4294967295"/>
          </p:nvPr>
        </p:nvSpPr>
        <p:spPr>
          <a:xfrm>
            <a:off x="503999" y="301320"/>
            <a:ext cx="9071640" cy="1262520"/>
          </a:xfrm>
        </p:spPr>
        <p:txBody>
          <a:bodyPr>
            <a:spAutoFit/>
          </a:bodyPr>
          <a:lstStyle/>
          <a:p>
            <a:pPr marL="432000" lvl="0" indent="-324000"/>
            <a:r>
              <a:rPr lang="en-GB" sz="4800"/>
              <a:t>GHDB</a:t>
            </a:r>
          </a:p>
        </p:txBody>
      </p:sp>
      <p:sp>
        <p:nvSpPr>
          <p:cNvPr id="3" name="Text Placeholder 2"/>
          <p:cNvSpPr txBox="1">
            <a:spLocks noGrp="1"/>
          </p:cNvSpPr>
          <p:nvPr>
            <p:ph type="body" idx="4294967295"/>
          </p:nvPr>
        </p:nvSpPr>
        <p:spPr>
          <a:xfrm>
            <a:off x="648360" y="1260000"/>
            <a:ext cx="9071640" cy="6615360"/>
          </a:xfrm>
        </p:spPr>
        <p:txBody>
          <a:bodyPr/>
          <a:lstStyle/>
          <a:p>
            <a:pPr lvl="0"/>
            <a:r>
              <a:rPr lang="en-GB" sz="2600"/>
              <a:t>GnuCitizen, a computer security consultancy,  released  Google Hacking Database Tool (GHDB), an online application that automates Google searches for files and other data associated with Web site vulnerabilities.</a:t>
            </a:r>
          </a:p>
          <a:p>
            <a:pPr lvl="0"/>
            <a:r>
              <a:rPr lang="en-GB" sz="2600"/>
              <a:t>a Web-based version of Goolag Scanner</a:t>
            </a:r>
          </a:p>
          <a:p>
            <a:pPr lvl="0"/>
            <a:r>
              <a:rPr lang="en-GB" sz="2600"/>
              <a:t>built on the top of Ajax technologies and JavaScript programming</a:t>
            </a:r>
          </a:p>
          <a:p>
            <a:pPr lvl="0"/>
            <a:r>
              <a:rPr lang="en-GB" sz="2600"/>
              <a:t>always updated with the latest Google dorks/hacks, with no admin overhead (unlike  Goolag, which is a compiled binary).</a:t>
            </a:r>
          </a:p>
          <a:p>
            <a:pPr lvl="0"/>
            <a:r>
              <a:rPr lang="en-GB" sz="2600"/>
              <a:t>It runs inside the browser, which makes it cross-platform."</a:t>
            </a:r>
          </a:p>
          <a:p>
            <a:pPr lvl="0"/>
            <a:r>
              <a:rPr lang="en-GB" sz="2600">
                <a:hlinkClick r:id="rId3"/>
              </a:rPr>
              <a:t>http://www.gnucitizen.org/ghdb/application.htm</a:t>
            </a:r>
          </a:p>
          <a:p>
            <a:pPr lvl="0"/>
            <a:r>
              <a:rPr lang="en-GB" sz="2600"/>
              <a:t>GHDB at  http://www.exploit-db.com/google-hacking-database-reborn/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name="CAPTCHA">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pPr lvl="0"/>
            <a:fld id="{5A27E18B-96FE-49F2-83AA-22760AAE2978}" type="slidenum">
              <a:t>57</a:t>
            </a:fld>
            <a:endParaRPr lang="en-GB"/>
          </a:p>
        </p:txBody>
      </p:sp>
      <p:sp>
        <p:nvSpPr>
          <p:cNvPr id="2" name="Title 1"/>
          <p:cNvSpPr txBox="1">
            <a:spLocks noGrp="1"/>
          </p:cNvSpPr>
          <p:nvPr>
            <p:ph type="title" idx="4294967295"/>
          </p:nvPr>
        </p:nvSpPr>
        <p:spPr>
          <a:xfrm>
            <a:off x="503999" y="302400"/>
            <a:ext cx="9072000" cy="1260360"/>
          </a:xfrm>
        </p:spPr>
        <p:txBody>
          <a:bodyPr wrap="square" lIns="90000" tIns="46800" rIns="90000" bIns="46800" anchorCtr="0">
            <a:spAutoFit/>
          </a:bodyPr>
          <a:lstStyle/>
          <a:p>
            <a:pPr lvl="0"/>
            <a:r>
              <a:rPr lang="en-GB"/>
              <a:t>defence method: CAPTCHA</a:t>
            </a:r>
          </a:p>
        </p:txBody>
      </p:sp>
      <p:sp>
        <p:nvSpPr>
          <p:cNvPr id="3" name="Text Placeholder 2"/>
          <p:cNvSpPr txBox="1">
            <a:spLocks noGrp="1"/>
          </p:cNvSpPr>
          <p:nvPr>
            <p:ph type="body" idx="4294967295"/>
          </p:nvPr>
        </p:nvSpPr>
        <p:spPr>
          <a:xfrm>
            <a:off x="503999" y="1800000"/>
            <a:ext cx="9072000" cy="5759640"/>
          </a:xfrm>
        </p:spPr>
        <p:txBody>
          <a:bodyPr wrap="square" lIns="90000" tIns="46800" rIns="90000" bIns="46800" anchor="t" anchorCtr="0">
            <a:spAutoFit/>
          </a:bodyPr>
          <a:lstStyle/>
          <a:p>
            <a:pPr lvl="0">
              <a:lnSpc>
                <a:spcPct val="90000"/>
              </a:lnSpc>
              <a:spcBef>
                <a:spcPts val="799"/>
              </a:spcBef>
              <a:spcAft>
                <a:spcPts val="0"/>
              </a:spcAft>
            </a:pPr>
            <a:r>
              <a:rPr lang="en-US"/>
              <a:t>Completely Automated Public Turing Test to Tell Computers and Humans Apart</a:t>
            </a:r>
          </a:p>
          <a:p>
            <a:pPr marL="432000" lvl="0" indent="-324000">
              <a:lnSpc>
                <a:spcPct val="90000"/>
              </a:lnSpc>
              <a:spcBef>
                <a:spcPts val="799"/>
              </a:spcBef>
              <a:spcAft>
                <a:spcPts val="0"/>
              </a:spcAft>
              <a:buNone/>
            </a:pPr>
            <a:endParaRPr lang="en-US"/>
          </a:p>
          <a:p>
            <a:pPr marL="432000" lvl="0" indent="-324000">
              <a:lnSpc>
                <a:spcPct val="90000"/>
              </a:lnSpc>
              <a:spcBef>
                <a:spcPts val="799"/>
              </a:spcBef>
              <a:spcAft>
                <a:spcPts val="0"/>
              </a:spcAft>
              <a:buNone/>
            </a:pPr>
            <a:endParaRPr lang="en-US"/>
          </a:p>
          <a:p>
            <a:pPr marL="432000" lvl="0" indent="-324000">
              <a:lnSpc>
                <a:spcPct val="90000"/>
              </a:lnSpc>
              <a:spcBef>
                <a:spcPts val="799"/>
              </a:spcBef>
              <a:spcAft>
                <a:spcPts val="0"/>
              </a:spcAft>
              <a:buNone/>
            </a:pPr>
            <a:endParaRPr lang="en-US"/>
          </a:p>
          <a:p>
            <a:pPr marL="432000" lvl="0" indent="-324000">
              <a:lnSpc>
                <a:spcPct val="90000"/>
              </a:lnSpc>
              <a:spcBef>
                <a:spcPts val="799"/>
              </a:spcBef>
              <a:spcAft>
                <a:spcPts val="0"/>
              </a:spcAft>
              <a:buNone/>
            </a:pPr>
            <a:endParaRPr lang="en-US"/>
          </a:p>
          <a:p>
            <a:pPr lvl="0">
              <a:lnSpc>
                <a:spcPct val="90000"/>
              </a:lnSpc>
              <a:spcBef>
                <a:spcPts val="799"/>
              </a:spcBef>
              <a:spcAft>
                <a:spcPts val="0"/>
              </a:spcAft>
            </a:pPr>
            <a:r>
              <a:rPr lang="en-US"/>
              <a:t>http://www.captcha.net/</a:t>
            </a:r>
          </a:p>
          <a:p>
            <a:pPr lvl="0">
              <a:lnSpc>
                <a:spcPct val="90000"/>
              </a:lnSpc>
              <a:spcBef>
                <a:spcPts val="799"/>
              </a:spcBef>
              <a:spcAft>
                <a:spcPts val="0"/>
              </a:spcAft>
            </a:pPr>
            <a:r>
              <a:rPr lang="en-US"/>
              <a:t>http://en.wikipedia.org/wiki/Captcha</a:t>
            </a:r>
          </a:p>
          <a:p>
            <a:pPr marL="432000" lvl="0" indent="-324000">
              <a:lnSpc>
                <a:spcPct val="90000"/>
              </a:lnSpc>
              <a:spcBef>
                <a:spcPts val="799"/>
              </a:spcBef>
              <a:spcAft>
                <a:spcPts val="0"/>
              </a:spcAft>
              <a:buNone/>
            </a:pPr>
            <a:endParaRPr lang="en-US"/>
          </a:p>
          <a:p>
            <a:pPr marL="432000" lvl="0" indent="-324000">
              <a:lnSpc>
                <a:spcPct val="90000"/>
              </a:lnSpc>
              <a:spcBef>
                <a:spcPts val="799"/>
              </a:spcBef>
              <a:spcAft>
                <a:spcPts val="0"/>
              </a:spcAft>
              <a:buNone/>
            </a:pPr>
            <a:endParaRPr lang="en-US"/>
          </a:p>
        </p:txBody>
      </p:sp>
      <p:pic>
        <p:nvPicPr>
          <p:cNvPr id="4" name="Picture 3"/>
          <p:cNvPicPr>
            <a:picLocks noChangeAspect="1"/>
          </p:cNvPicPr>
          <p:nvPr/>
        </p:nvPicPr>
        <p:blipFill>
          <a:blip r:embed="rId3">
            <a:lum bright="-50000"/>
            <a:alphaModFix/>
          </a:blip>
          <a:srcRect/>
          <a:stretch>
            <a:fillRect/>
          </a:stretch>
        </p:blipFill>
        <p:spPr>
          <a:xfrm>
            <a:off x="3517559" y="3359880"/>
            <a:ext cx="3044520" cy="839879"/>
          </a:xfrm>
          <a:prstGeom prst="rect">
            <a:avLst/>
          </a:prstGeom>
          <a:noFill/>
          <a:ln>
            <a:noFill/>
          </a:ln>
        </p:spPr>
      </p:pic>
      <p:pic>
        <p:nvPicPr>
          <p:cNvPr id="5" name="Picture 4"/>
          <p:cNvPicPr>
            <a:picLocks noChangeAspect="1"/>
          </p:cNvPicPr>
          <p:nvPr/>
        </p:nvPicPr>
        <p:blipFill>
          <a:blip r:embed="rId3">
            <a:lum bright="-50000"/>
            <a:alphaModFix/>
          </a:blip>
          <a:srcRect/>
          <a:stretch>
            <a:fillRect/>
          </a:stretch>
        </p:blipFill>
        <p:spPr>
          <a:xfrm>
            <a:off x="3517559" y="3359880"/>
            <a:ext cx="3044520" cy="839879"/>
          </a:xfrm>
          <a:prstGeom prst="rect">
            <a:avLst/>
          </a:prstGeom>
          <a:noFill/>
          <a:ln>
            <a:noFill/>
          </a:ln>
        </p:spPr>
      </p:pic>
      <p:pic>
        <p:nvPicPr>
          <p:cNvPr id="6" name="Picture 5"/>
          <p:cNvPicPr>
            <a:picLocks noChangeAspect="1"/>
          </p:cNvPicPr>
          <p:nvPr/>
        </p:nvPicPr>
        <p:blipFill>
          <a:blip r:embed="rId3">
            <a:lum bright="-50000"/>
            <a:alphaModFix/>
          </a:blip>
          <a:srcRect/>
          <a:stretch>
            <a:fillRect/>
          </a:stretch>
        </p:blipFill>
        <p:spPr>
          <a:xfrm>
            <a:off x="3517559" y="3359880"/>
            <a:ext cx="3044520" cy="839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name="Google Extras...">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F4FE2BAF-232E-4AEE-B779-0FDADAEB4D06}" type="slidenum">
              <a:t>58</a:t>
            </a:fld>
            <a:endParaRPr lang="en-GB"/>
          </a:p>
        </p:txBody>
      </p:sp>
      <p:sp>
        <p:nvSpPr>
          <p:cNvPr id="2" name="Title 1"/>
          <p:cNvSpPr txBox="1">
            <a:spLocks noGrp="1"/>
          </p:cNvSpPr>
          <p:nvPr>
            <p:ph type="title" idx="4294967295"/>
          </p:nvPr>
        </p:nvSpPr>
        <p:spPr>
          <a:xfrm>
            <a:off x="540000" y="0"/>
            <a:ext cx="9072000" cy="1260360"/>
          </a:xfrm>
        </p:spPr>
        <p:txBody>
          <a:bodyPr wrap="square" lIns="90000" tIns="46800" rIns="90000" bIns="46800" anchorCtr="0">
            <a:spAutoFit/>
          </a:bodyPr>
          <a:lstStyle/>
          <a:p>
            <a:pPr lvl="0"/>
            <a:r>
              <a:rPr lang="en-GB"/>
              <a:t>Google Extras...</a:t>
            </a:r>
          </a:p>
        </p:txBody>
      </p:sp>
      <p:sp>
        <p:nvSpPr>
          <p:cNvPr id="3" name="Text Placeholder 2"/>
          <p:cNvSpPr txBox="1">
            <a:spLocks noGrp="1"/>
          </p:cNvSpPr>
          <p:nvPr>
            <p:ph type="body" idx="4294967295"/>
          </p:nvPr>
        </p:nvSpPr>
        <p:spPr>
          <a:xfrm>
            <a:off x="503999" y="1764000"/>
            <a:ext cx="9072000" cy="5800680"/>
          </a:xfrm>
        </p:spPr>
        <p:txBody>
          <a:bodyPr wrap="square" lIns="90000" tIns="46800" rIns="90000" bIns="46800" anchor="t" anchorCtr="0">
            <a:spAutoFit/>
          </a:bodyPr>
          <a:lstStyle/>
          <a:p>
            <a:pPr marL="864000" lvl="0" indent="-288000" algn="l">
              <a:spcBef>
                <a:spcPts val="298"/>
              </a:spcBef>
              <a:spcAft>
                <a:spcPts val="0"/>
              </a:spcAft>
              <a:buNone/>
            </a:pPr>
            <a:endParaRPr lang="en-GB" sz="2400"/>
          </a:p>
          <a:p>
            <a:pPr lvl="1">
              <a:spcBef>
                <a:spcPts val="400"/>
              </a:spcBef>
              <a:spcAft>
                <a:spcPts val="0"/>
              </a:spcAft>
            </a:pPr>
            <a:r>
              <a:rPr lang="en-GB" sz="2400"/>
              <a:t>Translation and Language options - over 100 to choose from: </a:t>
            </a:r>
            <a:r>
              <a:rPr lang="en-GB" sz="2400">
                <a:solidFill>
                  <a:srgbClr val="000000"/>
                </a:solidFill>
                <a:hlinkClick r:id="rId3"/>
              </a:rPr>
              <a:t>http://www.google.com/language_tools</a:t>
            </a:r>
          </a:p>
          <a:p>
            <a:pPr lvl="1">
              <a:spcBef>
                <a:spcPts val="400"/>
              </a:spcBef>
              <a:spcAft>
                <a:spcPts val="0"/>
              </a:spcAft>
            </a:pPr>
            <a:r>
              <a:rPr lang="en-GB" sz="2400"/>
              <a:t>Stock Quotes - enter stocks:, example: stocks:GOOG</a:t>
            </a:r>
          </a:p>
          <a:p>
            <a:pPr lvl="1">
              <a:spcBef>
                <a:spcPts val="400"/>
              </a:spcBef>
              <a:spcAft>
                <a:spcPts val="0"/>
              </a:spcAft>
            </a:pPr>
            <a:r>
              <a:rPr lang="en-GB" sz="2400"/>
              <a:t>Newsgroups  - </a:t>
            </a:r>
            <a:r>
              <a:rPr lang="en-GB" sz="2400">
                <a:solidFill>
                  <a:srgbClr val="000000"/>
                </a:solidFill>
                <a:hlinkClick r:id="rId4"/>
              </a:rPr>
              <a:t>http://groups.google.com</a:t>
            </a:r>
          </a:p>
          <a:p>
            <a:pPr lvl="1">
              <a:spcBef>
                <a:spcPts val="400"/>
              </a:spcBef>
              <a:spcAft>
                <a:spcPts val="0"/>
              </a:spcAft>
            </a:pPr>
            <a:r>
              <a:rPr lang="en-GB" sz="2400"/>
              <a:t>Calculator - "1024 minus 768" or "12 to the 10 power"</a:t>
            </a:r>
          </a:p>
          <a:p>
            <a:pPr lvl="1">
              <a:spcBef>
                <a:spcPts val="400"/>
              </a:spcBef>
              <a:spcAft>
                <a:spcPts val="0"/>
              </a:spcAft>
            </a:pPr>
            <a:r>
              <a:rPr lang="en-GB" sz="2400"/>
              <a:t>Froogle - </a:t>
            </a:r>
            <a:r>
              <a:rPr lang="en-GB" sz="2400">
                <a:solidFill>
                  <a:srgbClr val="000000"/>
                </a:solidFill>
                <a:hlinkClick r:id="rId5"/>
              </a:rPr>
              <a:t>http://froogle.google.com</a:t>
            </a:r>
          </a:p>
          <a:p>
            <a:pPr lvl="1">
              <a:spcBef>
                <a:spcPts val="400"/>
              </a:spcBef>
              <a:spcAft>
                <a:spcPts val="0"/>
              </a:spcAft>
            </a:pPr>
            <a:r>
              <a:rPr lang="en-GB" sz="2400"/>
              <a:t>Images - </a:t>
            </a:r>
            <a:r>
              <a:rPr lang="en-GB" sz="2400">
                <a:solidFill>
                  <a:srgbClr val="000000"/>
                </a:solidFill>
                <a:hlinkClick r:id="rId6"/>
              </a:rPr>
              <a:t>http://images.google.com</a:t>
            </a:r>
          </a:p>
          <a:p>
            <a:pPr lvl="1">
              <a:spcBef>
                <a:spcPts val="400"/>
              </a:spcBef>
              <a:spcAft>
                <a:spcPts val="0"/>
              </a:spcAft>
            </a:pPr>
            <a:r>
              <a:rPr lang="en-GB" sz="2400"/>
              <a:t>Spell Checking - just type it in: "convienence"</a:t>
            </a:r>
          </a:p>
          <a:p>
            <a:pPr lvl="1">
              <a:spcBef>
                <a:spcPts val="400"/>
              </a:spcBef>
              <a:spcAft>
                <a:spcPts val="0"/>
              </a:spcAft>
            </a:pPr>
            <a:r>
              <a:rPr lang="en-GB" sz="2400"/>
              <a:t>Blogger - </a:t>
            </a:r>
            <a:r>
              <a:rPr lang="en-GB" sz="2400">
                <a:solidFill>
                  <a:srgbClr val="000000"/>
                </a:solidFill>
                <a:hlinkClick r:id="rId7"/>
              </a:rPr>
              <a:t>http://www.blogger.com/start</a:t>
            </a:r>
          </a:p>
          <a:p>
            <a:pPr marL="864000" lvl="0" indent="-288000" algn="l">
              <a:spcBef>
                <a:spcPts val="400"/>
              </a:spcBef>
              <a:spcAft>
                <a:spcPts val="0"/>
              </a:spcAft>
              <a:buNone/>
            </a:pPr>
            <a:endParaRPr lang="en-GB" sz="2400"/>
          </a:p>
          <a:p>
            <a:pPr marL="864000" lvl="0" indent="-288000" algn="l">
              <a:spcBef>
                <a:spcPts val="400"/>
              </a:spcBef>
              <a:spcAft>
                <a:spcPts val="0"/>
              </a:spcAft>
              <a:buNone/>
            </a:pPr>
            <a:endParaRPr lang="en-GB" sz="2400"/>
          </a:p>
          <a:p>
            <a:pPr marL="864000" lvl="0" indent="-288000" algn="l">
              <a:spcBef>
                <a:spcPts val="400"/>
              </a:spcBef>
              <a:spcAft>
                <a:spcPts val="0"/>
              </a:spcAft>
              <a:buNone/>
            </a:pPr>
            <a:r>
              <a:rPr lang="en-GB" sz="2400"/>
              <a:t>Extras can be found at </a:t>
            </a:r>
            <a:r>
              <a:rPr lang="en-GB" sz="2400">
                <a:solidFill>
                  <a:srgbClr val="000000"/>
                </a:solidFill>
                <a:hlinkClick r:id="rId8"/>
              </a:rPr>
              <a:t>http://www.google.com/help/features.html</a:t>
            </a:r>
          </a:p>
          <a:p>
            <a:pPr marL="864000" lvl="0" indent="-288000" algn="l">
              <a:spcBef>
                <a:spcPts val="400"/>
              </a:spcBef>
              <a:spcAft>
                <a:spcPts val="0"/>
              </a:spcAft>
              <a:buNone/>
            </a:pPr>
            <a:endParaRPr lang="en-GB"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A0C0100F-6926-4CE2-A84E-D2381249EC16}" type="slidenum">
              <a:t>59</a:t>
            </a:fld>
            <a:endParaRPr lang="en-GB"/>
          </a:p>
        </p:txBody>
      </p:sp>
      <p:sp>
        <p:nvSpPr>
          <p:cNvPr id="2" name="Title 1"/>
          <p:cNvSpPr txBox="1">
            <a:spLocks noGrp="1"/>
          </p:cNvSpPr>
          <p:nvPr>
            <p:ph type="title" idx="4294967295"/>
          </p:nvPr>
        </p:nvSpPr>
        <p:spPr>
          <a:xfrm>
            <a:off x="540000" y="0"/>
            <a:ext cx="9071640" cy="720000"/>
          </a:xfrm>
        </p:spPr>
        <p:txBody>
          <a:bodyPr/>
          <a:lstStyle/>
          <a:p>
            <a:pPr lvl="0"/>
            <a:r>
              <a:rPr lang="en-GB"/>
              <a:t>Using google as a proxy</a:t>
            </a:r>
          </a:p>
        </p:txBody>
      </p:sp>
      <p:sp>
        <p:nvSpPr>
          <p:cNvPr id="3" name="Text Placeholder 2"/>
          <p:cNvSpPr txBox="1">
            <a:spLocks noGrp="1"/>
          </p:cNvSpPr>
          <p:nvPr>
            <p:ph type="body" idx="4294967295"/>
          </p:nvPr>
        </p:nvSpPr>
        <p:spPr>
          <a:xfrm>
            <a:off x="503999" y="900000"/>
            <a:ext cx="9071640" cy="6484320"/>
          </a:xfrm>
        </p:spPr>
        <p:txBody>
          <a:bodyPr/>
          <a:lstStyle/>
          <a:p>
            <a:pPr lvl="0"/>
            <a:r>
              <a:rPr lang="en-GB"/>
              <a:t>google includes a language translation service, which will translate a foreign language page to your language</a:t>
            </a:r>
          </a:p>
          <a:p>
            <a:pPr lvl="0"/>
            <a:r>
              <a:rPr lang="en-GB"/>
              <a:t>choose to translate a page from English to English</a:t>
            </a:r>
          </a:p>
          <a:p>
            <a:pPr lvl="0"/>
            <a:r>
              <a:rPr lang="en-GB"/>
              <a:t>The website will think the request came from google.</a:t>
            </a:r>
          </a:p>
          <a:p>
            <a:pPr lvl="1"/>
            <a:r>
              <a:rPr lang="en-GB"/>
              <a:t>not a very thorough anonymizer though</a:t>
            </a:r>
          </a:p>
          <a:p>
            <a:pPr lvl="1"/>
            <a:r>
              <a:rPr lang="en-GB"/>
              <a:t>if the destination website sends a  javascript or other tool to interrogate your ip address, the anonymity will be pierced.</a:t>
            </a:r>
          </a:p>
          <a:p>
            <a:pPr lvl="1"/>
            <a:r>
              <a:rPr lang="en-GB"/>
              <a:t>check effectiveness of anonymizer at</a:t>
            </a:r>
          </a:p>
          <a:p>
            <a:pPr lvl="2"/>
            <a:r>
              <a:rPr lang="en-GB"/>
              <a:t>www.all-nettools.com/toolbox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Anatomy of a Search">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pPr lvl="0"/>
            <a:fld id="{1E2D42CF-74FE-439F-BFA5-87EB9CE4FCF3}" type="slidenum">
              <a:t>6</a:t>
            </a:fld>
            <a:endParaRPr lang="en-GB"/>
          </a:p>
        </p:txBody>
      </p:sp>
      <p:sp>
        <p:nvSpPr>
          <p:cNvPr id="2" name="Title 1"/>
          <p:cNvSpPr txBox="1">
            <a:spLocks noGrp="1"/>
          </p:cNvSpPr>
          <p:nvPr>
            <p:ph type="title" idx="4294967295"/>
          </p:nvPr>
        </p:nvSpPr>
        <p:spPr>
          <a:xfrm>
            <a:off x="503280" y="-14760"/>
            <a:ext cx="9072000" cy="1260360"/>
          </a:xfrm>
        </p:spPr>
        <p:txBody>
          <a:bodyPr wrap="square" lIns="90000" tIns="46800" rIns="90000" bIns="46800" anchorCtr="0">
            <a:spAutoFit/>
          </a:bodyPr>
          <a:lstStyle/>
          <a:p>
            <a:pPr lvl="0"/>
            <a:r>
              <a:rPr lang="en-GB" dirty="0"/>
              <a:t>Anatomy of a Search</a:t>
            </a:r>
          </a:p>
        </p:txBody>
      </p:sp>
      <p:pic>
        <p:nvPicPr>
          <p:cNvPr id="3" name="Picture 2"/>
          <p:cNvPicPr>
            <a:picLocks noChangeAspect="1"/>
          </p:cNvPicPr>
          <p:nvPr/>
        </p:nvPicPr>
        <p:blipFill>
          <a:blip r:embed="rId3">
            <a:lum bright="-50000"/>
            <a:alphaModFix/>
          </a:blip>
          <a:srcRect/>
          <a:stretch>
            <a:fillRect/>
          </a:stretch>
        </p:blipFill>
        <p:spPr>
          <a:xfrm>
            <a:off x="1007999" y="2268000"/>
            <a:ext cx="3647159" cy="3969000"/>
          </a:xfrm>
          <a:prstGeom prst="rect">
            <a:avLst/>
          </a:prstGeom>
          <a:noFill/>
          <a:ln>
            <a:noFill/>
          </a:ln>
        </p:spPr>
      </p:pic>
      <p:sp>
        <p:nvSpPr>
          <p:cNvPr id="4" name="Freeform 3"/>
          <p:cNvSpPr/>
          <p:nvPr/>
        </p:nvSpPr>
        <p:spPr>
          <a:xfrm>
            <a:off x="252000" y="6719760"/>
            <a:ext cx="5376240" cy="300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spcBef>
                <a:spcPts val="748"/>
              </a:spcBef>
              <a:spcAft>
                <a:spcPts val="0"/>
              </a:spcAft>
              <a:buNone/>
              <a:tabLst/>
            </a:pPr>
            <a:r>
              <a:rPr lang="en-GB" sz="1200" b="0" i="0" u="none" strike="noStrike">
                <a:ln>
                  <a:noFill/>
                </a:ln>
                <a:latin typeface="Arial" pitchFamily="18"/>
                <a:ea typeface="Arial" pitchFamily="2"/>
                <a:cs typeface="Arial" pitchFamily="2"/>
              </a:rPr>
              <a:t>http://computer.howstuffworks.com/search-engine1.htm</a:t>
            </a:r>
          </a:p>
        </p:txBody>
      </p:sp>
      <p:pic>
        <p:nvPicPr>
          <p:cNvPr id="5" name="Picture 4"/>
          <p:cNvPicPr>
            <a:picLocks noChangeAspect="1"/>
          </p:cNvPicPr>
          <p:nvPr/>
        </p:nvPicPr>
        <p:blipFill>
          <a:blip r:embed="rId4">
            <a:lum bright="-50000"/>
            <a:alphaModFix/>
          </a:blip>
          <a:srcRect/>
          <a:stretch>
            <a:fillRect/>
          </a:stretch>
        </p:blipFill>
        <p:spPr>
          <a:xfrm>
            <a:off x="5375880" y="2268000"/>
            <a:ext cx="4435920" cy="2840400"/>
          </a:xfrm>
          <a:prstGeom prst="rect">
            <a:avLst/>
          </a:prstGeom>
          <a:noFill/>
          <a:ln>
            <a:noFill/>
          </a:ln>
        </p:spPr>
      </p:pic>
      <p:sp>
        <p:nvSpPr>
          <p:cNvPr id="6" name="Freeform 5"/>
          <p:cNvSpPr/>
          <p:nvPr/>
        </p:nvSpPr>
        <p:spPr>
          <a:xfrm>
            <a:off x="756000" y="1764000"/>
            <a:ext cx="7896240" cy="39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1990" b="0" i="0" u="none" strike="noStrike">
                <a:ln>
                  <a:noFill/>
                </a:ln>
                <a:latin typeface="Arial" pitchFamily="18"/>
                <a:ea typeface="Arial" pitchFamily="2"/>
                <a:cs typeface="Arial" pitchFamily="2"/>
              </a:rPr>
              <a:t>Server Side			       Client Side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588F1400-7BF5-4C3E-8CC1-04D51940C4EB}" type="slidenum">
              <a:t>60</a:t>
            </a:fld>
            <a:endParaRPr lang="en-GB"/>
          </a:p>
        </p:txBody>
      </p:sp>
      <p:sp>
        <p:nvSpPr>
          <p:cNvPr id="2" name="Title 1"/>
          <p:cNvSpPr txBox="1">
            <a:spLocks noGrp="1"/>
          </p:cNvSpPr>
          <p:nvPr>
            <p:ph type="title" idx="4294967295"/>
          </p:nvPr>
        </p:nvSpPr>
        <p:spPr>
          <a:xfrm>
            <a:off x="503999" y="301320"/>
            <a:ext cx="9071640" cy="1262520"/>
          </a:xfrm>
        </p:spPr>
        <p:txBody>
          <a:bodyPr>
            <a:spAutoFit/>
          </a:bodyPr>
          <a:lstStyle/>
          <a:p>
            <a:pPr lvl="0"/>
            <a:r>
              <a:rPr lang="en-GB"/>
              <a:t>References</a:t>
            </a:r>
          </a:p>
        </p:txBody>
      </p:sp>
      <p:sp>
        <p:nvSpPr>
          <p:cNvPr id="3" name="Text Placeholder 2"/>
          <p:cNvSpPr txBox="1">
            <a:spLocks noGrp="1"/>
          </p:cNvSpPr>
          <p:nvPr>
            <p:ph type="body" idx="4294967295"/>
          </p:nvPr>
        </p:nvSpPr>
        <p:spPr>
          <a:xfrm>
            <a:off x="503999" y="1769040"/>
            <a:ext cx="9071640" cy="4989600"/>
          </a:xfrm>
        </p:spPr>
        <p:txBody>
          <a:bodyPr>
            <a:spAutoFit/>
          </a:bodyPr>
          <a:lstStyle/>
          <a:p>
            <a:pPr lvl="0"/>
            <a:r>
              <a:rPr lang="en-GB"/>
              <a:t>http://www.johnny.ihackstuff.com</a:t>
            </a:r>
          </a:p>
          <a:p>
            <a:pPr lvl="1"/>
            <a:r>
              <a:rPr lang="en-GB"/>
              <a:t>home of google hacking database</a:t>
            </a:r>
          </a:p>
          <a:p>
            <a:pPr lvl="0"/>
            <a:r>
              <a:rPr lang="en-GB"/>
              <a:t>“Google Hacking for Pen Testers” by Johnny Long</a:t>
            </a:r>
          </a:p>
          <a:p>
            <a:pPr lvl="0"/>
            <a:r>
              <a:rPr lang="en-GB"/>
              <a:t>“Google Hacks” by Tara Calishain</a:t>
            </a:r>
          </a:p>
          <a:p>
            <a:pPr lvl="0">
              <a:lnSpc>
                <a:spcPct val="90000"/>
              </a:lnSpc>
              <a:spcBef>
                <a:spcPts val="799"/>
              </a:spcBef>
              <a:spcAft>
                <a:spcPts val="0"/>
              </a:spcAft>
            </a:pPr>
            <a:r>
              <a:rPr lang="en-US"/>
              <a:t>http://www.googleguide.com/advanced_operators.html</a:t>
            </a:r>
          </a:p>
          <a:p>
            <a:pPr lvl="0"/>
            <a:r>
              <a:rPr lang="en-US" sz="2400"/>
              <a:t>Google Hacking Mini Guide by Johnny Long:</a:t>
            </a:r>
          </a:p>
          <a:p>
            <a:pPr marL="742680" lvl="0" indent="-285480" algn="l">
              <a:lnSpc>
                <a:spcPct val="90000"/>
              </a:lnSpc>
              <a:spcBef>
                <a:spcPts val="697"/>
              </a:spcBef>
              <a:spcAft>
                <a:spcPts val="0"/>
              </a:spcAft>
              <a:buNone/>
            </a:pPr>
            <a:r>
              <a:rPr lang="en-US" sz="2800">
                <a:solidFill>
                  <a:srgbClr val="000000"/>
                </a:solidFill>
              </a:rPr>
              <a:t>http://www.informit.com/articles/article.asp?p=170880&amp;rl=1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9590A22A-3F04-45D0-8131-A9B055443514}" type="slidenum">
              <a:t>61</a:t>
            </a:fld>
            <a:endParaRPr lang="en-GB"/>
          </a:p>
        </p:txBody>
      </p:sp>
      <p:sp>
        <p:nvSpPr>
          <p:cNvPr id="2" name="Title 1"/>
          <p:cNvSpPr txBox="1">
            <a:spLocks noGrp="1"/>
          </p:cNvSpPr>
          <p:nvPr>
            <p:ph type="title" idx="4294967295"/>
          </p:nvPr>
        </p:nvSpPr>
        <p:spPr>
          <a:xfrm>
            <a:off x="468360" y="0"/>
            <a:ext cx="9071640" cy="720000"/>
          </a:xfrm>
        </p:spPr>
        <p:txBody>
          <a:bodyPr>
            <a:spAutoFit/>
          </a:bodyPr>
          <a:lstStyle/>
          <a:p>
            <a:pPr lvl="0"/>
            <a:r>
              <a:rPr lang="en-GB"/>
              <a:t>References</a:t>
            </a:r>
          </a:p>
        </p:txBody>
      </p:sp>
      <p:sp>
        <p:nvSpPr>
          <p:cNvPr id="3" name="Text Placeholder 2"/>
          <p:cNvSpPr txBox="1">
            <a:spLocks noGrp="1"/>
          </p:cNvSpPr>
          <p:nvPr>
            <p:ph type="body" idx="4294967295"/>
          </p:nvPr>
        </p:nvSpPr>
        <p:spPr>
          <a:xfrm>
            <a:off x="540000" y="720000"/>
            <a:ext cx="9071640" cy="6975360"/>
          </a:xfrm>
        </p:spPr>
        <p:txBody>
          <a:bodyPr>
            <a:spAutoFit/>
          </a:bodyPr>
          <a:lstStyle/>
          <a:p>
            <a:pPr lvl="0">
              <a:lnSpc>
                <a:spcPct val="90000"/>
              </a:lnSpc>
              <a:spcBef>
                <a:spcPts val="598"/>
              </a:spcBef>
              <a:spcAft>
                <a:spcPts val="0"/>
              </a:spcAft>
            </a:pPr>
            <a:r>
              <a:rPr lang="en-US" sz="2800"/>
              <a:t>Protect yourself from Google hacking:</a:t>
            </a:r>
          </a:p>
          <a:p>
            <a:pPr lvl="1">
              <a:lnSpc>
                <a:spcPct val="90000"/>
              </a:lnSpc>
              <a:buSzPct val="45000"/>
              <a:buChar char="●"/>
            </a:pPr>
            <a:r>
              <a:rPr lang="en-US" sz="2800" b="1"/>
              <a:t>http://tinyurl.com/8q3fg</a:t>
            </a:r>
          </a:p>
          <a:p>
            <a:pPr lvl="0">
              <a:lnSpc>
                <a:spcPct val="90000"/>
              </a:lnSpc>
              <a:spcBef>
                <a:spcPts val="598"/>
              </a:spcBef>
              <a:spcAft>
                <a:spcPts val="0"/>
              </a:spcAft>
            </a:pPr>
            <a:endParaRPr lang="en-US" sz="2800"/>
          </a:p>
          <a:p>
            <a:pPr lvl="0">
              <a:lnSpc>
                <a:spcPct val="90000"/>
              </a:lnSpc>
              <a:spcBef>
                <a:spcPts val="598"/>
              </a:spcBef>
              <a:spcAft>
                <a:spcPts val="0"/>
              </a:spcAft>
            </a:pPr>
            <a:r>
              <a:rPr lang="en-US" sz="2800"/>
              <a:t>Google:http://www.google.com</a:t>
            </a:r>
          </a:p>
          <a:p>
            <a:pPr lvl="0">
              <a:lnSpc>
                <a:spcPct val="90000"/>
              </a:lnSpc>
              <a:spcBef>
                <a:spcPts val="598"/>
              </a:spcBef>
              <a:spcAft>
                <a:spcPts val="0"/>
              </a:spcAft>
            </a:pPr>
            <a:endParaRPr lang="en-US" sz="2800"/>
          </a:p>
          <a:p>
            <a:pPr lvl="0">
              <a:lnSpc>
                <a:spcPct val="90000"/>
              </a:lnSpc>
              <a:spcBef>
                <a:spcPts val="598"/>
              </a:spcBef>
              <a:spcAft>
                <a:spcPts val="0"/>
              </a:spcAft>
            </a:pPr>
            <a:r>
              <a:rPr lang="en-US" sz="2800">
                <a:solidFill>
                  <a:srgbClr val="000000"/>
                </a:solidFill>
              </a:rPr>
              <a:t>http://www.i-hacked.com/content/view/23/42/</a:t>
            </a:r>
          </a:p>
          <a:p>
            <a:pPr lvl="0">
              <a:lnSpc>
                <a:spcPct val="90000"/>
              </a:lnSpc>
              <a:spcBef>
                <a:spcPts val="598"/>
              </a:spcBef>
              <a:spcAft>
                <a:spcPts val="0"/>
              </a:spcAft>
            </a:pPr>
            <a:endParaRPr lang="en-US" sz="2800"/>
          </a:p>
          <a:p>
            <a:pPr lvl="0">
              <a:lnSpc>
                <a:spcPct val="90000"/>
              </a:lnSpc>
              <a:spcBef>
                <a:spcPts val="598"/>
              </a:spcBef>
              <a:spcAft>
                <a:spcPts val="0"/>
              </a:spcAft>
            </a:pPr>
            <a:r>
              <a:rPr lang="en-US" sz="2800"/>
              <a:t>HowStuffWorks:</a:t>
            </a:r>
          </a:p>
          <a:p>
            <a:pPr lvl="1">
              <a:lnSpc>
                <a:spcPct val="90000"/>
              </a:lnSpc>
              <a:buSzPct val="45000"/>
              <a:buChar char="●"/>
            </a:pPr>
            <a:r>
              <a:rPr lang="en-US" sz="2800"/>
              <a:t>http://computer.howstuffworks.com/search-engine1.htm</a:t>
            </a:r>
          </a:p>
          <a:p>
            <a:pPr lvl="0">
              <a:lnSpc>
                <a:spcPct val="90000"/>
              </a:lnSpc>
              <a:spcBef>
                <a:spcPts val="799"/>
              </a:spcBef>
              <a:spcAft>
                <a:spcPts val="0"/>
              </a:spcAft>
            </a:pPr>
            <a:endParaRPr lang="en-US" sz="2800"/>
          </a:p>
          <a:p>
            <a:pPr lvl="0">
              <a:lnSpc>
                <a:spcPct val="90000"/>
              </a:lnSpc>
              <a:spcBef>
                <a:spcPts val="799"/>
              </a:spcBef>
              <a:spcAft>
                <a:spcPts val="0"/>
              </a:spcAft>
            </a:pPr>
            <a:r>
              <a:rPr lang="en-US" sz="2800"/>
              <a:t>Search Engine Watch:</a:t>
            </a:r>
          </a:p>
          <a:p>
            <a:pPr lvl="1">
              <a:lnSpc>
                <a:spcPct val="90000"/>
              </a:lnSpc>
              <a:buSzPct val="45000"/>
              <a:buChar char="●"/>
            </a:pPr>
            <a:r>
              <a:rPr lang="en-US" sz="2800"/>
              <a:t>http://searchenginewatch.com</a:t>
            </a:r>
          </a:p>
          <a:p>
            <a:pPr marL="237960" lvl="0">
              <a:lnSpc>
                <a:spcPct val="90000"/>
              </a:lnSpc>
            </a:pPr>
            <a:r>
              <a:rPr lang="en-US" sz="2800"/>
              <a:t>NSA's 643 page guide to Google Hacking:</a:t>
            </a:r>
          </a:p>
          <a:p>
            <a:pPr lvl="0">
              <a:buNone/>
            </a:pPr>
            <a:r>
              <a:rPr lang="en-US" sz="2800"/>
              <a:t>http://www.nsa.</a:t>
            </a:r>
            <a:r>
              <a:rPr lang="en-GB"/>
              <a:t>gov</a:t>
            </a:r>
            <a:r>
              <a:rPr lang="en-US" sz="2800"/>
              <a:t>/public_info/_files/Untangling_the_Web.pdf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FBE3BCCC-7B82-4F51-910D-EFE0B3948F99}" type="slidenum">
              <a:t>62</a:t>
            </a:fld>
            <a:endParaRPr lang="en-GB"/>
          </a:p>
        </p:txBody>
      </p:sp>
      <p:sp>
        <p:nvSpPr>
          <p:cNvPr id="2" name="Title 1"/>
          <p:cNvSpPr txBox="1">
            <a:spLocks noGrp="1"/>
          </p:cNvSpPr>
          <p:nvPr>
            <p:ph type="title" idx="4294967295"/>
          </p:nvPr>
        </p:nvSpPr>
        <p:spPr>
          <a:xfrm>
            <a:off x="468360" y="0"/>
            <a:ext cx="9071640" cy="720000"/>
          </a:xfrm>
        </p:spPr>
        <p:txBody>
          <a:bodyPr>
            <a:spAutoFit/>
          </a:bodyPr>
          <a:lstStyle/>
          <a:p>
            <a:pPr lvl="0"/>
            <a:r>
              <a:rPr lang="en-GB"/>
              <a:t>Google Hacks</a:t>
            </a:r>
          </a:p>
        </p:txBody>
      </p:sp>
      <p:sp>
        <p:nvSpPr>
          <p:cNvPr id="3" name="Text Placeholder 2"/>
          <p:cNvSpPr txBox="1">
            <a:spLocks noGrp="1"/>
          </p:cNvSpPr>
          <p:nvPr>
            <p:ph type="body" idx="4294967295"/>
          </p:nvPr>
        </p:nvSpPr>
        <p:spPr>
          <a:xfrm>
            <a:off x="503999" y="1440000"/>
            <a:ext cx="9071640" cy="5318640"/>
          </a:xfrm>
        </p:spPr>
        <p:txBody>
          <a:bodyPr>
            <a:spAutoFit/>
          </a:bodyPr>
          <a:lstStyle/>
          <a:p>
            <a:pPr lvl="0">
              <a:lnSpc>
                <a:spcPct val="90000"/>
              </a:lnSpc>
              <a:spcBef>
                <a:spcPts val="598"/>
              </a:spcBef>
              <a:spcAft>
                <a:spcPts val="0"/>
              </a:spcAft>
            </a:pPr>
            <a:r>
              <a:rPr lang="en-US" sz="2800"/>
              <a:t>http://code.google.com/p/googlehacks/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ow Google Finds Pages">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9077983F-B1A4-4BDD-9E0A-829148E24EE4}" type="slidenum">
              <a:t>7</a:t>
            </a:fld>
            <a:endParaRPr lang="en-GB"/>
          </a:p>
        </p:txBody>
      </p:sp>
      <p:sp>
        <p:nvSpPr>
          <p:cNvPr id="2" name="Title 1"/>
          <p:cNvSpPr txBox="1">
            <a:spLocks noGrp="1"/>
          </p:cNvSpPr>
          <p:nvPr>
            <p:ph type="title" idx="4294967295"/>
          </p:nvPr>
        </p:nvSpPr>
        <p:spPr>
          <a:xfrm>
            <a:off x="503999" y="0"/>
            <a:ext cx="9072000" cy="1260360"/>
          </a:xfrm>
        </p:spPr>
        <p:txBody>
          <a:bodyPr wrap="square" lIns="90000" tIns="46800" rIns="90000" bIns="46800" anchorCtr="0">
            <a:spAutoFit/>
          </a:bodyPr>
          <a:lstStyle/>
          <a:p>
            <a:pPr lvl="0"/>
            <a:r>
              <a:rPr lang="en-GB" dirty="0"/>
              <a:t>How Google Finds Pages</a:t>
            </a:r>
          </a:p>
        </p:txBody>
      </p:sp>
      <p:sp>
        <p:nvSpPr>
          <p:cNvPr id="3" name="Text Placeholder 2"/>
          <p:cNvSpPr txBox="1">
            <a:spLocks noGrp="1"/>
          </p:cNvSpPr>
          <p:nvPr>
            <p:ph type="body" idx="4294967295"/>
          </p:nvPr>
        </p:nvSpPr>
        <p:spPr>
          <a:xfrm>
            <a:off x="503999" y="1764000"/>
            <a:ext cx="9072000" cy="3064558"/>
          </a:xfrm>
        </p:spPr>
        <p:txBody>
          <a:bodyPr wrap="square" lIns="90000" tIns="46800" rIns="90000" bIns="46800" anchor="t" anchorCtr="0">
            <a:spAutoFit/>
          </a:bodyPr>
          <a:lstStyle/>
          <a:p>
            <a:pPr lvl="0">
              <a:spcBef>
                <a:spcPts val="799"/>
              </a:spcBef>
              <a:spcAft>
                <a:spcPts val="0"/>
              </a:spcAft>
              <a:buNone/>
            </a:pPr>
            <a:r>
              <a:rPr lang="en-GB" sz="2800" dirty="0"/>
              <a:t>Are only connected web pages indexed?</a:t>
            </a:r>
          </a:p>
          <a:p>
            <a:pPr lvl="0">
              <a:spcBef>
                <a:spcPts val="799"/>
              </a:spcBef>
              <a:spcAft>
                <a:spcPts val="0"/>
              </a:spcAft>
              <a:buNone/>
            </a:pPr>
            <a:endParaRPr lang="en-GB" sz="2800" dirty="0" smtClean="0"/>
          </a:p>
          <a:p>
            <a:pPr lvl="0">
              <a:spcBef>
                <a:spcPts val="799"/>
              </a:spcBef>
              <a:spcAft>
                <a:spcPts val="0"/>
              </a:spcAft>
              <a:buNone/>
            </a:pPr>
            <a:r>
              <a:rPr lang="en-GB" sz="2800" dirty="0" smtClean="0"/>
              <a:t>NO</a:t>
            </a:r>
            <a:r>
              <a:rPr lang="en-GB" sz="2800" dirty="0"/>
              <a:t>!</a:t>
            </a:r>
          </a:p>
          <a:p>
            <a:pPr lvl="1">
              <a:spcBef>
                <a:spcPts val="697"/>
              </a:spcBef>
              <a:spcAft>
                <a:spcPts val="0"/>
              </a:spcAft>
              <a:buNone/>
            </a:pPr>
            <a:endParaRPr lang="en-GB" sz="2800" dirty="0" smtClean="0"/>
          </a:p>
          <a:p>
            <a:pPr lvl="1">
              <a:spcBef>
                <a:spcPts val="697"/>
              </a:spcBef>
              <a:spcAft>
                <a:spcPts val="0"/>
              </a:spcAft>
              <a:buNone/>
            </a:pPr>
            <a:r>
              <a:rPr lang="en-GB" sz="2800" dirty="0"/>
              <a:t>e</a:t>
            </a:r>
            <a:r>
              <a:rPr lang="en-GB" sz="2800" dirty="0" smtClean="0"/>
              <a:t>.g. </a:t>
            </a:r>
            <a:r>
              <a:rPr lang="en-GB" sz="2800" dirty="0"/>
              <a:t>Opera submits every URL viewed to Google for later indexing….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Enough BS, How Do I Get Results?">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pPr lvl="0"/>
            <a:fld id="{38C36925-2391-4A1F-A42D-9DFE47FEEF81}" type="slidenum">
              <a:t>8</a:t>
            </a:fld>
            <a:endParaRPr lang="en-GB"/>
          </a:p>
        </p:txBody>
      </p:sp>
      <p:sp>
        <p:nvSpPr>
          <p:cNvPr id="2" name="Title 1"/>
          <p:cNvSpPr txBox="1">
            <a:spLocks noGrp="1"/>
          </p:cNvSpPr>
          <p:nvPr>
            <p:ph type="title" idx="4294967295"/>
          </p:nvPr>
        </p:nvSpPr>
        <p:spPr>
          <a:xfrm>
            <a:off x="503280" y="41664"/>
            <a:ext cx="9072000" cy="1260360"/>
          </a:xfrm>
        </p:spPr>
        <p:txBody>
          <a:bodyPr wrap="square" lIns="90000" tIns="46800" rIns="90000" bIns="46800" anchorCtr="0">
            <a:spAutoFit/>
          </a:bodyPr>
          <a:lstStyle/>
          <a:p>
            <a:pPr lvl="0"/>
            <a:r>
              <a:rPr lang="en-GB" sz="4800" dirty="0"/>
              <a:t> How Do I Get Results?</a:t>
            </a:r>
          </a:p>
        </p:txBody>
      </p:sp>
      <p:sp>
        <p:nvSpPr>
          <p:cNvPr id="3" name="Text Placeholder 2"/>
          <p:cNvSpPr txBox="1">
            <a:spLocks noGrp="1"/>
          </p:cNvSpPr>
          <p:nvPr>
            <p:ph type="body" idx="4294967295"/>
          </p:nvPr>
        </p:nvSpPr>
        <p:spPr>
          <a:xfrm>
            <a:off x="503999" y="1764000"/>
            <a:ext cx="9072000" cy="6106416"/>
          </a:xfrm>
        </p:spPr>
        <p:txBody>
          <a:bodyPr wrap="square" lIns="90000" tIns="46800" rIns="90000" bIns="46800" anchor="t" anchorCtr="0">
            <a:spAutoFit/>
          </a:bodyPr>
          <a:lstStyle/>
          <a:p>
            <a:pPr lvl="0">
              <a:spcBef>
                <a:spcPts val="799"/>
              </a:spcBef>
              <a:spcAft>
                <a:spcPts val="0"/>
              </a:spcAft>
              <a:buNone/>
            </a:pPr>
            <a:r>
              <a:rPr lang="en-GB" sz="2800" dirty="0"/>
              <a:t>Pick your keywords carefully &amp; be </a:t>
            </a:r>
            <a:r>
              <a:rPr lang="en-GB" sz="2800" dirty="0" smtClean="0"/>
              <a:t>specific</a:t>
            </a:r>
          </a:p>
          <a:p>
            <a:pPr lvl="0">
              <a:spcBef>
                <a:spcPts val="799"/>
              </a:spcBef>
              <a:spcAft>
                <a:spcPts val="0"/>
              </a:spcAft>
              <a:buNone/>
            </a:pPr>
            <a:endParaRPr lang="en-GB" sz="2800" dirty="0"/>
          </a:p>
          <a:p>
            <a:pPr marL="457200" indent="-457200">
              <a:spcBef>
                <a:spcPts val="799"/>
              </a:spcBef>
              <a:spcAft>
                <a:spcPts val="0"/>
              </a:spcAft>
            </a:pPr>
            <a:r>
              <a:rPr lang="en-GB" sz="2800" dirty="0"/>
              <a:t>Do NOT exceed 10 keywords</a:t>
            </a:r>
          </a:p>
          <a:p>
            <a:pPr marL="457200" indent="-457200">
              <a:spcBef>
                <a:spcPts val="799"/>
              </a:spcBef>
              <a:spcAft>
                <a:spcPts val="0"/>
              </a:spcAft>
            </a:pPr>
            <a:endParaRPr lang="en-GB" sz="2800" dirty="0" smtClean="0"/>
          </a:p>
          <a:p>
            <a:pPr marL="457200" indent="-457200">
              <a:spcBef>
                <a:spcPts val="799"/>
              </a:spcBef>
              <a:spcAft>
                <a:spcPts val="0"/>
              </a:spcAft>
            </a:pPr>
            <a:r>
              <a:rPr lang="en-GB" sz="2800" dirty="0" smtClean="0"/>
              <a:t>Use </a:t>
            </a:r>
            <a:r>
              <a:rPr lang="en-GB" sz="2800" dirty="0"/>
              <a:t>Boolean modifiers</a:t>
            </a:r>
          </a:p>
          <a:p>
            <a:pPr marL="457200" indent="-457200">
              <a:spcBef>
                <a:spcPts val="799"/>
              </a:spcBef>
              <a:spcAft>
                <a:spcPts val="0"/>
              </a:spcAft>
            </a:pPr>
            <a:endParaRPr lang="en-GB" sz="2800" dirty="0" smtClean="0"/>
          </a:p>
          <a:p>
            <a:pPr marL="457200" indent="-457200">
              <a:spcBef>
                <a:spcPts val="799"/>
              </a:spcBef>
              <a:spcAft>
                <a:spcPts val="0"/>
              </a:spcAft>
            </a:pPr>
            <a:r>
              <a:rPr lang="en-GB" sz="2800" dirty="0" smtClean="0"/>
              <a:t>Use </a:t>
            </a:r>
            <a:r>
              <a:rPr lang="en-GB" sz="2800" dirty="0"/>
              <a:t>advanced operators (next)</a:t>
            </a:r>
          </a:p>
          <a:p>
            <a:pPr marL="457200" indent="-457200">
              <a:spcBef>
                <a:spcPts val="799"/>
              </a:spcBef>
              <a:spcAft>
                <a:spcPts val="0"/>
              </a:spcAft>
            </a:pPr>
            <a:endParaRPr lang="en-GB" sz="2800" dirty="0" smtClean="0"/>
          </a:p>
          <a:p>
            <a:pPr marL="457200" indent="-457200">
              <a:spcBef>
                <a:spcPts val="799"/>
              </a:spcBef>
              <a:spcAft>
                <a:spcPts val="0"/>
              </a:spcAft>
            </a:pPr>
            <a:r>
              <a:rPr lang="en-GB" sz="2800" dirty="0" smtClean="0"/>
              <a:t>Google </a:t>
            </a:r>
            <a:r>
              <a:rPr lang="en-GB" sz="2800" dirty="0"/>
              <a:t>ignores some words*:</a:t>
            </a:r>
          </a:p>
          <a:p>
            <a:pPr marL="432000" lvl="0" indent="-324000">
              <a:spcBef>
                <a:spcPts val="400"/>
              </a:spcBef>
              <a:spcAft>
                <a:spcPts val="0"/>
              </a:spcAft>
              <a:buNone/>
            </a:pPr>
            <a:r>
              <a:rPr lang="en-GB" sz="2000" dirty="0">
                <a:solidFill>
                  <a:srgbClr val="000000"/>
                </a:solidFill>
              </a:rPr>
              <a:t>a, about, an, and, are, as, at, be, by, from, how, </a:t>
            </a:r>
            <a:r>
              <a:rPr lang="en-GB" sz="2000" dirty="0" err="1">
                <a:solidFill>
                  <a:srgbClr val="000000"/>
                </a:solidFill>
              </a:rPr>
              <a:t>i</a:t>
            </a:r>
            <a:r>
              <a:rPr lang="en-GB" sz="2000" dirty="0">
                <a:solidFill>
                  <a:srgbClr val="000000"/>
                </a:solidFill>
              </a:rPr>
              <a:t>, in, is, it, of,</a:t>
            </a:r>
          </a:p>
          <a:p>
            <a:pPr marL="432000" lvl="0" indent="-324000">
              <a:spcBef>
                <a:spcPts val="400"/>
              </a:spcBef>
              <a:spcAft>
                <a:spcPts val="0"/>
              </a:spcAft>
              <a:buNone/>
            </a:pPr>
            <a:r>
              <a:rPr lang="en-GB" sz="2000" dirty="0">
                <a:solidFill>
                  <a:srgbClr val="000000"/>
                </a:solidFill>
              </a:rPr>
              <a:t>on, or, that, the, this, to, we, what, when, where, which, with</a:t>
            </a:r>
          </a:p>
          <a:p>
            <a:pPr marL="432000" lvl="0" indent="-324000">
              <a:spcBef>
                <a:spcPts val="400"/>
              </a:spcBef>
              <a:spcAft>
                <a:spcPts val="0"/>
              </a:spcAft>
              <a:buNone/>
            </a:pPr>
            <a:endParaRPr lang="en-GB" sz="1600" dirty="0">
              <a:solidFill>
                <a:srgbClr val="000000"/>
              </a:solidFill>
            </a:endParaRPr>
          </a:p>
          <a:p>
            <a:pPr marL="432000" lvl="0" indent="-324000">
              <a:spcBef>
                <a:spcPts val="400"/>
              </a:spcBef>
              <a:spcAft>
                <a:spcPts val="0"/>
              </a:spcAft>
              <a:buNone/>
            </a:pPr>
            <a:endParaRPr lang="en-GB" sz="1600" dirty="0">
              <a:solidFill>
                <a:srgbClr val="000000"/>
              </a:solidFill>
            </a:endParaRPr>
          </a:p>
        </p:txBody>
      </p:sp>
      <p:sp>
        <p:nvSpPr>
          <p:cNvPr id="4" name="Freeform 3"/>
          <p:cNvSpPr/>
          <p:nvPr/>
        </p:nvSpPr>
        <p:spPr>
          <a:xfrm>
            <a:off x="1763336" y="7226017"/>
            <a:ext cx="5124239" cy="845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spcBef>
                <a:spcPts val="1123"/>
              </a:spcBef>
              <a:spcAft>
                <a:spcPts val="0"/>
              </a:spcAft>
              <a:buNone/>
              <a:tabLst/>
            </a:pPr>
            <a:r>
              <a:rPr lang="en-GB" sz="1200" b="0" i="0" u="none" strike="noStrike" dirty="0">
                <a:ln>
                  <a:noFill/>
                </a:ln>
                <a:latin typeface="Arial" pitchFamily="18"/>
                <a:ea typeface="Arial" pitchFamily="2"/>
                <a:cs typeface="Arial" pitchFamily="2"/>
              </a:rPr>
              <a:t>*From: Google 201, Advanced </a:t>
            </a:r>
            <a:r>
              <a:rPr lang="en-GB" sz="1200" b="0" i="0" u="none" strike="noStrike" dirty="0" err="1">
                <a:ln>
                  <a:noFill/>
                </a:ln>
                <a:latin typeface="Arial" pitchFamily="18"/>
                <a:ea typeface="Arial" pitchFamily="2"/>
                <a:cs typeface="Arial" pitchFamily="2"/>
              </a:rPr>
              <a:t>Googology</a:t>
            </a:r>
            <a:r>
              <a:rPr lang="en-GB" sz="1200" b="0" i="0" u="none" strike="noStrike" dirty="0">
                <a:ln>
                  <a:noFill/>
                </a:ln>
                <a:latin typeface="Arial" pitchFamily="18"/>
                <a:ea typeface="Arial" pitchFamily="2"/>
                <a:cs typeface="Arial" pitchFamily="2"/>
              </a:rPr>
              <a:t> - Patrick </a:t>
            </a:r>
            <a:r>
              <a:rPr lang="en-GB" sz="1200" b="0" i="0" u="none" strike="noStrike" dirty="0" err="1">
                <a:ln>
                  <a:noFill/>
                </a:ln>
                <a:latin typeface="Arial" pitchFamily="18"/>
                <a:ea typeface="Arial" pitchFamily="2"/>
                <a:cs typeface="Arial" pitchFamily="2"/>
              </a:rPr>
              <a:t>Crispen</a:t>
            </a:r>
            <a:r>
              <a:rPr lang="en-GB" sz="1200" b="0" i="0" u="none" strike="noStrike" dirty="0">
                <a:ln>
                  <a:noFill/>
                </a:ln>
                <a:latin typeface="Arial" pitchFamily="18"/>
                <a:ea typeface="Arial" pitchFamily="2"/>
                <a:cs typeface="Arial" pitchFamily="2"/>
              </a:rPr>
              <a:t>, CSU</a:t>
            </a:r>
          </a:p>
          <a:p>
            <a:pPr marL="0" marR="0" lvl="0" indent="0" rtl="0" hangingPunct="0">
              <a:lnSpc>
                <a:spcPct val="100000"/>
              </a:lnSpc>
              <a:spcBef>
                <a:spcPts val="1123"/>
              </a:spcBef>
              <a:spcAft>
                <a:spcPts val="0"/>
              </a:spcAft>
              <a:buNone/>
              <a:tabLst/>
            </a:pPr>
            <a:endParaRPr lang="en-GB" sz="1990" b="0" i="0" u="none" strike="noStrike" dirty="0">
              <a:ln>
                <a:noFill/>
              </a:ln>
              <a:latin typeface="Arial" pitchFamily="18"/>
              <a:ea typeface="Arial" pitchFamily="2"/>
              <a:cs typeface="Ari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Google's Boolean Modifiers">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lvl="0"/>
            <a:fld id="{B4C990A9-1BFC-4FE1-96C1-A664DBD34A6C}" type="slidenum">
              <a:t>9</a:t>
            </a:fld>
            <a:endParaRPr lang="en-GB"/>
          </a:p>
        </p:txBody>
      </p:sp>
      <p:sp>
        <p:nvSpPr>
          <p:cNvPr id="2" name="Title 1"/>
          <p:cNvSpPr txBox="1">
            <a:spLocks noGrp="1"/>
          </p:cNvSpPr>
          <p:nvPr>
            <p:ph type="title" idx="4294967295"/>
          </p:nvPr>
        </p:nvSpPr>
        <p:spPr>
          <a:xfrm>
            <a:off x="503280" y="0"/>
            <a:ext cx="9072000" cy="1260360"/>
          </a:xfrm>
        </p:spPr>
        <p:txBody>
          <a:bodyPr wrap="square" lIns="90000" tIns="46800" rIns="90000" bIns="46800" anchorCtr="0">
            <a:spAutoFit/>
          </a:bodyPr>
          <a:lstStyle/>
          <a:p>
            <a:pPr lvl="0"/>
            <a:r>
              <a:rPr lang="en-GB" dirty="0"/>
              <a:t>Google's Boolean Modifiers</a:t>
            </a:r>
          </a:p>
        </p:txBody>
      </p:sp>
      <p:sp>
        <p:nvSpPr>
          <p:cNvPr id="3" name="Text Placeholder 2"/>
          <p:cNvSpPr txBox="1">
            <a:spLocks noGrp="1"/>
          </p:cNvSpPr>
          <p:nvPr>
            <p:ph type="body" idx="4294967295"/>
          </p:nvPr>
        </p:nvSpPr>
        <p:spPr>
          <a:xfrm>
            <a:off x="503279" y="1648326"/>
            <a:ext cx="9482931" cy="6604552"/>
          </a:xfrm>
        </p:spPr>
        <p:txBody>
          <a:bodyPr wrap="square" lIns="90000" tIns="46800" rIns="90000" bIns="46800" anchor="t" anchorCtr="0">
            <a:spAutoFit/>
          </a:bodyPr>
          <a:lstStyle/>
          <a:p>
            <a:pPr lvl="0">
              <a:lnSpc>
                <a:spcPct val="80000"/>
              </a:lnSpc>
              <a:spcBef>
                <a:spcPts val="799"/>
              </a:spcBef>
              <a:spcAft>
                <a:spcPts val="0"/>
              </a:spcAft>
              <a:buNone/>
            </a:pPr>
            <a:r>
              <a:rPr lang="en-GB" sz="2800" dirty="0"/>
              <a:t>AND is always </a:t>
            </a:r>
            <a:r>
              <a:rPr lang="en-GB" sz="2800" dirty="0" smtClean="0"/>
              <a:t>implied</a:t>
            </a:r>
            <a:endParaRPr lang="en-GB" sz="2800" dirty="0"/>
          </a:p>
          <a:p>
            <a:pPr lvl="0">
              <a:lnSpc>
                <a:spcPct val="80000"/>
              </a:lnSpc>
              <a:spcBef>
                <a:spcPts val="799"/>
              </a:spcBef>
              <a:spcAft>
                <a:spcPts val="0"/>
              </a:spcAft>
              <a:buNone/>
            </a:pPr>
            <a:endParaRPr lang="en-GB" sz="2800" dirty="0" smtClean="0"/>
          </a:p>
          <a:p>
            <a:pPr lvl="0">
              <a:lnSpc>
                <a:spcPct val="80000"/>
              </a:lnSpc>
              <a:spcBef>
                <a:spcPts val="799"/>
              </a:spcBef>
              <a:spcAft>
                <a:spcPts val="0"/>
              </a:spcAft>
              <a:buNone/>
            </a:pPr>
            <a:r>
              <a:rPr lang="en-GB" sz="2800" dirty="0" smtClean="0"/>
              <a:t>OR  </a:t>
            </a:r>
            <a:r>
              <a:rPr lang="en-GB" sz="2800" dirty="0"/>
              <a:t>(recycle steel OR iron)</a:t>
            </a:r>
          </a:p>
          <a:p>
            <a:pPr lvl="0">
              <a:lnSpc>
                <a:spcPct val="80000"/>
              </a:lnSpc>
              <a:spcBef>
                <a:spcPts val="799"/>
              </a:spcBef>
              <a:spcAft>
                <a:spcPts val="0"/>
              </a:spcAft>
              <a:buNone/>
            </a:pPr>
            <a:endParaRPr lang="en-GB" sz="2800" dirty="0" smtClean="0"/>
          </a:p>
          <a:p>
            <a:pPr lvl="0">
              <a:lnSpc>
                <a:spcPct val="80000"/>
              </a:lnSpc>
              <a:spcBef>
                <a:spcPts val="799"/>
              </a:spcBef>
              <a:spcAft>
                <a:spcPts val="0"/>
              </a:spcAft>
              <a:buNone/>
            </a:pPr>
            <a:r>
              <a:rPr lang="en-GB" sz="2800" dirty="0" smtClean="0"/>
              <a:t>"-" </a:t>
            </a:r>
            <a:r>
              <a:rPr lang="en-GB" sz="2800" dirty="0"/>
              <a:t>= NOT: Dog -collie</a:t>
            </a:r>
          </a:p>
          <a:p>
            <a:pPr lvl="0">
              <a:lnSpc>
                <a:spcPct val="80000"/>
              </a:lnSpc>
              <a:spcBef>
                <a:spcPts val="799"/>
              </a:spcBef>
              <a:spcAft>
                <a:spcPts val="0"/>
              </a:spcAft>
              <a:buNone/>
            </a:pPr>
            <a:endParaRPr lang="en-GB" sz="2800" dirty="0" smtClean="0"/>
          </a:p>
          <a:p>
            <a:pPr lvl="0">
              <a:lnSpc>
                <a:spcPct val="80000"/>
              </a:lnSpc>
              <a:spcBef>
                <a:spcPts val="799"/>
              </a:spcBef>
              <a:spcAft>
                <a:spcPts val="0"/>
              </a:spcAft>
              <a:buNone/>
            </a:pPr>
            <a:r>
              <a:rPr lang="en-GB" sz="2800" dirty="0" smtClean="0"/>
              <a:t>"+" </a:t>
            </a:r>
            <a:r>
              <a:rPr lang="en-GB" sz="2800" dirty="0"/>
              <a:t>= MUST: Dog +sheepdog</a:t>
            </a:r>
          </a:p>
          <a:p>
            <a:pPr lvl="1">
              <a:lnSpc>
                <a:spcPct val="80000"/>
              </a:lnSpc>
              <a:buNone/>
            </a:pPr>
            <a:endParaRPr lang="en-GB" sz="2800" dirty="0" smtClean="0"/>
          </a:p>
          <a:p>
            <a:pPr lvl="1">
              <a:lnSpc>
                <a:spcPct val="80000"/>
              </a:lnSpc>
              <a:buNone/>
            </a:pPr>
            <a:r>
              <a:rPr lang="en-GB" sz="2800" dirty="0" smtClean="0"/>
              <a:t>the </a:t>
            </a:r>
            <a:r>
              <a:rPr lang="en-GB" sz="2800" dirty="0"/>
              <a:t>main use of   + in searches is to force google not to ignore words such as  a, are, is etc</a:t>
            </a:r>
            <a:r>
              <a:rPr lang="en-GB" sz="2800" dirty="0" smtClean="0"/>
              <a:t>.</a:t>
            </a:r>
          </a:p>
          <a:p>
            <a:pPr lvl="0">
              <a:lnSpc>
                <a:spcPct val="80000"/>
              </a:lnSpc>
              <a:spcBef>
                <a:spcPts val="998"/>
              </a:spcBef>
              <a:spcAft>
                <a:spcPts val="0"/>
              </a:spcAft>
              <a:buNone/>
            </a:pPr>
            <a:r>
              <a:rPr lang="en-GB" sz="2800" dirty="0" smtClean="0"/>
              <a:t>Use </a:t>
            </a:r>
            <a:r>
              <a:rPr lang="en-GB" sz="2800" dirty="0"/>
              <a:t>quotes for exact phrase matching</a:t>
            </a:r>
            <a:r>
              <a:rPr lang="en-GB" sz="2800" dirty="0" smtClean="0"/>
              <a:t>:</a:t>
            </a:r>
          </a:p>
          <a:p>
            <a:pPr lvl="0">
              <a:lnSpc>
                <a:spcPct val="80000"/>
              </a:lnSpc>
              <a:spcBef>
                <a:spcPts val="998"/>
              </a:spcBef>
              <a:spcAft>
                <a:spcPts val="0"/>
              </a:spcAft>
              <a:buNone/>
            </a:pPr>
            <a:endParaRPr lang="en-GB" sz="2800" dirty="0"/>
          </a:p>
          <a:p>
            <a:pPr lvl="1">
              <a:lnSpc>
                <a:spcPct val="80000"/>
              </a:lnSpc>
              <a:spcBef>
                <a:spcPts val="349"/>
              </a:spcBef>
              <a:spcAft>
                <a:spcPts val="0"/>
              </a:spcAft>
            </a:pPr>
            <a:r>
              <a:rPr lang="en-GB" sz="2400" dirty="0"/>
              <a:t>"jack and </a:t>
            </a:r>
            <a:r>
              <a:rPr lang="en-GB" sz="2400" dirty="0"/>
              <a:t>J</a:t>
            </a:r>
            <a:r>
              <a:rPr lang="en-GB" sz="2400" dirty="0" smtClean="0"/>
              <a:t>ill </a:t>
            </a:r>
            <a:r>
              <a:rPr lang="en-GB" sz="2400" dirty="0"/>
              <a:t>went up the hill"</a:t>
            </a:r>
          </a:p>
          <a:p>
            <a:pPr marL="432000" lvl="0" indent="-324000">
              <a:lnSpc>
                <a:spcPct val="80000"/>
              </a:lnSpc>
              <a:spcBef>
                <a:spcPts val="400"/>
              </a:spcBef>
              <a:spcAft>
                <a:spcPts val="0"/>
              </a:spcAft>
              <a:buNone/>
              <a:tabLst>
                <a:tab pos="432000" algn="l"/>
                <a:tab pos="1003320" algn="l"/>
                <a:tab pos="1917719" algn="l"/>
                <a:tab pos="2832119" algn="l"/>
                <a:tab pos="3746519" algn="l"/>
                <a:tab pos="4660919" algn="l"/>
                <a:tab pos="5575320" algn="l"/>
                <a:tab pos="6489720" algn="l"/>
                <a:tab pos="7404120" algn="l"/>
                <a:tab pos="8318520" algn="l"/>
                <a:tab pos="9232920" algn="l"/>
                <a:tab pos="10147320" algn="l"/>
              </a:tabLst>
            </a:pPr>
            <a:r>
              <a:rPr lang="en-GB" sz="2400" dirty="0"/>
              <a:t>					</a:t>
            </a:r>
          </a:p>
          <a:p>
            <a:pPr marL="432000" lvl="0" indent="-324000">
              <a:lnSpc>
                <a:spcPct val="80000"/>
              </a:lnSpc>
              <a:spcBef>
                <a:spcPts val="400"/>
              </a:spcBef>
              <a:spcAft>
                <a:spcPts val="0"/>
              </a:spcAft>
              <a:buNone/>
            </a:pPr>
            <a:endParaRPr lang="en-GB"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1919</TotalTime>
  <Words>3407</Words>
  <Application>Microsoft Office PowerPoint</Application>
  <PresentationFormat>Custom</PresentationFormat>
  <Paragraphs>567</Paragraphs>
  <Slides>62</Slides>
  <Notes>61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62</vt:i4>
      </vt:variant>
    </vt:vector>
  </HeadingPairs>
  <TitlesOfParts>
    <vt:vector size="70" baseType="lpstr">
      <vt:lpstr>Arial</vt:lpstr>
      <vt:lpstr>Calibri</vt:lpstr>
      <vt:lpstr>Courier New</vt:lpstr>
      <vt:lpstr>DejaVu Sans Condensed</vt:lpstr>
      <vt:lpstr>StarSymbol</vt:lpstr>
      <vt:lpstr>Times New Roman</vt:lpstr>
      <vt:lpstr>Default</vt:lpstr>
      <vt:lpstr>Default 1</vt:lpstr>
      <vt:lpstr>Google Hacking</vt:lpstr>
      <vt:lpstr>How?</vt:lpstr>
      <vt:lpstr>Some Basics</vt:lpstr>
      <vt:lpstr>Google Bombing is not  Google Hacking!</vt:lpstr>
      <vt:lpstr>So What Determines Page Relevance and Rating?</vt:lpstr>
      <vt:lpstr>Anatomy of a Search</vt:lpstr>
      <vt:lpstr>How Google Finds Pages</vt:lpstr>
      <vt:lpstr> How Do I Get Results?</vt:lpstr>
      <vt:lpstr>Google's Boolean Modifiers</vt:lpstr>
      <vt:lpstr>Wildcards</vt:lpstr>
      <vt:lpstr>Advanced Searching</vt:lpstr>
      <vt:lpstr>Advanced Operators (modifiers)</vt:lpstr>
      <vt:lpstr>Review: Basic Search</vt:lpstr>
      <vt:lpstr>Advanced Operators/Modifiers</vt:lpstr>
      <vt:lpstr>Google Directives</vt:lpstr>
      <vt:lpstr>Google Directives</vt:lpstr>
      <vt:lpstr>Google Directives</vt:lpstr>
      <vt:lpstr>Google Directives</vt:lpstr>
      <vt:lpstr>PowerPoint Presentation</vt:lpstr>
      <vt:lpstr>wayback machine</vt:lpstr>
      <vt:lpstr>Google Directives</vt:lpstr>
      <vt:lpstr>Google Directives</vt:lpstr>
      <vt:lpstr>Google Directives</vt:lpstr>
      <vt:lpstr>Google Directives</vt:lpstr>
      <vt:lpstr>Google Directives</vt:lpstr>
      <vt:lpstr>Bing Directive</vt:lpstr>
      <vt:lpstr>PowerPoint Presentation</vt:lpstr>
      <vt:lpstr>Google search examples</vt:lpstr>
      <vt:lpstr>Additional tips</vt:lpstr>
      <vt:lpstr>Example Robots.txt</vt:lpstr>
      <vt:lpstr>Fake GoogleBots</vt:lpstr>
      <vt:lpstr>Index of</vt:lpstr>
      <vt:lpstr>Searches</vt:lpstr>
      <vt:lpstr>Johnny Long's Disclaimer</vt:lpstr>
      <vt:lpstr>Directory Listings</vt:lpstr>
      <vt:lpstr>Searching for vulnerable sites</vt:lpstr>
      <vt:lpstr>Searching for vulnerable sites</vt:lpstr>
      <vt:lpstr>Searching for vulnerable sites</vt:lpstr>
      <vt:lpstr>Searching for vulnerable sites</vt:lpstr>
      <vt:lpstr>Searching for vulnerable sites</vt:lpstr>
      <vt:lpstr>Searching for vulnerable sites</vt:lpstr>
      <vt:lpstr>GooPot</vt:lpstr>
      <vt:lpstr>defending against google hacking</vt:lpstr>
      <vt:lpstr>defending against google hacking</vt:lpstr>
      <vt:lpstr>defending against google hacking</vt:lpstr>
      <vt:lpstr>defending against google hacking</vt:lpstr>
      <vt:lpstr>defending against google hacking</vt:lpstr>
      <vt:lpstr>defending against google hacking</vt:lpstr>
      <vt:lpstr>Automated Google Reconnaissance</vt:lpstr>
      <vt:lpstr>SiteDigger</vt:lpstr>
      <vt:lpstr>Gooscan</vt:lpstr>
      <vt:lpstr>Goolag Scanner</vt:lpstr>
      <vt:lpstr>Goolag Scanner</vt:lpstr>
      <vt:lpstr>Google CAPTCHA</vt:lpstr>
      <vt:lpstr>Google Alerts</vt:lpstr>
      <vt:lpstr>GHDB</vt:lpstr>
      <vt:lpstr>defence method: CAPTCHA</vt:lpstr>
      <vt:lpstr>Google Extras...</vt:lpstr>
      <vt:lpstr>Using google as a proxy</vt:lpstr>
      <vt:lpstr>References</vt:lpstr>
      <vt:lpstr>References</vt:lpstr>
      <vt:lpstr>Google Hacks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Hacking</dc:title>
  <dc:creator>Josh Reynolds</dc:creator>
  <cp:lastModifiedBy>Josh Reynolds</cp:lastModifiedBy>
  <cp:revision>78</cp:revision>
  <cp:lastPrinted>2017-10-09T07:13:21Z</cp:lastPrinted>
  <dcterms:created xsi:type="dcterms:W3CDTF">2008-02-15T21:31:38Z</dcterms:created>
  <dcterms:modified xsi:type="dcterms:W3CDTF">2018-10-15T16:38:15Z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