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0" r:id="rId5"/>
  </p:sldMasterIdLst>
  <p:notesMasterIdLst>
    <p:notesMasterId r:id="rId44"/>
  </p:notesMasterIdLst>
  <p:handoutMasterIdLst>
    <p:handoutMasterId r:id="rId45"/>
  </p:handoutMasterIdLst>
  <p:sldIdLst>
    <p:sldId id="1485" r:id="rId6"/>
    <p:sldId id="970" r:id="rId7"/>
    <p:sldId id="972" r:id="rId8"/>
    <p:sldId id="973" r:id="rId9"/>
    <p:sldId id="974" r:id="rId10"/>
    <p:sldId id="975" r:id="rId11"/>
    <p:sldId id="1064" r:id="rId12"/>
    <p:sldId id="977" r:id="rId13"/>
    <p:sldId id="978" r:id="rId14"/>
    <p:sldId id="1065" r:id="rId15"/>
    <p:sldId id="1005" r:id="rId16"/>
    <p:sldId id="981" r:id="rId17"/>
    <p:sldId id="1486" r:id="rId18"/>
    <p:sldId id="1482" r:id="rId19"/>
    <p:sldId id="557" r:id="rId20"/>
    <p:sldId id="558" r:id="rId21"/>
    <p:sldId id="575" r:id="rId22"/>
    <p:sldId id="681" r:id="rId23"/>
    <p:sldId id="561" r:id="rId24"/>
    <p:sldId id="562" r:id="rId25"/>
    <p:sldId id="682" r:id="rId26"/>
    <p:sldId id="563" r:id="rId27"/>
    <p:sldId id="1487" r:id="rId28"/>
    <p:sldId id="1484" r:id="rId29"/>
    <p:sldId id="1080" r:id="rId30"/>
    <p:sldId id="1081" r:id="rId31"/>
    <p:sldId id="1082" r:id="rId32"/>
    <p:sldId id="1083" r:id="rId33"/>
    <p:sldId id="1202" r:id="rId34"/>
    <p:sldId id="1095" r:id="rId35"/>
    <p:sldId id="1085" r:id="rId36"/>
    <p:sldId id="1086" r:id="rId37"/>
    <p:sldId id="1087" r:id="rId38"/>
    <p:sldId id="1208" r:id="rId39"/>
    <p:sldId id="1088" r:id="rId40"/>
    <p:sldId id="1159" r:id="rId41"/>
    <p:sldId id="1160" r:id="rId42"/>
    <p:sldId id="1089" r:id="rId43"/>
  </p:sldIdLst>
  <p:sldSz cx="9144000" cy="6858000" type="screen4x3"/>
  <p:notesSz cx="6669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Scully" initials="TS" lastIdx="1" clrIdx="0">
    <p:extLst>
      <p:ext uri="{19B8F6BF-5375-455C-9EA6-DF929625EA0E}">
        <p15:presenceInfo xmlns:p15="http://schemas.microsoft.com/office/powerpoint/2012/main" userId="S-1-5-21-1371743536-1239505358-821170639-243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AA4"/>
    <a:srgbClr val="6E99D4"/>
    <a:srgbClr val="766A63"/>
    <a:srgbClr val="0055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21" autoAdjust="0"/>
    <p:restoredTop sz="79036" autoAdjust="0"/>
  </p:normalViewPr>
  <p:slideViewPr>
    <p:cSldViewPr snapToGrid="0" snapToObjects="1">
      <p:cViewPr varScale="1">
        <p:scale>
          <a:sx n="69" d="100"/>
          <a:sy n="69" d="100"/>
        </p:scale>
        <p:origin x="864" y="31"/>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AB761F94-0393-9248-921F-7643E7D6721B}" type="datetimeFigureOut">
              <a:rPr lang="en-US" smtClean="0"/>
              <a:t>11/16/2020</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D2D10911-DBD5-3C49-98A6-B023B83951EA}" type="slidenum">
              <a:rPr lang="en-US" smtClean="0"/>
              <a:t>‹#›</a:t>
            </a:fld>
            <a:endParaRPr lang="en-US"/>
          </a:p>
        </p:txBody>
      </p:sp>
    </p:spTree>
    <p:extLst>
      <p:ext uri="{BB962C8B-B14F-4D97-AF65-F5344CB8AC3E}">
        <p14:creationId xmlns:p14="http://schemas.microsoft.com/office/powerpoint/2010/main" val="21997887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EA274E8C-6B54-0A42-A411-AE0EB592F8F9}" type="datetimeFigureOut">
              <a:rPr lang="en-US" smtClean="0"/>
              <a:t>11/16/2020</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ABF01736-A7F4-9D45-9557-DC5897D5E06E}" type="slidenum">
              <a:rPr lang="en-US" smtClean="0"/>
              <a:t>‹#›</a:t>
            </a:fld>
            <a:endParaRPr lang="en-US"/>
          </a:p>
        </p:txBody>
      </p:sp>
    </p:spTree>
    <p:extLst>
      <p:ext uri="{BB962C8B-B14F-4D97-AF65-F5344CB8AC3E}">
        <p14:creationId xmlns:p14="http://schemas.microsoft.com/office/powerpoint/2010/main" val="14079894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Multiple_comparisons_proble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BF01736-A7F4-9D45-9557-DC5897D5E06E}" type="slidenum">
              <a:rPr lang="en-US" smtClean="0"/>
              <a:t>1</a:t>
            </a:fld>
            <a:endParaRPr lang="en-US"/>
          </a:p>
        </p:txBody>
      </p:sp>
    </p:spTree>
    <p:extLst>
      <p:ext uri="{BB962C8B-B14F-4D97-AF65-F5344CB8AC3E}">
        <p14:creationId xmlns:p14="http://schemas.microsoft.com/office/powerpoint/2010/main" val="4015634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BF01736-A7F4-9D45-9557-DC5897D5E06E}" type="slidenum">
              <a:rPr lang="en-US" smtClean="0"/>
              <a:t>13</a:t>
            </a:fld>
            <a:endParaRPr lang="en-US"/>
          </a:p>
        </p:txBody>
      </p:sp>
    </p:spTree>
    <p:extLst>
      <p:ext uri="{BB962C8B-B14F-4D97-AF65-F5344CB8AC3E}">
        <p14:creationId xmlns:p14="http://schemas.microsoft.com/office/powerpoint/2010/main" val="427864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Noise would be incorrectly classified instances (basically</a:t>
            </a:r>
            <a:r>
              <a:rPr lang="en-IE" baseline="0" dirty="0"/>
              <a:t> errors in the data). If we happen to rely on a noisy instance in order to classify another instance then the new instance would also be incorrect.</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14</a:t>
            </a:fld>
            <a:endParaRPr lang="en-IE"/>
          </a:p>
        </p:txBody>
      </p:sp>
    </p:spTree>
    <p:extLst>
      <p:ext uri="{BB962C8B-B14F-4D97-AF65-F5344CB8AC3E}">
        <p14:creationId xmlns:p14="http://schemas.microsoft.com/office/powerpoint/2010/main" val="933769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Decision</a:t>
            </a:r>
            <a:r>
              <a:rPr lang="en-IE" baseline="0" dirty="0"/>
              <a:t> trees and random forests are one of the few algorithms that are impacted by scaling in any way. </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15</a:t>
            </a:fld>
            <a:endParaRPr lang="en-IE"/>
          </a:p>
        </p:txBody>
      </p:sp>
    </p:spTree>
    <p:extLst>
      <p:ext uri="{BB962C8B-B14F-4D97-AF65-F5344CB8AC3E}">
        <p14:creationId xmlns:p14="http://schemas.microsoft.com/office/powerpoint/2010/main" val="327110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Noise would be incorrectly classified instances (basically</a:t>
            </a:r>
            <a:r>
              <a:rPr lang="en-IE" baseline="0" dirty="0"/>
              <a:t> errors in the data). If we happen to rely on a noisy instance in order to classify another instance then the new instance would also be incorrect.</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16</a:t>
            </a:fld>
            <a:endParaRPr lang="en-IE"/>
          </a:p>
        </p:txBody>
      </p:sp>
    </p:spTree>
    <p:extLst>
      <p:ext uri="{BB962C8B-B14F-4D97-AF65-F5344CB8AC3E}">
        <p14:creationId xmlns:p14="http://schemas.microsoft.com/office/powerpoint/2010/main" val="1448980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73050" indent="-273050" fontAlgn="base">
              <a:spcBef>
                <a:spcPts val="600"/>
              </a:spcBef>
              <a:spcAft>
                <a:spcPct val="0"/>
              </a:spcAft>
              <a:buClr>
                <a:schemeClr val="accent1"/>
              </a:buClr>
              <a:buSzPct val="76000"/>
              <a:buFont typeface="Wingdings 3" pitchFamily="18" charset="2"/>
              <a:buChar char=""/>
              <a:defRPr/>
            </a:pPr>
            <a:r>
              <a:rPr lang="en-IE" dirty="0"/>
              <a:t>Normalization can be very sensitive to the presence of </a:t>
            </a:r>
            <a:r>
              <a:rPr lang="en-IE" u="sng" dirty="0"/>
              <a:t>outliers </a:t>
            </a:r>
          </a:p>
        </p:txBody>
      </p:sp>
      <p:sp>
        <p:nvSpPr>
          <p:cNvPr id="4" name="Slide Number Placeholder 3"/>
          <p:cNvSpPr>
            <a:spLocks noGrp="1"/>
          </p:cNvSpPr>
          <p:nvPr>
            <p:ph type="sldNum" sz="quarter" idx="10"/>
          </p:nvPr>
        </p:nvSpPr>
        <p:spPr/>
        <p:txBody>
          <a:bodyPr/>
          <a:lstStyle/>
          <a:p>
            <a:fld id="{892022A9-0E54-45F5-B7EF-9B63D5316C28}" type="slidenum">
              <a:rPr lang="en-IE" smtClean="0"/>
              <a:pPr/>
              <a:t>17</a:t>
            </a:fld>
            <a:endParaRPr lang="en-IE"/>
          </a:p>
        </p:txBody>
      </p:sp>
    </p:spTree>
    <p:extLst>
      <p:ext uri="{BB962C8B-B14F-4D97-AF65-F5344CB8AC3E}">
        <p14:creationId xmlns:p14="http://schemas.microsoft.com/office/powerpoint/2010/main" val="2315427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73050" indent="-273050" fontAlgn="base">
              <a:spcBef>
                <a:spcPts val="600"/>
              </a:spcBef>
              <a:spcAft>
                <a:spcPct val="0"/>
              </a:spcAft>
              <a:buClr>
                <a:schemeClr val="accent1"/>
              </a:buClr>
              <a:buSzPct val="76000"/>
              <a:buFont typeface="Wingdings 3" pitchFamily="18" charset="2"/>
              <a:buChar char=""/>
              <a:defRPr/>
            </a:pPr>
            <a:r>
              <a:rPr lang="en-IE" dirty="0"/>
              <a:t>Normalization can be very sensitive to the presence of </a:t>
            </a:r>
            <a:r>
              <a:rPr lang="en-IE" u="sng" dirty="0"/>
              <a:t>outliers </a:t>
            </a:r>
          </a:p>
        </p:txBody>
      </p:sp>
      <p:sp>
        <p:nvSpPr>
          <p:cNvPr id="4" name="Slide Number Placeholder 3"/>
          <p:cNvSpPr>
            <a:spLocks noGrp="1"/>
          </p:cNvSpPr>
          <p:nvPr>
            <p:ph type="sldNum" sz="quarter" idx="10"/>
          </p:nvPr>
        </p:nvSpPr>
        <p:spPr/>
        <p:txBody>
          <a:bodyPr/>
          <a:lstStyle/>
          <a:p>
            <a:fld id="{892022A9-0E54-45F5-B7EF-9B63D5316C28}" type="slidenum">
              <a:rPr lang="en-IE" smtClean="0"/>
              <a:pPr/>
              <a:t>18</a:t>
            </a:fld>
            <a:endParaRPr lang="en-IE"/>
          </a:p>
        </p:txBody>
      </p:sp>
    </p:spTree>
    <p:extLst>
      <p:ext uri="{BB962C8B-B14F-4D97-AF65-F5344CB8AC3E}">
        <p14:creationId xmlns:p14="http://schemas.microsoft.com/office/powerpoint/2010/main" val="2237378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https://www.analyticsvidhya.com/blog/2016/07/practical-guide-data-preprocessing-python-scikit-learn/ </a:t>
            </a:r>
          </a:p>
          <a:p>
            <a:endParaRPr lang="en-IE" dirty="0"/>
          </a:p>
          <a:p>
            <a:r>
              <a:rPr lang="en-IE" dirty="0"/>
              <a:t>Elements such as l1 ,l2 </a:t>
            </a:r>
            <a:r>
              <a:rPr lang="en-IE" dirty="0" err="1"/>
              <a:t>regularizer</a:t>
            </a:r>
            <a:r>
              <a:rPr lang="en-IE" dirty="0"/>
              <a:t> in linear models (logistic comes under this category) and RBF kernel in SVM in objective function of learners assumes that all the features are </a:t>
            </a:r>
            <a:r>
              <a:rPr lang="en-IE" dirty="0" err="1"/>
              <a:t>centered</a:t>
            </a:r>
            <a:r>
              <a:rPr lang="en-IE" dirty="0"/>
              <a:t> around zero and have variance in the same order.</a:t>
            </a:r>
          </a:p>
          <a:p>
            <a:r>
              <a:rPr lang="en-IE" dirty="0">
                <a:effectLst/>
              </a:rPr>
              <a:t>Features having larger order of variance would dominate on the objective function as it happened in the previous section with the feature having large range.</a:t>
            </a:r>
          </a:p>
          <a:p>
            <a:endParaRPr lang="en-IE" dirty="0">
              <a:effectLst/>
            </a:endParaRPr>
          </a:p>
          <a:p>
            <a:r>
              <a:rPr lang="en-IE" dirty="0"/>
              <a:t>Other learners like </a:t>
            </a:r>
            <a:r>
              <a:rPr lang="en-IE" dirty="0" err="1"/>
              <a:t>kNN</a:t>
            </a:r>
            <a:r>
              <a:rPr lang="en-IE" dirty="0"/>
              <a:t> with </a:t>
            </a:r>
            <a:r>
              <a:rPr lang="en-IE" dirty="0" err="1"/>
              <a:t>euclidean</a:t>
            </a:r>
            <a:r>
              <a:rPr lang="en-IE" dirty="0"/>
              <a:t> distance measure, k-means, SVM, perceptron, neural networks, linear discriminant analysis, principal component analysis may perform better with standardized data.</a:t>
            </a:r>
            <a:endParaRPr lang="en-IE" dirty="0">
              <a:effectLst/>
            </a:endParaRPr>
          </a:p>
        </p:txBody>
      </p:sp>
      <p:sp>
        <p:nvSpPr>
          <p:cNvPr id="4" name="Slide Number Placeholder 3"/>
          <p:cNvSpPr>
            <a:spLocks noGrp="1"/>
          </p:cNvSpPr>
          <p:nvPr>
            <p:ph type="sldNum" sz="quarter" idx="10"/>
          </p:nvPr>
        </p:nvSpPr>
        <p:spPr/>
        <p:txBody>
          <a:bodyPr/>
          <a:lstStyle/>
          <a:p>
            <a:fld id="{892022A9-0E54-45F5-B7EF-9B63D5316C28}" type="slidenum">
              <a:rPr lang="en-IE" smtClean="0"/>
              <a:pPr/>
              <a:t>19</a:t>
            </a:fld>
            <a:endParaRPr lang="en-IE"/>
          </a:p>
        </p:txBody>
      </p:sp>
    </p:spTree>
    <p:extLst>
      <p:ext uri="{BB962C8B-B14F-4D97-AF65-F5344CB8AC3E}">
        <p14:creationId xmlns:p14="http://schemas.microsoft.com/office/powerpoint/2010/main" val="3265065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IE" b="1" dirty="0"/>
              <a:t>Standardization of a dataset is a common requirement for many machine learning estimators: they might behave badly if the individual feature do not more or less look like standard normally distributed data (e.g. Gaussian with 0 mean and unit variance).</a:t>
            </a:r>
          </a:p>
          <a:p>
            <a:r>
              <a:rPr lang="en-IE" b="1" dirty="0"/>
              <a:t>For instance many elements used in the objective function of a learning algorithm (such as the RBF kernel of Support Vector Machines or the L1 and L2 </a:t>
            </a:r>
            <a:r>
              <a:rPr lang="en-IE" b="1" dirty="0" err="1"/>
              <a:t>regularizers</a:t>
            </a:r>
            <a:r>
              <a:rPr lang="en-IE" b="1" dirty="0"/>
              <a:t> of linear models) assume that all features are </a:t>
            </a:r>
            <a:r>
              <a:rPr lang="en-IE" b="1" dirty="0" err="1"/>
              <a:t>centered</a:t>
            </a:r>
            <a:r>
              <a:rPr lang="en-IE" b="1" dirty="0"/>
              <a:t> around 0 and have variance in the same order</a:t>
            </a:r>
          </a:p>
          <a:p>
            <a:endParaRPr lang="en-IE" dirty="0"/>
          </a:p>
          <a:p>
            <a:endParaRPr lang="en-IE" dirty="0"/>
          </a:p>
          <a:p>
            <a:r>
              <a:rPr lang="en-IE" dirty="0"/>
              <a:t>Standardize features by removing the mean and scaling to unit variance</a:t>
            </a:r>
          </a:p>
          <a:p>
            <a:r>
              <a:rPr lang="en-IE" dirty="0" err="1"/>
              <a:t>Centering</a:t>
            </a:r>
            <a:r>
              <a:rPr lang="en-IE" dirty="0"/>
              <a:t> and scaling happen independently on each feature by computing the relevant statistics on the samples in the training set. Mean and standard deviation are then stored to be used on later data using the </a:t>
            </a:r>
            <a:r>
              <a:rPr lang="en-IE" i="1" dirty="0"/>
              <a:t>transform</a:t>
            </a:r>
            <a:r>
              <a:rPr lang="en-IE" dirty="0"/>
              <a:t> method.</a:t>
            </a:r>
          </a:p>
          <a:p>
            <a:r>
              <a:rPr lang="en-IE" dirty="0"/>
              <a:t>Standardization of a dataset is a common requirement for many machine learning estimators: they might behave badly if the individual feature do not more or less look like standard normally distributed data (e.g. Gaussian with 0 mean and unit variance).</a:t>
            </a:r>
          </a:p>
          <a:p>
            <a:r>
              <a:rPr lang="en-IE" dirty="0"/>
              <a:t>For instance many elements used in the objective function of a learning algorithm (such as the RBF kernel of Support Vector Machines or the L1 and L2 </a:t>
            </a:r>
            <a:r>
              <a:rPr lang="en-IE" dirty="0" err="1"/>
              <a:t>regularizers</a:t>
            </a:r>
            <a:r>
              <a:rPr lang="en-IE" dirty="0"/>
              <a:t> of linear models) assume that all features are </a:t>
            </a:r>
            <a:r>
              <a:rPr lang="en-IE" dirty="0" err="1"/>
              <a:t>centered</a:t>
            </a:r>
            <a:r>
              <a:rPr lang="en-IE" dirty="0"/>
              <a:t> around 0 and have variance in the same order. If a feature has a variance that is orders of magnitude larger that others, it might dominate the objective function and make the estimator unable to learn from other features correctly as expected.</a:t>
            </a:r>
          </a:p>
          <a:p>
            <a:r>
              <a:rPr lang="en-IE" dirty="0"/>
              <a:t>This scaler can also be applied to sparse CSR or CSC matrices by passing </a:t>
            </a:r>
            <a:r>
              <a:rPr lang="en-IE" i="1" dirty="0" err="1"/>
              <a:t>with_mean</a:t>
            </a:r>
            <a:r>
              <a:rPr lang="en-IE" i="1" dirty="0"/>
              <a:t>=False</a:t>
            </a:r>
            <a:r>
              <a:rPr lang="en-IE" dirty="0"/>
              <a:t> to avoid breaking the sparsity structure of the data.</a:t>
            </a:r>
          </a:p>
        </p:txBody>
      </p:sp>
      <p:sp>
        <p:nvSpPr>
          <p:cNvPr id="4" name="Slide Number Placeholder 3"/>
          <p:cNvSpPr>
            <a:spLocks noGrp="1"/>
          </p:cNvSpPr>
          <p:nvPr>
            <p:ph type="sldNum" sz="quarter" idx="10"/>
          </p:nvPr>
        </p:nvSpPr>
        <p:spPr/>
        <p:txBody>
          <a:bodyPr/>
          <a:lstStyle/>
          <a:p>
            <a:fld id="{892022A9-0E54-45F5-B7EF-9B63D5316C28}" type="slidenum">
              <a:rPr lang="en-IE" smtClean="0"/>
              <a:pPr/>
              <a:t>20</a:t>
            </a:fld>
            <a:endParaRPr lang="en-IE"/>
          </a:p>
        </p:txBody>
      </p:sp>
    </p:spTree>
    <p:extLst>
      <p:ext uri="{BB962C8B-B14F-4D97-AF65-F5344CB8AC3E}">
        <p14:creationId xmlns:p14="http://schemas.microsoft.com/office/powerpoint/2010/main" val="2228528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73050" indent="-273050" fontAlgn="base">
              <a:spcBef>
                <a:spcPts val="600"/>
              </a:spcBef>
              <a:spcAft>
                <a:spcPct val="0"/>
              </a:spcAft>
              <a:buClr>
                <a:schemeClr val="accent1"/>
              </a:buClr>
              <a:buSzPct val="76000"/>
              <a:buFont typeface="Wingdings 3" pitchFamily="18" charset="2"/>
              <a:buChar char=""/>
              <a:defRPr/>
            </a:pPr>
            <a:r>
              <a:rPr lang="en-IE" dirty="0"/>
              <a:t>Normalization can be very sensitive to the presence of </a:t>
            </a:r>
            <a:r>
              <a:rPr lang="en-IE" u="sng" dirty="0"/>
              <a:t>outliers </a:t>
            </a:r>
          </a:p>
        </p:txBody>
      </p:sp>
      <p:sp>
        <p:nvSpPr>
          <p:cNvPr id="4" name="Slide Number Placeholder 3"/>
          <p:cNvSpPr>
            <a:spLocks noGrp="1"/>
          </p:cNvSpPr>
          <p:nvPr>
            <p:ph type="sldNum" sz="quarter" idx="10"/>
          </p:nvPr>
        </p:nvSpPr>
        <p:spPr/>
        <p:txBody>
          <a:bodyPr/>
          <a:lstStyle/>
          <a:p>
            <a:fld id="{892022A9-0E54-45F5-B7EF-9B63D5316C28}" type="slidenum">
              <a:rPr lang="en-IE" smtClean="0"/>
              <a:pPr/>
              <a:t>21</a:t>
            </a:fld>
            <a:endParaRPr lang="en-IE"/>
          </a:p>
        </p:txBody>
      </p:sp>
    </p:spTree>
    <p:extLst>
      <p:ext uri="{BB962C8B-B14F-4D97-AF65-F5344CB8AC3E}">
        <p14:creationId xmlns:p14="http://schemas.microsoft.com/office/powerpoint/2010/main" val="3890580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scaling impacts</a:t>
            </a:r>
            <a:r>
              <a:rPr lang="en-IE" baseline="0" dirty="0"/>
              <a:t> the overall range. However, it doesn’t impact </a:t>
            </a:r>
            <a:r>
              <a:rPr lang="en-IE" dirty="0"/>
              <a:t>frequency distribution (shape) of a set of continuous data.</a:t>
            </a:r>
          </a:p>
        </p:txBody>
      </p:sp>
      <p:sp>
        <p:nvSpPr>
          <p:cNvPr id="4" name="Slide Number Placeholder 3"/>
          <p:cNvSpPr>
            <a:spLocks noGrp="1"/>
          </p:cNvSpPr>
          <p:nvPr>
            <p:ph type="sldNum" sz="quarter" idx="10"/>
          </p:nvPr>
        </p:nvSpPr>
        <p:spPr/>
        <p:txBody>
          <a:bodyPr/>
          <a:lstStyle/>
          <a:p>
            <a:fld id="{ABF01736-A7F4-9D45-9557-DC5897D5E06E}" type="slidenum">
              <a:rPr lang="en-US" smtClean="0"/>
              <a:t>22</a:t>
            </a:fld>
            <a:endParaRPr lang="en-US"/>
          </a:p>
        </p:txBody>
      </p:sp>
    </p:spTree>
    <p:extLst>
      <p:ext uri="{BB962C8B-B14F-4D97-AF65-F5344CB8AC3E}">
        <p14:creationId xmlns:p14="http://schemas.microsoft.com/office/powerpoint/2010/main" val="191498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Noise would be incorrectly classified instances (basically</a:t>
            </a:r>
            <a:r>
              <a:rPr lang="en-IE" baseline="0" dirty="0"/>
              <a:t> errors in the data). If we happen to rely on a noisy instance in order to classify another instance then the new instance would also be incorrect.</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2</a:t>
            </a:fld>
            <a:endParaRPr lang="en-IE"/>
          </a:p>
        </p:txBody>
      </p:sp>
    </p:spTree>
    <p:extLst>
      <p:ext uri="{BB962C8B-B14F-4D97-AF65-F5344CB8AC3E}">
        <p14:creationId xmlns:p14="http://schemas.microsoft.com/office/powerpoint/2010/main" val="229541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BF01736-A7F4-9D45-9557-DC5897D5E06E}" type="slidenum">
              <a:rPr lang="en-US" smtClean="0"/>
              <a:t>23</a:t>
            </a:fld>
            <a:endParaRPr lang="en-US"/>
          </a:p>
        </p:txBody>
      </p:sp>
    </p:spTree>
    <p:extLst>
      <p:ext uri="{BB962C8B-B14F-4D97-AF65-F5344CB8AC3E}">
        <p14:creationId xmlns:p14="http://schemas.microsoft.com/office/powerpoint/2010/main" val="4150681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Noise would be incorrectly classified instances (basically</a:t>
            </a:r>
            <a:r>
              <a:rPr lang="en-IE" baseline="0" dirty="0"/>
              <a:t> errors in the data). If we happen to rely on a noisy instance in order to classify another instance then the new instance would also be incorrect.</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24</a:t>
            </a:fld>
            <a:endParaRPr lang="en-IE"/>
          </a:p>
        </p:txBody>
      </p:sp>
    </p:spTree>
    <p:extLst>
      <p:ext uri="{BB962C8B-B14F-4D97-AF65-F5344CB8AC3E}">
        <p14:creationId xmlns:p14="http://schemas.microsoft.com/office/powerpoint/2010/main" val="1694059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Less redundant data means less opportunity to make decisions based on noise</a:t>
            </a:r>
          </a:p>
          <a:p>
            <a:r>
              <a:rPr lang="en-IE" dirty="0"/>
              <a:t>Less misleading data means modelling accuracy improves</a:t>
            </a:r>
            <a:r>
              <a:rPr lang="en-IE" baseline="0" dirty="0"/>
              <a:t> </a:t>
            </a:r>
          </a:p>
          <a:p>
            <a:r>
              <a:rPr lang="en-IE" baseline="0" dirty="0"/>
              <a:t>Less data means that algorithms train faster</a:t>
            </a:r>
          </a:p>
          <a:p>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25</a:t>
            </a:fld>
            <a:endParaRPr lang="en-IE"/>
          </a:p>
        </p:txBody>
      </p:sp>
    </p:spTree>
    <p:extLst>
      <p:ext uri="{BB962C8B-B14F-4D97-AF65-F5344CB8AC3E}">
        <p14:creationId xmlns:p14="http://schemas.microsoft.com/office/powerpoint/2010/main" val="3272896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a:p>
            <a:r>
              <a:rPr lang="en-IE" dirty="0" err="1"/>
              <a:t>Anova</a:t>
            </a:r>
            <a:r>
              <a:rPr lang="en-IE" dirty="0"/>
              <a:t> is conceptually similar to </a:t>
            </a:r>
            <a:r>
              <a:rPr lang="en-IE" dirty="0">
                <a:hlinkClick r:id="rId3"/>
              </a:rPr>
              <a:t>multiple two-sample t-tests</a:t>
            </a:r>
            <a:endParaRPr lang="en-IE" dirty="0"/>
          </a:p>
          <a:p>
            <a:endParaRPr lang="en-IE" dirty="0"/>
          </a:p>
          <a:p>
            <a:r>
              <a:rPr lang="en-US" dirty="0"/>
              <a:t>To fit a linear regression model, we select those features which have a high correlation with our target variable MEDV. By looking at the correlation matrix we can see that RM has a strong positive correlation with MEDV (0.7) where as LSTAT has a high negative correlation with MEDV(-0.74).</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26</a:t>
            </a:fld>
            <a:endParaRPr lang="en-IE"/>
          </a:p>
        </p:txBody>
      </p:sp>
    </p:spTree>
    <p:extLst>
      <p:ext uri="{BB962C8B-B14F-4D97-AF65-F5344CB8AC3E}">
        <p14:creationId xmlns:p14="http://schemas.microsoft.com/office/powerpoint/2010/main" val="4276992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&gt;&gt;&gt; x = [1, 2, 3] &gt;&gt;&gt; y = [4, 5, 6] &gt;&gt;&gt; zipped = zip(x, y) &gt;&gt;&gt; list(zipped) [(1, 4), (2, 5), (3, 6)]</a:t>
            </a:r>
          </a:p>
          <a:p>
            <a:endParaRPr lang="en-IE" dirty="0"/>
          </a:p>
          <a:p>
            <a:r>
              <a:rPr lang="en-US" b="1" dirty="0"/>
              <a:t>LSTAT</a:t>
            </a:r>
            <a:r>
              <a:rPr lang="en-US" dirty="0"/>
              <a:t>: Percentage of lower status of the population</a:t>
            </a:r>
          </a:p>
          <a:p>
            <a:endParaRPr lang="en-US" dirty="0"/>
          </a:p>
          <a:p>
            <a:r>
              <a:rPr lang="en-US" dirty="0"/>
              <a:t>To fit a linear regression model, we select those features which have a high correlation with our target variable MEDV. By looking at the correlation matrix we can see that RM has a strong positive correlation with MEDV (0.7) where as </a:t>
            </a:r>
            <a:r>
              <a:rPr lang="en-US" b="1" dirty="0"/>
              <a:t>LSTAT</a:t>
            </a:r>
            <a:r>
              <a:rPr lang="en-US" dirty="0"/>
              <a:t> has a high negative correlation with MEDV(-0.74).</a:t>
            </a:r>
          </a:p>
          <a:p>
            <a:endParaRPr lang="en-US" dirty="0"/>
          </a:p>
          <a:p>
            <a:r>
              <a:rPr lang="en-US" b="1" dirty="0"/>
              <a:t>CRIM</a:t>
            </a:r>
            <a:r>
              <a:rPr lang="en-US" dirty="0"/>
              <a:t>: Per capita crime rate by town</a:t>
            </a:r>
            <a:br>
              <a:rPr lang="en-US" dirty="0"/>
            </a:br>
            <a:r>
              <a:rPr lang="en-US" b="1" dirty="0"/>
              <a:t>ZN</a:t>
            </a:r>
            <a:r>
              <a:rPr lang="en-US" dirty="0"/>
              <a:t>: Proportion of residential land zoned for lots over 25,000 sq. ft</a:t>
            </a:r>
            <a:br>
              <a:rPr lang="en-US" dirty="0"/>
            </a:br>
            <a:r>
              <a:rPr lang="en-US" b="1" dirty="0"/>
              <a:t>INDUS</a:t>
            </a:r>
            <a:r>
              <a:rPr lang="en-US" dirty="0"/>
              <a:t>: Proportion of non-retail business acres per town</a:t>
            </a:r>
            <a:br>
              <a:rPr lang="en-US" dirty="0"/>
            </a:br>
            <a:r>
              <a:rPr lang="en-US" b="1" dirty="0"/>
              <a:t>CHAS</a:t>
            </a:r>
            <a:r>
              <a:rPr lang="en-US" dirty="0"/>
              <a:t>: Charles River dummy variable (= 1 if tract bounds river; 0 otherwise)</a:t>
            </a:r>
            <a:br>
              <a:rPr lang="en-US" dirty="0"/>
            </a:br>
            <a:r>
              <a:rPr lang="en-US" b="1" dirty="0"/>
              <a:t>NOX</a:t>
            </a:r>
            <a:r>
              <a:rPr lang="en-US" dirty="0"/>
              <a:t>: Nitric oxide concentration (parts per 10 million)</a:t>
            </a:r>
            <a:br>
              <a:rPr lang="en-US" dirty="0"/>
            </a:br>
            <a:r>
              <a:rPr lang="en-US" b="1" dirty="0"/>
              <a:t>RM</a:t>
            </a:r>
            <a:r>
              <a:rPr lang="en-US" dirty="0"/>
              <a:t>: Average number of rooms per dwelling</a:t>
            </a:r>
            <a:br>
              <a:rPr lang="en-US" dirty="0"/>
            </a:br>
            <a:r>
              <a:rPr lang="en-US" b="1" dirty="0"/>
              <a:t>AGE</a:t>
            </a:r>
            <a:r>
              <a:rPr lang="en-US" dirty="0"/>
              <a:t>: Proportion of owner-occupied units built prior to 1940</a:t>
            </a:r>
            <a:br>
              <a:rPr lang="en-US" dirty="0"/>
            </a:br>
            <a:r>
              <a:rPr lang="en-US" b="1" dirty="0"/>
              <a:t>DIS</a:t>
            </a:r>
            <a:r>
              <a:rPr lang="en-US" dirty="0"/>
              <a:t>: Weighted distances to five Boston employment centers</a:t>
            </a:r>
            <a:br>
              <a:rPr lang="en-US" dirty="0"/>
            </a:br>
            <a:r>
              <a:rPr lang="en-US" b="1" dirty="0"/>
              <a:t>RAD</a:t>
            </a:r>
            <a:r>
              <a:rPr lang="en-US" dirty="0"/>
              <a:t>: Index of accessibility to radial highways</a:t>
            </a:r>
            <a:br>
              <a:rPr lang="en-US" dirty="0"/>
            </a:br>
            <a:r>
              <a:rPr lang="en-US" b="1" dirty="0"/>
              <a:t>TAX</a:t>
            </a:r>
            <a:r>
              <a:rPr lang="en-US" dirty="0"/>
              <a:t>: Full-value property tax rate per $10,000</a:t>
            </a:r>
            <a:br>
              <a:rPr lang="en-US" dirty="0"/>
            </a:br>
            <a:r>
              <a:rPr lang="en-US" b="1" dirty="0"/>
              <a:t>PTRATIO</a:t>
            </a:r>
            <a:r>
              <a:rPr lang="en-US" dirty="0"/>
              <a:t>: Pupil-teacher ratio by town</a:t>
            </a:r>
            <a:br>
              <a:rPr lang="en-US" dirty="0"/>
            </a:br>
            <a:r>
              <a:rPr lang="en-US" b="1" dirty="0"/>
              <a:t>B</a:t>
            </a:r>
            <a:r>
              <a:rPr lang="en-US" dirty="0"/>
              <a:t>: 1000(Bk — 0.63)², where Bk is the proportion of [people of African American descent] by town</a:t>
            </a:r>
            <a:br>
              <a:rPr lang="en-US" dirty="0"/>
            </a:br>
            <a:r>
              <a:rPr lang="en-US" b="1" dirty="0"/>
              <a:t>LSTAT</a:t>
            </a:r>
            <a:r>
              <a:rPr lang="en-US" dirty="0"/>
              <a:t>: Percentage of lower status of the population</a:t>
            </a:r>
            <a:br>
              <a:rPr lang="en-US" dirty="0"/>
            </a:br>
            <a:r>
              <a:rPr lang="en-US" b="1" dirty="0"/>
              <a:t>MEDV</a:t>
            </a:r>
            <a:r>
              <a:rPr lang="en-US" dirty="0"/>
              <a:t>: Median value of owner-occupied homes in $1000s</a:t>
            </a:r>
            <a:endParaRPr lang="en-IE" dirty="0"/>
          </a:p>
        </p:txBody>
      </p:sp>
      <p:sp>
        <p:nvSpPr>
          <p:cNvPr id="4" name="Slide Number Placeholder 3"/>
          <p:cNvSpPr>
            <a:spLocks noGrp="1"/>
          </p:cNvSpPr>
          <p:nvPr>
            <p:ph type="sldNum" sz="quarter" idx="10"/>
          </p:nvPr>
        </p:nvSpPr>
        <p:spPr/>
        <p:txBody>
          <a:bodyPr/>
          <a:lstStyle/>
          <a:p>
            <a:fld id="{ABF01736-A7F4-9D45-9557-DC5897D5E06E}" type="slidenum">
              <a:rPr lang="en-US" smtClean="0"/>
              <a:t>27</a:t>
            </a:fld>
            <a:endParaRPr lang="en-US"/>
          </a:p>
        </p:txBody>
      </p:sp>
    </p:spTree>
    <p:extLst>
      <p:ext uri="{BB962C8B-B14F-4D97-AF65-F5344CB8AC3E}">
        <p14:creationId xmlns:p14="http://schemas.microsoft.com/office/powerpoint/2010/main" val="1706243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Extra-trees differ from classic decision trees in the way they are built. When looking for the best split to separate the samples of a node into two groups, random splits are drawn for each of the </a:t>
            </a:r>
            <a:r>
              <a:rPr lang="en-IE" i="1" dirty="0" err="1"/>
              <a:t>max_features</a:t>
            </a:r>
            <a:r>
              <a:rPr lang="en-IE" dirty="0"/>
              <a:t> randomly selected features and the best split among those is chosen. When </a:t>
            </a:r>
            <a:r>
              <a:rPr lang="en-IE" i="1" dirty="0" err="1"/>
              <a:t>max_features</a:t>
            </a:r>
            <a:r>
              <a:rPr lang="en-IE" dirty="0"/>
              <a:t> is set 1, this amounts to building a totally random decision tree.</a:t>
            </a:r>
          </a:p>
        </p:txBody>
      </p:sp>
      <p:sp>
        <p:nvSpPr>
          <p:cNvPr id="4" name="Slide Number Placeholder 3"/>
          <p:cNvSpPr>
            <a:spLocks noGrp="1"/>
          </p:cNvSpPr>
          <p:nvPr>
            <p:ph type="sldNum" sz="quarter" idx="10"/>
          </p:nvPr>
        </p:nvSpPr>
        <p:spPr/>
        <p:txBody>
          <a:bodyPr/>
          <a:lstStyle/>
          <a:p>
            <a:fld id="{892022A9-0E54-45F5-B7EF-9B63D5316C28}" type="slidenum">
              <a:rPr lang="en-IE" smtClean="0"/>
              <a:pPr/>
              <a:t>28</a:t>
            </a:fld>
            <a:endParaRPr lang="en-IE"/>
          </a:p>
        </p:txBody>
      </p:sp>
    </p:spTree>
    <p:extLst>
      <p:ext uri="{BB962C8B-B14F-4D97-AF65-F5344CB8AC3E}">
        <p14:creationId xmlns:p14="http://schemas.microsoft.com/office/powerpoint/2010/main" val="2517936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400" b="0" i="0" u="none" strike="noStrike" kern="1200" baseline="0" dirty="0">
                <a:solidFill>
                  <a:schemeClr val="tx1"/>
                </a:solidFill>
                <a:latin typeface="Articulate" pitchFamily="2" charset="0"/>
                <a:ea typeface="+mn-ea"/>
                <a:cs typeface="+mn-cs"/>
              </a:rPr>
              <a:t>The higher the entropy, the more mixed up or the more uncertain the data is.</a:t>
            </a:r>
          </a:p>
          <a:p>
            <a:endParaRPr lang="en-IE" sz="1400" b="0" i="0" u="none" strike="noStrike" kern="1200" baseline="0" dirty="0">
              <a:solidFill>
                <a:schemeClr val="tx1"/>
              </a:solidFill>
              <a:latin typeface="Articulate" pitchFamily="2" charset="0"/>
              <a:ea typeface="+mn-ea"/>
              <a:cs typeface="+mn-cs"/>
            </a:endParaRPr>
          </a:p>
          <a:p>
            <a:r>
              <a:rPr lang="en-IE" sz="1400" b="0" i="0" u="none" strike="noStrike" kern="1200" baseline="0" dirty="0">
                <a:solidFill>
                  <a:schemeClr val="tx1"/>
                </a:solidFill>
                <a:latin typeface="Articulate" pitchFamily="2" charset="0"/>
                <a:ea typeface="+mn-ea"/>
                <a:cs typeface="+mn-cs"/>
              </a:rPr>
              <a:t>Swell has a low entropy level in this case because there is little uncertainty. Every time the swell is big then we surf. Entropy(Surf, Swell = Big) = </a:t>
            </a:r>
            <a:r>
              <a:rPr lang="en-IE" sz="1400" b="0" i="0" u="none" strike="noStrike" kern="1200" baseline="0" dirty="0" err="1">
                <a:solidFill>
                  <a:schemeClr val="tx1"/>
                </a:solidFill>
                <a:latin typeface="Articulate" pitchFamily="2" charset="0"/>
                <a:ea typeface="+mn-ea"/>
                <a:cs typeface="+mn-cs"/>
              </a:rPr>
              <a:t>Ent</a:t>
            </a:r>
            <a:r>
              <a:rPr lang="en-IE" sz="1400" b="0" i="0" u="none" strike="noStrike" kern="1200" baseline="0" dirty="0">
                <a:solidFill>
                  <a:schemeClr val="tx1"/>
                </a:solidFill>
                <a:latin typeface="Articulate" pitchFamily="2" charset="0"/>
                <a:ea typeface="+mn-ea"/>
                <a:cs typeface="+mn-cs"/>
              </a:rPr>
              <a:t>(2+, 0-) = 0</a:t>
            </a:r>
          </a:p>
          <a:p>
            <a:r>
              <a:rPr lang="en-IE" sz="1400" b="0" i="0" u="none" strike="noStrike" kern="1200" baseline="0" dirty="0">
                <a:solidFill>
                  <a:schemeClr val="tx1"/>
                </a:solidFill>
                <a:latin typeface="Articulate" pitchFamily="2" charset="0"/>
                <a:ea typeface="+mn-ea"/>
                <a:cs typeface="+mn-cs"/>
              </a:rPr>
              <a:t>Every time the swell is big we go surf. There is quite a high level of certainty. </a:t>
            </a:r>
          </a:p>
          <a:p>
            <a:endParaRPr lang="en-IE" sz="1400" b="0" i="0" u="none" strike="noStrike" kern="1200" baseline="0" dirty="0">
              <a:solidFill>
                <a:schemeClr val="tx1"/>
              </a:solidFill>
              <a:latin typeface="Articulate" pitchFamily="2" charset="0"/>
              <a:ea typeface="+mn-ea"/>
              <a:cs typeface="+mn-cs"/>
            </a:endParaRPr>
          </a:p>
          <a:p>
            <a:endParaRPr lang="en-IE" sz="1400" b="0" i="0" u="none" strike="noStrike" kern="1200" baseline="0" dirty="0">
              <a:solidFill>
                <a:schemeClr val="tx1"/>
              </a:solidFill>
              <a:latin typeface="Articulate" pitchFamily="2" charset="0"/>
              <a:ea typeface="+mn-ea"/>
              <a:cs typeface="+mn-cs"/>
            </a:endParaRPr>
          </a:p>
          <a:p>
            <a:r>
              <a:rPr lang="en-IE" sz="1400" b="0" i="0" u="none" strike="noStrike" kern="1200" baseline="0" dirty="0">
                <a:solidFill>
                  <a:schemeClr val="tx1"/>
                </a:solidFill>
                <a:latin typeface="Articulate" pitchFamily="2" charset="0"/>
                <a:ea typeface="+mn-ea"/>
                <a:cs typeface="+mn-cs"/>
              </a:rPr>
              <a:t>Rain for example has an entropy of 1 because it has quite a high level of associated uncertainty. Entropy(Surf, Rain = Yes) = </a:t>
            </a:r>
            <a:r>
              <a:rPr lang="en-IE" sz="1400" b="0" i="0" u="none" strike="noStrike" kern="1200" baseline="0" dirty="0" err="1">
                <a:solidFill>
                  <a:schemeClr val="tx1"/>
                </a:solidFill>
                <a:latin typeface="Articulate" pitchFamily="2" charset="0"/>
                <a:ea typeface="+mn-ea"/>
                <a:cs typeface="+mn-cs"/>
              </a:rPr>
              <a:t>Ent</a:t>
            </a:r>
            <a:r>
              <a:rPr lang="en-IE" sz="1400" b="0" i="0" u="none" strike="noStrike" kern="1200" baseline="0" dirty="0">
                <a:solidFill>
                  <a:schemeClr val="tx1"/>
                </a:solidFill>
                <a:latin typeface="Articulate" pitchFamily="2" charset="0"/>
                <a:ea typeface="+mn-ea"/>
                <a:cs typeface="+mn-cs"/>
              </a:rPr>
              <a:t>(1+, 1-) = 1. In other words when it was raining once we went surfing and once we didn’t go </a:t>
            </a:r>
            <a:r>
              <a:rPr lang="en-IE" sz="1400" b="0" i="0" u="none" strike="noStrike" kern="1200" baseline="0" dirty="0" err="1">
                <a:solidFill>
                  <a:schemeClr val="tx1"/>
                </a:solidFill>
                <a:latin typeface="Articulate" pitchFamily="2" charset="0"/>
                <a:ea typeface="+mn-ea"/>
                <a:cs typeface="+mn-cs"/>
              </a:rPr>
              <a:t>surfling</a:t>
            </a:r>
            <a:r>
              <a:rPr lang="en-IE" sz="1400" b="0" i="0" u="none" strike="noStrike" kern="1200" baseline="0" dirty="0">
                <a:solidFill>
                  <a:schemeClr val="tx1"/>
                </a:solidFill>
                <a:latin typeface="Articulate" pitchFamily="2" charset="0"/>
                <a:ea typeface="+mn-ea"/>
                <a:cs typeface="+mn-cs"/>
              </a:rPr>
              <a:t>. Therefore the influence of this variable on whether or not we go surfing is highly uncertain.</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29</a:t>
            </a:fld>
            <a:endParaRPr lang="en-IE"/>
          </a:p>
        </p:txBody>
      </p:sp>
    </p:spTree>
    <p:extLst>
      <p:ext uri="{BB962C8B-B14F-4D97-AF65-F5344CB8AC3E}">
        <p14:creationId xmlns:p14="http://schemas.microsoft.com/office/powerpoint/2010/main" val="1118459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Noise would be incorrectly classified instances (basically</a:t>
            </a:r>
            <a:r>
              <a:rPr lang="en-IE" baseline="0" dirty="0"/>
              <a:t> errors in the data). If we happen to rely on a noisy instance in order to classify another instance then the new instance would also be incorrect.</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30</a:t>
            </a:fld>
            <a:endParaRPr lang="en-IE"/>
          </a:p>
        </p:txBody>
      </p:sp>
    </p:spTree>
    <p:extLst>
      <p:ext uri="{BB962C8B-B14F-4D97-AF65-F5344CB8AC3E}">
        <p14:creationId xmlns:p14="http://schemas.microsoft.com/office/powerpoint/2010/main" val="3581071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b="1" dirty="0" err="1"/>
              <a:t>feature_importances</a:t>
            </a:r>
            <a:r>
              <a:rPr lang="en-IE" b="1" dirty="0"/>
              <a:t>_</a:t>
            </a:r>
            <a:r>
              <a:rPr lang="en-IE" dirty="0"/>
              <a:t> : array of shape = [</a:t>
            </a:r>
            <a:r>
              <a:rPr lang="en-IE" dirty="0" err="1"/>
              <a:t>n_features</a:t>
            </a:r>
            <a:r>
              <a:rPr lang="en-IE" dirty="0"/>
              <a:t>] - The feature </a:t>
            </a:r>
            <a:r>
              <a:rPr lang="en-IE" dirty="0" err="1"/>
              <a:t>importances</a:t>
            </a:r>
            <a:r>
              <a:rPr lang="en-IE" dirty="0"/>
              <a:t> (the higher, the more important the feature).</a:t>
            </a:r>
          </a:p>
        </p:txBody>
      </p:sp>
      <p:sp>
        <p:nvSpPr>
          <p:cNvPr id="4" name="Slide Number Placeholder 3"/>
          <p:cNvSpPr>
            <a:spLocks noGrp="1"/>
          </p:cNvSpPr>
          <p:nvPr>
            <p:ph type="sldNum" sz="quarter" idx="10"/>
          </p:nvPr>
        </p:nvSpPr>
        <p:spPr/>
        <p:txBody>
          <a:bodyPr/>
          <a:lstStyle/>
          <a:p>
            <a:fld id="{892022A9-0E54-45F5-B7EF-9B63D5316C28}" type="slidenum">
              <a:rPr lang="en-IE" smtClean="0"/>
              <a:pPr/>
              <a:t>32</a:t>
            </a:fld>
            <a:endParaRPr lang="en-IE"/>
          </a:p>
        </p:txBody>
      </p:sp>
    </p:spTree>
    <p:extLst>
      <p:ext uri="{BB962C8B-B14F-4D97-AF65-F5344CB8AC3E}">
        <p14:creationId xmlns:p14="http://schemas.microsoft.com/office/powerpoint/2010/main" val="11941308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Noise would be incorrectly classified instances (basically</a:t>
            </a:r>
            <a:r>
              <a:rPr lang="en-IE" baseline="0" dirty="0"/>
              <a:t> errors in the data). If we happen to rely on a noisy instance in order to classify another instance then the new instance would also be incorrect.</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33</a:t>
            </a:fld>
            <a:endParaRPr lang="en-IE"/>
          </a:p>
        </p:txBody>
      </p:sp>
    </p:spTree>
    <p:extLst>
      <p:ext uri="{BB962C8B-B14F-4D97-AF65-F5344CB8AC3E}">
        <p14:creationId xmlns:p14="http://schemas.microsoft.com/office/powerpoint/2010/main" val="248492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Noise would be incorrectly classified instances (basically</a:t>
            </a:r>
            <a:r>
              <a:rPr lang="en-IE" baseline="0" dirty="0"/>
              <a:t> errors in the data). If we happen to rely on a noisy instance in order to classify another instance then the new instance would also be incorrect.</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3</a:t>
            </a:fld>
            <a:endParaRPr lang="en-IE"/>
          </a:p>
        </p:txBody>
      </p:sp>
    </p:spTree>
    <p:extLst>
      <p:ext uri="{BB962C8B-B14F-4D97-AF65-F5344CB8AC3E}">
        <p14:creationId xmlns:p14="http://schemas.microsoft.com/office/powerpoint/2010/main" val="1011853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Noise would be incorrectly classified instances (basically</a:t>
            </a:r>
            <a:r>
              <a:rPr lang="en-IE" baseline="0" dirty="0"/>
              <a:t> errors in the data). If we happen to rely on a noisy instance in order to classify another instance then the new instance would also be incorrect.</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35</a:t>
            </a:fld>
            <a:endParaRPr lang="en-IE"/>
          </a:p>
        </p:txBody>
      </p:sp>
    </p:spTree>
    <p:extLst>
      <p:ext uri="{BB962C8B-B14F-4D97-AF65-F5344CB8AC3E}">
        <p14:creationId xmlns:p14="http://schemas.microsoft.com/office/powerpoint/2010/main" val="33927012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BF01736-A7F4-9D45-9557-DC5897D5E06E}" type="slidenum">
              <a:rPr lang="en-US" smtClean="0"/>
              <a:t>36</a:t>
            </a:fld>
            <a:endParaRPr lang="en-US"/>
          </a:p>
        </p:txBody>
      </p:sp>
    </p:spTree>
    <p:extLst>
      <p:ext uri="{BB962C8B-B14F-4D97-AF65-F5344CB8AC3E}">
        <p14:creationId xmlns:p14="http://schemas.microsoft.com/office/powerpoint/2010/main" val="4158243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BF01736-A7F4-9D45-9557-DC5897D5E06E}" type="slidenum">
              <a:rPr lang="en-US" smtClean="0"/>
              <a:t>37</a:t>
            </a:fld>
            <a:endParaRPr lang="en-US"/>
          </a:p>
        </p:txBody>
      </p:sp>
    </p:spTree>
    <p:extLst>
      <p:ext uri="{BB962C8B-B14F-4D97-AF65-F5344CB8AC3E}">
        <p14:creationId xmlns:p14="http://schemas.microsoft.com/office/powerpoint/2010/main" val="653064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BF01736-A7F4-9D45-9557-DC5897D5E06E}" type="slidenum">
              <a:rPr lang="en-US" smtClean="0"/>
              <a:t>38</a:t>
            </a:fld>
            <a:endParaRPr lang="en-US"/>
          </a:p>
        </p:txBody>
      </p:sp>
    </p:spTree>
    <p:extLst>
      <p:ext uri="{BB962C8B-B14F-4D97-AF65-F5344CB8AC3E}">
        <p14:creationId xmlns:p14="http://schemas.microsoft.com/office/powerpoint/2010/main" val="3182667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Noise would be incorrectly classified instances (basically</a:t>
            </a:r>
            <a:r>
              <a:rPr lang="en-IE" baseline="0" dirty="0"/>
              <a:t> errors in the data). If we happen to rely on a noisy instance in order to classify another instance then the new instance would also be incorrect.</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4</a:t>
            </a:fld>
            <a:endParaRPr lang="en-IE"/>
          </a:p>
        </p:txBody>
      </p:sp>
    </p:spTree>
    <p:extLst>
      <p:ext uri="{BB962C8B-B14F-4D97-AF65-F5344CB8AC3E}">
        <p14:creationId xmlns:p14="http://schemas.microsoft.com/office/powerpoint/2010/main" val="3204390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Noise would be incorrectly classified instances (basically</a:t>
            </a:r>
            <a:r>
              <a:rPr lang="en-IE" baseline="0" dirty="0"/>
              <a:t> errors in the data). If we happen to rely on a noisy instance in order to classify another instance then the new instance would also be incorrect.</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7</a:t>
            </a:fld>
            <a:endParaRPr lang="en-IE"/>
          </a:p>
        </p:txBody>
      </p:sp>
    </p:spTree>
    <p:extLst>
      <p:ext uri="{BB962C8B-B14F-4D97-AF65-F5344CB8AC3E}">
        <p14:creationId xmlns:p14="http://schemas.microsoft.com/office/powerpoint/2010/main" val="3289140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Noise would be incorrectly classified instances (basically</a:t>
            </a:r>
            <a:r>
              <a:rPr lang="en-IE" baseline="0" dirty="0"/>
              <a:t> errors in the data). If we happen to rely on a noisy instance in order to classify another instance then the new instance would also be incorrect.</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8</a:t>
            </a:fld>
            <a:endParaRPr lang="en-IE"/>
          </a:p>
        </p:txBody>
      </p:sp>
    </p:spTree>
    <p:extLst>
      <p:ext uri="{BB962C8B-B14F-4D97-AF65-F5344CB8AC3E}">
        <p14:creationId xmlns:p14="http://schemas.microsoft.com/office/powerpoint/2010/main" val="3398147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baseline="0" dirty="0"/>
              <a:t>(Can specify the categories manually)</a:t>
            </a:r>
          </a:p>
          <a:p>
            <a:r>
              <a:rPr lang="en-US" dirty="0"/>
              <a:t>By default, the encoder derives the categories based on the unique values in each feature. Alternatively, you can also specify the categories manually.</a:t>
            </a:r>
          </a:p>
          <a:p>
            <a:endParaRPr lang="en-IE" baseline="0" dirty="0"/>
          </a:p>
          <a:p>
            <a:r>
              <a:rPr lang="en-IE" baseline="0" dirty="0"/>
              <a:t>.</a:t>
            </a:r>
            <a:r>
              <a:rPr lang="en-US" dirty="0"/>
              <a:t> If there is a possibility that the training data might have missing categorical features, it can often be better to specify </a:t>
            </a:r>
            <a:r>
              <a:rPr lang="en-US" dirty="0" err="1"/>
              <a:t>handle_unknown</a:t>
            </a:r>
            <a:r>
              <a:rPr lang="en-US" dirty="0"/>
              <a:t>='ignore' instead of setting the categories manually as above. When </a:t>
            </a:r>
            <a:r>
              <a:rPr lang="en-US" dirty="0" err="1"/>
              <a:t>handle_unknown</a:t>
            </a:r>
            <a:r>
              <a:rPr lang="en-US" dirty="0"/>
              <a:t>='ignore' is specified and unknown categories are encountered during transform, no error will be raised but the resulting one-hot encoded columns for this feature will be all zeros (</a:t>
            </a:r>
            <a:r>
              <a:rPr lang="en-US" dirty="0" err="1"/>
              <a:t>handle_unknown</a:t>
            </a:r>
            <a:r>
              <a:rPr lang="en-US" dirty="0"/>
              <a:t>='ignore' is only supported for one-hot encoding):</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9</a:t>
            </a:fld>
            <a:endParaRPr lang="en-IE"/>
          </a:p>
        </p:txBody>
      </p:sp>
    </p:spTree>
    <p:extLst>
      <p:ext uri="{BB962C8B-B14F-4D97-AF65-F5344CB8AC3E}">
        <p14:creationId xmlns:p14="http://schemas.microsoft.com/office/powerpoint/2010/main" val="3558958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Noise would be incorrectly classified instances (basically</a:t>
            </a:r>
            <a:r>
              <a:rPr lang="en-IE" baseline="0" dirty="0"/>
              <a:t> errors in the data). If we happen to rely on a noisy instance in order to classify another instance then the new instance would also be incorrect.</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10</a:t>
            </a:fld>
            <a:endParaRPr lang="en-IE"/>
          </a:p>
        </p:txBody>
      </p:sp>
    </p:spTree>
    <p:extLst>
      <p:ext uri="{BB962C8B-B14F-4D97-AF65-F5344CB8AC3E}">
        <p14:creationId xmlns:p14="http://schemas.microsoft.com/office/powerpoint/2010/main" val="911071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a:t>Noise would be incorrectly classified instances (basically</a:t>
            </a:r>
            <a:r>
              <a:rPr lang="en-IE" baseline="0" dirty="0"/>
              <a:t> errors in the data). If we happen to rely on a noisy instance in order to classify another instance then the new instance would also be incorrect.</a:t>
            </a:r>
            <a:endParaRPr lang="en-IE" dirty="0"/>
          </a:p>
        </p:txBody>
      </p:sp>
      <p:sp>
        <p:nvSpPr>
          <p:cNvPr id="4" name="Slide Number Placeholder 3"/>
          <p:cNvSpPr>
            <a:spLocks noGrp="1"/>
          </p:cNvSpPr>
          <p:nvPr>
            <p:ph type="sldNum" sz="quarter" idx="10"/>
          </p:nvPr>
        </p:nvSpPr>
        <p:spPr/>
        <p:txBody>
          <a:bodyPr/>
          <a:lstStyle/>
          <a:p>
            <a:fld id="{892022A9-0E54-45F5-B7EF-9B63D5316C28}" type="slidenum">
              <a:rPr lang="en-IE" smtClean="0"/>
              <a:pPr/>
              <a:t>12</a:t>
            </a:fld>
            <a:endParaRPr lang="en-IE"/>
          </a:p>
        </p:txBody>
      </p:sp>
    </p:spTree>
    <p:extLst>
      <p:ext uri="{BB962C8B-B14F-4D97-AF65-F5344CB8AC3E}">
        <p14:creationId xmlns:p14="http://schemas.microsoft.com/office/powerpoint/2010/main" val="460547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 y="1858829"/>
            <a:ext cx="6578601" cy="2525889"/>
          </a:xfrm>
          <a:prstGeom prst="rect">
            <a:avLst/>
          </a:prstGeom>
          <a:solidFill>
            <a:srgbClr val="0055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2"/>
          <p:cNvSpPr>
            <a:spLocks noGrp="1"/>
          </p:cNvSpPr>
          <p:nvPr>
            <p:ph type="ctrTitle" idx="4294967295"/>
          </p:nvPr>
        </p:nvSpPr>
        <p:spPr>
          <a:xfrm>
            <a:off x="205267" y="1988279"/>
            <a:ext cx="4682652" cy="2232016"/>
          </a:xfrm>
        </p:spPr>
        <p:txBody>
          <a:bodyPr/>
          <a:lstStyle>
            <a:lvl1pPr>
              <a:defRPr>
                <a:solidFill>
                  <a:srgbClr val="F2F2F2"/>
                </a:solidFill>
              </a:defRPr>
            </a:lvl1pPr>
          </a:lstStyle>
          <a:p>
            <a:endParaRPr lang="en-US" dirty="0"/>
          </a:p>
        </p:txBody>
      </p:sp>
      <p:sp>
        <p:nvSpPr>
          <p:cNvPr id="22" name="Title 2"/>
          <p:cNvSpPr txBox="1">
            <a:spLocks/>
          </p:cNvSpPr>
          <p:nvPr userDrawn="1"/>
        </p:nvSpPr>
        <p:spPr>
          <a:xfrm>
            <a:off x="357667" y="2140679"/>
            <a:ext cx="4682652" cy="2232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2F2F2"/>
                </a:solidFill>
                <a:latin typeface="+mj-lt"/>
                <a:ea typeface="+mj-ea"/>
                <a:cs typeface="+mj-cs"/>
              </a:defRPr>
            </a:lvl1pPr>
          </a:lstStyle>
          <a:p>
            <a:endParaRPr lang="en-US" dirty="0"/>
          </a:p>
        </p:txBody>
      </p:sp>
      <p:pic>
        <p:nvPicPr>
          <p:cNvPr id="9" name="Picture 4" descr="CIT NEW logo 2012.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168651"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ttps://encrypted-tbn1.gstatic.com/images?q=tbn:ANd9GcTdh19nRHNJy27QtAIARhqnJLEagGA8u4oa4vJgNd6P592Rsle3MQ"/>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8600" y="1858828"/>
            <a:ext cx="2565400" cy="252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87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p:txBody>
          <a:bodyPr/>
          <a:lstStyle/>
          <a:p>
            <a:fld id="{7D35B4EF-0586-ED49-9C0F-255C3C14177D}" type="datetime1">
              <a:rPr lang="en-IE" smtClean="0"/>
              <a:t>16/11/2020</a:t>
            </a:fld>
            <a:endParaRPr lang="en-US"/>
          </a:p>
        </p:txBody>
      </p:sp>
      <p:sp>
        <p:nvSpPr>
          <p:cNvPr id="5" name="Footer Placeholder 4"/>
          <p:cNvSpPr>
            <a:spLocks noGrp="1"/>
          </p:cNvSpPr>
          <p:nvPr>
            <p:ph type="ftr" sz="quarter" idx="11"/>
          </p:nvPr>
        </p:nvSpPr>
        <p:spPr/>
        <p:txBody>
          <a:bodyPr/>
          <a:lstStyle/>
          <a:p>
            <a:r>
              <a:rPr lang="en-US"/>
              <a:t>Cork Institute of Technology</a:t>
            </a:r>
          </a:p>
        </p:txBody>
      </p:sp>
      <p:sp>
        <p:nvSpPr>
          <p:cNvPr id="6" name="Slide Number Placeholder 5"/>
          <p:cNvSpPr>
            <a:spLocks noGrp="1"/>
          </p:cNvSpPr>
          <p:nvPr>
            <p:ph type="sldNum" sz="quarter" idx="12"/>
          </p:nvPr>
        </p:nvSpPr>
        <p:spPr/>
        <p:txBody>
          <a:bodyPr/>
          <a:lstStyle/>
          <a:p>
            <a:fld id="{FDDBDF75-3693-C54B-8322-6DFD8AB2E049}" type="slidenum">
              <a:rPr lang="en-US" smtClean="0"/>
              <a:t>‹#›</a:t>
            </a:fld>
            <a:endParaRPr lang="en-US"/>
          </a:p>
        </p:txBody>
      </p:sp>
    </p:spTree>
    <p:extLst>
      <p:ext uri="{BB962C8B-B14F-4D97-AF65-F5344CB8AC3E}">
        <p14:creationId xmlns:p14="http://schemas.microsoft.com/office/powerpoint/2010/main" val="2251916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ga-I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p:txBody>
          <a:bodyPr/>
          <a:lstStyle/>
          <a:p>
            <a:fld id="{F99C5B23-2CA0-5346-8E3C-5249CBCAF573}" type="datetime1">
              <a:rPr lang="en-IE" smtClean="0"/>
              <a:t>16/11/2020</a:t>
            </a:fld>
            <a:endParaRPr lang="en-US"/>
          </a:p>
        </p:txBody>
      </p:sp>
      <p:sp>
        <p:nvSpPr>
          <p:cNvPr id="5" name="Footer Placeholder 4"/>
          <p:cNvSpPr>
            <a:spLocks noGrp="1"/>
          </p:cNvSpPr>
          <p:nvPr>
            <p:ph type="ftr" sz="quarter" idx="11"/>
          </p:nvPr>
        </p:nvSpPr>
        <p:spPr/>
        <p:txBody>
          <a:bodyPr/>
          <a:lstStyle/>
          <a:p>
            <a:r>
              <a:rPr lang="en-US"/>
              <a:t>Cork Institute of Technology</a:t>
            </a:r>
          </a:p>
        </p:txBody>
      </p:sp>
      <p:sp>
        <p:nvSpPr>
          <p:cNvPr id="6" name="Slide Number Placeholder 5"/>
          <p:cNvSpPr>
            <a:spLocks noGrp="1"/>
          </p:cNvSpPr>
          <p:nvPr>
            <p:ph type="sldNum" sz="quarter" idx="12"/>
          </p:nvPr>
        </p:nvSpPr>
        <p:spPr/>
        <p:txBody>
          <a:bodyPr/>
          <a:lstStyle/>
          <a:p>
            <a:fld id="{FDDBDF75-3693-C54B-8322-6DFD8AB2E049}" type="slidenum">
              <a:rPr lang="en-US" smtClean="0"/>
              <a:t>‹#›</a:t>
            </a:fld>
            <a:endParaRPr lang="en-US"/>
          </a:p>
        </p:txBody>
      </p:sp>
    </p:spTree>
    <p:extLst>
      <p:ext uri="{BB962C8B-B14F-4D97-AF65-F5344CB8AC3E}">
        <p14:creationId xmlns:p14="http://schemas.microsoft.com/office/powerpoint/2010/main" val="2309249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72DC5976-BB6B-4296-8695-5861FB528CAD}" type="datetimeFigureOut">
              <a:rPr lang="en-IE" smtClean="0"/>
              <a:t>16/11/2020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0D9284D-09B7-4668-A435-8409D4AD2674}" type="slidenum">
              <a:rPr lang="en-IE" smtClean="0"/>
              <a:t>‹#›</a:t>
            </a:fld>
            <a:endParaRPr lang="en-IE"/>
          </a:p>
        </p:txBody>
      </p:sp>
    </p:spTree>
    <p:extLst>
      <p:ext uri="{BB962C8B-B14F-4D97-AF65-F5344CB8AC3E}">
        <p14:creationId xmlns:p14="http://schemas.microsoft.com/office/powerpoint/2010/main" val="584069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72DC5976-BB6B-4296-8695-5861FB528CAD}" type="datetimeFigureOut">
              <a:rPr lang="en-IE" smtClean="0"/>
              <a:t>16/11/2020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0D9284D-09B7-4668-A435-8409D4AD2674}" type="slidenum">
              <a:rPr lang="en-IE" smtClean="0"/>
              <a:t>‹#›</a:t>
            </a:fld>
            <a:endParaRPr lang="en-IE"/>
          </a:p>
        </p:txBody>
      </p:sp>
    </p:spTree>
    <p:extLst>
      <p:ext uri="{BB962C8B-B14F-4D97-AF65-F5344CB8AC3E}">
        <p14:creationId xmlns:p14="http://schemas.microsoft.com/office/powerpoint/2010/main" val="2340110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C5976-BB6B-4296-8695-5861FB528CAD}" type="datetimeFigureOut">
              <a:rPr lang="en-IE" smtClean="0"/>
              <a:t>16/11/2020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0D9284D-09B7-4668-A435-8409D4AD2674}" type="slidenum">
              <a:rPr lang="en-IE" smtClean="0"/>
              <a:t>‹#›</a:t>
            </a:fld>
            <a:endParaRPr lang="en-IE"/>
          </a:p>
        </p:txBody>
      </p:sp>
    </p:spTree>
    <p:extLst>
      <p:ext uri="{BB962C8B-B14F-4D97-AF65-F5344CB8AC3E}">
        <p14:creationId xmlns:p14="http://schemas.microsoft.com/office/powerpoint/2010/main" val="2636085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72DC5976-BB6B-4296-8695-5861FB528CAD}" type="datetimeFigureOut">
              <a:rPr lang="en-IE" smtClean="0"/>
              <a:t>16/11/2020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0D9284D-09B7-4668-A435-8409D4AD2674}" type="slidenum">
              <a:rPr lang="en-IE" smtClean="0"/>
              <a:t>‹#›</a:t>
            </a:fld>
            <a:endParaRPr lang="en-IE"/>
          </a:p>
        </p:txBody>
      </p:sp>
    </p:spTree>
    <p:extLst>
      <p:ext uri="{BB962C8B-B14F-4D97-AF65-F5344CB8AC3E}">
        <p14:creationId xmlns:p14="http://schemas.microsoft.com/office/powerpoint/2010/main" val="3511917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72DC5976-BB6B-4296-8695-5861FB528CAD}" type="datetimeFigureOut">
              <a:rPr lang="en-IE" smtClean="0"/>
              <a:t>16/11/2020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0D9284D-09B7-4668-A435-8409D4AD2674}" type="slidenum">
              <a:rPr lang="en-IE" smtClean="0"/>
              <a:t>‹#›</a:t>
            </a:fld>
            <a:endParaRPr lang="en-IE"/>
          </a:p>
        </p:txBody>
      </p:sp>
    </p:spTree>
    <p:extLst>
      <p:ext uri="{BB962C8B-B14F-4D97-AF65-F5344CB8AC3E}">
        <p14:creationId xmlns:p14="http://schemas.microsoft.com/office/powerpoint/2010/main" val="4067870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72DC5976-BB6B-4296-8695-5861FB528CAD}" type="datetimeFigureOut">
              <a:rPr lang="en-IE" smtClean="0"/>
              <a:t>16/11/2020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0D9284D-09B7-4668-A435-8409D4AD2674}" type="slidenum">
              <a:rPr lang="en-IE" smtClean="0"/>
              <a:t>‹#›</a:t>
            </a:fld>
            <a:endParaRPr lang="en-IE"/>
          </a:p>
        </p:txBody>
      </p:sp>
    </p:spTree>
    <p:extLst>
      <p:ext uri="{BB962C8B-B14F-4D97-AF65-F5344CB8AC3E}">
        <p14:creationId xmlns:p14="http://schemas.microsoft.com/office/powerpoint/2010/main" val="1083596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C5976-BB6B-4296-8695-5861FB528CAD}" type="datetimeFigureOut">
              <a:rPr lang="en-IE" smtClean="0"/>
              <a:t>16/11/2020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0D9284D-09B7-4668-A435-8409D4AD2674}" type="slidenum">
              <a:rPr lang="en-IE" smtClean="0"/>
              <a:t>‹#›</a:t>
            </a:fld>
            <a:endParaRPr lang="en-IE"/>
          </a:p>
        </p:txBody>
      </p:sp>
    </p:spTree>
    <p:extLst>
      <p:ext uri="{BB962C8B-B14F-4D97-AF65-F5344CB8AC3E}">
        <p14:creationId xmlns:p14="http://schemas.microsoft.com/office/powerpoint/2010/main" val="1483659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C5976-BB6B-4296-8695-5861FB528CAD}" type="datetimeFigureOut">
              <a:rPr lang="en-IE" smtClean="0"/>
              <a:t>16/11/2020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0D9284D-09B7-4668-A435-8409D4AD2674}" type="slidenum">
              <a:rPr lang="en-IE" smtClean="0"/>
              <a:t>‹#›</a:t>
            </a:fld>
            <a:endParaRPr lang="en-IE"/>
          </a:p>
        </p:txBody>
      </p:sp>
    </p:spTree>
    <p:extLst>
      <p:ext uri="{BB962C8B-B14F-4D97-AF65-F5344CB8AC3E}">
        <p14:creationId xmlns:p14="http://schemas.microsoft.com/office/powerpoint/2010/main" val="394689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p:txBody>
          <a:bodyPr/>
          <a:lstStyle/>
          <a:p>
            <a:fld id="{01A7388B-5943-B048-8A52-CF1450414197}" type="datetime1">
              <a:rPr lang="en-IE" smtClean="0"/>
              <a:t>16/11/2020</a:t>
            </a:fld>
            <a:endParaRPr lang="en-US"/>
          </a:p>
        </p:txBody>
      </p:sp>
      <p:sp>
        <p:nvSpPr>
          <p:cNvPr id="5" name="Footer Placeholder 4"/>
          <p:cNvSpPr>
            <a:spLocks noGrp="1"/>
          </p:cNvSpPr>
          <p:nvPr>
            <p:ph type="ftr" sz="quarter" idx="11"/>
          </p:nvPr>
        </p:nvSpPr>
        <p:spPr/>
        <p:txBody>
          <a:bodyPr/>
          <a:lstStyle/>
          <a:p>
            <a:r>
              <a:rPr lang="en-US"/>
              <a:t>Cork Institute of Technology</a:t>
            </a:r>
            <a:endParaRPr lang="en-US" dirty="0"/>
          </a:p>
        </p:txBody>
      </p:sp>
      <p:sp>
        <p:nvSpPr>
          <p:cNvPr id="6" name="Slide Number Placeholder 5"/>
          <p:cNvSpPr>
            <a:spLocks noGrp="1"/>
          </p:cNvSpPr>
          <p:nvPr>
            <p:ph type="sldNum" sz="quarter" idx="12"/>
          </p:nvPr>
        </p:nvSpPr>
        <p:spPr/>
        <p:txBody>
          <a:bodyPr/>
          <a:lstStyle/>
          <a:p>
            <a:fld id="{FDDBDF75-3693-C54B-8322-6DFD8AB2E049}" type="slidenum">
              <a:rPr lang="en-US" smtClean="0"/>
              <a:t>‹#›</a:t>
            </a:fld>
            <a:endParaRPr lang="en-US"/>
          </a:p>
        </p:txBody>
      </p:sp>
    </p:spTree>
    <p:extLst>
      <p:ext uri="{BB962C8B-B14F-4D97-AF65-F5344CB8AC3E}">
        <p14:creationId xmlns:p14="http://schemas.microsoft.com/office/powerpoint/2010/main" val="8863548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C5976-BB6B-4296-8695-5861FB528CAD}" type="datetimeFigureOut">
              <a:rPr lang="en-IE" smtClean="0"/>
              <a:t>16/11/2020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0D9284D-09B7-4668-A435-8409D4AD2674}" type="slidenum">
              <a:rPr lang="en-IE" smtClean="0"/>
              <a:t>‹#›</a:t>
            </a:fld>
            <a:endParaRPr lang="en-IE"/>
          </a:p>
        </p:txBody>
      </p:sp>
    </p:spTree>
    <p:extLst>
      <p:ext uri="{BB962C8B-B14F-4D97-AF65-F5344CB8AC3E}">
        <p14:creationId xmlns:p14="http://schemas.microsoft.com/office/powerpoint/2010/main" val="349823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72DC5976-BB6B-4296-8695-5861FB528CAD}" type="datetimeFigureOut">
              <a:rPr lang="en-IE" smtClean="0"/>
              <a:t>16/11/2020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0D9284D-09B7-4668-A435-8409D4AD2674}" type="slidenum">
              <a:rPr lang="en-IE" smtClean="0"/>
              <a:t>‹#›</a:t>
            </a:fld>
            <a:endParaRPr lang="en-IE"/>
          </a:p>
        </p:txBody>
      </p:sp>
    </p:spTree>
    <p:extLst>
      <p:ext uri="{BB962C8B-B14F-4D97-AF65-F5344CB8AC3E}">
        <p14:creationId xmlns:p14="http://schemas.microsoft.com/office/powerpoint/2010/main" val="2428084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72DC5976-BB6B-4296-8695-5861FB528CAD}" type="datetimeFigureOut">
              <a:rPr lang="en-IE" smtClean="0"/>
              <a:t>16/11/2020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0D9284D-09B7-4668-A435-8409D4AD2674}" type="slidenum">
              <a:rPr lang="en-IE" smtClean="0"/>
              <a:t>‹#›</a:t>
            </a:fld>
            <a:endParaRPr lang="en-IE"/>
          </a:p>
        </p:txBody>
      </p:sp>
    </p:spTree>
    <p:extLst>
      <p:ext uri="{BB962C8B-B14F-4D97-AF65-F5344CB8AC3E}">
        <p14:creationId xmlns:p14="http://schemas.microsoft.com/office/powerpoint/2010/main" val="185311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ga-I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a:t>Click to edit Master text styles</a:t>
            </a:r>
          </a:p>
        </p:txBody>
      </p:sp>
      <p:sp>
        <p:nvSpPr>
          <p:cNvPr id="4" name="Date Placeholder 3"/>
          <p:cNvSpPr>
            <a:spLocks noGrp="1"/>
          </p:cNvSpPr>
          <p:nvPr>
            <p:ph type="dt" sz="half" idx="10"/>
          </p:nvPr>
        </p:nvSpPr>
        <p:spPr/>
        <p:txBody>
          <a:bodyPr/>
          <a:lstStyle/>
          <a:p>
            <a:fld id="{95BB9CFB-F6D0-F444-A92C-972B9922EEC3}" type="datetime1">
              <a:rPr lang="en-IE" smtClean="0"/>
              <a:t>16/11/2020</a:t>
            </a:fld>
            <a:endParaRPr lang="en-US"/>
          </a:p>
        </p:txBody>
      </p:sp>
      <p:sp>
        <p:nvSpPr>
          <p:cNvPr id="5" name="Footer Placeholder 4"/>
          <p:cNvSpPr>
            <a:spLocks noGrp="1"/>
          </p:cNvSpPr>
          <p:nvPr>
            <p:ph type="ftr" sz="quarter" idx="11"/>
          </p:nvPr>
        </p:nvSpPr>
        <p:spPr/>
        <p:txBody>
          <a:bodyPr/>
          <a:lstStyle/>
          <a:p>
            <a:r>
              <a:rPr lang="en-US"/>
              <a:t>Cork Institute of Technology</a:t>
            </a:r>
          </a:p>
        </p:txBody>
      </p:sp>
      <p:sp>
        <p:nvSpPr>
          <p:cNvPr id="6" name="Slide Number Placeholder 5"/>
          <p:cNvSpPr>
            <a:spLocks noGrp="1"/>
          </p:cNvSpPr>
          <p:nvPr>
            <p:ph type="sldNum" sz="quarter" idx="12"/>
          </p:nvPr>
        </p:nvSpPr>
        <p:spPr/>
        <p:txBody>
          <a:bodyPr/>
          <a:lstStyle/>
          <a:p>
            <a:fld id="{FDDBDF75-3693-C54B-8322-6DFD8AB2E049}" type="slidenum">
              <a:rPr lang="en-US" smtClean="0"/>
              <a:t>‹#›</a:t>
            </a:fld>
            <a:endParaRPr lang="en-US"/>
          </a:p>
        </p:txBody>
      </p:sp>
    </p:spTree>
    <p:extLst>
      <p:ext uri="{BB962C8B-B14F-4D97-AF65-F5344CB8AC3E}">
        <p14:creationId xmlns:p14="http://schemas.microsoft.com/office/powerpoint/2010/main" val="229658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5" name="Date Placeholder 4"/>
          <p:cNvSpPr>
            <a:spLocks noGrp="1"/>
          </p:cNvSpPr>
          <p:nvPr>
            <p:ph type="dt" sz="half" idx="10"/>
          </p:nvPr>
        </p:nvSpPr>
        <p:spPr/>
        <p:txBody>
          <a:bodyPr/>
          <a:lstStyle/>
          <a:p>
            <a:fld id="{376D9554-B20B-1244-9F42-0F5E94FC9C51}" type="datetime1">
              <a:rPr lang="en-IE" smtClean="0"/>
              <a:t>16/11/2020</a:t>
            </a:fld>
            <a:endParaRPr lang="en-US"/>
          </a:p>
        </p:txBody>
      </p:sp>
      <p:sp>
        <p:nvSpPr>
          <p:cNvPr id="6" name="Footer Placeholder 5"/>
          <p:cNvSpPr>
            <a:spLocks noGrp="1"/>
          </p:cNvSpPr>
          <p:nvPr>
            <p:ph type="ftr" sz="quarter" idx="11"/>
          </p:nvPr>
        </p:nvSpPr>
        <p:spPr/>
        <p:txBody>
          <a:bodyPr/>
          <a:lstStyle/>
          <a:p>
            <a:r>
              <a:rPr lang="en-US"/>
              <a:t>Cork Institute of Technology</a:t>
            </a:r>
          </a:p>
        </p:txBody>
      </p:sp>
      <p:sp>
        <p:nvSpPr>
          <p:cNvPr id="7" name="Slide Number Placeholder 6"/>
          <p:cNvSpPr>
            <a:spLocks noGrp="1"/>
          </p:cNvSpPr>
          <p:nvPr>
            <p:ph type="sldNum" sz="quarter" idx="12"/>
          </p:nvPr>
        </p:nvSpPr>
        <p:spPr/>
        <p:txBody>
          <a:bodyPr/>
          <a:lstStyle/>
          <a:p>
            <a:fld id="{FDDBDF75-3693-C54B-8322-6DFD8AB2E049}" type="slidenum">
              <a:rPr lang="en-US" smtClean="0"/>
              <a:t>‹#›</a:t>
            </a:fld>
            <a:endParaRPr lang="en-US"/>
          </a:p>
        </p:txBody>
      </p:sp>
    </p:spTree>
    <p:extLst>
      <p:ext uri="{BB962C8B-B14F-4D97-AF65-F5344CB8AC3E}">
        <p14:creationId xmlns:p14="http://schemas.microsoft.com/office/powerpoint/2010/main" val="314947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7" name="Date Placeholder 6"/>
          <p:cNvSpPr>
            <a:spLocks noGrp="1"/>
          </p:cNvSpPr>
          <p:nvPr>
            <p:ph type="dt" sz="half" idx="10"/>
          </p:nvPr>
        </p:nvSpPr>
        <p:spPr/>
        <p:txBody>
          <a:bodyPr/>
          <a:lstStyle/>
          <a:p>
            <a:fld id="{EF829D2F-D463-1248-837C-1B5D72362A02}" type="datetime1">
              <a:rPr lang="en-IE" smtClean="0"/>
              <a:t>16/11/2020</a:t>
            </a:fld>
            <a:endParaRPr lang="en-US"/>
          </a:p>
        </p:txBody>
      </p:sp>
      <p:sp>
        <p:nvSpPr>
          <p:cNvPr id="8" name="Footer Placeholder 7"/>
          <p:cNvSpPr>
            <a:spLocks noGrp="1"/>
          </p:cNvSpPr>
          <p:nvPr>
            <p:ph type="ftr" sz="quarter" idx="11"/>
          </p:nvPr>
        </p:nvSpPr>
        <p:spPr/>
        <p:txBody>
          <a:bodyPr/>
          <a:lstStyle/>
          <a:p>
            <a:r>
              <a:rPr lang="en-US"/>
              <a:t>Cork Institute of Technology</a:t>
            </a:r>
          </a:p>
        </p:txBody>
      </p:sp>
      <p:sp>
        <p:nvSpPr>
          <p:cNvPr id="9" name="Slide Number Placeholder 8"/>
          <p:cNvSpPr>
            <a:spLocks noGrp="1"/>
          </p:cNvSpPr>
          <p:nvPr>
            <p:ph type="sldNum" sz="quarter" idx="12"/>
          </p:nvPr>
        </p:nvSpPr>
        <p:spPr/>
        <p:txBody>
          <a:bodyPr/>
          <a:lstStyle/>
          <a:p>
            <a:fld id="{FDDBDF75-3693-C54B-8322-6DFD8AB2E049}" type="slidenum">
              <a:rPr lang="en-US" smtClean="0"/>
              <a:t>‹#›</a:t>
            </a:fld>
            <a:endParaRPr lang="en-US"/>
          </a:p>
        </p:txBody>
      </p:sp>
    </p:spTree>
    <p:extLst>
      <p:ext uri="{BB962C8B-B14F-4D97-AF65-F5344CB8AC3E}">
        <p14:creationId xmlns:p14="http://schemas.microsoft.com/office/powerpoint/2010/main" val="1223396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Date Placeholder 2"/>
          <p:cNvSpPr>
            <a:spLocks noGrp="1"/>
          </p:cNvSpPr>
          <p:nvPr>
            <p:ph type="dt" sz="half" idx="10"/>
          </p:nvPr>
        </p:nvSpPr>
        <p:spPr/>
        <p:txBody>
          <a:bodyPr/>
          <a:lstStyle/>
          <a:p>
            <a:fld id="{035E70BA-4320-B241-819B-885455C0096B}" type="datetime1">
              <a:rPr lang="en-IE" smtClean="0"/>
              <a:t>16/11/2020</a:t>
            </a:fld>
            <a:endParaRPr lang="en-US"/>
          </a:p>
        </p:txBody>
      </p:sp>
      <p:sp>
        <p:nvSpPr>
          <p:cNvPr id="4" name="Footer Placeholder 3"/>
          <p:cNvSpPr>
            <a:spLocks noGrp="1"/>
          </p:cNvSpPr>
          <p:nvPr>
            <p:ph type="ftr" sz="quarter" idx="11"/>
          </p:nvPr>
        </p:nvSpPr>
        <p:spPr/>
        <p:txBody>
          <a:bodyPr/>
          <a:lstStyle/>
          <a:p>
            <a:r>
              <a:rPr lang="en-US"/>
              <a:t>Cork Institute of Technology</a:t>
            </a:r>
          </a:p>
        </p:txBody>
      </p:sp>
      <p:sp>
        <p:nvSpPr>
          <p:cNvPr id="5" name="Slide Number Placeholder 4"/>
          <p:cNvSpPr>
            <a:spLocks noGrp="1"/>
          </p:cNvSpPr>
          <p:nvPr>
            <p:ph type="sldNum" sz="quarter" idx="12"/>
          </p:nvPr>
        </p:nvSpPr>
        <p:spPr/>
        <p:txBody>
          <a:bodyPr/>
          <a:lstStyle/>
          <a:p>
            <a:fld id="{FDDBDF75-3693-C54B-8322-6DFD8AB2E049}" type="slidenum">
              <a:rPr lang="en-US" smtClean="0"/>
              <a:t>‹#›</a:t>
            </a:fld>
            <a:endParaRPr lang="en-US"/>
          </a:p>
        </p:txBody>
      </p:sp>
    </p:spTree>
    <p:extLst>
      <p:ext uri="{BB962C8B-B14F-4D97-AF65-F5344CB8AC3E}">
        <p14:creationId xmlns:p14="http://schemas.microsoft.com/office/powerpoint/2010/main" val="406157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428B40-30B4-A843-ABFC-AC94E0380C79}" type="datetime1">
              <a:rPr lang="en-IE" smtClean="0"/>
              <a:t>16/11/2020</a:t>
            </a:fld>
            <a:endParaRPr lang="en-US"/>
          </a:p>
        </p:txBody>
      </p:sp>
      <p:sp>
        <p:nvSpPr>
          <p:cNvPr id="3" name="Footer Placeholder 2"/>
          <p:cNvSpPr>
            <a:spLocks noGrp="1"/>
          </p:cNvSpPr>
          <p:nvPr>
            <p:ph type="ftr" sz="quarter" idx="11"/>
          </p:nvPr>
        </p:nvSpPr>
        <p:spPr/>
        <p:txBody>
          <a:bodyPr/>
          <a:lstStyle/>
          <a:p>
            <a:r>
              <a:rPr lang="en-US"/>
              <a:t>Cork Institute of Technology</a:t>
            </a:r>
          </a:p>
        </p:txBody>
      </p:sp>
      <p:sp>
        <p:nvSpPr>
          <p:cNvPr id="4" name="Slide Number Placeholder 3"/>
          <p:cNvSpPr>
            <a:spLocks noGrp="1"/>
          </p:cNvSpPr>
          <p:nvPr>
            <p:ph type="sldNum" sz="quarter" idx="12"/>
          </p:nvPr>
        </p:nvSpPr>
        <p:spPr/>
        <p:txBody>
          <a:bodyPr/>
          <a:lstStyle/>
          <a:p>
            <a:fld id="{FDDBDF75-3693-C54B-8322-6DFD8AB2E049}" type="slidenum">
              <a:rPr lang="en-US" smtClean="0"/>
              <a:t>‹#›</a:t>
            </a:fld>
            <a:endParaRPr lang="en-US"/>
          </a:p>
        </p:txBody>
      </p:sp>
    </p:spTree>
    <p:extLst>
      <p:ext uri="{BB962C8B-B14F-4D97-AF65-F5344CB8AC3E}">
        <p14:creationId xmlns:p14="http://schemas.microsoft.com/office/powerpoint/2010/main" val="17613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ga-I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BE3D7629-A186-0A4E-9F11-766617B83D07}" type="datetime1">
              <a:rPr lang="en-IE" smtClean="0"/>
              <a:t>16/11/2020</a:t>
            </a:fld>
            <a:endParaRPr lang="en-US"/>
          </a:p>
        </p:txBody>
      </p:sp>
      <p:sp>
        <p:nvSpPr>
          <p:cNvPr id="6" name="Footer Placeholder 5"/>
          <p:cNvSpPr>
            <a:spLocks noGrp="1"/>
          </p:cNvSpPr>
          <p:nvPr>
            <p:ph type="ftr" sz="quarter" idx="11"/>
          </p:nvPr>
        </p:nvSpPr>
        <p:spPr/>
        <p:txBody>
          <a:bodyPr/>
          <a:lstStyle/>
          <a:p>
            <a:r>
              <a:rPr lang="en-US"/>
              <a:t>Cork Institute of Technology</a:t>
            </a:r>
          </a:p>
        </p:txBody>
      </p:sp>
      <p:sp>
        <p:nvSpPr>
          <p:cNvPr id="7" name="Slide Number Placeholder 6"/>
          <p:cNvSpPr>
            <a:spLocks noGrp="1"/>
          </p:cNvSpPr>
          <p:nvPr>
            <p:ph type="sldNum" sz="quarter" idx="12"/>
          </p:nvPr>
        </p:nvSpPr>
        <p:spPr/>
        <p:txBody>
          <a:bodyPr/>
          <a:lstStyle/>
          <a:p>
            <a:fld id="{FDDBDF75-3693-C54B-8322-6DFD8AB2E049}" type="slidenum">
              <a:rPr lang="en-US" smtClean="0"/>
              <a:t>‹#›</a:t>
            </a:fld>
            <a:endParaRPr lang="en-US"/>
          </a:p>
        </p:txBody>
      </p:sp>
    </p:spTree>
    <p:extLst>
      <p:ext uri="{BB962C8B-B14F-4D97-AF65-F5344CB8AC3E}">
        <p14:creationId xmlns:p14="http://schemas.microsoft.com/office/powerpoint/2010/main" val="93991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ga-I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8D3A11BC-9597-3B49-9016-320085E82707}" type="datetime1">
              <a:rPr lang="en-IE" smtClean="0"/>
              <a:t>16/11/2020</a:t>
            </a:fld>
            <a:endParaRPr lang="en-US"/>
          </a:p>
        </p:txBody>
      </p:sp>
      <p:sp>
        <p:nvSpPr>
          <p:cNvPr id="6" name="Footer Placeholder 5"/>
          <p:cNvSpPr>
            <a:spLocks noGrp="1"/>
          </p:cNvSpPr>
          <p:nvPr>
            <p:ph type="ftr" sz="quarter" idx="11"/>
          </p:nvPr>
        </p:nvSpPr>
        <p:spPr/>
        <p:txBody>
          <a:bodyPr/>
          <a:lstStyle/>
          <a:p>
            <a:r>
              <a:rPr lang="en-US"/>
              <a:t>Cork Institute of Technology</a:t>
            </a:r>
          </a:p>
        </p:txBody>
      </p:sp>
      <p:sp>
        <p:nvSpPr>
          <p:cNvPr id="7" name="Slide Number Placeholder 6"/>
          <p:cNvSpPr>
            <a:spLocks noGrp="1"/>
          </p:cNvSpPr>
          <p:nvPr>
            <p:ph type="sldNum" sz="quarter" idx="12"/>
          </p:nvPr>
        </p:nvSpPr>
        <p:spPr/>
        <p:txBody>
          <a:bodyPr/>
          <a:lstStyle/>
          <a:p>
            <a:fld id="{FDDBDF75-3693-C54B-8322-6DFD8AB2E049}" type="slidenum">
              <a:rPr lang="en-US" smtClean="0"/>
              <a:t>‹#›</a:t>
            </a:fld>
            <a:endParaRPr lang="en-US"/>
          </a:p>
        </p:txBody>
      </p:sp>
    </p:spTree>
    <p:extLst>
      <p:ext uri="{BB962C8B-B14F-4D97-AF65-F5344CB8AC3E}">
        <p14:creationId xmlns:p14="http://schemas.microsoft.com/office/powerpoint/2010/main" val="312002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ga-I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BC268-1A4E-D640-A4E3-A3860B540E15}" type="datetime1">
              <a:rPr lang="en-IE" smtClean="0"/>
              <a:t>16/11/2020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Cork Institute of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BDF75-3693-C54B-8322-6DFD8AB2E049}" type="slidenum">
              <a:rPr lang="en-US" smtClean="0"/>
              <a:t>‹#›</a:t>
            </a:fld>
            <a:endParaRPr lang="en-US"/>
          </a:p>
        </p:txBody>
      </p:sp>
    </p:spTree>
    <p:extLst>
      <p:ext uri="{BB962C8B-B14F-4D97-AF65-F5344CB8AC3E}">
        <p14:creationId xmlns:p14="http://schemas.microsoft.com/office/powerpoint/2010/main" val="3998106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C5976-BB6B-4296-8695-5861FB528CAD}" type="datetimeFigureOut">
              <a:rPr lang="en-IE" smtClean="0"/>
              <a:t>16/11/2020</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9284D-09B7-4668-A435-8409D4AD2674}" type="slidenum">
              <a:rPr lang="en-IE" smtClean="0"/>
              <a:t>‹#›</a:t>
            </a:fld>
            <a:endParaRPr lang="en-IE"/>
          </a:p>
        </p:txBody>
      </p:sp>
    </p:spTree>
    <p:extLst>
      <p:ext uri="{BB962C8B-B14F-4D97-AF65-F5344CB8AC3E}">
        <p14:creationId xmlns:p14="http://schemas.microsoft.com/office/powerpoint/2010/main" val="339932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hyperlink" Target="https://pandas.pydata.org/pandas-docs/stable/generated/pandas.DataFrame.astype.html#pandas.DataFrame.astype" TargetMode="External"/><Relationship Id="rId5" Type="http://schemas.openxmlformats.org/officeDocument/2006/relationships/hyperlink" Target="https://pandas.pydata.org/pandas-docs/stable/generated/pandas.DataFrame.info.html" TargetMode="Externa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19.png"/><Relationship Id="rId5" Type="http://schemas.openxmlformats.org/officeDocument/2006/relationships/hyperlink" Target="https://scikit-learn.org/stable/modules/generated/sklearn.feature_selection.SelectKBest.html" TargetMode="External"/><Relationship Id="rId4" Type="http://schemas.openxmlformats.org/officeDocument/2006/relationships/hyperlink" Target="https://scikit-learn.org/stable/modules/generated/sklearn.feature_selection.SelectPercentile.html#sklearn.feature_selection.SelectPercentil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67644" y="2187222"/>
            <a:ext cx="5645856" cy="1912584"/>
          </a:xfrm>
        </p:spPr>
        <p:txBody>
          <a:bodyPr>
            <a:normAutofit/>
          </a:bodyPr>
          <a:lstStyle/>
          <a:p>
            <a:r>
              <a:rPr lang="en-US" dirty="0">
                <a:solidFill>
                  <a:schemeClr val="bg1">
                    <a:lumMod val="95000"/>
                  </a:schemeClr>
                </a:solidFill>
              </a:rPr>
              <a:t>Machine Learning</a:t>
            </a:r>
          </a:p>
        </p:txBody>
      </p:sp>
      <p:sp>
        <p:nvSpPr>
          <p:cNvPr id="3" name="Title 2"/>
          <p:cNvSpPr txBox="1">
            <a:spLocks/>
          </p:cNvSpPr>
          <p:nvPr/>
        </p:nvSpPr>
        <p:spPr>
          <a:xfrm>
            <a:off x="5164666" y="4728271"/>
            <a:ext cx="3828591" cy="162173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2F2F2"/>
                </a:solidFill>
                <a:latin typeface="+mj-lt"/>
                <a:ea typeface="+mj-ea"/>
                <a:cs typeface="+mj-cs"/>
              </a:defRPr>
            </a:lvl1pPr>
          </a:lstStyle>
          <a:p>
            <a:r>
              <a:rPr lang="en-US" sz="2000" b="1" dirty="0">
                <a:solidFill>
                  <a:srgbClr val="766A63"/>
                </a:solidFill>
              </a:rPr>
              <a:t>Machine Learning</a:t>
            </a:r>
            <a:endParaRPr lang="en-US" sz="2000" b="1" baseline="0" dirty="0">
              <a:solidFill>
                <a:srgbClr val="766A63"/>
              </a:solidFill>
            </a:endParaRPr>
          </a:p>
          <a:p>
            <a:pPr marL="0" marR="0" indent="0" algn="ctr" defTabSz="457200" rtl="0" eaLnBrk="1" fontAlgn="auto" latinLnBrk="0" hangingPunct="1">
              <a:lnSpc>
                <a:spcPct val="100000"/>
              </a:lnSpc>
              <a:spcBef>
                <a:spcPct val="0"/>
              </a:spcBef>
              <a:spcAft>
                <a:spcPts val="0"/>
              </a:spcAft>
              <a:buClrTx/>
              <a:buSzTx/>
              <a:buFontTx/>
              <a:buNone/>
              <a:tabLst/>
              <a:defRPr/>
            </a:pPr>
            <a:br>
              <a:rPr lang="en-US" sz="1600" baseline="0" dirty="0">
                <a:solidFill>
                  <a:srgbClr val="766A63"/>
                </a:solidFill>
              </a:rPr>
            </a:br>
            <a:r>
              <a:rPr lang="en-US" sz="1600" baseline="0" dirty="0">
                <a:solidFill>
                  <a:srgbClr val="766A63"/>
                </a:solidFill>
              </a:rPr>
              <a:t>Lecture:</a:t>
            </a:r>
            <a:r>
              <a:rPr lang="en-US" sz="1600" dirty="0">
                <a:solidFill>
                  <a:srgbClr val="766A63"/>
                </a:solidFill>
              </a:rPr>
              <a:t> Handling Categorical Data</a:t>
            </a:r>
          </a:p>
          <a:p>
            <a:pPr marL="0" marR="0" indent="0" algn="ctr" defTabSz="457200" rtl="0" eaLnBrk="1" fontAlgn="auto" latinLnBrk="0" hangingPunct="1">
              <a:lnSpc>
                <a:spcPct val="100000"/>
              </a:lnSpc>
              <a:spcBef>
                <a:spcPct val="0"/>
              </a:spcBef>
              <a:spcAft>
                <a:spcPts val="0"/>
              </a:spcAft>
              <a:buClrTx/>
              <a:buSzTx/>
              <a:buFontTx/>
              <a:buNone/>
              <a:tabLst/>
              <a:defRPr/>
            </a:pPr>
            <a:endParaRPr lang="en-US" sz="1600" baseline="0" dirty="0">
              <a:solidFill>
                <a:srgbClr val="766A63"/>
              </a:solidFill>
            </a:endParaRPr>
          </a:p>
          <a:p>
            <a:r>
              <a:rPr lang="en-US" sz="1600" baseline="0" dirty="0">
                <a:solidFill>
                  <a:srgbClr val="766A63"/>
                </a:solidFill>
              </a:rPr>
              <a:t>Ted Scully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613" y="-310444"/>
            <a:ext cx="2497666" cy="2497666"/>
          </a:xfrm>
          <a:prstGeom prst="rect">
            <a:avLst/>
          </a:prstGeom>
        </p:spPr>
      </p:pic>
    </p:spTree>
    <p:extLst>
      <p:ext uri="{BB962C8B-B14F-4D97-AF65-F5344CB8AC3E}">
        <p14:creationId xmlns:p14="http://schemas.microsoft.com/office/powerpoint/2010/main" val="116977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500"/>
            <a:ext cx="8229600" cy="1143000"/>
          </a:xfrm>
        </p:spPr>
        <p:txBody>
          <a:bodyPr>
            <a:normAutofit/>
          </a:bodyPr>
          <a:lstStyle/>
          <a:p>
            <a:r>
              <a:rPr lang="en-IE" dirty="0"/>
              <a:t>One Hot Encoding</a:t>
            </a:r>
          </a:p>
        </p:txBody>
      </p:sp>
      <p:sp>
        <p:nvSpPr>
          <p:cNvPr id="3" name="Content Placeholder 1"/>
          <p:cNvSpPr txBox="1">
            <a:spLocks/>
          </p:cNvSpPr>
          <p:nvPr/>
        </p:nvSpPr>
        <p:spPr>
          <a:xfrm>
            <a:off x="449179" y="565785"/>
            <a:ext cx="8686800"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sz="1600"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b="1" dirty="0"/>
          </a:p>
          <a:p>
            <a:pPr marL="273050" indent="-273050" fontAlgn="base">
              <a:spcBef>
                <a:spcPts val="600"/>
              </a:spcBef>
              <a:spcAft>
                <a:spcPct val="0"/>
              </a:spcAft>
              <a:buClr>
                <a:schemeClr val="accent1"/>
              </a:buClr>
              <a:buSzPct val="76000"/>
              <a:buFont typeface="Wingdings 3" pitchFamily="18" charset="2"/>
              <a:buChar char=""/>
              <a:defRPr/>
            </a:pPr>
            <a:endParaRPr lang="en-IE" b="1" dirty="0"/>
          </a:p>
          <a:p>
            <a:pPr marL="273050" indent="-273050" fontAlgn="base">
              <a:spcBef>
                <a:spcPts val="600"/>
              </a:spcBef>
              <a:spcAft>
                <a:spcPct val="0"/>
              </a:spcAft>
              <a:buClr>
                <a:schemeClr val="accent1"/>
              </a:buClr>
              <a:buSzPct val="76000"/>
              <a:buFont typeface="Wingdings 3" pitchFamily="18" charset="2"/>
              <a:buChar char=""/>
              <a:defRPr/>
            </a:pPr>
            <a:r>
              <a:rPr lang="en-IE" b="1" dirty="0" err="1"/>
              <a:t>Scikitlearn</a:t>
            </a:r>
            <a:r>
              <a:rPr lang="en-IE" dirty="0"/>
              <a:t> provides a </a:t>
            </a:r>
            <a:r>
              <a:rPr lang="en-IE" b="1" dirty="0" err="1"/>
              <a:t>OneHotEncoder</a:t>
            </a:r>
            <a:r>
              <a:rPr lang="en-IE" dirty="0"/>
              <a:t> class that allows us to implement a One-Hot Encoder method.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fontAlgn="base">
              <a:spcBef>
                <a:spcPts val="600"/>
              </a:spcBef>
              <a:spcAft>
                <a:spcPct val="0"/>
              </a:spcAft>
              <a:buClr>
                <a:schemeClr val="accent1"/>
              </a:buClr>
              <a:buSzPct val="76000"/>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p:txBody>
      </p:sp>
      <p:pic>
        <p:nvPicPr>
          <p:cNvPr id="4" name="Picture 3"/>
          <p:cNvPicPr>
            <a:picLocks noChangeAspect="1"/>
          </p:cNvPicPr>
          <p:nvPr/>
        </p:nvPicPr>
        <p:blipFill>
          <a:blip r:embed="rId4"/>
          <a:stretch>
            <a:fillRect/>
          </a:stretch>
        </p:blipFill>
        <p:spPr>
          <a:xfrm>
            <a:off x="426030" y="960125"/>
            <a:ext cx="3489961" cy="959626"/>
          </a:xfrm>
          <a:prstGeom prst="rect">
            <a:avLst/>
          </a:prstGeom>
          <a:ln>
            <a:solidFill>
              <a:schemeClr val="tx1"/>
            </a:solidFill>
          </a:ln>
        </p:spPr>
      </p:pic>
    </p:spTree>
    <p:custDataLst>
      <p:tags r:id="rId1"/>
    </p:custDataLst>
    <p:extLst>
      <p:ext uri="{BB962C8B-B14F-4D97-AF65-F5344CB8AC3E}">
        <p14:creationId xmlns:p14="http://schemas.microsoft.com/office/powerpoint/2010/main" val="302123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Date Placeholder 2"/>
          <p:cNvSpPr>
            <a:spLocks noGrp="1"/>
          </p:cNvSpPr>
          <p:nvPr>
            <p:ph type="dt" sz="half" idx="10"/>
          </p:nvPr>
        </p:nvSpPr>
        <p:spPr/>
        <p:txBody>
          <a:bodyPr/>
          <a:lstStyle/>
          <a:p>
            <a:fld id="{035E70BA-4320-B241-819B-885455C0096B}" type="datetime1">
              <a:rPr lang="en-IE" smtClean="0"/>
              <a:t>16/11/2020</a:t>
            </a:fld>
            <a:endParaRPr lang="en-US"/>
          </a:p>
        </p:txBody>
      </p:sp>
      <p:sp>
        <p:nvSpPr>
          <p:cNvPr id="4" name="Footer Placeholder 3"/>
          <p:cNvSpPr>
            <a:spLocks noGrp="1"/>
          </p:cNvSpPr>
          <p:nvPr>
            <p:ph type="ftr" sz="quarter" idx="11"/>
          </p:nvPr>
        </p:nvSpPr>
        <p:spPr/>
        <p:txBody>
          <a:bodyPr/>
          <a:lstStyle/>
          <a:p>
            <a:r>
              <a:rPr lang="en-US"/>
              <a:t>Cork Institute of Technology</a:t>
            </a:r>
          </a:p>
        </p:txBody>
      </p:sp>
      <p:sp>
        <p:nvSpPr>
          <p:cNvPr id="5" name="Slide Number Placeholder 4"/>
          <p:cNvSpPr>
            <a:spLocks noGrp="1"/>
          </p:cNvSpPr>
          <p:nvPr>
            <p:ph type="sldNum" sz="quarter" idx="12"/>
          </p:nvPr>
        </p:nvSpPr>
        <p:spPr/>
        <p:txBody>
          <a:bodyPr/>
          <a:lstStyle/>
          <a:p>
            <a:fld id="{FDDBDF75-3693-C54B-8322-6DFD8AB2E049}" type="slidenum">
              <a:rPr lang="en-US" smtClean="0"/>
              <a:t>11</a:t>
            </a:fld>
            <a:endParaRPr lang="en-US"/>
          </a:p>
        </p:txBody>
      </p:sp>
      <p:sp>
        <p:nvSpPr>
          <p:cNvPr id="6" name="Rectangle 5"/>
          <p:cNvSpPr/>
          <p:nvPr/>
        </p:nvSpPr>
        <p:spPr>
          <a:xfrm>
            <a:off x="153681" y="323723"/>
            <a:ext cx="8195934" cy="4801314"/>
          </a:xfrm>
          <a:prstGeom prst="rect">
            <a:avLst/>
          </a:prstGeom>
          <a:solidFill>
            <a:srgbClr val="F4FAA4"/>
          </a:solidFill>
          <a:ln>
            <a:solidFill>
              <a:schemeClr val="tx1"/>
            </a:solidFill>
          </a:ln>
        </p:spPr>
        <p:txBody>
          <a:bodyPr wrap="square">
            <a:spAutoFit/>
          </a:bodyPr>
          <a:lstStyle/>
          <a:p>
            <a:r>
              <a:rPr lang="en-IE" sz="1700" dirty="0"/>
              <a:t>import pandas as pd</a:t>
            </a:r>
          </a:p>
          <a:p>
            <a:r>
              <a:rPr lang="en-IE" sz="1700" dirty="0"/>
              <a:t>import </a:t>
            </a:r>
            <a:r>
              <a:rPr lang="en-IE" sz="1700" dirty="0" err="1"/>
              <a:t>numpy</a:t>
            </a:r>
            <a:r>
              <a:rPr lang="en-IE" sz="1700" dirty="0"/>
              <a:t> as np</a:t>
            </a:r>
          </a:p>
          <a:p>
            <a:r>
              <a:rPr lang="en-IE" sz="1700" dirty="0"/>
              <a:t>from </a:t>
            </a:r>
            <a:r>
              <a:rPr lang="en-IE" sz="1700" dirty="0" err="1"/>
              <a:t>sklearn.preprocessing</a:t>
            </a:r>
            <a:r>
              <a:rPr lang="en-IE" sz="1700" dirty="0"/>
              <a:t> import </a:t>
            </a:r>
            <a:r>
              <a:rPr lang="en-IE" sz="1700" dirty="0" err="1"/>
              <a:t>OneHotEncoder</a:t>
            </a:r>
            <a:endParaRPr lang="en-IE" sz="1700" dirty="0"/>
          </a:p>
          <a:p>
            <a:endParaRPr lang="en-IE" sz="1700" dirty="0"/>
          </a:p>
          <a:p>
            <a:endParaRPr lang="en-IE" sz="1700" dirty="0"/>
          </a:p>
          <a:p>
            <a:r>
              <a:rPr lang="en-IE" sz="1700" dirty="0" err="1"/>
              <a:t>seriesA</a:t>
            </a:r>
            <a:r>
              <a:rPr lang="en-IE" sz="1700" dirty="0"/>
              <a:t> = </a:t>
            </a:r>
            <a:r>
              <a:rPr lang="en-IE" sz="1700" dirty="0" err="1"/>
              <a:t>pd.Series</a:t>
            </a:r>
            <a:r>
              <a:rPr lang="en-IE" sz="1700" dirty="0"/>
              <a:t>(['A', 'C', 'B', 'D', 'C']) </a:t>
            </a:r>
          </a:p>
          <a:p>
            <a:r>
              <a:rPr lang="en-IE" sz="1700" dirty="0" err="1"/>
              <a:t>seriesB</a:t>
            </a:r>
            <a:r>
              <a:rPr lang="en-IE" sz="1700" dirty="0"/>
              <a:t> = </a:t>
            </a:r>
            <a:r>
              <a:rPr lang="en-IE" sz="1700" dirty="0" err="1"/>
              <a:t>pd.Series</a:t>
            </a:r>
            <a:r>
              <a:rPr lang="en-IE" sz="1700" dirty="0"/>
              <a:t>([21, 18, 19, 18, 17])</a:t>
            </a:r>
          </a:p>
          <a:p>
            <a:r>
              <a:rPr lang="en-IE" sz="1700" dirty="0" err="1"/>
              <a:t>seriesC</a:t>
            </a:r>
            <a:r>
              <a:rPr lang="en-IE" sz="1700" dirty="0"/>
              <a:t> = </a:t>
            </a:r>
            <a:r>
              <a:rPr lang="en-IE" sz="1700" dirty="0" err="1"/>
              <a:t>pd.Series</a:t>
            </a:r>
            <a:r>
              <a:rPr lang="en-IE" sz="1700" dirty="0"/>
              <a:t>([4, 1, 1, 2, 3])</a:t>
            </a:r>
          </a:p>
          <a:p>
            <a:r>
              <a:rPr lang="en-IE" sz="1700" dirty="0" err="1"/>
              <a:t>seriesD</a:t>
            </a:r>
            <a:r>
              <a:rPr lang="en-IE" sz="1700" dirty="0"/>
              <a:t> = </a:t>
            </a:r>
            <a:r>
              <a:rPr lang="en-IE" sz="1700" dirty="0" err="1"/>
              <a:t>pd.Series</a:t>
            </a:r>
            <a:r>
              <a:rPr lang="en-IE" sz="1700" dirty="0"/>
              <a:t>(['Computing', 'Biology', 'Biology', 'Computing', 'Chemistry'])</a:t>
            </a:r>
          </a:p>
          <a:p>
            <a:endParaRPr lang="en-IE" sz="1700" dirty="0"/>
          </a:p>
          <a:p>
            <a:r>
              <a:rPr lang="en-IE" sz="1700" dirty="0"/>
              <a:t>df = </a:t>
            </a:r>
            <a:r>
              <a:rPr lang="en-IE" sz="1700" dirty="0" err="1"/>
              <a:t>pd.DataFrame</a:t>
            </a:r>
            <a:r>
              <a:rPr lang="en-IE" sz="1700" dirty="0"/>
              <a:t>({'Grade' : </a:t>
            </a:r>
            <a:r>
              <a:rPr lang="en-IE" sz="1700" dirty="0" err="1"/>
              <a:t>seriesA</a:t>
            </a:r>
            <a:r>
              <a:rPr lang="en-IE" sz="1700" dirty="0"/>
              <a:t>,  'Age' : </a:t>
            </a:r>
            <a:r>
              <a:rPr lang="en-IE" sz="1700" dirty="0" err="1"/>
              <a:t>seriesB</a:t>
            </a:r>
            <a:r>
              <a:rPr lang="en-IE" sz="1700" dirty="0"/>
              <a:t>, '</a:t>
            </a:r>
            <a:r>
              <a:rPr lang="en-IE" sz="1700" dirty="0" err="1"/>
              <a:t>DegreeYear</a:t>
            </a:r>
            <a:r>
              <a:rPr lang="en-IE" sz="1700" dirty="0"/>
              <a:t>' : </a:t>
            </a:r>
            <a:r>
              <a:rPr lang="en-IE" sz="1700" dirty="0" err="1"/>
              <a:t>seriesC</a:t>
            </a:r>
            <a:r>
              <a:rPr lang="en-IE" sz="1700" dirty="0"/>
              <a:t>,</a:t>
            </a:r>
          </a:p>
          <a:p>
            <a:r>
              <a:rPr lang="en-IE" sz="1700" dirty="0"/>
              <a:t>               'Department' : </a:t>
            </a:r>
            <a:r>
              <a:rPr lang="en-IE" sz="1700" dirty="0" err="1"/>
              <a:t>seriesD</a:t>
            </a:r>
            <a:r>
              <a:rPr lang="en-IE" sz="1700" dirty="0"/>
              <a:t>})</a:t>
            </a:r>
          </a:p>
          <a:p>
            <a:endParaRPr lang="en-IE" sz="1700" dirty="0"/>
          </a:p>
          <a:p>
            <a:endParaRPr lang="en-IE" sz="1700" dirty="0"/>
          </a:p>
          <a:p>
            <a:r>
              <a:rPr lang="en-IE" sz="1700" dirty="0"/>
              <a:t>encoder = </a:t>
            </a:r>
            <a:r>
              <a:rPr lang="en-IE" sz="1700" b="1" dirty="0" err="1"/>
              <a:t>OneHotEncoder</a:t>
            </a:r>
            <a:r>
              <a:rPr lang="en-IE" sz="1700" dirty="0"/>
              <a:t>(sparse=False)</a:t>
            </a:r>
          </a:p>
          <a:p>
            <a:r>
              <a:rPr lang="en-IE" sz="1700" dirty="0" err="1"/>
              <a:t>departmentEncoded</a:t>
            </a:r>
            <a:r>
              <a:rPr lang="en-IE" sz="1700" dirty="0"/>
              <a:t> =  </a:t>
            </a:r>
            <a:r>
              <a:rPr lang="en-IE" sz="1700" b="1" dirty="0" err="1"/>
              <a:t>encoder.fit_transform</a:t>
            </a:r>
            <a:r>
              <a:rPr lang="en-IE" sz="1700" dirty="0"/>
              <a:t>( df[["Department"]] )</a:t>
            </a:r>
          </a:p>
          <a:p>
            <a:endParaRPr lang="en-IE" sz="1700" dirty="0"/>
          </a:p>
          <a:p>
            <a:r>
              <a:rPr lang="en-IE" sz="1700" dirty="0"/>
              <a:t>print (</a:t>
            </a:r>
            <a:r>
              <a:rPr lang="en-IE" sz="1700" dirty="0" err="1"/>
              <a:t>departmentEncoded</a:t>
            </a:r>
            <a:r>
              <a:rPr lang="en-IE" sz="1700" dirty="0"/>
              <a:t>)</a:t>
            </a:r>
          </a:p>
        </p:txBody>
      </p:sp>
      <p:sp>
        <p:nvSpPr>
          <p:cNvPr id="9" name="TextBox 8"/>
          <p:cNvSpPr txBox="1"/>
          <p:nvPr/>
        </p:nvSpPr>
        <p:spPr>
          <a:xfrm>
            <a:off x="4214553" y="5264297"/>
            <a:ext cx="4355869" cy="923330"/>
          </a:xfrm>
          <a:prstGeom prst="rect">
            <a:avLst/>
          </a:prstGeom>
          <a:solidFill>
            <a:schemeClr val="bg1"/>
          </a:solidFill>
          <a:ln>
            <a:solidFill>
              <a:schemeClr val="tx1"/>
            </a:solidFill>
          </a:ln>
        </p:spPr>
        <p:txBody>
          <a:bodyPr wrap="square" rtlCol="0">
            <a:spAutoFit/>
          </a:bodyPr>
          <a:lstStyle/>
          <a:p>
            <a:r>
              <a:rPr lang="en-IE" dirty="0"/>
              <a:t>Notice when we call </a:t>
            </a:r>
            <a:r>
              <a:rPr lang="en-IE" dirty="0" err="1"/>
              <a:t>fit_transform</a:t>
            </a:r>
            <a:r>
              <a:rPr lang="en-IE" dirty="0"/>
              <a:t> on the department column it returns the one-hot encoding of this column. </a:t>
            </a:r>
          </a:p>
        </p:txBody>
      </p:sp>
      <p:pic>
        <p:nvPicPr>
          <p:cNvPr id="10" name="Picture 9">
            <a:extLst>
              <a:ext uri="{FF2B5EF4-FFF2-40B4-BE49-F238E27FC236}">
                <a16:creationId xmlns:a16="http://schemas.microsoft.com/office/drawing/2014/main" id="{09B6E69C-009F-474D-8439-0CFAE052A477}"/>
              </a:ext>
            </a:extLst>
          </p:cNvPr>
          <p:cNvPicPr>
            <a:picLocks noChangeAspect="1"/>
          </p:cNvPicPr>
          <p:nvPr/>
        </p:nvPicPr>
        <p:blipFill>
          <a:blip r:embed="rId2"/>
          <a:stretch>
            <a:fillRect/>
          </a:stretch>
        </p:blipFill>
        <p:spPr>
          <a:xfrm>
            <a:off x="5105399" y="606930"/>
            <a:ext cx="4102795" cy="1441107"/>
          </a:xfrm>
          <a:prstGeom prst="rect">
            <a:avLst/>
          </a:prstGeom>
          <a:ln>
            <a:solidFill>
              <a:schemeClr val="tx1"/>
            </a:solidFill>
          </a:ln>
        </p:spPr>
      </p:pic>
      <p:pic>
        <p:nvPicPr>
          <p:cNvPr id="11" name="Picture 10">
            <a:extLst>
              <a:ext uri="{FF2B5EF4-FFF2-40B4-BE49-F238E27FC236}">
                <a16:creationId xmlns:a16="http://schemas.microsoft.com/office/drawing/2014/main" id="{0D7068C0-903F-4CAE-9471-922D75228AFF}"/>
              </a:ext>
            </a:extLst>
          </p:cNvPr>
          <p:cNvPicPr>
            <a:picLocks noChangeAspect="1"/>
          </p:cNvPicPr>
          <p:nvPr/>
        </p:nvPicPr>
        <p:blipFill>
          <a:blip r:embed="rId3"/>
          <a:stretch>
            <a:fillRect/>
          </a:stretch>
        </p:blipFill>
        <p:spPr>
          <a:xfrm>
            <a:off x="6910787" y="3444763"/>
            <a:ext cx="1750295" cy="1559242"/>
          </a:xfrm>
          <a:prstGeom prst="rect">
            <a:avLst/>
          </a:prstGeom>
          <a:ln>
            <a:solidFill>
              <a:schemeClr val="tx1"/>
            </a:solidFill>
          </a:ln>
        </p:spPr>
      </p:pic>
    </p:spTree>
    <p:extLst>
      <p:ext uri="{BB962C8B-B14F-4D97-AF65-F5344CB8AC3E}">
        <p14:creationId xmlns:p14="http://schemas.microsoft.com/office/powerpoint/2010/main" val="294249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E" dirty="0"/>
              <a:t>One-hot Encoding</a:t>
            </a:r>
          </a:p>
        </p:txBody>
      </p:sp>
      <p:sp>
        <p:nvSpPr>
          <p:cNvPr id="3" name="Content Placeholder 1"/>
          <p:cNvSpPr txBox="1">
            <a:spLocks/>
          </p:cNvSpPr>
          <p:nvPr/>
        </p:nvSpPr>
        <p:spPr>
          <a:xfrm>
            <a:off x="449178" y="865217"/>
            <a:ext cx="8237621"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sz="1600"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The disadvantage of one-hot encoding is that if there are a very </a:t>
            </a:r>
            <a:r>
              <a:rPr lang="en-IE" sz="2000" b="1" dirty="0"/>
              <a:t>large number of unique values for a categorical feature</a:t>
            </a:r>
            <a:r>
              <a:rPr lang="en-IE" sz="2000" dirty="0"/>
              <a:t>, we will consequently end up with a very large number of additional features. </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In turn this can lead to a very long training time or underperformance of some models due to the rapid increase in dimensionality. </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One approach that is used to mitigate the impact of this is dimensionality reduction (techniques such as PCA), which can allow us to in some cases dramatically reduce the overall number of features.</a:t>
            </a:r>
          </a:p>
          <a:p>
            <a:pPr marL="273050" indent="-273050" fontAlgn="base">
              <a:spcBef>
                <a:spcPts val="600"/>
              </a:spcBef>
              <a:spcAft>
                <a:spcPct val="0"/>
              </a:spcAft>
              <a:buClr>
                <a:schemeClr val="accent1"/>
              </a:buClr>
              <a:buSzPct val="76000"/>
              <a:buFont typeface="Wingdings 3" pitchFamily="18" charset="2"/>
              <a:buChar char=""/>
              <a:defRPr/>
            </a:pPr>
            <a:endParaRPr lang="en-IE" dirty="0"/>
          </a:p>
        </p:txBody>
      </p:sp>
    </p:spTree>
    <p:custDataLst>
      <p:tags r:id="rId1"/>
    </p:custDataLst>
    <p:extLst>
      <p:ext uri="{BB962C8B-B14F-4D97-AF65-F5344CB8AC3E}">
        <p14:creationId xmlns:p14="http://schemas.microsoft.com/office/powerpoint/2010/main" val="2745175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67644" y="2187222"/>
            <a:ext cx="5645856" cy="1912584"/>
          </a:xfrm>
        </p:spPr>
        <p:txBody>
          <a:bodyPr>
            <a:normAutofit/>
          </a:bodyPr>
          <a:lstStyle/>
          <a:p>
            <a:r>
              <a:rPr lang="en-US" dirty="0">
                <a:solidFill>
                  <a:schemeClr val="bg1">
                    <a:lumMod val="95000"/>
                  </a:schemeClr>
                </a:solidFill>
              </a:rPr>
              <a:t>Machine Learning</a:t>
            </a:r>
          </a:p>
        </p:txBody>
      </p:sp>
      <p:sp>
        <p:nvSpPr>
          <p:cNvPr id="3" name="Title 2"/>
          <p:cNvSpPr txBox="1">
            <a:spLocks/>
          </p:cNvSpPr>
          <p:nvPr/>
        </p:nvSpPr>
        <p:spPr>
          <a:xfrm>
            <a:off x="5164666" y="4728271"/>
            <a:ext cx="3828591" cy="162173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2F2F2"/>
                </a:solidFill>
                <a:latin typeface="+mj-lt"/>
                <a:ea typeface="+mj-ea"/>
                <a:cs typeface="+mj-cs"/>
              </a:defRPr>
            </a:lvl1pPr>
          </a:lstStyle>
          <a:p>
            <a:r>
              <a:rPr lang="en-US" sz="2000" b="1" dirty="0">
                <a:solidFill>
                  <a:srgbClr val="766A63"/>
                </a:solidFill>
              </a:rPr>
              <a:t>Machine Learning</a:t>
            </a:r>
            <a:endParaRPr lang="en-US" sz="2000" b="1" baseline="0" dirty="0">
              <a:solidFill>
                <a:srgbClr val="766A63"/>
              </a:solidFill>
            </a:endParaRPr>
          </a:p>
          <a:p>
            <a:pPr marL="0" marR="0" indent="0" algn="ctr" defTabSz="457200" rtl="0" eaLnBrk="1" fontAlgn="auto" latinLnBrk="0" hangingPunct="1">
              <a:lnSpc>
                <a:spcPct val="100000"/>
              </a:lnSpc>
              <a:spcBef>
                <a:spcPct val="0"/>
              </a:spcBef>
              <a:spcAft>
                <a:spcPts val="0"/>
              </a:spcAft>
              <a:buClrTx/>
              <a:buSzTx/>
              <a:buFontTx/>
              <a:buNone/>
              <a:tabLst/>
              <a:defRPr/>
            </a:pPr>
            <a:br>
              <a:rPr lang="en-US" sz="1600" baseline="0" dirty="0">
                <a:solidFill>
                  <a:srgbClr val="766A63"/>
                </a:solidFill>
              </a:rPr>
            </a:br>
            <a:r>
              <a:rPr lang="en-US" sz="1600" baseline="0" dirty="0">
                <a:solidFill>
                  <a:srgbClr val="766A63"/>
                </a:solidFill>
              </a:rPr>
              <a:t>Lecture</a:t>
            </a:r>
            <a:r>
              <a:rPr lang="en-US" sz="1600" baseline="0">
                <a:solidFill>
                  <a:srgbClr val="766A63"/>
                </a:solidFill>
              </a:rPr>
              <a:t>:</a:t>
            </a:r>
            <a:r>
              <a:rPr lang="en-US" sz="1600">
                <a:solidFill>
                  <a:srgbClr val="766A63"/>
                </a:solidFill>
              </a:rPr>
              <a:t> Scaling Data</a:t>
            </a:r>
            <a:endParaRPr lang="en-US" sz="1600" dirty="0">
              <a:solidFill>
                <a:srgbClr val="766A63"/>
              </a:solidFill>
            </a:endParaRPr>
          </a:p>
          <a:p>
            <a:pPr marL="0" marR="0" indent="0" algn="ctr" defTabSz="457200" rtl="0" eaLnBrk="1" fontAlgn="auto" latinLnBrk="0" hangingPunct="1">
              <a:lnSpc>
                <a:spcPct val="100000"/>
              </a:lnSpc>
              <a:spcBef>
                <a:spcPct val="0"/>
              </a:spcBef>
              <a:spcAft>
                <a:spcPts val="0"/>
              </a:spcAft>
              <a:buClrTx/>
              <a:buSzTx/>
              <a:buFontTx/>
              <a:buNone/>
              <a:tabLst/>
              <a:defRPr/>
            </a:pPr>
            <a:endParaRPr lang="en-US" sz="1600" baseline="0" dirty="0">
              <a:solidFill>
                <a:srgbClr val="766A63"/>
              </a:solidFill>
            </a:endParaRPr>
          </a:p>
          <a:p>
            <a:r>
              <a:rPr lang="en-US" sz="1600" baseline="0" dirty="0">
                <a:solidFill>
                  <a:srgbClr val="766A63"/>
                </a:solidFill>
              </a:rPr>
              <a:t>Ted Scully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613" y="-310444"/>
            <a:ext cx="2497666" cy="2497666"/>
          </a:xfrm>
          <a:prstGeom prst="rect">
            <a:avLst/>
          </a:prstGeom>
        </p:spPr>
      </p:pic>
    </p:spTree>
    <p:extLst>
      <p:ext uri="{BB962C8B-B14F-4D97-AF65-F5344CB8AC3E}">
        <p14:creationId xmlns:p14="http://schemas.microsoft.com/office/powerpoint/2010/main" val="975260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E" dirty="0"/>
              <a:t>Data Pre-processing for Scikit Learn </a:t>
            </a:r>
          </a:p>
        </p:txBody>
      </p:sp>
      <p:sp>
        <p:nvSpPr>
          <p:cNvPr id="3" name="Content Placeholder 1"/>
          <p:cNvSpPr txBox="1">
            <a:spLocks/>
          </p:cNvSpPr>
          <p:nvPr/>
        </p:nvSpPr>
        <p:spPr>
          <a:xfrm>
            <a:off x="457200" y="1143000"/>
            <a:ext cx="8062664"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sz="16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Dealing with Outliers</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Dealing with Missing Values</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Handling Categorical Data</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b="1" dirty="0"/>
              <a:t>Scaling Data</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Feature Selection</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Handling Imbalance</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fontAlgn="base">
              <a:spcBef>
                <a:spcPts val="600"/>
              </a:spcBef>
              <a:spcAft>
                <a:spcPct val="0"/>
              </a:spcAft>
              <a:buClr>
                <a:schemeClr val="accent1"/>
              </a:buClr>
              <a:buSzPct val="76000"/>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p:txBody>
      </p:sp>
    </p:spTree>
    <p:custDataLst>
      <p:tags r:id="rId1"/>
    </p:custDataLst>
    <p:extLst>
      <p:ext uri="{BB962C8B-B14F-4D97-AF65-F5344CB8AC3E}">
        <p14:creationId xmlns:p14="http://schemas.microsoft.com/office/powerpoint/2010/main" val="70259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E" dirty="0"/>
              <a:t>Scaling Data</a:t>
            </a:r>
          </a:p>
        </p:txBody>
      </p:sp>
      <p:sp>
        <p:nvSpPr>
          <p:cNvPr id="3" name="Content Placeholder 1"/>
          <p:cNvSpPr txBox="1">
            <a:spLocks/>
          </p:cNvSpPr>
          <p:nvPr/>
        </p:nvSpPr>
        <p:spPr>
          <a:xfrm>
            <a:off x="457200" y="814008"/>
            <a:ext cx="8062664" cy="5400812"/>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Feature scaling is a important step in pre-processing for machine learning. The majority of ML and optimization algorithms behave better if features are on the same scale. </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The two most common data transformation techniques used are:</a:t>
            </a:r>
          </a:p>
          <a:p>
            <a:pPr marL="730250" lvl="1" indent="-273050" fontAlgn="base">
              <a:spcBef>
                <a:spcPts val="600"/>
              </a:spcBef>
              <a:spcAft>
                <a:spcPct val="0"/>
              </a:spcAft>
              <a:buClr>
                <a:schemeClr val="accent1"/>
              </a:buClr>
              <a:buSzPct val="76000"/>
              <a:buFont typeface="Wingdings 3" pitchFamily="18" charset="2"/>
              <a:buChar char=""/>
              <a:defRPr/>
            </a:pPr>
            <a:r>
              <a:rPr lang="en-IE" sz="2000" dirty="0"/>
              <a:t>Normalising Data</a:t>
            </a:r>
          </a:p>
          <a:p>
            <a:pPr marL="730250" lvl="1" indent="-273050" fontAlgn="base">
              <a:spcBef>
                <a:spcPts val="600"/>
              </a:spcBef>
              <a:spcAft>
                <a:spcPct val="0"/>
              </a:spcAft>
              <a:buClr>
                <a:schemeClr val="accent1"/>
              </a:buClr>
              <a:buSzPct val="76000"/>
              <a:buFont typeface="Wingdings 3" pitchFamily="18" charset="2"/>
              <a:buChar char=""/>
              <a:defRPr/>
            </a:pPr>
            <a:r>
              <a:rPr lang="en-IE" sz="2000" dirty="0"/>
              <a:t>Standardizing Data</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p:txBody>
      </p:sp>
    </p:spTree>
    <p:custDataLst>
      <p:tags r:id="rId1"/>
    </p:custDataLst>
    <p:extLst>
      <p:ext uri="{BB962C8B-B14F-4D97-AF65-F5344CB8AC3E}">
        <p14:creationId xmlns:p14="http://schemas.microsoft.com/office/powerpoint/2010/main" val="123978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80" y="0"/>
            <a:ext cx="8229600" cy="1143000"/>
          </a:xfrm>
        </p:spPr>
        <p:txBody>
          <a:bodyPr>
            <a:normAutofit/>
          </a:bodyPr>
          <a:lstStyle/>
          <a:p>
            <a:r>
              <a:rPr lang="en-IE" dirty="0"/>
              <a:t>Normalising Data</a:t>
            </a:r>
          </a:p>
        </p:txBody>
      </p:sp>
      <p:sp>
        <p:nvSpPr>
          <p:cNvPr id="3" name="Content Placeholder 1"/>
          <p:cNvSpPr txBox="1">
            <a:spLocks/>
          </p:cNvSpPr>
          <p:nvPr/>
        </p:nvSpPr>
        <p:spPr>
          <a:xfrm>
            <a:off x="296780" y="814008"/>
            <a:ext cx="5239495"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Normalization is the rescaling of the features into the range between </a:t>
            </a:r>
            <a:r>
              <a:rPr lang="en-IE" b="1" dirty="0"/>
              <a:t>0 and 1</a:t>
            </a:r>
            <a:r>
              <a:rPr lang="en-IE" dirty="0"/>
              <a:t>.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This can improve the performance for algorithms that assign a weight to features such as linear regression and in particular for algorithms that utilize geometric distance such as KNNs.</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In the following dataset I print out the first few rows of the feature data. You will notice that the second feature has a much greater range than any of the other features. </a:t>
            </a:r>
          </a:p>
        </p:txBody>
      </p:sp>
      <p:pic>
        <p:nvPicPr>
          <p:cNvPr id="5" name="Picture 4"/>
          <p:cNvPicPr>
            <a:picLocks noChangeAspect="1"/>
          </p:cNvPicPr>
          <p:nvPr/>
        </p:nvPicPr>
        <p:blipFill>
          <a:blip r:embed="rId4"/>
          <a:stretch>
            <a:fillRect/>
          </a:stretch>
        </p:blipFill>
        <p:spPr>
          <a:xfrm>
            <a:off x="296780" y="5208091"/>
            <a:ext cx="7070098" cy="1491713"/>
          </a:xfrm>
          <a:prstGeom prst="rect">
            <a:avLst/>
          </a:prstGeom>
          <a:ln>
            <a:solidFill>
              <a:schemeClr val="tx1"/>
            </a:solidFill>
          </a:ln>
        </p:spPr>
      </p:pic>
    </p:spTree>
    <p:custDataLst>
      <p:tags r:id="rId1"/>
    </p:custDataLst>
    <p:extLst>
      <p:ext uri="{BB962C8B-B14F-4D97-AF65-F5344CB8AC3E}">
        <p14:creationId xmlns:p14="http://schemas.microsoft.com/office/powerpoint/2010/main" val="2140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57" y="-205523"/>
            <a:ext cx="8229600" cy="1143000"/>
          </a:xfrm>
        </p:spPr>
        <p:txBody>
          <a:bodyPr>
            <a:normAutofit/>
          </a:bodyPr>
          <a:lstStyle/>
          <a:p>
            <a:r>
              <a:rPr lang="en-IE" dirty="0"/>
              <a:t>Normalising Data</a:t>
            </a:r>
          </a:p>
        </p:txBody>
      </p:sp>
      <p:sp>
        <p:nvSpPr>
          <p:cNvPr id="3" name="Content Placeholder 1"/>
          <p:cNvSpPr txBox="1">
            <a:spLocks/>
          </p:cNvSpPr>
          <p:nvPr/>
        </p:nvSpPr>
        <p:spPr>
          <a:xfrm>
            <a:off x="215832" y="814008"/>
            <a:ext cx="8847220"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r>
              <a:rPr lang="en-IE" dirty="0" err="1"/>
              <a:t>Scikit</a:t>
            </a:r>
            <a:r>
              <a:rPr lang="en-IE" dirty="0"/>
              <a:t> allows us to normalize all features using the </a:t>
            </a:r>
            <a:r>
              <a:rPr lang="en-IE" dirty="0" err="1"/>
              <a:t>MinMaxScaler</a:t>
            </a:r>
            <a:r>
              <a:rPr lang="en-IE" dirty="0"/>
              <a:t> class in </a:t>
            </a:r>
            <a:r>
              <a:rPr lang="en-IE" dirty="0" err="1"/>
              <a:t>sklearn.preprocessing</a:t>
            </a:r>
            <a:r>
              <a:rPr lang="en-IE" dirty="0"/>
              <a:t>.</a:t>
            </a:r>
          </a:p>
          <a:p>
            <a:pPr marL="273050" indent="-273050" fontAlgn="base">
              <a:spcBef>
                <a:spcPts val="600"/>
              </a:spcBef>
              <a:spcAft>
                <a:spcPct val="0"/>
              </a:spcAft>
              <a:buClr>
                <a:schemeClr val="accent1"/>
              </a:buClr>
              <a:buSzPct val="76000"/>
              <a:buFont typeface="Wingdings 3" pitchFamily="18" charset="2"/>
              <a:buChar char=""/>
              <a:defRPr/>
            </a:pPr>
            <a:r>
              <a:rPr lang="en-IE" dirty="0"/>
              <a:t>Note the </a:t>
            </a:r>
            <a:r>
              <a:rPr lang="en-IE" dirty="0" err="1"/>
              <a:t>fit_transform</a:t>
            </a:r>
            <a:r>
              <a:rPr lang="en-IE" dirty="0"/>
              <a:t> function takes as input a </a:t>
            </a:r>
            <a:r>
              <a:rPr lang="en-IE" b="1" dirty="0" err="1"/>
              <a:t>NumPy</a:t>
            </a:r>
            <a:r>
              <a:rPr lang="en-IE" dirty="0"/>
              <a:t> array or a </a:t>
            </a:r>
            <a:r>
              <a:rPr lang="en-IE" b="1" dirty="0" err="1"/>
              <a:t>DataFrame</a:t>
            </a:r>
            <a:r>
              <a:rPr lang="en-IE" dirty="0"/>
              <a:t>. </a:t>
            </a:r>
          </a:p>
          <a:p>
            <a:pPr marL="273050" indent="-273050" fontAlgn="base">
              <a:spcBef>
                <a:spcPts val="600"/>
              </a:spcBef>
              <a:spcAft>
                <a:spcPct val="0"/>
              </a:spcAft>
              <a:buClr>
                <a:schemeClr val="accent1"/>
              </a:buClr>
              <a:buSzPct val="76000"/>
              <a:buFont typeface="Wingdings 3" pitchFamily="18" charset="2"/>
              <a:buChar char=""/>
              <a:defRPr/>
            </a:pPr>
            <a:r>
              <a:rPr lang="en-IE" dirty="0"/>
              <a:t>It returns </a:t>
            </a:r>
            <a:r>
              <a:rPr lang="en-IE" dirty="0" err="1"/>
              <a:t>NumPy</a:t>
            </a:r>
            <a:r>
              <a:rPr lang="en-IE" dirty="0"/>
              <a:t> array as an argument.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p:txBody>
      </p:sp>
      <p:sp>
        <p:nvSpPr>
          <p:cNvPr id="4" name="Rectangle 3"/>
          <p:cNvSpPr/>
          <p:nvPr/>
        </p:nvSpPr>
        <p:spPr>
          <a:xfrm>
            <a:off x="1861371" y="2297707"/>
            <a:ext cx="5556141" cy="1200329"/>
          </a:xfrm>
          <a:prstGeom prst="rect">
            <a:avLst/>
          </a:prstGeom>
          <a:solidFill>
            <a:srgbClr val="F4FAA4"/>
          </a:solidFill>
          <a:ln>
            <a:solidFill>
              <a:schemeClr val="tx1"/>
            </a:solidFill>
          </a:ln>
        </p:spPr>
        <p:txBody>
          <a:bodyPr wrap="square">
            <a:spAutoFit/>
          </a:bodyPr>
          <a:lstStyle/>
          <a:p>
            <a:r>
              <a:rPr lang="en-IE" dirty="0"/>
              <a:t>from </a:t>
            </a:r>
            <a:r>
              <a:rPr lang="en-IE" dirty="0" err="1"/>
              <a:t>sklearn</a:t>
            </a:r>
            <a:r>
              <a:rPr lang="en-IE" dirty="0"/>
              <a:t> import </a:t>
            </a:r>
            <a:r>
              <a:rPr lang="en-IE" dirty="0" err="1"/>
              <a:t>preprocessing</a:t>
            </a:r>
            <a:endParaRPr lang="en-IE" dirty="0"/>
          </a:p>
          <a:p>
            <a:endParaRPr lang="en-IE" dirty="0"/>
          </a:p>
          <a:p>
            <a:r>
              <a:rPr lang="en-IE" dirty="0" err="1"/>
              <a:t>scalingObj</a:t>
            </a:r>
            <a:r>
              <a:rPr lang="en-IE" dirty="0"/>
              <a:t> = </a:t>
            </a:r>
            <a:r>
              <a:rPr lang="en-IE" b="1" dirty="0" err="1"/>
              <a:t>preprocessing.MinMaxScaler</a:t>
            </a:r>
            <a:r>
              <a:rPr lang="en-IE" b="1" dirty="0"/>
              <a:t>()</a:t>
            </a:r>
          </a:p>
          <a:p>
            <a:r>
              <a:rPr lang="en-IE" dirty="0" err="1"/>
              <a:t>newX</a:t>
            </a:r>
            <a:r>
              <a:rPr lang="en-IE" dirty="0"/>
              <a:t> = </a:t>
            </a:r>
            <a:r>
              <a:rPr lang="en-IE" dirty="0" err="1"/>
              <a:t>scalingObj.fit_transform</a:t>
            </a:r>
            <a:r>
              <a:rPr lang="en-IE" dirty="0"/>
              <a:t>(</a:t>
            </a:r>
            <a:r>
              <a:rPr lang="en-IE" dirty="0" err="1"/>
              <a:t>allValues</a:t>
            </a:r>
            <a:r>
              <a:rPr lang="en-IE" dirty="0"/>
              <a:t>)</a:t>
            </a:r>
          </a:p>
        </p:txBody>
      </p:sp>
      <p:pic>
        <p:nvPicPr>
          <p:cNvPr id="6" name="Picture 5"/>
          <p:cNvPicPr>
            <a:picLocks noChangeAspect="1"/>
          </p:cNvPicPr>
          <p:nvPr/>
        </p:nvPicPr>
        <p:blipFill>
          <a:blip r:embed="rId4"/>
          <a:stretch>
            <a:fillRect/>
          </a:stretch>
        </p:blipFill>
        <p:spPr>
          <a:xfrm>
            <a:off x="695105" y="3687143"/>
            <a:ext cx="7304303" cy="1404723"/>
          </a:xfrm>
          <a:prstGeom prst="rect">
            <a:avLst/>
          </a:prstGeom>
          <a:ln>
            <a:solidFill>
              <a:schemeClr val="tx1"/>
            </a:solidFill>
          </a:ln>
        </p:spPr>
      </p:pic>
    </p:spTree>
    <p:custDataLst>
      <p:tags r:id="rId1"/>
    </p:custDataLst>
    <p:extLst>
      <p:ext uri="{BB962C8B-B14F-4D97-AF65-F5344CB8AC3E}">
        <p14:creationId xmlns:p14="http://schemas.microsoft.com/office/powerpoint/2010/main" val="261247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42" y="-195991"/>
            <a:ext cx="8229600" cy="1143000"/>
          </a:xfrm>
        </p:spPr>
        <p:txBody>
          <a:bodyPr>
            <a:normAutofit/>
          </a:bodyPr>
          <a:lstStyle/>
          <a:p>
            <a:r>
              <a:rPr lang="en-IE" dirty="0"/>
              <a:t>Normalising Data</a:t>
            </a:r>
          </a:p>
        </p:txBody>
      </p:sp>
      <p:sp>
        <p:nvSpPr>
          <p:cNvPr id="3" name="Content Placeholder 1"/>
          <p:cNvSpPr txBox="1">
            <a:spLocks/>
          </p:cNvSpPr>
          <p:nvPr/>
        </p:nvSpPr>
        <p:spPr>
          <a:xfrm>
            <a:off x="215832" y="814008"/>
            <a:ext cx="8847220"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p:txBody>
      </p:sp>
      <p:sp>
        <p:nvSpPr>
          <p:cNvPr id="4" name="Rectangle 3"/>
          <p:cNvSpPr/>
          <p:nvPr/>
        </p:nvSpPr>
        <p:spPr>
          <a:xfrm>
            <a:off x="122260" y="0"/>
            <a:ext cx="8631982" cy="4708981"/>
          </a:xfrm>
          <a:prstGeom prst="rect">
            <a:avLst/>
          </a:prstGeom>
          <a:solidFill>
            <a:srgbClr val="F4FAA4"/>
          </a:solidFill>
          <a:ln>
            <a:solidFill>
              <a:schemeClr val="tx1"/>
            </a:solidFill>
          </a:ln>
        </p:spPr>
        <p:txBody>
          <a:bodyPr wrap="square">
            <a:spAutoFit/>
          </a:bodyPr>
          <a:lstStyle/>
          <a:p>
            <a:r>
              <a:rPr lang="en-IE" sz="2000" dirty="0"/>
              <a:t>import pandas as </a:t>
            </a:r>
            <a:r>
              <a:rPr lang="en-IE" sz="2000" dirty="0" err="1"/>
              <a:t>pd</a:t>
            </a:r>
            <a:endParaRPr lang="en-IE" sz="2000" dirty="0"/>
          </a:p>
          <a:p>
            <a:r>
              <a:rPr lang="en-IE" sz="2000" dirty="0"/>
              <a:t>from </a:t>
            </a:r>
            <a:r>
              <a:rPr lang="en-IE" sz="2000" dirty="0" err="1"/>
              <a:t>sklearn</a:t>
            </a:r>
            <a:r>
              <a:rPr lang="en-IE" sz="2000" dirty="0"/>
              <a:t> import </a:t>
            </a:r>
            <a:r>
              <a:rPr lang="en-IE" sz="2000" dirty="0" err="1"/>
              <a:t>preprocessing</a:t>
            </a:r>
            <a:endParaRPr lang="en-IE" sz="2000" dirty="0"/>
          </a:p>
          <a:p>
            <a:r>
              <a:rPr lang="en-IE" sz="2000" dirty="0"/>
              <a:t>Import </a:t>
            </a:r>
            <a:r>
              <a:rPr lang="en-IE" sz="2000" dirty="0" err="1"/>
              <a:t>numpy</a:t>
            </a:r>
            <a:r>
              <a:rPr lang="en-IE" sz="2000" dirty="0"/>
              <a:t> as np</a:t>
            </a:r>
          </a:p>
          <a:p>
            <a:endParaRPr lang="en-IE" sz="2000" dirty="0"/>
          </a:p>
          <a:p>
            <a:r>
              <a:rPr lang="en-IE" sz="2000" dirty="0" err="1"/>
              <a:t>seriesA</a:t>
            </a:r>
            <a:r>
              <a:rPr lang="en-IE" sz="2000" dirty="0"/>
              <a:t> = </a:t>
            </a:r>
            <a:r>
              <a:rPr lang="en-IE" sz="2000" dirty="0" err="1"/>
              <a:t>pd.Series</a:t>
            </a:r>
            <a:r>
              <a:rPr lang="en-IE" sz="2000" dirty="0"/>
              <a:t>(</a:t>
            </a:r>
            <a:r>
              <a:rPr lang="en-IE" sz="2000" dirty="0" err="1"/>
              <a:t>np.random.rand</a:t>
            </a:r>
            <a:r>
              <a:rPr lang="en-IE" sz="2000" dirty="0"/>
              <a:t>(4)*100, index=['a', 'b', 'c', 'd'])</a:t>
            </a:r>
          </a:p>
          <a:p>
            <a:r>
              <a:rPr lang="en-IE" sz="2000" dirty="0" err="1"/>
              <a:t>seriesB</a:t>
            </a:r>
            <a:r>
              <a:rPr lang="en-IE" sz="2000" dirty="0"/>
              <a:t> = </a:t>
            </a:r>
            <a:r>
              <a:rPr lang="en-IE" sz="2000" dirty="0" err="1"/>
              <a:t>pd.Series</a:t>
            </a:r>
            <a:r>
              <a:rPr lang="en-IE" sz="2000" dirty="0"/>
              <a:t>(</a:t>
            </a:r>
            <a:r>
              <a:rPr lang="en-IE" sz="2000" dirty="0" err="1"/>
              <a:t>np.random.rand</a:t>
            </a:r>
            <a:r>
              <a:rPr lang="en-IE" sz="2000" dirty="0"/>
              <a:t>(4)*100, index=['a', 'b', 'c', 'd'])</a:t>
            </a:r>
          </a:p>
          <a:p>
            <a:r>
              <a:rPr lang="en-IE" sz="2000" dirty="0" err="1"/>
              <a:t>seriesC</a:t>
            </a:r>
            <a:r>
              <a:rPr lang="en-IE" sz="2000" dirty="0"/>
              <a:t> = </a:t>
            </a:r>
            <a:r>
              <a:rPr lang="en-IE" sz="2000" dirty="0" err="1"/>
              <a:t>pd.Series</a:t>
            </a:r>
            <a:r>
              <a:rPr lang="en-IE" sz="2000" dirty="0"/>
              <a:t>(</a:t>
            </a:r>
            <a:r>
              <a:rPr lang="en-IE" sz="2000" dirty="0" err="1"/>
              <a:t>np.random.rand</a:t>
            </a:r>
            <a:r>
              <a:rPr lang="en-IE" sz="2000" dirty="0"/>
              <a:t>(4)*100, index=['a', 'b', 'c', 'd'])</a:t>
            </a:r>
          </a:p>
          <a:p>
            <a:endParaRPr lang="en-IE" sz="2000" dirty="0"/>
          </a:p>
          <a:p>
            <a:r>
              <a:rPr lang="en-IE" sz="2000" dirty="0" err="1"/>
              <a:t>df</a:t>
            </a:r>
            <a:r>
              <a:rPr lang="en-IE" sz="2000" dirty="0"/>
              <a:t> = </a:t>
            </a:r>
            <a:r>
              <a:rPr lang="en-IE" sz="2000" dirty="0" err="1"/>
              <a:t>pd.DataFrame</a:t>
            </a:r>
            <a:r>
              <a:rPr lang="en-IE" sz="2000" dirty="0"/>
              <a:t>({'one' : </a:t>
            </a:r>
            <a:r>
              <a:rPr lang="en-IE" sz="2000" dirty="0" err="1"/>
              <a:t>seriesA</a:t>
            </a:r>
            <a:r>
              <a:rPr lang="en-IE" sz="2000" dirty="0"/>
              <a:t>, 'two' : </a:t>
            </a:r>
            <a:r>
              <a:rPr lang="en-IE" sz="2000" dirty="0" err="1"/>
              <a:t>seriesB</a:t>
            </a:r>
            <a:r>
              <a:rPr lang="en-IE" sz="2000" dirty="0"/>
              <a:t>, three' : </a:t>
            </a:r>
            <a:r>
              <a:rPr lang="en-IE" sz="2000" dirty="0" err="1"/>
              <a:t>seriesC</a:t>
            </a:r>
            <a:r>
              <a:rPr lang="en-IE" sz="2000" dirty="0"/>
              <a:t>})</a:t>
            </a:r>
          </a:p>
          <a:p>
            <a:r>
              <a:rPr lang="en-IE" sz="2000" dirty="0"/>
              <a:t>print (</a:t>
            </a:r>
            <a:r>
              <a:rPr lang="en-IE" sz="2000" dirty="0" err="1"/>
              <a:t>df</a:t>
            </a:r>
            <a:r>
              <a:rPr lang="en-IE" sz="2000" dirty="0"/>
              <a:t>)</a:t>
            </a:r>
          </a:p>
          <a:p>
            <a:endParaRPr lang="en-IE" sz="2000" dirty="0"/>
          </a:p>
          <a:p>
            <a:r>
              <a:rPr lang="en-IE" sz="2000" dirty="0" err="1"/>
              <a:t>scalingObj</a:t>
            </a:r>
            <a:r>
              <a:rPr lang="en-IE" sz="2000" dirty="0"/>
              <a:t> = </a:t>
            </a:r>
            <a:r>
              <a:rPr lang="en-IE" sz="2000" dirty="0" err="1"/>
              <a:t>preprocessing.MinMaxScaler</a:t>
            </a:r>
            <a:r>
              <a:rPr lang="en-IE" sz="2000" dirty="0"/>
              <a:t>()</a:t>
            </a:r>
          </a:p>
          <a:p>
            <a:r>
              <a:rPr lang="en-IE" sz="2000" dirty="0" err="1"/>
              <a:t>df</a:t>
            </a:r>
            <a:r>
              <a:rPr lang="en-IE" sz="2000" dirty="0"/>
              <a:t>[['one', 'two']]= </a:t>
            </a:r>
            <a:r>
              <a:rPr lang="en-IE" sz="2000" dirty="0" err="1"/>
              <a:t>scalingObj.fit_transform</a:t>
            </a:r>
            <a:r>
              <a:rPr lang="en-IE" sz="2000" dirty="0"/>
              <a:t>( </a:t>
            </a:r>
            <a:r>
              <a:rPr lang="en-IE" sz="2000" b="1" dirty="0" err="1"/>
              <a:t>df</a:t>
            </a:r>
            <a:r>
              <a:rPr lang="en-IE" sz="2000" b="1" dirty="0"/>
              <a:t>[['one', 'two']]  </a:t>
            </a:r>
            <a:r>
              <a:rPr lang="en-IE" sz="2000" dirty="0"/>
              <a:t>)</a:t>
            </a:r>
          </a:p>
          <a:p>
            <a:r>
              <a:rPr lang="en-IE" sz="2000" dirty="0"/>
              <a:t>print (</a:t>
            </a:r>
            <a:r>
              <a:rPr lang="en-IE" sz="2000" dirty="0" err="1"/>
              <a:t>df</a:t>
            </a:r>
            <a:r>
              <a:rPr lang="en-IE" sz="2000" dirty="0"/>
              <a:t>)</a:t>
            </a:r>
          </a:p>
          <a:p>
            <a:r>
              <a:rPr lang="en-IE" sz="2000" dirty="0"/>
              <a:t> </a:t>
            </a:r>
          </a:p>
        </p:txBody>
      </p:sp>
      <p:pic>
        <p:nvPicPr>
          <p:cNvPr id="5" name="Picture 4"/>
          <p:cNvPicPr>
            <a:picLocks noChangeAspect="1"/>
          </p:cNvPicPr>
          <p:nvPr/>
        </p:nvPicPr>
        <p:blipFill>
          <a:blip r:embed="rId4"/>
          <a:stretch>
            <a:fillRect/>
          </a:stretch>
        </p:blipFill>
        <p:spPr>
          <a:xfrm>
            <a:off x="4639442" y="4168693"/>
            <a:ext cx="4112975" cy="2433027"/>
          </a:xfrm>
          <a:prstGeom prst="rect">
            <a:avLst/>
          </a:prstGeom>
          <a:ln>
            <a:solidFill>
              <a:schemeClr val="tx1"/>
            </a:solidFill>
          </a:ln>
        </p:spPr>
      </p:pic>
      <p:sp>
        <p:nvSpPr>
          <p:cNvPr id="6" name="TextBox 5"/>
          <p:cNvSpPr txBox="1"/>
          <p:nvPr/>
        </p:nvSpPr>
        <p:spPr>
          <a:xfrm>
            <a:off x="215832" y="5198533"/>
            <a:ext cx="3543368" cy="923330"/>
          </a:xfrm>
          <a:prstGeom prst="rect">
            <a:avLst/>
          </a:prstGeom>
          <a:noFill/>
          <a:ln>
            <a:solidFill>
              <a:schemeClr val="tx1"/>
            </a:solidFill>
          </a:ln>
        </p:spPr>
        <p:txBody>
          <a:bodyPr wrap="square" rtlCol="0">
            <a:spAutoFit/>
          </a:bodyPr>
          <a:lstStyle/>
          <a:p>
            <a:r>
              <a:rPr lang="en-IE" dirty="0"/>
              <a:t>In the example above we perform normalization on two columns from our </a:t>
            </a:r>
            <a:r>
              <a:rPr lang="en-IE" dirty="0" err="1"/>
              <a:t>dataframe</a:t>
            </a:r>
            <a:r>
              <a:rPr lang="en-IE" dirty="0"/>
              <a:t> object. </a:t>
            </a:r>
          </a:p>
        </p:txBody>
      </p:sp>
    </p:spTree>
    <p:custDataLst>
      <p:tags r:id="rId1"/>
    </p:custDataLst>
    <p:extLst>
      <p:ext uri="{BB962C8B-B14F-4D97-AF65-F5344CB8AC3E}">
        <p14:creationId xmlns:p14="http://schemas.microsoft.com/office/powerpoint/2010/main" val="374426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E" dirty="0"/>
              <a:t>Standardizing Data</a:t>
            </a:r>
          </a:p>
        </p:txBody>
      </p:sp>
      <p:sp>
        <p:nvSpPr>
          <p:cNvPr id="3" name="Content Placeholder 1"/>
          <p:cNvSpPr txBox="1">
            <a:spLocks/>
          </p:cNvSpPr>
          <p:nvPr/>
        </p:nvSpPr>
        <p:spPr>
          <a:xfrm>
            <a:off x="174355" y="1176063"/>
            <a:ext cx="8795289" cy="23321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r>
              <a:rPr lang="en-IE" sz="2000" dirty="0"/>
              <a:t>Standardization facilitates the transformation of features to </a:t>
            </a:r>
            <a:r>
              <a:rPr lang="en-IE" sz="2000" b="1" dirty="0"/>
              <a:t>a standard Gaussian(normal) distribution</a:t>
            </a:r>
            <a:r>
              <a:rPr lang="en-IE" sz="2000" dirty="0"/>
              <a:t> with a </a:t>
            </a:r>
            <a:r>
              <a:rPr lang="en-IE" sz="2000" b="1" dirty="0"/>
              <a:t>mean of 0 </a:t>
            </a:r>
            <a:r>
              <a:rPr lang="en-IE" sz="2000" dirty="0"/>
              <a:t>and a </a:t>
            </a:r>
            <a:r>
              <a:rPr lang="en-IE" sz="2000" b="1" dirty="0"/>
              <a:t>standard deviation of 1</a:t>
            </a:r>
            <a:r>
              <a:rPr lang="en-IE" sz="2000" dirty="0"/>
              <a:t>.</a:t>
            </a:r>
          </a:p>
          <a:p>
            <a:pPr marL="273050" indent="-273050" fontAlgn="base">
              <a:spcBef>
                <a:spcPts val="600"/>
              </a:spcBef>
              <a:spcAft>
                <a:spcPct val="0"/>
              </a:spcAft>
              <a:buClr>
                <a:schemeClr val="accent1"/>
              </a:buClr>
              <a:buSzPct val="76000"/>
              <a:buFont typeface="Wingdings 3" pitchFamily="18" charset="2"/>
              <a:buChar char=""/>
              <a:defRPr/>
            </a:pPr>
            <a:r>
              <a:rPr lang="en-IE" sz="2000" dirty="0"/>
              <a:t>The scaling happens independently on each individual feature by computing the relevant statistics on the samples in the training set. </a:t>
            </a:r>
          </a:p>
          <a:p>
            <a:pPr marL="273050" indent="-273050" fontAlgn="base">
              <a:spcBef>
                <a:spcPts val="600"/>
              </a:spcBef>
              <a:spcAft>
                <a:spcPct val="0"/>
              </a:spcAft>
              <a:buClr>
                <a:schemeClr val="accent1"/>
              </a:buClr>
              <a:buSzPct val="76000"/>
              <a:buFont typeface="Wingdings 3" pitchFamily="18" charset="2"/>
              <a:buChar char=""/>
              <a:defRPr/>
            </a:pPr>
            <a:r>
              <a:rPr lang="en-IE" sz="2000" dirty="0"/>
              <a:t>Standardization of a dataset is a common requirement for dealing with dataset features with different ranges but also for many machine learning estimators such as clustering techniques , logistic regression, neural networks, SVMs.</a:t>
            </a:r>
          </a:p>
          <a:p>
            <a:pPr marL="273050" indent="-273050" fontAlgn="base">
              <a:spcBef>
                <a:spcPts val="600"/>
              </a:spcBef>
              <a:spcAft>
                <a:spcPct val="0"/>
              </a:spcAft>
              <a:buClr>
                <a:schemeClr val="accent1"/>
              </a:buClr>
              <a:buSzPct val="76000"/>
              <a:buFont typeface="Wingdings 3" pitchFamily="18" charset="2"/>
              <a:buChar char=""/>
              <a:defRPr/>
            </a:pPr>
            <a:r>
              <a:rPr lang="en-IE" sz="2000" dirty="0"/>
              <a:t>One point to note is that standardization is less sensitive to outlier than normalization.</a:t>
            </a:r>
            <a:endParaRPr lang="en-IE" dirty="0"/>
          </a:p>
        </p:txBody>
      </p:sp>
      <p:pic>
        <p:nvPicPr>
          <p:cNvPr id="4" name="Picture 3"/>
          <p:cNvPicPr>
            <a:picLocks noChangeAspect="1"/>
          </p:cNvPicPr>
          <p:nvPr/>
        </p:nvPicPr>
        <p:blipFill>
          <a:blip r:embed="rId4"/>
          <a:stretch>
            <a:fillRect/>
          </a:stretch>
        </p:blipFill>
        <p:spPr>
          <a:xfrm>
            <a:off x="1215813" y="4688849"/>
            <a:ext cx="2299642" cy="1166247"/>
          </a:xfrm>
          <a:prstGeom prst="rect">
            <a:avLst/>
          </a:prstGeom>
          <a:ln>
            <a:solidFill>
              <a:schemeClr val="tx1"/>
            </a:solidFill>
          </a:ln>
        </p:spPr>
      </p:pic>
      <p:graphicFrame>
        <p:nvGraphicFramePr>
          <p:cNvPr id="5" name="Table 4"/>
          <p:cNvGraphicFramePr>
            <a:graphicFrameLocks noGrp="1"/>
          </p:cNvGraphicFramePr>
          <p:nvPr/>
        </p:nvGraphicFramePr>
        <p:xfrm>
          <a:off x="4602611" y="3974033"/>
          <a:ext cx="4225870" cy="2595880"/>
        </p:xfrm>
        <a:graphic>
          <a:graphicData uri="http://schemas.openxmlformats.org/drawingml/2006/table">
            <a:tbl>
              <a:tblPr firstRow="1" bandRow="1">
                <a:tableStyleId>{5C22544A-7EE6-4342-B048-85BDC9FD1C3A}</a:tableStyleId>
              </a:tblPr>
              <a:tblGrid>
                <a:gridCol w="1140235">
                  <a:extLst>
                    <a:ext uri="{9D8B030D-6E8A-4147-A177-3AD203B41FA5}">
                      <a16:colId xmlns:a16="http://schemas.microsoft.com/office/drawing/2014/main" val="20000"/>
                    </a:ext>
                  </a:extLst>
                </a:gridCol>
                <a:gridCol w="1441005">
                  <a:extLst>
                    <a:ext uri="{9D8B030D-6E8A-4147-A177-3AD203B41FA5}">
                      <a16:colId xmlns:a16="http://schemas.microsoft.com/office/drawing/2014/main" val="20001"/>
                    </a:ext>
                  </a:extLst>
                </a:gridCol>
                <a:gridCol w="1644630">
                  <a:extLst>
                    <a:ext uri="{9D8B030D-6E8A-4147-A177-3AD203B41FA5}">
                      <a16:colId xmlns:a16="http://schemas.microsoft.com/office/drawing/2014/main" val="20002"/>
                    </a:ext>
                  </a:extLst>
                </a:gridCol>
              </a:tblGrid>
              <a:tr h="370840">
                <a:tc>
                  <a:txBody>
                    <a:bodyPr/>
                    <a:lstStyle/>
                    <a:p>
                      <a:r>
                        <a:rPr lang="en-IE" sz="1600" dirty="0"/>
                        <a:t>Input</a:t>
                      </a:r>
                    </a:p>
                  </a:txBody>
                  <a:tcPr/>
                </a:tc>
                <a:tc>
                  <a:txBody>
                    <a:bodyPr/>
                    <a:lstStyle/>
                    <a:p>
                      <a:r>
                        <a:rPr lang="en-IE" sz="1600" dirty="0"/>
                        <a:t>Standardized</a:t>
                      </a:r>
                    </a:p>
                  </a:txBody>
                  <a:tcPr/>
                </a:tc>
                <a:tc>
                  <a:txBody>
                    <a:bodyPr/>
                    <a:lstStyle/>
                    <a:p>
                      <a:r>
                        <a:rPr lang="en-IE" sz="1600" dirty="0"/>
                        <a:t>Normalized</a:t>
                      </a:r>
                    </a:p>
                  </a:txBody>
                  <a:tcPr/>
                </a:tc>
                <a:extLst>
                  <a:ext uri="{0D108BD9-81ED-4DB2-BD59-A6C34878D82A}">
                    <a16:rowId xmlns:a16="http://schemas.microsoft.com/office/drawing/2014/main" val="10000"/>
                  </a:ext>
                </a:extLst>
              </a:tr>
              <a:tr h="370840">
                <a:tc>
                  <a:txBody>
                    <a:bodyPr/>
                    <a:lstStyle/>
                    <a:p>
                      <a:r>
                        <a:rPr lang="en-IE" sz="1600" dirty="0"/>
                        <a:t>0.0</a:t>
                      </a:r>
                    </a:p>
                  </a:txBody>
                  <a:tcPr/>
                </a:tc>
                <a:tc>
                  <a:txBody>
                    <a:bodyPr/>
                    <a:lstStyle/>
                    <a:p>
                      <a:r>
                        <a:rPr lang="en-IE" sz="1600" dirty="0"/>
                        <a:t>-1.33</a:t>
                      </a:r>
                    </a:p>
                  </a:txBody>
                  <a:tcPr/>
                </a:tc>
                <a:tc>
                  <a:txBody>
                    <a:bodyPr/>
                    <a:lstStyle/>
                    <a:p>
                      <a:r>
                        <a:rPr lang="en-IE" sz="1600" dirty="0"/>
                        <a:t>0.0</a:t>
                      </a:r>
                    </a:p>
                  </a:txBody>
                  <a:tcPr/>
                </a:tc>
                <a:extLst>
                  <a:ext uri="{0D108BD9-81ED-4DB2-BD59-A6C34878D82A}">
                    <a16:rowId xmlns:a16="http://schemas.microsoft.com/office/drawing/2014/main" val="10001"/>
                  </a:ext>
                </a:extLst>
              </a:tr>
              <a:tr h="370840">
                <a:tc>
                  <a:txBody>
                    <a:bodyPr/>
                    <a:lstStyle/>
                    <a:p>
                      <a:r>
                        <a:rPr lang="en-IE" sz="1600" dirty="0"/>
                        <a:t>1.0</a:t>
                      </a:r>
                    </a:p>
                  </a:txBody>
                  <a:tcPr/>
                </a:tc>
                <a:tc>
                  <a:txBody>
                    <a:bodyPr/>
                    <a:lstStyle/>
                    <a:p>
                      <a:r>
                        <a:rPr lang="en-IE" sz="1600" dirty="0"/>
                        <a:t>-0.80</a:t>
                      </a:r>
                    </a:p>
                  </a:txBody>
                  <a:tcPr/>
                </a:tc>
                <a:tc>
                  <a:txBody>
                    <a:bodyPr/>
                    <a:lstStyle/>
                    <a:p>
                      <a:r>
                        <a:rPr lang="en-IE" sz="1600" dirty="0"/>
                        <a:t>0.2</a:t>
                      </a:r>
                    </a:p>
                  </a:txBody>
                  <a:tcPr/>
                </a:tc>
                <a:extLst>
                  <a:ext uri="{0D108BD9-81ED-4DB2-BD59-A6C34878D82A}">
                    <a16:rowId xmlns:a16="http://schemas.microsoft.com/office/drawing/2014/main" val="10002"/>
                  </a:ext>
                </a:extLst>
              </a:tr>
              <a:tr h="370840">
                <a:tc>
                  <a:txBody>
                    <a:bodyPr/>
                    <a:lstStyle/>
                    <a:p>
                      <a:r>
                        <a:rPr lang="en-IE" sz="1600" dirty="0"/>
                        <a:t>2.0</a:t>
                      </a:r>
                    </a:p>
                  </a:txBody>
                  <a:tcPr/>
                </a:tc>
                <a:tc>
                  <a:txBody>
                    <a:bodyPr/>
                    <a:lstStyle/>
                    <a:p>
                      <a:r>
                        <a:rPr lang="en-IE" sz="1600" dirty="0"/>
                        <a:t>-0.26</a:t>
                      </a:r>
                    </a:p>
                  </a:txBody>
                  <a:tcPr/>
                </a:tc>
                <a:tc>
                  <a:txBody>
                    <a:bodyPr/>
                    <a:lstStyle/>
                    <a:p>
                      <a:r>
                        <a:rPr lang="en-IE" sz="1600" dirty="0"/>
                        <a:t>0.4</a:t>
                      </a:r>
                    </a:p>
                  </a:txBody>
                  <a:tcPr/>
                </a:tc>
                <a:extLst>
                  <a:ext uri="{0D108BD9-81ED-4DB2-BD59-A6C34878D82A}">
                    <a16:rowId xmlns:a16="http://schemas.microsoft.com/office/drawing/2014/main" val="10003"/>
                  </a:ext>
                </a:extLst>
              </a:tr>
              <a:tr h="370840">
                <a:tc>
                  <a:txBody>
                    <a:bodyPr/>
                    <a:lstStyle/>
                    <a:p>
                      <a:r>
                        <a:rPr lang="en-IE" sz="1600" dirty="0"/>
                        <a:t>3.0</a:t>
                      </a:r>
                    </a:p>
                  </a:txBody>
                  <a:tcPr/>
                </a:tc>
                <a:tc>
                  <a:txBody>
                    <a:bodyPr/>
                    <a:lstStyle/>
                    <a:p>
                      <a:r>
                        <a:rPr lang="en-IE" sz="1600" dirty="0"/>
                        <a:t>0.26</a:t>
                      </a:r>
                    </a:p>
                  </a:txBody>
                  <a:tcPr/>
                </a:tc>
                <a:tc>
                  <a:txBody>
                    <a:bodyPr/>
                    <a:lstStyle/>
                    <a:p>
                      <a:r>
                        <a:rPr lang="en-IE" sz="1600" dirty="0"/>
                        <a:t>0.6</a:t>
                      </a:r>
                    </a:p>
                  </a:txBody>
                  <a:tcPr/>
                </a:tc>
                <a:extLst>
                  <a:ext uri="{0D108BD9-81ED-4DB2-BD59-A6C34878D82A}">
                    <a16:rowId xmlns:a16="http://schemas.microsoft.com/office/drawing/2014/main" val="10004"/>
                  </a:ext>
                </a:extLst>
              </a:tr>
              <a:tr h="370840">
                <a:tc>
                  <a:txBody>
                    <a:bodyPr/>
                    <a:lstStyle/>
                    <a:p>
                      <a:r>
                        <a:rPr lang="en-IE" sz="1600" dirty="0"/>
                        <a:t>4.0</a:t>
                      </a:r>
                    </a:p>
                  </a:txBody>
                  <a:tcPr/>
                </a:tc>
                <a:tc>
                  <a:txBody>
                    <a:bodyPr/>
                    <a:lstStyle/>
                    <a:p>
                      <a:r>
                        <a:rPr lang="en-IE" sz="1600" dirty="0"/>
                        <a:t>0.80</a:t>
                      </a:r>
                    </a:p>
                  </a:txBody>
                  <a:tcPr/>
                </a:tc>
                <a:tc>
                  <a:txBody>
                    <a:bodyPr/>
                    <a:lstStyle/>
                    <a:p>
                      <a:r>
                        <a:rPr lang="en-IE" sz="1600" dirty="0"/>
                        <a:t>0.8</a:t>
                      </a:r>
                    </a:p>
                  </a:txBody>
                  <a:tcPr/>
                </a:tc>
                <a:extLst>
                  <a:ext uri="{0D108BD9-81ED-4DB2-BD59-A6C34878D82A}">
                    <a16:rowId xmlns:a16="http://schemas.microsoft.com/office/drawing/2014/main" val="10005"/>
                  </a:ext>
                </a:extLst>
              </a:tr>
              <a:tr h="370840">
                <a:tc>
                  <a:txBody>
                    <a:bodyPr/>
                    <a:lstStyle/>
                    <a:p>
                      <a:r>
                        <a:rPr lang="en-IE" sz="1600" dirty="0"/>
                        <a:t>5.0</a:t>
                      </a:r>
                    </a:p>
                  </a:txBody>
                  <a:tcPr/>
                </a:tc>
                <a:tc>
                  <a:txBody>
                    <a:bodyPr/>
                    <a:lstStyle/>
                    <a:p>
                      <a:r>
                        <a:rPr lang="en-IE" sz="1600" dirty="0"/>
                        <a:t>1.33</a:t>
                      </a:r>
                    </a:p>
                  </a:txBody>
                  <a:tcPr/>
                </a:tc>
                <a:tc>
                  <a:txBody>
                    <a:bodyPr/>
                    <a:lstStyle/>
                    <a:p>
                      <a:r>
                        <a:rPr lang="en-IE" sz="1600" dirty="0"/>
                        <a:t>1.0</a:t>
                      </a:r>
                    </a:p>
                  </a:txBody>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44874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E" dirty="0"/>
              <a:t>Data Pre-processing for Scikit Learn </a:t>
            </a:r>
          </a:p>
        </p:txBody>
      </p:sp>
      <p:sp>
        <p:nvSpPr>
          <p:cNvPr id="3" name="Content Placeholder 1"/>
          <p:cNvSpPr txBox="1">
            <a:spLocks/>
          </p:cNvSpPr>
          <p:nvPr/>
        </p:nvSpPr>
        <p:spPr>
          <a:xfrm>
            <a:off x="457200" y="798510"/>
            <a:ext cx="8062664"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sz="16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Dealing with Outliers (Optional)</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Dealing with Missing Values</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b="1" dirty="0"/>
              <a:t>Handling Categorical Data</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Scaling Data</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Handling Imbalance</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Feature Selection</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Dimensionality Reduction</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fontAlgn="base">
              <a:spcBef>
                <a:spcPts val="600"/>
              </a:spcBef>
              <a:spcAft>
                <a:spcPct val="0"/>
              </a:spcAft>
              <a:buClr>
                <a:schemeClr val="accent1"/>
              </a:buClr>
              <a:buSzPct val="76000"/>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p:txBody>
      </p:sp>
    </p:spTree>
    <p:custDataLst>
      <p:tags r:id="rId1"/>
    </p:custDataLst>
    <p:extLst>
      <p:ext uri="{BB962C8B-B14F-4D97-AF65-F5344CB8AC3E}">
        <p14:creationId xmlns:p14="http://schemas.microsoft.com/office/powerpoint/2010/main" val="1807188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701" y="-2529"/>
            <a:ext cx="8229600" cy="1143000"/>
          </a:xfrm>
        </p:spPr>
        <p:txBody>
          <a:bodyPr>
            <a:normAutofit/>
          </a:bodyPr>
          <a:lstStyle/>
          <a:p>
            <a:r>
              <a:rPr lang="en-IE" dirty="0"/>
              <a:t>Standardizing Data</a:t>
            </a:r>
          </a:p>
        </p:txBody>
      </p:sp>
      <p:sp>
        <p:nvSpPr>
          <p:cNvPr id="3" name="Content Placeholder 1"/>
          <p:cNvSpPr txBox="1">
            <a:spLocks/>
          </p:cNvSpPr>
          <p:nvPr/>
        </p:nvSpPr>
        <p:spPr>
          <a:xfrm>
            <a:off x="43434" y="990778"/>
            <a:ext cx="5273331"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r>
              <a:rPr lang="en-IE" dirty="0"/>
              <a:t>In the example below we standardize the training data from the iris data 	</a:t>
            </a:r>
          </a:p>
          <a:p>
            <a:pPr marL="273050" indent="-273050" fontAlgn="base">
              <a:spcBef>
                <a:spcPts val="600"/>
              </a:spcBef>
              <a:spcAft>
                <a:spcPct val="0"/>
              </a:spcAft>
              <a:buClr>
                <a:schemeClr val="accent1"/>
              </a:buClr>
              <a:buSzPct val="76000"/>
              <a:buFont typeface="Wingdings 3" pitchFamily="18" charset="2"/>
              <a:buChar char=""/>
              <a:defRPr/>
            </a:pPr>
            <a:r>
              <a:rPr lang="en-IE" dirty="0"/>
              <a:t>The values for each attribute now have a mean value of 0 and a standard deviation of 1.</a:t>
            </a:r>
          </a:p>
          <a:p>
            <a:pPr marL="273050" indent="-273050" fontAlgn="base">
              <a:spcBef>
                <a:spcPts val="600"/>
              </a:spcBef>
              <a:spcAft>
                <a:spcPct val="0"/>
              </a:spcAft>
              <a:buClr>
                <a:schemeClr val="accent1"/>
              </a:buClr>
              <a:buSzPct val="76000"/>
              <a:buFont typeface="Wingdings 3" pitchFamily="18" charset="2"/>
              <a:buChar char=""/>
              <a:defRPr/>
            </a:pPr>
            <a:r>
              <a:rPr lang="en-IE" dirty="0"/>
              <a:t>As with the </a:t>
            </a:r>
            <a:r>
              <a:rPr lang="en-IE" dirty="0" err="1"/>
              <a:t>MinMaxScaler</a:t>
            </a:r>
            <a:r>
              <a:rPr lang="en-IE" dirty="0"/>
              <a:t> object the </a:t>
            </a:r>
            <a:r>
              <a:rPr lang="en-IE" dirty="0" err="1"/>
              <a:t>StandardScaler</a:t>
            </a:r>
            <a:r>
              <a:rPr lang="en-IE" dirty="0"/>
              <a:t> can accept either a </a:t>
            </a:r>
            <a:r>
              <a:rPr lang="en-IE" b="1" dirty="0" err="1"/>
              <a:t>NumPy</a:t>
            </a:r>
            <a:r>
              <a:rPr lang="en-IE" dirty="0"/>
              <a:t> array or a Pandas </a:t>
            </a:r>
            <a:r>
              <a:rPr lang="en-IE" b="1" dirty="0" err="1"/>
              <a:t>dataframe</a:t>
            </a:r>
            <a:r>
              <a:rPr lang="en-IE" dirty="0"/>
              <a:t>. </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p:txBody>
      </p:sp>
      <p:pic>
        <p:nvPicPr>
          <p:cNvPr id="5" name="Picture 4"/>
          <p:cNvPicPr>
            <a:picLocks noChangeAspect="1"/>
          </p:cNvPicPr>
          <p:nvPr/>
        </p:nvPicPr>
        <p:blipFill>
          <a:blip r:embed="rId4"/>
          <a:stretch>
            <a:fillRect/>
          </a:stretch>
        </p:blipFill>
        <p:spPr>
          <a:xfrm>
            <a:off x="5316765" y="1300237"/>
            <a:ext cx="3577529" cy="1321993"/>
          </a:xfrm>
          <a:prstGeom prst="rect">
            <a:avLst/>
          </a:prstGeom>
          <a:ln>
            <a:solidFill>
              <a:schemeClr val="tx1"/>
            </a:solidFill>
          </a:ln>
        </p:spPr>
      </p:pic>
      <p:sp>
        <p:nvSpPr>
          <p:cNvPr id="6" name="Rectangle 5"/>
          <p:cNvSpPr/>
          <p:nvPr/>
        </p:nvSpPr>
        <p:spPr>
          <a:xfrm>
            <a:off x="1803861" y="3290773"/>
            <a:ext cx="5556141" cy="1323439"/>
          </a:xfrm>
          <a:prstGeom prst="rect">
            <a:avLst/>
          </a:prstGeom>
          <a:solidFill>
            <a:srgbClr val="F4FAA4"/>
          </a:solidFill>
          <a:ln>
            <a:solidFill>
              <a:schemeClr val="tx1"/>
            </a:solidFill>
          </a:ln>
        </p:spPr>
        <p:txBody>
          <a:bodyPr wrap="square">
            <a:spAutoFit/>
          </a:bodyPr>
          <a:lstStyle/>
          <a:p>
            <a:r>
              <a:rPr lang="en-IE" sz="2000" dirty="0"/>
              <a:t>from </a:t>
            </a:r>
            <a:r>
              <a:rPr lang="en-IE" sz="2000" dirty="0" err="1"/>
              <a:t>sklearn</a:t>
            </a:r>
            <a:r>
              <a:rPr lang="en-IE" sz="2000" dirty="0"/>
              <a:t> import </a:t>
            </a:r>
            <a:r>
              <a:rPr lang="en-IE" sz="2000" dirty="0" err="1"/>
              <a:t>preprocessing</a:t>
            </a:r>
            <a:endParaRPr lang="en-IE" sz="2000" dirty="0"/>
          </a:p>
          <a:p>
            <a:endParaRPr lang="en-IE" sz="2000" dirty="0"/>
          </a:p>
          <a:p>
            <a:r>
              <a:rPr lang="en-IE" sz="2000" dirty="0"/>
              <a:t>scaler = </a:t>
            </a:r>
            <a:r>
              <a:rPr lang="en-IE" sz="2000" b="1" dirty="0" err="1"/>
              <a:t>preprocessing.StandardScaler</a:t>
            </a:r>
            <a:r>
              <a:rPr lang="en-IE" sz="2000" b="1" dirty="0"/>
              <a:t>()</a:t>
            </a:r>
          </a:p>
          <a:p>
            <a:r>
              <a:rPr lang="en-IE" sz="2000" dirty="0" err="1"/>
              <a:t>newX</a:t>
            </a:r>
            <a:r>
              <a:rPr lang="en-IE" sz="2000" dirty="0"/>
              <a:t> = </a:t>
            </a:r>
            <a:r>
              <a:rPr lang="en-IE" sz="2000" dirty="0" err="1"/>
              <a:t>scaler.fit_transform</a:t>
            </a:r>
            <a:r>
              <a:rPr lang="en-IE" sz="2000" dirty="0"/>
              <a:t>(</a:t>
            </a:r>
            <a:r>
              <a:rPr lang="en-IE" sz="2000" dirty="0" err="1"/>
              <a:t>allValues</a:t>
            </a:r>
            <a:r>
              <a:rPr lang="en-IE" sz="2000" dirty="0"/>
              <a:t>)</a:t>
            </a:r>
          </a:p>
        </p:txBody>
      </p:sp>
      <p:sp>
        <p:nvSpPr>
          <p:cNvPr id="4" name="Rectangle 3"/>
          <p:cNvSpPr/>
          <p:nvPr/>
        </p:nvSpPr>
        <p:spPr>
          <a:xfrm>
            <a:off x="177625" y="4891588"/>
            <a:ext cx="8716669" cy="1636345"/>
          </a:xfrm>
          <a:prstGeom prst="rect">
            <a:avLst/>
          </a:prstGeom>
          <a:solidFill>
            <a:schemeClr val="accent2">
              <a:lumMod val="20000"/>
              <a:lumOff val="80000"/>
            </a:schemeClr>
          </a:solidFill>
          <a:ln>
            <a:solidFill>
              <a:schemeClr val="tx1"/>
            </a:solidFill>
          </a:ln>
        </p:spPr>
        <p:txBody>
          <a:bodyPr wrap="square">
            <a:spAutoFit/>
          </a:bodyPr>
          <a:lstStyle/>
          <a:p>
            <a:pPr marL="457200">
              <a:lnSpc>
                <a:spcPct val="115000"/>
              </a:lnSpc>
              <a:spcAft>
                <a:spcPts val="1000"/>
              </a:spcAft>
            </a:pPr>
            <a:r>
              <a:rPr lang="en-IE" sz="1600" dirty="0">
                <a:latin typeface="Calibri" panose="020F0502020204030204" pitchFamily="34" charset="0"/>
                <a:ea typeface="Calibri" panose="020F0502020204030204" pitchFamily="34" charset="0"/>
                <a:cs typeface="Times New Roman" panose="02020603050405020304" pitchFamily="18" charset="0"/>
              </a:rPr>
              <a:t>If you apply </a:t>
            </a:r>
            <a:r>
              <a:rPr lang="en-IE" sz="1600" b="1" dirty="0" err="1">
                <a:latin typeface="Calibri" panose="020F0502020204030204" pitchFamily="34" charset="0"/>
                <a:ea typeface="Calibri" panose="020F0502020204030204" pitchFamily="34" charset="0"/>
                <a:cs typeface="Times New Roman" panose="02020603050405020304" pitchFamily="18" charset="0"/>
              </a:rPr>
              <a:t>MinMaxScaler</a:t>
            </a:r>
            <a:r>
              <a:rPr lang="en-IE" sz="1600" dirty="0">
                <a:latin typeface="Calibri" panose="020F0502020204030204" pitchFamily="34" charset="0"/>
                <a:ea typeface="Calibri" panose="020F0502020204030204" pitchFamily="34" charset="0"/>
                <a:cs typeface="Times New Roman" panose="02020603050405020304" pitchFamily="18" charset="0"/>
              </a:rPr>
              <a:t> or </a:t>
            </a:r>
            <a:r>
              <a:rPr lang="en-IE" sz="1600" b="1" dirty="0" err="1">
                <a:latin typeface="Calibri" panose="020F0502020204030204" pitchFamily="34" charset="0"/>
                <a:ea typeface="Calibri" panose="020F0502020204030204" pitchFamily="34" charset="0"/>
                <a:cs typeface="Times New Roman" panose="02020603050405020304" pitchFamily="18" charset="0"/>
              </a:rPr>
              <a:t>StandardScaler</a:t>
            </a:r>
            <a:r>
              <a:rPr lang="en-IE" sz="1600" b="1" dirty="0">
                <a:latin typeface="Calibri" panose="020F0502020204030204" pitchFamily="34" charset="0"/>
                <a:ea typeface="Calibri" panose="020F0502020204030204" pitchFamily="34" charset="0"/>
                <a:cs typeface="Times New Roman" panose="02020603050405020304" pitchFamily="18" charset="0"/>
              </a:rPr>
              <a:t> </a:t>
            </a:r>
            <a:r>
              <a:rPr lang="en-IE" sz="1600" dirty="0">
                <a:latin typeface="Calibri" panose="020F0502020204030204" pitchFamily="34" charset="0"/>
                <a:ea typeface="Calibri" panose="020F0502020204030204" pitchFamily="34" charset="0"/>
                <a:cs typeface="Times New Roman" panose="02020603050405020304" pitchFamily="18" charset="0"/>
              </a:rPr>
              <a:t>to a </a:t>
            </a:r>
            <a:r>
              <a:rPr lang="en-IE" sz="1600" dirty="0" err="1">
                <a:latin typeface="Calibri" panose="020F0502020204030204" pitchFamily="34" charset="0"/>
                <a:ea typeface="Calibri" panose="020F0502020204030204" pitchFamily="34" charset="0"/>
                <a:cs typeface="Times New Roman" panose="02020603050405020304" pitchFamily="18" charset="0"/>
              </a:rPr>
              <a:t>dataframe</a:t>
            </a:r>
            <a:r>
              <a:rPr lang="en-IE" sz="1600" dirty="0">
                <a:latin typeface="Calibri" panose="020F0502020204030204" pitchFamily="34" charset="0"/>
                <a:ea typeface="Calibri" panose="020F0502020204030204" pitchFamily="34" charset="0"/>
                <a:cs typeface="Times New Roman" panose="02020603050405020304" pitchFamily="18" charset="0"/>
              </a:rPr>
              <a:t> containing multiple features with different data types it will generate a warning.  </a:t>
            </a:r>
          </a:p>
          <a:p>
            <a:pPr marL="457200">
              <a:lnSpc>
                <a:spcPct val="115000"/>
              </a:lnSpc>
              <a:spcAft>
                <a:spcPts val="1000"/>
              </a:spcAft>
            </a:pPr>
            <a:r>
              <a:rPr lang="en-IE" sz="1600" dirty="0">
                <a:latin typeface="Calibri" panose="020F0502020204030204" pitchFamily="34" charset="0"/>
                <a:ea typeface="Calibri" panose="020F0502020204030204" pitchFamily="34" charset="0"/>
                <a:cs typeface="Times New Roman" panose="02020603050405020304" pitchFamily="18" charset="0"/>
              </a:rPr>
              <a:t>The scaling is still </a:t>
            </a:r>
            <a:r>
              <a:rPr lang="en-IE" sz="1600" dirty="0" err="1">
                <a:latin typeface="Calibri" panose="020F0502020204030204" pitchFamily="34" charset="0"/>
                <a:ea typeface="Calibri" panose="020F0502020204030204" pitchFamily="34" charset="0"/>
                <a:cs typeface="Times New Roman" panose="02020603050405020304" pitchFamily="18" charset="0"/>
              </a:rPr>
              <a:t>perfomed</a:t>
            </a:r>
            <a:r>
              <a:rPr lang="en-IE" sz="1600" dirty="0">
                <a:latin typeface="Calibri" panose="020F0502020204030204" pitchFamily="34" charset="0"/>
                <a:ea typeface="Calibri" panose="020F0502020204030204" pitchFamily="34" charset="0"/>
                <a:cs typeface="Times New Roman" panose="02020603050405020304" pitchFamily="18" charset="0"/>
              </a:rPr>
              <a:t>. To view the datatypes of each column in a </a:t>
            </a:r>
            <a:r>
              <a:rPr lang="en-IE" sz="1600" dirty="0" err="1">
                <a:latin typeface="Calibri" panose="020F0502020204030204" pitchFamily="34" charset="0"/>
                <a:ea typeface="Calibri" panose="020F0502020204030204" pitchFamily="34" charset="0"/>
                <a:cs typeface="Times New Roman" panose="02020603050405020304" pitchFamily="18" charset="0"/>
              </a:rPr>
              <a:t>dataframe</a:t>
            </a:r>
            <a:r>
              <a:rPr lang="en-IE" sz="1600" dirty="0">
                <a:latin typeface="Calibri" panose="020F0502020204030204" pitchFamily="34" charset="0"/>
                <a:ea typeface="Calibri" panose="020F0502020204030204" pitchFamily="34" charset="0"/>
                <a:cs typeface="Times New Roman" panose="02020603050405020304" pitchFamily="18" charset="0"/>
              </a:rPr>
              <a:t> you can use </a:t>
            </a:r>
            <a:r>
              <a:rPr lang="en-IE" sz="16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5"/>
              </a:rPr>
              <a:t>df.info()</a:t>
            </a:r>
            <a:r>
              <a:rPr lang="en-IE" sz="1600" dirty="0">
                <a:latin typeface="Calibri" panose="020F0502020204030204" pitchFamily="34" charset="0"/>
                <a:ea typeface="Calibri" panose="020F0502020204030204" pitchFamily="34" charset="0"/>
                <a:cs typeface="Times New Roman" panose="02020603050405020304" pitchFamily="18" charset="0"/>
              </a:rPr>
              <a:t>. If you then wish to change the datatype of any column in a </a:t>
            </a:r>
            <a:r>
              <a:rPr lang="en-IE" sz="1600" dirty="0" err="1">
                <a:latin typeface="Calibri" panose="020F0502020204030204" pitchFamily="34" charset="0"/>
                <a:ea typeface="Calibri" panose="020F0502020204030204" pitchFamily="34" charset="0"/>
                <a:cs typeface="Times New Roman" panose="02020603050405020304" pitchFamily="18" charset="0"/>
              </a:rPr>
              <a:t>dataframe</a:t>
            </a:r>
            <a:r>
              <a:rPr lang="en-IE" sz="1600" dirty="0">
                <a:latin typeface="Calibri" panose="020F0502020204030204" pitchFamily="34" charset="0"/>
                <a:ea typeface="Calibri" panose="020F0502020204030204" pitchFamily="34" charset="0"/>
                <a:cs typeface="Times New Roman" panose="02020603050405020304" pitchFamily="18" charset="0"/>
              </a:rPr>
              <a:t> you can use </a:t>
            </a:r>
            <a:r>
              <a:rPr lang="en-IE" sz="1600" u="sng" dirty="0" err="1">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6"/>
              </a:rPr>
              <a:t>pd.astype</a:t>
            </a:r>
            <a:r>
              <a:rPr lang="en-IE" sz="16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6"/>
              </a:rPr>
              <a:t>()</a:t>
            </a:r>
            <a:r>
              <a:rPr lang="en-IE" sz="1600" dirty="0">
                <a:latin typeface="Calibri" panose="020F0502020204030204" pitchFamily="34" charset="0"/>
                <a:ea typeface="Calibri" panose="020F0502020204030204" pitchFamily="34" charset="0"/>
                <a:cs typeface="Times New Roman" panose="02020603050405020304" pitchFamily="18" charset="0"/>
              </a:rPr>
              <a:t>.</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615750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42" y="-195991"/>
            <a:ext cx="8229600" cy="1143000"/>
          </a:xfrm>
        </p:spPr>
        <p:txBody>
          <a:bodyPr>
            <a:normAutofit/>
          </a:bodyPr>
          <a:lstStyle/>
          <a:p>
            <a:r>
              <a:rPr lang="en-IE" dirty="0"/>
              <a:t>Normalising Data</a:t>
            </a:r>
          </a:p>
        </p:txBody>
      </p:sp>
      <p:sp>
        <p:nvSpPr>
          <p:cNvPr id="3" name="Content Placeholder 1"/>
          <p:cNvSpPr txBox="1">
            <a:spLocks/>
          </p:cNvSpPr>
          <p:nvPr/>
        </p:nvSpPr>
        <p:spPr>
          <a:xfrm>
            <a:off x="215832" y="814008"/>
            <a:ext cx="8847220"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p:txBody>
      </p:sp>
      <p:sp>
        <p:nvSpPr>
          <p:cNvPr id="4" name="Rectangle 3"/>
          <p:cNvSpPr/>
          <p:nvPr/>
        </p:nvSpPr>
        <p:spPr>
          <a:xfrm>
            <a:off x="122260" y="0"/>
            <a:ext cx="8631982" cy="4401205"/>
          </a:xfrm>
          <a:prstGeom prst="rect">
            <a:avLst/>
          </a:prstGeom>
          <a:solidFill>
            <a:srgbClr val="F4FAA4"/>
          </a:solidFill>
          <a:ln>
            <a:solidFill>
              <a:schemeClr val="tx1"/>
            </a:solidFill>
          </a:ln>
        </p:spPr>
        <p:txBody>
          <a:bodyPr wrap="square">
            <a:spAutoFit/>
          </a:bodyPr>
          <a:lstStyle/>
          <a:p>
            <a:r>
              <a:rPr lang="en-IE" sz="2000" dirty="0"/>
              <a:t>import pandas as </a:t>
            </a:r>
            <a:r>
              <a:rPr lang="en-IE" sz="2000" dirty="0" err="1"/>
              <a:t>pd</a:t>
            </a:r>
            <a:endParaRPr lang="en-IE" sz="2000" dirty="0"/>
          </a:p>
          <a:p>
            <a:r>
              <a:rPr lang="en-IE" sz="2000" dirty="0"/>
              <a:t>import </a:t>
            </a:r>
            <a:r>
              <a:rPr lang="en-IE" sz="2000" dirty="0" err="1"/>
              <a:t>numpy</a:t>
            </a:r>
            <a:r>
              <a:rPr lang="en-IE" sz="2000" dirty="0"/>
              <a:t> as np</a:t>
            </a:r>
          </a:p>
          <a:p>
            <a:r>
              <a:rPr lang="en-IE" sz="2000" dirty="0"/>
              <a:t>from </a:t>
            </a:r>
            <a:r>
              <a:rPr lang="en-IE" sz="2000" dirty="0" err="1"/>
              <a:t>sklearn</a:t>
            </a:r>
            <a:r>
              <a:rPr lang="en-IE" sz="2000" dirty="0"/>
              <a:t> import </a:t>
            </a:r>
            <a:r>
              <a:rPr lang="en-IE" sz="2000" dirty="0" err="1"/>
              <a:t>preprocessing</a:t>
            </a:r>
            <a:endParaRPr lang="en-IE" sz="2000" dirty="0"/>
          </a:p>
          <a:p>
            <a:endParaRPr lang="en-IE" sz="2000" dirty="0"/>
          </a:p>
          <a:p>
            <a:r>
              <a:rPr lang="en-IE" sz="2000" dirty="0" err="1"/>
              <a:t>seriesA</a:t>
            </a:r>
            <a:r>
              <a:rPr lang="en-IE" sz="2000" dirty="0"/>
              <a:t> = </a:t>
            </a:r>
            <a:r>
              <a:rPr lang="en-IE" sz="2000" dirty="0" err="1"/>
              <a:t>pd.Series</a:t>
            </a:r>
            <a:r>
              <a:rPr lang="en-IE" sz="2000" dirty="0"/>
              <a:t>(</a:t>
            </a:r>
            <a:r>
              <a:rPr lang="en-IE" sz="2000" dirty="0" err="1"/>
              <a:t>np.random.rand</a:t>
            </a:r>
            <a:r>
              <a:rPr lang="en-IE" sz="2000" dirty="0"/>
              <a:t>(4)*100, index=['a', 'b', 'c', 'd'])</a:t>
            </a:r>
          </a:p>
          <a:p>
            <a:r>
              <a:rPr lang="en-IE" sz="2000" dirty="0" err="1"/>
              <a:t>seriesB</a:t>
            </a:r>
            <a:r>
              <a:rPr lang="en-IE" sz="2000" dirty="0"/>
              <a:t> = </a:t>
            </a:r>
            <a:r>
              <a:rPr lang="en-IE" sz="2000" dirty="0" err="1"/>
              <a:t>pd.Series</a:t>
            </a:r>
            <a:r>
              <a:rPr lang="en-IE" sz="2000" dirty="0"/>
              <a:t>(</a:t>
            </a:r>
            <a:r>
              <a:rPr lang="en-IE" sz="2000" dirty="0" err="1"/>
              <a:t>np.random.rand</a:t>
            </a:r>
            <a:r>
              <a:rPr lang="en-IE" sz="2000" dirty="0"/>
              <a:t>(4)*100, index=['a', 'b', 'c', 'd'])</a:t>
            </a:r>
          </a:p>
          <a:p>
            <a:r>
              <a:rPr lang="en-IE" sz="2000" dirty="0" err="1"/>
              <a:t>seriesC</a:t>
            </a:r>
            <a:r>
              <a:rPr lang="en-IE" sz="2000" dirty="0"/>
              <a:t> = </a:t>
            </a:r>
            <a:r>
              <a:rPr lang="en-IE" sz="2000" dirty="0" err="1"/>
              <a:t>pd.Series</a:t>
            </a:r>
            <a:r>
              <a:rPr lang="en-IE" sz="2000" dirty="0"/>
              <a:t>(</a:t>
            </a:r>
            <a:r>
              <a:rPr lang="en-IE" sz="2000" dirty="0" err="1"/>
              <a:t>np.random.rand</a:t>
            </a:r>
            <a:r>
              <a:rPr lang="en-IE" sz="2000" dirty="0"/>
              <a:t>(4)*100, index=['a', 'b', 'c', 'd'])</a:t>
            </a:r>
          </a:p>
          <a:p>
            <a:endParaRPr lang="en-IE" sz="2000" dirty="0"/>
          </a:p>
          <a:p>
            <a:r>
              <a:rPr lang="en-IE" sz="2000" dirty="0" err="1"/>
              <a:t>df</a:t>
            </a:r>
            <a:r>
              <a:rPr lang="en-IE" sz="2000" dirty="0"/>
              <a:t> = </a:t>
            </a:r>
            <a:r>
              <a:rPr lang="en-IE" sz="2000" dirty="0" err="1"/>
              <a:t>pd.DataFrame</a:t>
            </a:r>
            <a:r>
              <a:rPr lang="en-IE" sz="2000" dirty="0"/>
              <a:t>({'one' : </a:t>
            </a:r>
            <a:r>
              <a:rPr lang="en-IE" sz="2000" dirty="0" err="1"/>
              <a:t>seriesA</a:t>
            </a:r>
            <a:r>
              <a:rPr lang="en-IE" sz="2000" dirty="0"/>
              <a:t>, 'two' : </a:t>
            </a:r>
            <a:r>
              <a:rPr lang="en-IE" sz="2000" dirty="0" err="1"/>
              <a:t>seriesB</a:t>
            </a:r>
            <a:r>
              <a:rPr lang="en-IE" sz="2000" dirty="0"/>
              <a:t>, 'three' : </a:t>
            </a:r>
            <a:r>
              <a:rPr lang="en-IE" sz="2000" dirty="0" err="1"/>
              <a:t>seriesC</a:t>
            </a:r>
            <a:r>
              <a:rPr lang="en-IE" sz="2000" dirty="0"/>
              <a:t>})</a:t>
            </a:r>
          </a:p>
          <a:p>
            <a:r>
              <a:rPr lang="en-IE" sz="2000" dirty="0"/>
              <a:t>print (</a:t>
            </a:r>
            <a:r>
              <a:rPr lang="en-IE" sz="2000" dirty="0" err="1"/>
              <a:t>df</a:t>
            </a:r>
            <a:r>
              <a:rPr lang="en-IE" sz="2000" dirty="0"/>
              <a:t>)</a:t>
            </a:r>
          </a:p>
          <a:p>
            <a:endParaRPr lang="en-IE" sz="2000" dirty="0"/>
          </a:p>
          <a:p>
            <a:r>
              <a:rPr lang="en-IE" sz="2000" dirty="0"/>
              <a:t>scaler = </a:t>
            </a:r>
            <a:r>
              <a:rPr lang="en-IE" sz="2000" dirty="0" err="1"/>
              <a:t>preprocessing.StandardScaler</a:t>
            </a:r>
            <a:r>
              <a:rPr lang="en-IE" sz="2000" dirty="0"/>
              <a:t>()</a:t>
            </a:r>
          </a:p>
          <a:p>
            <a:r>
              <a:rPr lang="en-IE" sz="2000" dirty="0" err="1"/>
              <a:t>df</a:t>
            </a:r>
            <a:r>
              <a:rPr lang="en-IE" sz="2000" dirty="0"/>
              <a:t>[['one', 'two']]= </a:t>
            </a:r>
            <a:r>
              <a:rPr lang="en-IE" sz="2000" dirty="0" err="1"/>
              <a:t>scaler.fit_transform</a:t>
            </a:r>
            <a:r>
              <a:rPr lang="en-IE" sz="2000" dirty="0"/>
              <a:t>( </a:t>
            </a:r>
            <a:r>
              <a:rPr lang="en-IE" sz="2000" b="1" dirty="0" err="1"/>
              <a:t>df</a:t>
            </a:r>
            <a:r>
              <a:rPr lang="en-IE" sz="2000" b="1" dirty="0"/>
              <a:t>[['one', 'two']]</a:t>
            </a:r>
            <a:r>
              <a:rPr lang="en-IE" sz="2000" dirty="0"/>
              <a:t>  )</a:t>
            </a:r>
          </a:p>
          <a:p>
            <a:r>
              <a:rPr lang="en-IE" sz="2000" dirty="0"/>
              <a:t>print (</a:t>
            </a:r>
            <a:r>
              <a:rPr lang="en-IE" sz="2000" dirty="0" err="1"/>
              <a:t>df</a:t>
            </a:r>
            <a:r>
              <a:rPr lang="en-IE" sz="2000" dirty="0"/>
              <a:t>)</a:t>
            </a:r>
          </a:p>
        </p:txBody>
      </p:sp>
      <p:pic>
        <p:nvPicPr>
          <p:cNvPr id="5" name="Picture 4"/>
          <p:cNvPicPr>
            <a:picLocks noChangeAspect="1"/>
          </p:cNvPicPr>
          <p:nvPr/>
        </p:nvPicPr>
        <p:blipFill>
          <a:blip r:embed="rId4"/>
          <a:stretch>
            <a:fillRect/>
          </a:stretch>
        </p:blipFill>
        <p:spPr>
          <a:xfrm>
            <a:off x="4639442" y="4168693"/>
            <a:ext cx="4112975" cy="2433027"/>
          </a:xfrm>
          <a:prstGeom prst="rect">
            <a:avLst/>
          </a:prstGeom>
          <a:ln>
            <a:solidFill>
              <a:schemeClr val="tx1"/>
            </a:solidFill>
          </a:ln>
        </p:spPr>
      </p:pic>
      <p:sp>
        <p:nvSpPr>
          <p:cNvPr id="6" name="TextBox 5"/>
          <p:cNvSpPr txBox="1"/>
          <p:nvPr/>
        </p:nvSpPr>
        <p:spPr>
          <a:xfrm>
            <a:off x="215832" y="5198533"/>
            <a:ext cx="3543368" cy="923330"/>
          </a:xfrm>
          <a:prstGeom prst="rect">
            <a:avLst/>
          </a:prstGeom>
          <a:noFill/>
          <a:ln>
            <a:solidFill>
              <a:schemeClr val="tx1"/>
            </a:solidFill>
          </a:ln>
        </p:spPr>
        <p:txBody>
          <a:bodyPr wrap="square" rtlCol="0">
            <a:spAutoFit/>
          </a:bodyPr>
          <a:lstStyle/>
          <a:p>
            <a:r>
              <a:rPr lang="en-IE" dirty="0"/>
              <a:t>In the example above we perform standardization on two columns from our </a:t>
            </a:r>
            <a:r>
              <a:rPr lang="en-IE" dirty="0" err="1"/>
              <a:t>dataframe</a:t>
            </a:r>
            <a:r>
              <a:rPr lang="en-IE" dirty="0"/>
              <a:t> object. </a:t>
            </a:r>
          </a:p>
        </p:txBody>
      </p:sp>
    </p:spTree>
    <p:custDataLst>
      <p:tags r:id="rId1"/>
    </p:custDataLst>
    <p:extLst>
      <p:ext uri="{BB962C8B-B14F-4D97-AF65-F5344CB8AC3E}">
        <p14:creationId xmlns:p14="http://schemas.microsoft.com/office/powerpoint/2010/main" val="135375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E70BA-4320-B241-819B-885455C0096B}" type="datetime1">
              <a:rPr lang="en-IE" smtClean="0"/>
              <a:t>16/11/2020</a:t>
            </a:fld>
            <a:endParaRPr lang="en-US"/>
          </a:p>
        </p:txBody>
      </p:sp>
      <p:sp>
        <p:nvSpPr>
          <p:cNvPr id="4" name="Footer Placeholder 3"/>
          <p:cNvSpPr>
            <a:spLocks noGrp="1"/>
          </p:cNvSpPr>
          <p:nvPr>
            <p:ph type="ftr" sz="quarter" idx="11"/>
          </p:nvPr>
        </p:nvSpPr>
        <p:spPr/>
        <p:txBody>
          <a:bodyPr/>
          <a:lstStyle/>
          <a:p>
            <a:r>
              <a:rPr lang="en-US"/>
              <a:t>Cork Institute of Technology</a:t>
            </a:r>
          </a:p>
        </p:txBody>
      </p:sp>
      <p:sp>
        <p:nvSpPr>
          <p:cNvPr id="5" name="Slide Number Placeholder 4"/>
          <p:cNvSpPr>
            <a:spLocks noGrp="1"/>
          </p:cNvSpPr>
          <p:nvPr>
            <p:ph type="sldNum" sz="quarter" idx="12"/>
          </p:nvPr>
        </p:nvSpPr>
        <p:spPr/>
        <p:txBody>
          <a:bodyPr/>
          <a:lstStyle/>
          <a:p>
            <a:fld id="{FDDBDF75-3693-C54B-8322-6DFD8AB2E049}" type="slidenum">
              <a:rPr lang="en-US" smtClean="0"/>
              <a:t>22</a:t>
            </a:fld>
            <a:endParaRPr lang="en-US"/>
          </a:p>
        </p:txBody>
      </p:sp>
      <p:pic>
        <p:nvPicPr>
          <p:cNvPr id="10" name="Picture 9"/>
          <p:cNvPicPr>
            <a:picLocks noChangeAspect="1"/>
          </p:cNvPicPr>
          <p:nvPr/>
        </p:nvPicPr>
        <p:blipFill>
          <a:blip r:embed="rId3"/>
          <a:stretch>
            <a:fillRect/>
          </a:stretch>
        </p:blipFill>
        <p:spPr>
          <a:xfrm>
            <a:off x="146219" y="112604"/>
            <a:ext cx="4563803" cy="3203091"/>
          </a:xfrm>
          <a:prstGeom prst="rect">
            <a:avLst/>
          </a:prstGeom>
        </p:spPr>
      </p:pic>
      <p:pic>
        <p:nvPicPr>
          <p:cNvPr id="11" name="Picture 10"/>
          <p:cNvPicPr>
            <a:picLocks noChangeAspect="1"/>
          </p:cNvPicPr>
          <p:nvPr/>
        </p:nvPicPr>
        <p:blipFill>
          <a:blip r:embed="rId4"/>
          <a:stretch>
            <a:fillRect/>
          </a:stretch>
        </p:blipFill>
        <p:spPr>
          <a:xfrm>
            <a:off x="196305" y="3479030"/>
            <a:ext cx="4513718" cy="3184746"/>
          </a:xfrm>
          <a:prstGeom prst="rect">
            <a:avLst/>
          </a:prstGeom>
        </p:spPr>
      </p:pic>
      <p:pic>
        <p:nvPicPr>
          <p:cNvPr id="12" name="Picture 11"/>
          <p:cNvPicPr>
            <a:picLocks noChangeAspect="1"/>
          </p:cNvPicPr>
          <p:nvPr/>
        </p:nvPicPr>
        <p:blipFill>
          <a:blip r:embed="rId5"/>
          <a:stretch>
            <a:fillRect/>
          </a:stretch>
        </p:blipFill>
        <p:spPr>
          <a:xfrm>
            <a:off x="4710022" y="-32032"/>
            <a:ext cx="4552412" cy="3368679"/>
          </a:xfrm>
          <a:prstGeom prst="rect">
            <a:avLst/>
          </a:prstGeom>
        </p:spPr>
      </p:pic>
      <p:sp>
        <p:nvSpPr>
          <p:cNvPr id="2" name="Rectangle 1"/>
          <p:cNvSpPr/>
          <p:nvPr/>
        </p:nvSpPr>
        <p:spPr>
          <a:xfrm>
            <a:off x="4826138" y="3836438"/>
            <a:ext cx="4114800" cy="2462213"/>
          </a:xfrm>
          <a:prstGeom prst="rect">
            <a:avLst/>
          </a:prstGeom>
        </p:spPr>
        <p:txBody>
          <a:bodyPr wrap="square">
            <a:spAutoFit/>
          </a:bodyPr>
          <a:lstStyle/>
          <a:p>
            <a:pPr marL="273050" indent="-273050" fontAlgn="base">
              <a:spcBef>
                <a:spcPts val="600"/>
              </a:spcBef>
              <a:spcAft>
                <a:spcPct val="0"/>
              </a:spcAft>
              <a:buClr>
                <a:schemeClr val="accent1"/>
              </a:buClr>
              <a:buSzPct val="76000"/>
              <a:buFont typeface="Wingdings 3" pitchFamily="18" charset="2"/>
              <a:buChar char=""/>
              <a:defRPr/>
            </a:pPr>
            <a:r>
              <a:rPr lang="en-IE" sz="1600" dirty="0"/>
              <a:t>Unless you fully understand in-depth all the ML algorithms you use it can be very difficult to know if you should use normalization or standardization when scaling your data. </a:t>
            </a:r>
          </a:p>
          <a:p>
            <a:pPr marL="273050" indent="-273050" fontAlgn="base">
              <a:spcBef>
                <a:spcPts val="600"/>
              </a:spcBef>
              <a:spcAft>
                <a:spcPct val="0"/>
              </a:spcAft>
              <a:buClr>
                <a:schemeClr val="accent1"/>
              </a:buClr>
              <a:buSzPct val="76000"/>
              <a:buFont typeface="Wingdings 3" pitchFamily="18" charset="2"/>
              <a:buChar char=""/>
              <a:defRPr/>
            </a:pPr>
            <a:endParaRPr lang="en-IE" sz="1600" dirty="0"/>
          </a:p>
          <a:p>
            <a:pPr marL="273050" indent="-273050" fontAlgn="base">
              <a:spcBef>
                <a:spcPts val="600"/>
              </a:spcBef>
              <a:spcAft>
                <a:spcPct val="0"/>
              </a:spcAft>
              <a:buClr>
                <a:schemeClr val="accent1"/>
              </a:buClr>
              <a:buSzPct val="76000"/>
              <a:buFont typeface="Wingdings 3" pitchFamily="18" charset="2"/>
              <a:buChar char=""/>
              <a:defRPr/>
            </a:pPr>
            <a:r>
              <a:rPr lang="en-IE" sz="1600" dirty="0"/>
              <a:t>It is generally recommended that try both approaches to determine which provides the best accuracy value. </a:t>
            </a:r>
          </a:p>
        </p:txBody>
      </p:sp>
    </p:spTree>
    <p:extLst>
      <p:ext uri="{BB962C8B-B14F-4D97-AF65-F5344CB8AC3E}">
        <p14:creationId xmlns:p14="http://schemas.microsoft.com/office/powerpoint/2010/main" val="53014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67644" y="2187222"/>
            <a:ext cx="5645856" cy="1912584"/>
          </a:xfrm>
        </p:spPr>
        <p:txBody>
          <a:bodyPr>
            <a:normAutofit/>
          </a:bodyPr>
          <a:lstStyle/>
          <a:p>
            <a:r>
              <a:rPr lang="en-US" dirty="0">
                <a:solidFill>
                  <a:schemeClr val="bg1">
                    <a:lumMod val="95000"/>
                  </a:schemeClr>
                </a:solidFill>
              </a:rPr>
              <a:t>Machine Learning</a:t>
            </a:r>
          </a:p>
        </p:txBody>
      </p:sp>
      <p:sp>
        <p:nvSpPr>
          <p:cNvPr id="3" name="Title 2"/>
          <p:cNvSpPr txBox="1">
            <a:spLocks/>
          </p:cNvSpPr>
          <p:nvPr/>
        </p:nvSpPr>
        <p:spPr>
          <a:xfrm>
            <a:off x="5164666" y="4728271"/>
            <a:ext cx="3828591" cy="162173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2F2F2"/>
                </a:solidFill>
                <a:latin typeface="+mj-lt"/>
                <a:ea typeface="+mj-ea"/>
                <a:cs typeface="+mj-cs"/>
              </a:defRPr>
            </a:lvl1pPr>
          </a:lstStyle>
          <a:p>
            <a:r>
              <a:rPr lang="en-US" sz="2000" b="1" dirty="0">
                <a:solidFill>
                  <a:srgbClr val="766A63"/>
                </a:solidFill>
              </a:rPr>
              <a:t>Machine Learning</a:t>
            </a:r>
            <a:endParaRPr lang="en-US" sz="2000" b="1" baseline="0" dirty="0">
              <a:solidFill>
                <a:srgbClr val="766A63"/>
              </a:solidFill>
            </a:endParaRPr>
          </a:p>
          <a:p>
            <a:pPr marL="0" marR="0" indent="0" algn="ctr" defTabSz="457200" rtl="0" eaLnBrk="1" fontAlgn="auto" latinLnBrk="0" hangingPunct="1">
              <a:lnSpc>
                <a:spcPct val="100000"/>
              </a:lnSpc>
              <a:spcBef>
                <a:spcPct val="0"/>
              </a:spcBef>
              <a:spcAft>
                <a:spcPts val="0"/>
              </a:spcAft>
              <a:buClrTx/>
              <a:buSzTx/>
              <a:buFontTx/>
              <a:buNone/>
              <a:tabLst/>
              <a:defRPr/>
            </a:pPr>
            <a:br>
              <a:rPr lang="en-US" sz="1600" baseline="0" dirty="0">
                <a:solidFill>
                  <a:srgbClr val="766A63"/>
                </a:solidFill>
              </a:rPr>
            </a:br>
            <a:r>
              <a:rPr lang="en-US" sz="1600" baseline="0" dirty="0">
                <a:solidFill>
                  <a:srgbClr val="766A63"/>
                </a:solidFill>
              </a:rPr>
              <a:t>Lecture:</a:t>
            </a:r>
            <a:r>
              <a:rPr lang="en-US" sz="1600" dirty="0">
                <a:solidFill>
                  <a:srgbClr val="766A63"/>
                </a:solidFill>
              </a:rPr>
              <a:t> Feature Selection</a:t>
            </a:r>
          </a:p>
          <a:p>
            <a:pPr marL="0" marR="0" indent="0" algn="ctr" defTabSz="457200" rtl="0" eaLnBrk="1" fontAlgn="auto" latinLnBrk="0" hangingPunct="1">
              <a:lnSpc>
                <a:spcPct val="100000"/>
              </a:lnSpc>
              <a:spcBef>
                <a:spcPct val="0"/>
              </a:spcBef>
              <a:spcAft>
                <a:spcPts val="0"/>
              </a:spcAft>
              <a:buClrTx/>
              <a:buSzTx/>
              <a:buFontTx/>
              <a:buNone/>
              <a:tabLst/>
              <a:defRPr/>
            </a:pPr>
            <a:endParaRPr lang="en-US" sz="1600" baseline="0" dirty="0">
              <a:solidFill>
                <a:srgbClr val="766A63"/>
              </a:solidFill>
            </a:endParaRPr>
          </a:p>
          <a:p>
            <a:r>
              <a:rPr lang="en-US" sz="1600" baseline="0" dirty="0">
                <a:solidFill>
                  <a:srgbClr val="766A63"/>
                </a:solidFill>
              </a:rPr>
              <a:t>Ted Scully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613" y="-310444"/>
            <a:ext cx="2497666" cy="2497666"/>
          </a:xfrm>
          <a:prstGeom prst="rect">
            <a:avLst/>
          </a:prstGeom>
        </p:spPr>
      </p:pic>
    </p:spTree>
    <p:extLst>
      <p:ext uri="{BB962C8B-B14F-4D97-AF65-F5344CB8AC3E}">
        <p14:creationId xmlns:p14="http://schemas.microsoft.com/office/powerpoint/2010/main" val="196991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E" dirty="0"/>
              <a:t>Data Pre-processing for Scikit Learn </a:t>
            </a:r>
          </a:p>
        </p:txBody>
      </p:sp>
      <p:sp>
        <p:nvSpPr>
          <p:cNvPr id="3" name="Content Placeholder 1"/>
          <p:cNvSpPr txBox="1">
            <a:spLocks/>
          </p:cNvSpPr>
          <p:nvPr/>
        </p:nvSpPr>
        <p:spPr>
          <a:xfrm>
            <a:off x="457200" y="1143000"/>
            <a:ext cx="8062664"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sz="16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Dealing with Outliers</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Dealing with Missing Values</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Handling Categorical Data</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Scaling Data</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b="1" dirty="0"/>
              <a:t>Feature Selection</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Handling Imbalance</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fontAlgn="base">
              <a:spcBef>
                <a:spcPts val="600"/>
              </a:spcBef>
              <a:spcAft>
                <a:spcPct val="0"/>
              </a:spcAft>
              <a:buClr>
                <a:schemeClr val="accent1"/>
              </a:buClr>
              <a:buSzPct val="76000"/>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p:txBody>
      </p:sp>
    </p:spTree>
    <p:custDataLst>
      <p:tags r:id="rId1"/>
    </p:custDataLst>
    <p:extLst>
      <p:ext uri="{BB962C8B-B14F-4D97-AF65-F5344CB8AC3E}">
        <p14:creationId xmlns:p14="http://schemas.microsoft.com/office/powerpoint/2010/main" val="278930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53" y="228600"/>
            <a:ext cx="8229600" cy="792162"/>
          </a:xfrm>
        </p:spPr>
        <p:txBody>
          <a:bodyPr/>
          <a:lstStyle/>
          <a:p>
            <a:r>
              <a:rPr lang="en-IE" dirty="0"/>
              <a:t>Feature Selection</a:t>
            </a:r>
          </a:p>
        </p:txBody>
      </p:sp>
      <p:sp>
        <p:nvSpPr>
          <p:cNvPr id="3" name="Content Placeholder 1"/>
          <p:cNvSpPr txBox="1">
            <a:spLocks/>
          </p:cNvSpPr>
          <p:nvPr/>
        </p:nvSpPr>
        <p:spPr>
          <a:xfrm>
            <a:off x="269953" y="1020762"/>
            <a:ext cx="8425521"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US" sz="2000" dirty="0"/>
              <a:t>Feature Selection is the process of ranking or quantifying the contribution of each feature in a dataset in helping to predict the target regression value of class. </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There are a broad range of feature selection techniques. </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We will look at three methods of feature selection supported by Sci-kit Learn:</a:t>
            </a:r>
          </a:p>
          <a:p>
            <a:pPr marL="730250" lvl="1" indent="-273050" fontAlgn="base">
              <a:spcBef>
                <a:spcPts val="600"/>
              </a:spcBef>
              <a:spcAft>
                <a:spcPct val="0"/>
              </a:spcAft>
              <a:buClr>
                <a:schemeClr val="accent1"/>
              </a:buClr>
              <a:buSzPct val="76000"/>
              <a:buFont typeface="Wingdings 3" pitchFamily="18" charset="2"/>
              <a:buChar char=""/>
              <a:defRPr/>
            </a:pPr>
            <a:endParaRPr lang="en-IE" sz="2000" dirty="0"/>
          </a:p>
          <a:p>
            <a:pPr marL="730250" lvl="1" indent="-273050" fontAlgn="base">
              <a:spcBef>
                <a:spcPts val="600"/>
              </a:spcBef>
              <a:spcAft>
                <a:spcPct val="0"/>
              </a:spcAft>
              <a:buClr>
                <a:schemeClr val="accent1"/>
              </a:buClr>
              <a:buSzPct val="76000"/>
              <a:buFont typeface="Wingdings 3" pitchFamily="18" charset="2"/>
              <a:buChar char=""/>
              <a:defRPr/>
            </a:pPr>
            <a:r>
              <a:rPr lang="en-IE" sz="2000" dirty="0"/>
              <a:t>Univariate Feature Selection</a:t>
            </a:r>
          </a:p>
          <a:p>
            <a:pPr marL="730250" lvl="1" indent="-273050" fontAlgn="base">
              <a:spcBef>
                <a:spcPts val="600"/>
              </a:spcBef>
              <a:spcAft>
                <a:spcPct val="0"/>
              </a:spcAft>
              <a:buClr>
                <a:schemeClr val="accent1"/>
              </a:buClr>
              <a:buSzPct val="76000"/>
              <a:buFont typeface="Wingdings 3" pitchFamily="18" charset="2"/>
              <a:buChar char=""/>
              <a:defRPr/>
            </a:pPr>
            <a:r>
              <a:rPr lang="en-IE" sz="2000" dirty="0"/>
              <a:t>Tree-Based Feature Selection</a:t>
            </a:r>
          </a:p>
          <a:p>
            <a:pPr marL="730250" lvl="1" indent="-273050" fontAlgn="base">
              <a:spcBef>
                <a:spcPts val="600"/>
              </a:spcBef>
              <a:spcAft>
                <a:spcPct val="0"/>
              </a:spcAft>
              <a:buClr>
                <a:schemeClr val="accent1"/>
              </a:buClr>
              <a:buSzPct val="76000"/>
              <a:buFont typeface="Wingdings 3" pitchFamily="18" charset="2"/>
              <a:buChar char=""/>
              <a:defRPr/>
            </a:pPr>
            <a:r>
              <a:rPr lang="en-IE" sz="2000" dirty="0"/>
              <a:t>Greedy Backward Feature Selection</a:t>
            </a:r>
          </a:p>
        </p:txBody>
      </p:sp>
    </p:spTree>
    <p:custDataLst>
      <p:tags r:id="rId1"/>
    </p:custDataLst>
    <p:extLst>
      <p:ext uri="{BB962C8B-B14F-4D97-AF65-F5344CB8AC3E}">
        <p14:creationId xmlns:p14="http://schemas.microsoft.com/office/powerpoint/2010/main" val="3819519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74" y="10886"/>
            <a:ext cx="8229600" cy="792162"/>
          </a:xfrm>
        </p:spPr>
        <p:txBody>
          <a:bodyPr/>
          <a:lstStyle/>
          <a:p>
            <a:r>
              <a:rPr lang="en-IE" dirty="0"/>
              <a:t>Univariate Feature Selection</a:t>
            </a:r>
          </a:p>
        </p:txBody>
      </p:sp>
      <p:sp>
        <p:nvSpPr>
          <p:cNvPr id="3" name="Content Placeholder 1"/>
          <p:cNvSpPr txBox="1">
            <a:spLocks/>
          </p:cNvSpPr>
          <p:nvPr/>
        </p:nvSpPr>
        <p:spPr>
          <a:xfrm>
            <a:off x="580174" y="1037338"/>
            <a:ext cx="8332470"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r>
              <a:rPr lang="en-IE" dirty="0" err="1"/>
              <a:t>Scikit</a:t>
            </a:r>
            <a:r>
              <a:rPr lang="en-IE" dirty="0"/>
              <a:t> learn has a number of </a:t>
            </a:r>
            <a:r>
              <a:rPr lang="en-IE" dirty="0" err="1"/>
              <a:t>uni</a:t>
            </a:r>
            <a:r>
              <a:rPr lang="en-IE" dirty="0"/>
              <a:t>-variate approaches to feature selection, which examine the relationship between the </a:t>
            </a:r>
            <a:r>
              <a:rPr lang="en-IE" b="1" dirty="0"/>
              <a:t>features</a:t>
            </a:r>
            <a:r>
              <a:rPr lang="en-IE" dirty="0"/>
              <a:t> and the </a:t>
            </a:r>
            <a:r>
              <a:rPr lang="en-IE" b="1" dirty="0"/>
              <a:t>class target or regression target</a:t>
            </a:r>
            <a:r>
              <a:rPr lang="en-IE" dirty="0"/>
              <a:t>.</a:t>
            </a:r>
          </a:p>
          <a:p>
            <a:pPr marL="273050" indent="-273050" fontAlgn="base">
              <a:spcBef>
                <a:spcPts val="600"/>
              </a:spcBef>
              <a:spcAft>
                <a:spcPct val="0"/>
              </a:spcAft>
              <a:buClr>
                <a:schemeClr val="accent1"/>
              </a:buClr>
              <a:buSzPct val="76000"/>
              <a:buFont typeface="Wingdings 3" pitchFamily="18" charset="2"/>
              <a:buChar char=""/>
              <a:defRPr/>
            </a:pPr>
            <a:r>
              <a:rPr lang="en-IE" dirty="0"/>
              <a:t>The main univariate feature selection tools in </a:t>
            </a:r>
            <a:r>
              <a:rPr lang="en-IE" dirty="0" err="1"/>
              <a:t>sklearn</a:t>
            </a:r>
            <a:r>
              <a:rPr lang="en-IE" dirty="0"/>
              <a:t> are: </a:t>
            </a:r>
            <a:r>
              <a:rPr lang="en-IE" dirty="0">
                <a:hlinkClick r:id="rId4"/>
              </a:rPr>
              <a:t>SelectPercentile </a:t>
            </a:r>
            <a:r>
              <a:rPr lang="en-IE" dirty="0"/>
              <a:t>and </a:t>
            </a:r>
            <a:r>
              <a:rPr lang="en-IE" dirty="0">
                <a:hlinkClick r:id="rId5"/>
              </a:rPr>
              <a:t>SelectKBest</a:t>
            </a:r>
            <a:r>
              <a:rPr lang="en-IE" dirty="0"/>
              <a:t>. Both of these functions allow you to run statistical tests between the features and the target class. </a:t>
            </a:r>
            <a:endParaRPr lang="en-IE" sz="2000" dirty="0"/>
          </a:p>
          <a:p>
            <a:pPr marL="730250" lvl="1" indent="-273050" fontAlgn="base">
              <a:spcBef>
                <a:spcPts val="600"/>
              </a:spcBef>
              <a:spcAft>
                <a:spcPct val="0"/>
              </a:spcAft>
              <a:buClr>
                <a:schemeClr val="accent1"/>
              </a:buClr>
              <a:buSzPct val="76000"/>
              <a:buFont typeface="Wingdings 3" pitchFamily="18" charset="2"/>
              <a:buChar char=""/>
              <a:defRPr/>
            </a:pPr>
            <a:endParaRPr lang="en-IE" sz="2000" dirty="0"/>
          </a:p>
        </p:txBody>
      </p:sp>
      <p:pic>
        <p:nvPicPr>
          <p:cNvPr id="6" name="Picture 5"/>
          <p:cNvPicPr>
            <a:picLocks noChangeAspect="1"/>
          </p:cNvPicPr>
          <p:nvPr/>
        </p:nvPicPr>
        <p:blipFill>
          <a:blip r:embed="rId6"/>
          <a:stretch>
            <a:fillRect/>
          </a:stretch>
        </p:blipFill>
        <p:spPr>
          <a:xfrm>
            <a:off x="650048" y="3238298"/>
            <a:ext cx="8170827" cy="2943662"/>
          </a:xfrm>
          <a:prstGeom prst="rect">
            <a:avLst/>
          </a:prstGeom>
          <a:ln>
            <a:solidFill>
              <a:schemeClr val="tx1"/>
            </a:solidFill>
          </a:ln>
        </p:spPr>
      </p:pic>
    </p:spTree>
    <p:custDataLst>
      <p:tags r:id="rId1"/>
    </p:custDataLst>
    <p:extLst>
      <p:ext uri="{BB962C8B-B14F-4D97-AF65-F5344CB8AC3E}">
        <p14:creationId xmlns:p14="http://schemas.microsoft.com/office/powerpoint/2010/main" val="1781523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319"/>
            <a:ext cx="8229600" cy="1143000"/>
          </a:xfrm>
        </p:spPr>
        <p:txBody>
          <a:bodyPr/>
          <a:lstStyle/>
          <a:p>
            <a:r>
              <a:rPr lang="en-IE" dirty="0"/>
              <a:t>Univariate Feature Selection</a:t>
            </a:r>
          </a:p>
        </p:txBody>
      </p:sp>
      <p:sp>
        <p:nvSpPr>
          <p:cNvPr id="3" name="Date Placeholder 2"/>
          <p:cNvSpPr>
            <a:spLocks noGrp="1"/>
          </p:cNvSpPr>
          <p:nvPr>
            <p:ph type="dt" sz="half" idx="10"/>
          </p:nvPr>
        </p:nvSpPr>
        <p:spPr/>
        <p:txBody>
          <a:bodyPr/>
          <a:lstStyle/>
          <a:p>
            <a:fld id="{035E70BA-4320-B241-819B-885455C0096B}" type="datetime1">
              <a:rPr lang="en-IE" smtClean="0"/>
              <a:t>16/11/2020</a:t>
            </a:fld>
            <a:endParaRPr lang="en-US"/>
          </a:p>
        </p:txBody>
      </p:sp>
      <p:sp>
        <p:nvSpPr>
          <p:cNvPr id="4" name="Footer Placeholder 3"/>
          <p:cNvSpPr>
            <a:spLocks noGrp="1"/>
          </p:cNvSpPr>
          <p:nvPr>
            <p:ph type="ftr" sz="quarter" idx="11"/>
          </p:nvPr>
        </p:nvSpPr>
        <p:spPr/>
        <p:txBody>
          <a:bodyPr/>
          <a:lstStyle/>
          <a:p>
            <a:r>
              <a:rPr lang="en-US" dirty="0"/>
              <a:t>Cork Institute of Technology</a:t>
            </a:r>
          </a:p>
        </p:txBody>
      </p:sp>
      <p:sp>
        <p:nvSpPr>
          <p:cNvPr id="5" name="Slide Number Placeholder 4"/>
          <p:cNvSpPr>
            <a:spLocks noGrp="1"/>
          </p:cNvSpPr>
          <p:nvPr>
            <p:ph type="sldNum" sz="quarter" idx="12"/>
          </p:nvPr>
        </p:nvSpPr>
        <p:spPr/>
        <p:txBody>
          <a:bodyPr/>
          <a:lstStyle/>
          <a:p>
            <a:fld id="{FDDBDF75-3693-C54B-8322-6DFD8AB2E049}" type="slidenum">
              <a:rPr lang="en-US" smtClean="0"/>
              <a:t>27</a:t>
            </a:fld>
            <a:endParaRPr lang="en-US"/>
          </a:p>
        </p:txBody>
      </p:sp>
      <p:sp>
        <p:nvSpPr>
          <p:cNvPr id="7" name="Rectangle 6"/>
          <p:cNvSpPr/>
          <p:nvPr/>
        </p:nvSpPr>
        <p:spPr>
          <a:xfrm>
            <a:off x="167640" y="722724"/>
            <a:ext cx="5090160" cy="3385542"/>
          </a:xfrm>
          <a:prstGeom prst="rect">
            <a:avLst/>
          </a:prstGeom>
          <a:solidFill>
            <a:srgbClr val="F4FAA4"/>
          </a:solidFill>
          <a:ln>
            <a:solidFill>
              <a:schemeClr val="tx1"/>
            </a:solidFill>
          </a:ln>
        </p:spPr>
        <p:txBody>
          <a:bodyPr wrap="square">
            <a:spAutoFit/>
          </a:bodyPr>
          <a:lstStyle/>
          <a:p>
            <a:r>
              <a:rPr lang="en-IE" sz="1600" dirty="0"/>
              <a:t>from </a:t>
            </a:r>
            <a:r>
              <a:rPr lang="en-IE" sz="1600" dirty="0" err="1"/>
              <a:t>sklearn</a:t>
            </a:r>
            <a:r>
              <a:rPr lang="en-IE" sz="1600" dirty="0"/>
              <a:t> import datasets</a:t>
            </a:r>
          </a:p>
          <a:p>
            <a:r>
              <a:rPr lang="en-IE" sz="1600" dirty="0"/>
              <a:t>from </a:t>
            </a:r>
            <a:r>
              <a:rPr lang="en-IE" sz="1600" dirty="0" err="1"/>
              <a:t>sklearn.feature_selection</a:t>
            </a:r>
            <a:r>
              <a:rPr lang="en-IE" sz="1600" dirty="0"/>
              <a:t> import SelectPercentile</a:t>
            </a:r>
          </a:p>
          <a:p>
            <a:r>
              <a:rPr lang="en-IE" sz="1600" dirty="0"/>
              <a:t>from </a:t>
            </a:r>
            <a:r>
              <a:rPr lang="en-IE" sz="1600" dirty="0" err="1"/>
              <a:t>sklearn.feature_selection</a:t>
            </a:r>
            <a:r>
              <a:rPr lang="en-IE" sz="1600" dirty="0"/>
              <a:t> import </a:t>
            </a:r>
            <a:r>
              <a:rPr lang="en-IE" sz="1600" dirty="0" err="1"/>
              <a:t>f_regression</a:t>
            </a:r>
            <a:endParaRPr lang="en-IE" sz="1600" dirty="0"/>
          </a:p>
          <a:p>
            <a:endParaRPr lang="en-IE" sz="1600" dirty="0"/>
          </a:p>
          <a:p>
            <a:r>
              <a:rPr lang="en-IE" sz="1600" dirty="0" err="1"/>
              <a:t>boston</a:t>
            </a:r>
            <a:r>
              <a:rPr lang="en-IE" sz="1600" dirty="0"/>
              <a:t> = </a:t>
            </a:r>
            <a:r>
              <a:rPr lang="en-IE" sz="1600" dirty="0" err="1"/>
              <a:t>datasets.load_boston</a:t>
            </a:r>
            <a:r>
              <a:rPr lang="en-IE" sz="1600" dirty="0"/>
              <a:t>()</a:t>
            </a:r>
          </a:p>
          <a:p>
            <a:r>
              <a:rPr lang="en-IE" sz="1600" dirty="0"/>
              <a:t>X = </a:t>
            </a:r>
            <a:r>
              <a:rPr lang="en-IE" sz="1600" dirty="0" err="1"/>
              <a:t>boston.data</a:t>
            </a:r>
            <a:endParaRPr lang="en-IE" sz="1600" dirty="0"/>
          </a:p>
          <a:p>
            <a:r>
              <a:rPr lang="en-IE" sz="1600" dirty="0"/>
              <a:t>y = </a:t>
            </a:r>
            <a:r>
              <a:rPr lang="en-IE" sz="1600" dirty="0" err="1"/>
              <a:t>boston.target</a:t>
            </a:r>
            <a:endParaRPr lang="en-IE" sz="1600" dirty="0"/>
          </a:p>
          <a:p>
            <a:endParaRPr lang="en-IE" sz="1600" dirty="0"/>
          </a:p>
          <a:p>
            <a:r>
              <a:rPr lang="en-IE" sz="1600" b="1" dirty="0"/>
              <a:t>selector = </a:t>
            </a:r>
            <a:r>
              <a:rPr lang="en-IE" sz="1600" b="1" dirty="0" err="1"/>
              <a:t>SelectPercentile</a:t>
            </a:r>
            <a:r>
              <a:rPr lang="en-IE" sz="1600" b="1" dirty="0"/>
              <a:t>(</a:t>
            </a:r>
            <a:r>
              <a:rPr lang="en-IE" sz="1600" b="1" dirty="0" err="1"/>
              <a:t>f_regression</a:t>
            </a:r>
            <a:r>
              <a:rPr lang="en-IE" sz="1600" b="1" dirty="0"/>
              <a:t>, percentile=25)</a:t>
            </a:r>
          </a:p>
          <a:p>
            <a:r>
              <a:rPr lang="en-IE" sz="1600" b="1" dirty="0" err="1"/>
              <a:t>selector.fit</a:t>
            </a:r>
            <a:r>
              <a:rPr lang="en-IE" sz="1600" b="1" dirty="0"/>
              <a:t>(</a:t>
            </a:r>
            <a:r>
              <a:rPr lang="en-IE" sz="1600" b="1" dirty="0" err="1"/>
              <a:t>X,y</a:t>
            </a:r>
            <a:r>
              <a:rPr lang="en-IE" sz="1600" b="1" dirty="0"/>
              <a:t>)</a:t>
            </a:r>
          </a:p>
          <a:p>
            <a:endParaRPr lang="en-IE" sz="1600" dirty="0"/>
          </a:p>
          <a:p>
            <a:r>
              <a:rPr lang="en-IE" sz="1600" dirty="0"/>
              <a:t>for </a:t>
            </a:r>
            <a:r>
              <a:rPr lang="en-IE" sz="1600" dirty="0" err="1"/>
              <a:t>n,s</a:t>
            </a:r>
            <a:r>
              <a:rPr lang="en-IE" sz="1600" dirty="0"/>
              <a:t> in zip(</a:t>
            </a:r>
            <a:r>
              <a:rPr lang="en-IE" sz="1600" dirty="0" err="1"/>
              <a:t>boston.feature_names</a:t>
            </a:r>
            <a:r>
              <a:rPr lang="en-IE" sz="1600" dirty="0"/>
              <a:t>, </a:t>
            </a:r>
            <a:r>
              <a:rPr lang="en-IE" sz="1600" dirty="0" err="1"/>
              <a:t>selector.scores</a:t>
            </a:r>
            <a:r>
              <a:rPr lang="en-IE" sz="1600" dirty="0"/>
              <a:t>_):</a:t>
            </a:r>
          </a:p>
          <a:p>
            <a:r>
              <a:rPr lang="en-IE" sz="1600" dirty="0"/>
              <a:t>    print ("Score : ", s, " for feature ", n)</a:t>
            </a:r>
          </a:p>
        </p:txBody>
      </p:sp>
      <p:sp>
        <p:nvSpPr>
          <p:cNvPr id="8" name="Rectangle 7"/>
          <p:cNvSpPr/>
          <p:nvPr/>
        </p:nvSpPr>
        <p:spPr>
          <a:xfrm>
            <a:off x="5054222" y="1014681"/>
            <a:ext cx="4101208" cy="3293209"/>
          </a:xfrm>
          <a:prstGeom prst="rect">
            <a:avLst/>
          </a:prstGeom>
          <a:solidFill>
            <a:schemeClr val="bg1"/>
          </a:solidFill>
          <a:ln>
            <a:solidFill>
              <a:schemeClr val="tx1"/>
            </a:solidFill>
          </a:ln>
        </p:spPr>
        <p:txBody>
          <a:bodyPr wrap="square">
            <a:spAutoFit/>
          </a:bodyPr>
          <a:lstStyle/>
          <a:p>
            <a:r>
              <a:rPr lang="en-IE" sz="1600" dirty="0"/>
              <a:t>Score :  88.1512417809  for feature  CRIM</a:t>
            </a:r>
          </a:p>
          <a:p>
            <a:r>
              <a:rPr lang="en-IE" sz="1600" dirty="0"/>
              <a:t>Score :  75.257642299  for feature  ZN</a:t>
            </a:r>
          </a:p>
          <a:p>
            <a:r>
              <a:rPr lang="en-IE" sz="1600" dirty="0"/>
              <a:t>Score :  153.954883136  for feature  INDUS</a:t>
            </a:r>
          </a:p>
          <a:p>
            <a:r>
              <a:rPr lang="en-IE" sz="1600" dirty="0"/>
              <a:t>Score :  15.9715124204  for feature  CHAS</a:t>
            </a:r>
          </a:p>
          <a:p>
            <a:r>
              <a:rPr lang="en-IE" sz="1600" dirty="0"/>
              <a:t>Score :  112.59148028  for feature  NOX</a:t>
            </a:r>
          </a:p>
          <a:p>
            <a:r>
              <a:rPr lang="en-IE" sz="1600" dirty="0"/>
              <a:t>Score :  471.846739876  for feature  RM</a:t>
            </a:r>
          </a:p>
          <a:p>
            <a:r>
              <a:rPr lang="en-IE" sz="1600" dirty="0"/>
              <a:t>Score :  83.4774592192  for feature  AGE</a:t>
            </a:r>
          </a:p>
          <a:p>
            <a:r>
              <a:rPr lang="en-IE" sz="1600" dirty="0"/>
              <a:t>Score :  33.5795703259  for feature  DIS</a:t>
            </a:r>
          </a:p>
          <a:p>
            <a:r>
              <a:rPr lang="en-IE" sz="1600" dirty="0"/>
              <a:t>Score :  85.9142776698  for feature  RAD</a:t>
            </a:r>
          </a:p>
          <a:p>
            <a:r>
              <a:rPr lang="en-IE" sz="1600" dirty="0"/>
              <a:t>Score :  141.761356577  for feature  TAX</a:t>
            </a:r>
          </a:p>
          <a:p>
            <a:r>
              <a:rPr lang="en-IE" sz="1600" dirty="0"/>
              <a:t>Score :  175.105542876  for feature  PTRATIO</a:t>
            </a:r>
          </a:p>
          <a:p>
            <a:r>
              <a:rPr lang="en-IE" sz="1600" dirty="0"/>
              <a:t>Score :  63.0542291125  for feature  B</a:t>
            </a:r>
          </a:p>
          <a:p>
            <a:r>
              <a:rPr lang="en-IE" sz="1600" dirty="0"/>
              <a:t>Score :  601.61787111  for feature  LSTAT</a:t>
            </a:r>
          </a:p>
        </p:txBody>
      </p:sp>
      <p:sp>
        <p:nvSpPr>
          <p:cNvPr id="6" name="Rectangle 5"/>
          <p:cNvSpPr/>
          <p:nvPr/>
        </p:nvSpPr>
        <p:spPr>
          <a:xfrm>
            <a:off x="144779" y="4427918"/>
            <a:ext cx="5090159" cy="2139047"/>
          </a:xfrm>
          <a:prstGeom prst="rect">
            <a:avLst/>
          </a:prstGeom>
          <a:solidFill>
            <a:schemeClr val="bg1"/>
          </a:solidFill>
          <a:ln>
            <a:solidFill>
              <a:schemeClr val="tx1"/>
            </a:solidFill>
          </a:ln>
        </p:spPr>
        <p:txBody>
          <a:bodyPr wrap="square">
            <a:spAutoFit/>
          </a:bodyPr>
          <a:lstStyle/>
          <a:p>
            <a:pPr marL="273050" indent="-273050" fontAlgn="base">
              <a:spcBef>
                <a:spcPts val="600"/>
              </a:spcBef>
              <a:spcAft>
                <a:spcPct val="0"/>
              </a:spcAft>
              <a:buClr>
                <a:schemeClr val="accent1"/>
              </a:buClr>
              <a:buSzPct val="76000"/>
              <a:buFont typeface="Wingdings 3" pitchFamily="18" charset="2"/>
              <a:buChar char=""/>
              <a:defRPr/>
            </a:pPr>
            <a:r>
              <a:rPr lang="en-IE" sz="1600" dirty="0"/>
              <a:t>These univariate tests have certain limitations. Some features may be </a:t>
            </a:r>
            <a:r>
              <a:rPr lang="en-IE" sz="1600" b="1" dirty="0"/>
              <a:t>unfairly penalized</a:t>
            </a:r>
            <a:r>
              <a:rPr lang="en-IE" sz="1600" dirty="0"/>
              <a:t>. Univariate feature selection can negatively bias against categorical data types or binary data types (especially categorical features with a limited range).</a:t>
            </a:r>
          </a:p>
          <a:p>
            <a:pPr marL="273050" indent="-273050" fontAlgn="base">
              <a:spcBef>
                <a:spcPts val="600"/>
              </a:spcBef>
              <a:spcAft>
                <a:spcPct val="0"/>
              </a:spcAft>
              <a:buClr>
                <a:schemeClr val="accent1"/>
              </a:buClr>
              <a:buSzPct val="76000"/>
              <a:buFont typeface="Wingdings 3" pitchFamily="18" charset="2"/>
              <a:buChar char=""/>
              <a:defRPr/>
            </a:pPr>
            <a:r>
              <a:rPr lang="en-IE" sz="1600" dirty="0"/>
              <a:t>Also univariate selection techniques typically only measure </a:t>
            </a:r>
            <a:r>
              <a:rPr lang="en-IE" sz="1600" b="1" dirty="0"/>
              <a:t>linear</a:t>
            </a:r>
            <a:r>
              <a:rPr lang="en-IE" sz="1600" dirty="0"/>
              <a:t> relationships and clearly they cannot capture </a:t>
            </a:r>
            <a:r>
              <a:rPr lang="en-IE" sz="1600" b="1" dirty="0"/>
              <a:t>interaction </a:t>
            </a:r>
            <a:r>
              <a:rPr lang="en-IE" sz="1600" dirty="0"/>
              <a:t>between features.  </a:t>
            </a:r>
          </a:p>
        </p:txBody>
      </p:sp>
    </p:spTree>
    <p:extLst>
      <p:ext uri="{BB962C8B-B14F-4D97-AF65-F5344CB8AC3E}">
        <p14:creationId xmlns:p14="http://schemas.microsoft.com/office/powerpoint/2010/main" val="1601193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E" dirty="0"/>
              <a:t>Tree Based Feature Selection</a:t>
            </a:r>
          </a:p>
        </p:txBody>
      </p:sp>
      <p:sp>
        <p:nvSpPr>
          <p:cNvPr id="3" name="Content Placeholder 1"/>
          <p:cNvSpPr txBox="1">
            <a:spLocks/>
          </p:cNvSpPr>
          <p:nvPr/>
        </p:nvSpPr>
        <p:spPr>
          <a:xfrm>
            <a:off x="307570" y="809594"/>
            <a:ext cx="6082146"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sz="1600" dirty="0"/>
          </a:p>
          <a:p>
            <a:pPr marL="273050" indent="-273050" fontAlgn="base">
              <a:spcBef>
                <a:spcPts val="600"/>
              </a:spcBef>
              <a:spcAft>
                <a:spcPct val="0"/>
              </a:spcAft>
              <a:buClr>
                <a:schemeClr val="accent1"/>
              </a:buClr>
              <a:buSzPct val="76000"/>
              <a:buFont typeface="Wingdings 3" pitchFamily="18" charset="2"/>
              <a:buChar char=""/>
              <a:defRPr/>
            </a:pPr>
            <a:r>
              <a:rPr lang="en-IE" dirty="0"/>
              <a:t>Decision trees work by reducing the level of </a:t>
            </a:r>
            <a:r>
              <a:rPr lang="en-IE" b="1" dirty="0"/>
              <a:t>uncertainty</a:t>
            </a:r>
            <a:r>
              <a:rPr lang="en-IE" dirty="0"/>
              <a:t> or </a:t>
            </a:r>
            <a:r>
              <a:rPr lang="en-IE" b="1" dirty="0"/>
              <a:t>impurity </a:t>
            </a:r>
            <a:r>
              <a:rPr lang="en-IE" dirty="0"/>
              <a:t>in the data and can use one of a range of metrics to do this (</a:t>
            </a:r>
            <a:r>
              <a:rPr lang="en-IE" dirty="0" err="1"/>
              <a:t>gini</a:t>
            </a:r>
            <a:r>
              <a:rPr lang="en-IE" dirty="0"/>
              <a:t>, entropy, </a:t>
            </a:r>
            <a:r>
              <a:rPr lang="en-IE" dirty="0" err="1"/>
              <a:t>etc</a:t>
            </a:r>
            <a:r>
              <a:rPr lang="en-IE" dirty="0"/>
              <a:t>).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They select the feature that provides the largest reduction in overall uncertainty.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Also for each feature we can quantify (measure) the reduction in uncertainty.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b="1" dirty="0"/>
              <a:t>Tree based feature selection </a:t>
            </a:r>
            <a:r>
              <a:rPr lang="en-IE" dirty="0"/>
              <a:t>builds </a:t>
            </a:r>
            <a:r>
              <a:rPr lang="en-IE" b="1" u="sng" dirty="0"/>
              <a:t>many trees</a:t>
            </a:r>
            <a:r>
              <a:rPr lang="en-IE" dirty="0"/>
              <a:t> and calculates the </a:t>
            </a:r>
            <a:r>
              <a:rPr lang="en-IE" b="1" dirty="0"/>
              <a:t>average reduction in uncertainty</a:t>
            </a:r>
            <a:r>
              <a:rPr lang="en-IE" dirty="0"/>
              <a:t> achieved by each feature across all the trees and uses this as a means of feature ranking.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The features with the largest reduction have the highest impact (the most important features). </a:t>
            </a:r>
            <a:endParaRPr lang="en-IE" sz="1600" dirty="0"/>
          </a:p>
        </p:txBody>
      </p:sp>
    </p:spTree>
    <p:custDataLst>
      <p:tags r:id="rId1"/>
    </p:custDataLst>
    <p:extLst>
      <p:ext uri="{BB962C8B-B14F-4D97-AF65-F5344CB8AC3E}">
        <p14:creationId xmlns:p14="http://schemas.microsoft.com/office/powerpoint/2010/main" val="2846298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266700" y="1349152"/>
            <a:ext cx="4425315" cy="4899248"/>
          </a:xfrm>
        </p:spPr>
        <p:txBody>
          <a:bodyPr>
            <a:normAutofit/>
          </a:bodyPr>
          <a:lstStyle/>
          <a:p>
            <a:pPr marL="273050" indent="-273050" fontAlgn="base">
              <a:spcBef>
                <a:spcPts val="600"/>
              </a:spcBef>
              <a:spcAft>
                <a:spcPct val="0"/>
              </a:spcAft>
              <a:buClr>
                <a:schemeClr val="accent1"/>
              </a:buClr>
              <a:buSzPct val="76000"/>
              <a:buFont typeface="Wingdings 3" pitchFamily="18" charset="2"/>
              <a:buChar char=""/>
              <a:defRPr/>
            </a:pPr>
            <a:r>
              <a:rPr lang="en-IE" sz="1800" dirty="0"/>
              <a:t>When building a decision tree, the algorithm will need to decide on what feature to use for each node in the tree. It examines all features and selects the feature that provides the largest reduction in overall uncertainty. </a:t>
            </a:r>
          </a:p>
          <a:p>
            <a:pPr marL="273050" indent="-273050" fontAlgn="base">
              <a:spcBef>
                <a:spcPts val="600"/>
              </a:spcBef>
              <a:spcAft>
                <a:spcPct val="0"/>
              </a:spcAft>
              <a:buClr>
                <a:schemeClr val="accent1"/>
              </a:buClr>
              <a:buSzPct val="76000"/>
              <a:buFont typeface="Wingdings 3" pitchFamily="18" charset="2"/>
              <a:buChar char=""/>
              <a:defRPr/>
            </a:pPr>
            <a:r>
              <a:rPr lang="en-IE" sz="1800" dirty="0"/>
              <a:t>Put another way it select the feature that gives the greatest insight into the class. </a:t>
            </a:r>
          </a:p>
          <a:p>
            <a:endParaRPr lang="en-IE" sz="1600" dirty="0"/>
          </a:p>
        </p:txBody>
      </p:sp>
      <p:sp>
        <p:nvSpPr>
          <p:cNvPr id="3" name="Title 2"/>
          <p:cNvSpPr>
            <a:spLocks noGrp="1"/>
          </p:cNvSpPr>
          <p:nvPr>
            <p:ph type="title"/>
          </p:nvPr>
        </p:nvSpPr>
        <p:spPr/>
        <p:txBody>
          <a:bodyPr/>
          <a:lstStyle/>
          <a:p>
            <a:r>
              <a:rPr lang="en-IE" dirty="0"/>
              <a:t>Decision Tree</a:t>
            </a:r>
          </a:p>
        </p:txBody>
      </p:sp>
      <p:graphicFrame>
        <p:nvGraphicFramePr>
          <p:cNvPr id="5" name="Table 4">
            <a:extLst>
              <a:ext uri="{FF2B5EF4-FFF2-40B4-BE49-F238E27FC236}">
                <a16:creationId xmlns:a16="http://schemas.microsoft.com/office/drawing/2014/main" id="{55186F65-CC39-47D0-8FDD-3AF578DFDD51}"/>
              </a:ext>
            </a:extLst>
          </p:cNvPr>
          <p:cNvGraphicFramePr>
            <a:graphicFrameLocks noGrp="1"/>
          </p:cNvGraphicFramePr>
          <p:nvPr/>
        </p:nvGraphicFramePr>
        <p:xfrm>
          <a:off x="694373" y="4211320"/>
          <a:ext cx="3996690" cy="1828800"/>
        </p:xfrm>
        <a:graphic>
          <a:graphicData uri="http://schemas.openxmlformats.org/drawingml/2006/table">
            <a:tbl>
              <a:tblPr firstRow="1" bandRow="1">
                <a:tableStyleId>{5C22544A-7EE6-4342-B048-85BDC9FD1C3A}</a:tableStyleId>
              </a:tblPr>
              <a:tblGrid>
                <a:gridCol w="1332230">
                  <a:extLst>
                    <a:ext uri="{9D8B030D-6E8A-4147-A177-3AD203B41FA5}">
                      <a16:colId xmlns:a16="http://schemas.microsoft.com/office/drawing/2014/main" val="4162227111"/>
                    </a:ext>
                  </a:extLst>
                </a:gridCol>
                <a:gridCol w="1332230">
                  <a:extLst>
                    <a:ext uri="{9D8B030D-6E8A-4147-A177-3AD203B41FA5}">
                      <a16:colId xmlns:a16="http://schemas.microsoft.com/office/drawing/2014/main" val="141217638"/>
                    </a:ext>
                  </a:extLst>
                </a:gridCol>
                <a:gridCol w="1332230">
                  <a:extLst>
                    <a:ext uri="{9D8B030D-6E8A-4147-A177-3AD203B41FA5}">
                      <a16:colId xmlns:a16="http://schemas.microsoft.com/office/drawing/2014/main" val="3606437922"/>
                    </a:ext>
                  </a:extLst>
                </a:gridCol>
              </a:tblGrid>
              <a:tr h="279908">
                <a:tc>
                  <a:txBody>
                    <a:bodyPr/>
                    <a:lstStyle/>
                    <a:p>
                      <a:r>
                        <a:rPr lang="en-IE" dirty="0"/>
                        <a:t>Rain</a:t>
                      </a:r>
                    </a:p>
                  </a:txBody>
                  <a:tcPr/>
                </a:tc>
                <a:tc>
                  <a:txBody>
                    <a:bodyPr/>
                    <a:lstStyle/>
                    <a:p>
                      <a:r>
                        <a:rPr lang="en-IE" dirty="0"/>
                        <a:t>Swell</a:t>
                      </a:r>
                    </a:p>
                  </a:txBody>
                  <a:tcPr/>
                </a:tc>
                <a:tc>
                  <a:txBody>
                    <a:bodyPr/>
                    <a:lstStyle/>
                    <a:p>
                      <a:r>
                        <a:rPr lang="en-IE" dirty="0"/>
                        <a:t>Surf</a:t>
                      </a:r>
                    </a:p>
                  </a:txBody>
                  <a:tcPr/>
                </a:tc>
                <a:extLst>
                  <a:ext uri="{0D108BD9-81ED-4DB2-BD59-A6C34878D82A}">
                    <a16:rowId xmlns:a16="http://schemas.microsoft.com/office/drawing/2014/main" val="1812956010"/>
                  </a:ext>
                </a:extLst>
              </a:tr>
              <a:tr h="279908">
                <a:tc>
                  <a:txBody>
                    <a:bodyPr/>
                    <a:lstStyle/>
                    <a:p>
                      <a:pPr marL="0" algn="l" rtl="0" eaLnBrk="1" fontAlgn="t" latinLnBrk="0" hangingPunct="1">
                        <a:spcBef>
                          <a:spcPts val="0"/>
                        </a:spcBef>
                        <a:spcAft>
                          <a:spcPts val="0"/>
                        </a:spcAft>
                      </a:pPr>
                      <a:r>
                        <a:rPr lang="en-IE" sz="1800" b="0" i="0" u="none" strike="noStrike" kern="1200" dirty="0">
                          <a:solidFill>
                            <a:srgbClr val="000000"/>
                          </a:solidFill>
                          <a:effectLst/>
                          <a:latin typeface="Calibri" panose="020F0502020204030204" pitchFamily="34" charset="0"/>
                          <a:ea typeface="+mn-ea"/>
                          <a:cs typeface="+mn-cs"/>
                        </a:rPr>
                        <a:t>Yes</a:t>
                      </a:r>
                    </a:p>
                  </a:txBody>
                  <a:tcPr/>
                </a:tc>
                <a:tc>
                  <a:txBody>
                    <a:bodyPr/>
                    <a:lstStyle/>
                    <a:p>
                      <a:pPr marL="0" algn="l" rtl="0" eaLnBrk="1" fontAlgn="t" latinLnBrk="0" hangingPunct="1">
                        <a:spcBef>
                          <a:spcPts val="0"/>
                        </a:spcBef>
                        <a:spcAft>
                          <a:spcPts val="0"/>
                        </a:spcAft>
                      </a:pPr>
                      <a:r>
                        <a:rPr lang="en-IE" sz="1800" b="0" i="0" u="none" strike="noStrike" kern="1200" dirty="0">
                          <a:solidFill>
                            <a:srgbClr val="000000"/>
                          </a:solidFill>
                          <a:effectLst/>
                          <a:latin typeface="Calibri" panose="020F0502020204030204" pitchFamily="34" charset="0"/>
                          <a:ea typeface="+mn-ea"/>
                          <a:cs typeface="+mn-cs"/>
                        </a:rPr>
                        <a:t>Big</a:t>
                      </a:r>
                    </a:p>
                  </a:txBody>
                  <a:tcPr/>
                </a:tc>
                <a:tc>
                  <a:txBody>
                    <a:bodyPr/>
                    <a:lstStyle/>
                    <a:p>
                      <a:pPr marL="0" algn="l" rtl="0" eaLnBrk="1" fontAlgn="t" latinLnBrk="0" hangingPunct="1">
                        <a:spcBef>
                          <a:spcPts val="0"/>
                        </a:spcBef>
                        <a:spcAft>
                          <a:spcPts val="0"/>
                        </a:spcAft>
                      </a:pPr>
                      <a:r>
                        <a:rPr lang="en-IE" sz="1800" b="0" i="0" u="none" strike="noStrike" kern="1200" dirty="0">
                          <a:solidFill>
                            <a:srgbClr val="000000"/>
                          </a:solidFill>
                          <a:effectLst/>
                          <a:latin typeface="Calibri" panose="020F0502020204030204" pitchFamily="34" charset="0"/>
                          <a:ea typeface="+mn-ea"/>
                          <a:cs typeface="+mn-cs"/>
                        </a:rPr>
                        <a:t>Yes</a:t>
                      </a:r>
                    </a:p>
                  </a:txBody>
                  <a:tcPr/>
                </a:tc>
                <a:extLst>
                  <a:ext uri="{0D108BD9-81ED-4DB2-BD59-A6C34878D82A}">
                    <a16:rowId xmlns:a16="http://schemas.microsoft.com/office/drawing/2014/main" val="4189751937"/>
                  </a:ext>
                </a:extLst>
              </a:tr>
              <a:tr h="279908">
                <a:tc>
                  <a:txBody>
                    <a:bodyPr/>
                    <a:lstStyle/>
                    <a:p>
                      <a:pPr marL="0" algn="l" rtl="0" eaLnBrk="1" fontAlgn="t" latinLnBrk="0" hangingPunct="1">
                        <a:spcBef>
                          <a:spcPts val="0"/>
                        </a:spcBef>
                        <a:spcAft>
                          <a:spcPts val="0"/>
                        </a:spcAft>
                      </a:pPr>
                      <a:r>
                        <a:rPr lang="en-IE" sz="1800" b="0" i="0" u="none" strike="noStrike" kern="1200">
                          <a:solidFill>
                            <a:srgbClr val="000000"/>
                          </a:solidFill>
                          <a:effectLst/>
                          <a:latin typeface="Calibri" panose="020F0502020204030204" pitchFamily="34" charset="0"/>
                        </a:rPr>
                        <a:t>Yes</a:t>
                      </a:r>
                      <a:endParaRPr lang="en-IE" sz="1800" b="0" i="0" u="none" strike="noStrike">
                        <a:effectLst/>
                        <a:latin typeface="Arial" panose="020B0604020202020204" pitchFamily="34" charset="0"/>
                      </a:endParaRPr>
                    </a:p>
                  </a:txBody>
                  <a:tcPr/>
                </a:tc>
                <a:tc>
                  <a:txBody>
                    <a:bodyPr/>
                    <a:lstStyle/>
                    <a:p>
                      <a:pPr marL="0" algn="l" rtl="0" eaLnBrk="1" fontAlgn="t" latinLnBrk="0" hangingPunct="1">
                        <a:spcBef>
                          <a:spcPts val="0"/>
                        </a:spcBef>
                        <a:spcAft>
                          <a:spcPts val="0"/>
                        </a:spcAft>
                      </a:pPr>
                      <a:r>
                        <a:rPr lang="en-IE" sz="1800" b="0" i="0" u="none" strike="noStrike" kern="1200" dirty="0">
                          <a:solidFill>
                            <a:srgbClr val="000000"/>
                          </a:solidFill>
                          <a:effectLst/>
                          <a:latin typeface="Calibri" panose="020F0502020204030204" pitchFamily="34" charset="0"/>
                        </a:rPr>
                        <a:t>Small</a:t>
                      </a:r>
                      <a:endParaRPr lang="en-IE" sz="1800" b="0" i="0" u="none" strike="noStrike" dirty="0">
                        <a:effectLst/>
                        <a:latin typeface="Arial" panose="020B0604020202020204" pitchFamily="34" charset="0"/>
                      </a:endParaRPr>
                    </a:p>
                  </a:txBody>
                  <a:tcPr/>
                </a:tc>
                <a:tc>
                  <a:txBody>
                    <a:bodyPr/>
                    <a:lstStyle/>
                    <a:p>
                      <a:pPr marL="0" algn="l" rtl="0" eaLnBrk="1" fontAlgn="t" latinLnBrk="0" hangingPunct="1">
                        <a:spcBef>
                          <a:spcPts val="0"/>
                        </a:spcBef>
                        <a:spcAft>
                          <a:spcPts val="0"/>
                        </a:spcAft>
                      </a:pPr>
                      <a:r>
                        <a:rPr lang="en-IE" sz="1800" b="0" i="0" u="none" strike="noStrike" kern="1200" dirty="0">
                          <a:solidFill>
                            <a:srgbClr val="000000"/>
                          </a:solidFill>
                          <a:effectLst/>
                          <a:latin typeface="Calibri" panose="020F0502020204030204" pitchFamily="34" charset="0"/>
                        </a:rPr>
                        <a:t>No</a:t>
                      </a:r>
                      <a:endParaRPr lang="en-IE" sz="1800" b="0" i="0" u="none" strike="noStrike" dirty="0">
                        <a:effectLst/>
                        <a:latin typeface="Arial" panose="020B0604020202020204" pitchFamily="34" charset="0"/>
                      </a:endParaRPr>
                    </a:p>
                  </a:txBody>
                  <a:tcPr/>
                </a:tc>
                <a:extLst>
                  <a:ext uri="{0D108BD9-81ED-4DB2-BD59-A6C34878D82A}">
                    <a16:rowId xmlns:a16="http://schemas.microsoft.com/office/drawing/2014/main" val="1918103603"/>
                  </a:ext>
                </a:extLst>
              </a:tr>
              <a:tr h="279908">
                <a:tc>
                  <a:txBody>
                    <a:bodyPr/>
                    <a:lstStyle/>
                    <a:p>
                      <a:pPr marL="0" algn="l" rtl="0" eaLnBrk="1" fontAlgn="t" latinLnBrk="0" hangingPunct="1">
                        <a:spcBef>
                          <a:spcPts val="0"/>
                        </a:spcBef>
                        <a:spcAft>
                          <a:spcPts val="0"/>
                        </a:spcAft>
                      </a:pPr>
                      <a:r>
                        <a:rPr lang="en-IE" sz="1800" b="0" i="0" u="none" strike="noStrike" kern="1200">
                          <a:solidFill>
                            <a:srgbClr val="000000"/>
                          </a:solidFill>
                          <a:effectLst/>
                          <a:latin typeface="Calibri" panose="020F0502020204030204" pitchFamily="34" charset="0"/>
                        </a:rPr>
                        <a:t>No</a:t>
                      </a:r>
                      <a:endParaRPr lang="en-IE" sz="1800" b="0" i="0" u="none" strike="noStrike">
                        <a:effectLst/>
                        <a:latin typeface="Arial" panose="020B0604020202020204" pitchFamily="34" charset="0"/>
                      </a:endParaRPr>
                    </a:p>
                  </a:txBody>
                  <a:tcPr/>
                </a:tc>
                <a:tc>
                  <a:txBody>
                    <a:bodyPr/>
                    <a:lstStyle/>
                    <a:p>
                      <a:pPr marL="0" algn="l" rtl="0" eaLnBrk="1" fontAlgn="t" latinLnBrk="0" hangingPunct="1">
                        <a:spcBef>
                          <a:spcPts val="0"/>
                        </a:spcBef>
                        <a:spcAft>
                          <a:spcPts val="0"/>
                        </a:spcAft>
                      </a:pPr>
                      <a:r>
                        <a:rPr lang="en-IE" sz="1800" b="0" i="0" u="none" strike="noStrike" kern="1200">
                          <a:solidFill>
                            <a:srgbClr val="000000"/>
                          </a:solidFill>
                          <a:effectLst/>
                          <a:latin typeface="Calibri" panose="020F0502020204030204" pitchFamily="34" charset="0"/>
                        </a:rPr>
                        <a:t>Small</a:t>
                      </a:r>
                      <a:endParaRPr lang="en-IE" sz="1800" b="0" i="0" u="none" strike="noStrike">
                        <a:effectLst/>
                        <a:latin typeface="Arial" panose="020B0604020202020204" pitchFamily="34" charset="0"/>
                      </a:endParaRPr>
                    </a:p>
                  </a:txBody>
                  <a:tcPr/>
                </a:tc>
                <a:tc>
                  <a:txBody>
                    <a:bodyPr/>
                    <a:lstStyle/>
                    <a:p>
                      <a:pPr marL="0" algn="l" rtl="0" eaLnBrk="1" fontAlgn="t" latinLnBrk="0" hangingPunct="1">
                        <a:spcBef>
                          <a:spcPts val="0"/>
                        </a:spcBef>
                        <a:spcAft>
                          <a:spcPts val="0"/>
                        </a:spcAft>
                      </a:pPr>
                      <a:r>
                        <a:rPr lang="en-IE" sz="1800" b="0" i="0" u="none" strike="noStrike" kern="1200">
                          <a:solidFill>
                            <a:srgbClr val="000000"/>
                          </a:solidFill>
                          <a:effectLst/>
                          <a:latin typeface="Calibri" panose="020F0502020204030204" pitchFamily="34" charset="0"/>
                        </a:rPr>
                        <a:t>No</a:t>
                      </a:r>
                      <a:endParaRPr lang="en-IE" sz="1800" b="0" i="0" u="none" strike="noStrike">
                        <a:effectLst/>
                        <a:latin typeface="Arial" panose="020B0604020202020204" pitchFamily="34" charset="0"/>
                      </a:endParaRPr>
                    </a:p>
                  </a:txBody>
                  <a:tcPr/>
                </a:tc>
                <a:extLst>
                  <a:ext uri="{0D108BD9-81ED-4DB2-BD59-A6C34878D82A}">
                    <a16:rowId xmlns:a16="http://schemas.microsoft.com/office/drawing/2014/main" val="618204512"/>
                  </a:ext>
                </a:extLst>
              </a:tr>
              <a:tr h="279908">
                <a:tc>
                  <a:txBody>
                    <a:bodyPr/>
                    <a:lstStyle/>
                    <a:p>
                      <a:pPr marL="0" algn="l" rtl="0" eaLnBrk="1" fontAlgn="t" latinLnBrk="0" hangingPunct="1">
                        <a:spcBef>
                          <a:spcPts val="0"/>
                        </a:spcBef>
                        <a:spcAft>
                          <a:spcPts val="0"/>
                        </a:spcAft>
                      </a:pPr>
                      <a:r>
                        <a:rPr lang="en-IE" sz="1800" b="0" i="0" u="none" strike="noStrike" kern="1200" dirty="0">
                          <a:solidFill>
                            <a:srgbClr val="000000"/>
                          </a:solidFill>
                          <a:effectLst/>
                          <a:latin typeface="Calibri" panose="020F0502020204030204" pitchFamily="34" charset="0"/>
                        </a:rPr>
                        <a:t>No</a:t>
                      </a:r>
                      <a:endParaRPr lang="en-IE" sz="1800" b="0" i="0" u="none" strike="noStrike" dirty="0">
                        <a:effectLst/>
                        <a:latin typeface="Arial" panose="020B0604020202020204" pitchFamily="34" charset="0"/>
                      </a:endParaRPr>
                    </a:p>
                  </a:txBody>
                  <a:tcPr/>
                </a:tc>
                <a:tc>
                  <a:txBody>
                    <a:bodyPr/>
                    <a:lstStyle/>
                    <a:p>
                      <a:pPr marL="0" algn="l" rtl="0" eaLnBrk="1" fontAlgn="t" latinLnBrk="0" hangingPunct="1">
                        <a:spcBef>
                          <a:spcPts val="0"/>
                        </a:spcBef>
                        <a:spcAft>
                          <a:spcPts val="0"/>
                        </a:spcAft>
                      </a:pPr>
                      <a:r>
                        <a:rPr lang="en-IE" sz="1800" b="0" i="0" u="none" strike="noStrike" kern="1200">
                          <a:solidFill>
                            <a:srgbClr val="000000"/>
                          </a:solidFill>
                          <a:effectLst/>
                          <a:latin typeface="Calibri" panose="020F0502020204030204" pitchFamily="34" charset="0"/>
                        </a:rPr>
                        <a:t>Big</a:t>
                      </a:r>
                      <a:endParaRPr lang="en-IE" sz="1800" b="0" i="0" u="none" strike="noStrike">
                        <a:effectLst/>
                        <a:latin typeface="Arial" panose="020B0604020202020204" pitchFamily="34" charset="0"/>
                      </a:endParaRPr>
                    </a:p>
                  </a:txBody>
                  <a:tcPr/>
                </a:tc>
                <a:tc>
                  <a:txBody>
                    <a:bodyPr/>
                    <a:lstStyle/>
                    <a:p>
                      <a:pPr marL="0" algn="l" rtl="0" eaLnBrk="1" fontAlgn="t" latinLnBrk="0" hangingPunct="1">
                        <a:spcBef>
                          <a:spcPts val="0"/>
                        </a:spcBef>
                        <a:spcAft>
                          <a:spcPts val="0"/>
                        </a:spcAft>
                      </a:pPr>
                      <a:r>
                        <a:rPr lang="en-IE" sz="1800" b="0" i="0" u="none" strike="noStrike" kern="1200" dirty="0">
                          <a:solidFill>
                            <a:srgbClr val="000000"/>
                          </a:solidFill>
                          <a:effectLst/>
                          <a:latin typeface="Calibri" panose="020F0502020204030204" pitchFamily="34" charset="0"/>
                        </a:rPr>
                        <a:t>Yes</a:t>
                      </a:r>
                      <a:endParaRPr lang="en-IE" sz="1800" b="0" i="0" u="none" strike="noStrike" dirty="0">
                        <a:effectLst/>
                        <a:latin typeface="Arial" panose="020B0604020202020204" pitchFamily="34" charset="0"/>
                      </a:endParaRPr>
                    </a:p>
                  </a:txBody>
                  <a:tcPr/>
                </a:tc>
                <a:extLst>
                  <a:ext uri="{0D108BD9-81ED-4DB2-BD59-A6C34878D82A}">
                    <a16:rowId xmlns:a16="http://schemas.microsoft.com/office/drawing/2014/main" val="2341018521"/>
                  </a:ext>
                </a:extLst>
              </a:tr>
            </a:tbl>
          </a:graphicData>
        </a:graphic>
      </p:graphicFrame>
    </p:spTree>
    <p:extLst>
      <p:ext uri="{BB962C8B-B14F-4D97-AF65-F5344CB8AC3E}">
        <p14:creationId xmlns:p14="http://schemas.microsoft.com/office/powerpoint/2010/main" val="427589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E" dirty="0"/>
              <a:t>Encoding Categorical Features</a:t>
            </a:r>
          </a:p>
        </p:txBody>
      </p:sp>
      <p:sp>
        <p:nvSpPr>
          <p:cNvPr id="3" name="Content Placeholder 1"/>
          <p:cNvSpPr txBox="1">
            <a:spLocks/>
          </p:cNvSpPr>
          <p:nvPr/>
        </p:nvSpPr>
        <p:spPr>
          <a:xfrm>
            <a:off x="457200" y="798510"/>
            <a:ext cx="8062664"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sz="1600" dirty="0"/>
          </a:p>
          <a:p>
            <a:pPr marL="273050" indent="-273050" fontAlgn="base">
              <a:spcBef>
                <a:spcPts val="600"/>
              </a:spcBef>
              <a:spcAft>
                <a:spcPct val="0"/>
              </a:spcAft>
              <a:buClr>
                <a:schemeClr val="accent1"/>
              </a:buClr>
              <a:buSzPct val="76000"/>
              <a:buFont typeface="Wingdings 3" pitchFamily="18" charset="2"/>
              <a:buChar char=""/>
              <a:defRPr/>
            </a:pPr>
            <a:r>
              <a:rPr lang="en-IE" dirty="0"/>
              <a:t>When dealing with </a:t>
            </a:r>
            <a:r>
              <a:rPr lang="en-IE" b="1" dirty="0"/>
              <a:t>categorical</a:t>
            </a:r>
            <a:r>
              <a:rPr lang="en-IE" dirty="0"/>
              <a:t> data, it is important to distinguish between </a:t>
            </a:r>
            <a:r>
              <a:rPr lang="en-IE" b="1" dirty="0"/>
              <a:t>nominal</a:t>
            </a:r>
            <a:r>
              <a:rPr lang="en-IE" dirty="0"/>
              <a:t> and </a:t>
            </a:r>
            <a:r>
              <a:rPr lang="en-IE" b="1" dirty="0"/>
              <a:t>ordinal </a:t>
            </a:r>
            <a:r>
              <a:rPr lang="en-IE" dirty="0"/>
              <a:t>values.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u="sng" dirty="0"/>
              <a:t>Ordinal</a:t>
            </a:r>
            <a:r>
              <a:rPr lang="en-IE" dirty="0"/>
              <a:t> values are variables that have a </a:t>
            </a:r>
            <a:r>
              <a:rPr lang="en-IE" b="1" dirty="0"/>
              <a:t>logical ordering</a:t>
            </a:r>
            <a:r>
              <a:rPr lang="en-IE" dirty="0"/>
              <a:t>. For example, a letter grade for a student, ‘A’, ‘B’, ‘C’,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In contrast </a:t>
            </a:r>
            <a:r>
              <a:rPr lang="en-IE" u="sng" dirty="0"/>
              <a:t>nominal</a:t>
            </a:r>
            <a:r>
              <a:rPr lang="en-IE" dirty="0"/>
              <a:t> features have </a:t>
            </a:r>
            <a:r>
              <a:rPr lang="en-IE" b="1" dirty="0"/>
              <a:t>no inherent ordering</a:t>
            </a:r>
            <a:r>
              <a:rPr lang="en-IE" dirty="0"/>
              <a:t>. For example, a features that report’s the colour of a car ‘Red’, ‘Blue’, etc.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In the example below we have two categorical features. Department being a nominal feature and Grade being an ordinal feature</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fontAlgn="base">
              <a:spcBef>
                <a:spcPts val="600"/>
              </a:spcBef>
              <a:spcAft>
                <a:spcPct val="0"/>
              </a:spcAft>
              <a:buClr>
                <a:schemeClr val="accent1"/>
              </a:buClr>
              <a:buSzPct val="76000"/>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p:txBody>
      </p:sp>
      <p:pic>
        <p:nvPicPr>
          <p:cNvPr id="4" name="Picture 3"/>
          <p:cNvPicPr>
            <a:picLocks noChangeAspect="1"/>
          </p:cNvPicPr>
          <p:nvPr/>
        </p:nvPicPr>
        <p:blipFill>
          <a:blip r:embed="rId4"/>
          <a:stretch>
            <a:fillRect/>
          </a:stretch>
        </p:blipFill>
        <p:spPr>
          <a:xfrm>
            <a:off x="3357366" y="5296833"/>
            <a:ext cx="5162498" cy="1100827"/>
          </a:xfrm>
          <a:prstGeom prst="rect">
            <a:avLst/>
          </a:prstGeom>
          <a:ln>
            <a:solidFill>
              <a:schemeClr val="tx1"/>
            </a:solidFill>
          </a:ln>
        </p:spPr>
      </p:pic>
    </p:spTree>
    <p:custDataLst>
      <p:tags r:id="rId1"/>
    </p:custDataLst>
    <p:extLst>
      <p:ext uri="{BB962C8B-B14F-4D97-AF65-F5344CB8AC3E}">
        <p14:creationId xmlns:p14="http://schemas.microsoft.com/office/powerpoint/2010/main" val="3809838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018" y="-162835"/>
            <a:ext cx="8229600" cy="1143000"/>
          </a:xfrm>
        </p:spPr>
        <p:txBody>
          <a:bodyPr/>
          <a:lstStyle/>
          <a:p>
            <a:r>
              <a:rPr lang="en-IE" dirty="0"/>
              <a:t>Ensemble Learning</a:t>
            </a:r>
          </a:p>
        </p:txBody>
      </p:sp>
      <p:pic>
        <p:nvPicPr>
          <p:cNvPr id="5" name="Picture 4" descr="Diagram&#10;&#10;Description automatically generated">
            <a:extLst>
              <a:ext uri="{FF2B5EF4-FFF2-40B4-BE49-F238E27FC236}">
                <a16:creationId xmlns:a16="http://schemas.microsoft.com/office/drawing/2014/main" id="{E6249530-F328-481A-AB25-04A4F801DC49}"/>
              </a:ext>
            </a:extLst>
          </p:cNvPr>
          <p:cNvPicPr>
            <a:picLocks noChangeAspect="1"/>
          </p:cNvPicPr>
          <p:nvPr/>
        </p:nvPicPr>
        <p:blipFill>
          <a:blip r:embed="rId4"/>
          <a:stretch>
            <a:fillRect/>
          </a:stretch>
        </p:blipFill>
        <p:spPr>
          <a:xfrm>
            <a:off x="94218" y="1378531"/>
            <a:ext cx="3108954" cy="1896173"/>
          </a:xfrm>
          <a:prstGeom prst="rect">
            <a:avLst/>
          </a:prstGeom>
          <a:ln>
            <a:solidFill>
              <a:schemeClr val="tx1"/>
            </a:solidFill>
          </a:ln>
        </p:spPr>
      </p:pic>
      <p:pic>
        <p:nvPicPr>
          <p:cNvPr id="6" name="Picture 5" descr="Diagram&#10;&#10;Description automatically generated">
            <a:extLst>
              <a:ext uri="{FF2B5EF4-FFF2-40B4-BE49-F238E27FC236}">
                <a16:creationId xmlns:a16="http://schemas.microsoft.com/office/drawing/2014/main" id="{23D9CB70-7545-41D7-97E2-6A10E827124B}"/>
              </a:ext>
            </a:extLst>
          </p:cNvPr>
          <p:cNvPicPr>
            <a:picLocks noChangeAspect="1"/>
          </p:cNvPicPr>
          <p:nvPr/>
        </p:nvPicPr>
        <p:blipFill>
          <a:blip r:embed="rId4"/>
          <a:stretch>
            <a:fillRect/>
          </a:stretch>
        </p:blipFill>
        <p:spPr>
          <a:xfrm>
            <a:off x="246618" y="1530931"/>
            <a:ext cx="3108954" cy="1896173"/>
          </a:xfrm>
          <a:prstGeom prst="rect">
            <a:avLst/>
          </a:prstGeom>
          <a:ln>
            <a:solidFill>
              <a:schemeClr val="tx1"/>
            </a:solidFill>
          </a:ln>
        </p:spPr>
      </p:pic>
      <p:pic>
        <p:nvPicPr>
          <p:cNvPr id="7" name="Picture 6" descr="Diagram&#10;&#10;Description automatically generated">
            <a:extLst>
              <a:ext uri="{FF2B5EF4-FFF2-40B4-BE49-F238E27FC236}">
                <a16:creationId xmlns:a16="http://schemas.microsoft.com/office/drawing/2014/main" id="{8B5AF7C1-37AE-4FED-A355-6A2EEFB4B9F8}"/>
              </a:ext>
            </a:extLst>
          </p:cNvPr>
          <p:cNvPicPr>
            <a:picLocks noChangeAspect="1"/>
          </p:cNvPicPr>
          <p:nvPr/>
        </p:nvPicPr>
        <p:blipFill>
          <a:blip r:embed="rId4"/>
          <a:stretch>
            <a:fillRect/>
          </a:stretch>
        </p:blipFill>
        <p:spPr>
          <a:xfrm>
            <a:off x="399018" y="1683331"/>
            <a:ext cx="3108954" cy="1896173"/>
          </a:xfrm>
          <a:prstGeom prst="rect">
            <a:avLst/>
          </a:prstGeom>
          <a:ln>
            <a:solidFill>
              <a:schemeClr val="tx1"/>
            </a:solidFill>
          </a:ln>
        </p:spPr>
      </p:pic>
      <p:pic>
        <p:nvPicPr>
          <p:cNvPr id="8" name="Picture 7" descr="Diagram&#10;&#10;Description automatically generated">
            <a:extLst>
              <a:ext uri="{FF2B5EF4-FFF2-40B4-BE49-F238E27FC236}">
                <a16:creationId xmlns:a16="http://schemas.microsoft.com/office/drawing/2014/main" id="{969AA660-972E-47CF-B52E-862449508287}"/>
              </a:ext>
            </a:extLst>
          </p:cNvPr>
          <p:cNvPicPr>
            <a:picLocks noChangeAspect="1"/>
          </p:cNvPicPr>
          <p:nvPr/>
        </p:nvPicPr>
        <p:blipFill>
          <a:blip r:embed="rId4"/>
          <a:stretch>
            <a:fillRect/>
          </a:stretch>
        </p:blipFill>
        <p:spPr>
          <a:xfrm>
            <a:off x="551418" y="1835731"/>
            <a:ext cx="3108954" cy="1896173"/>
          </a:xfrm>
          <a:prstGeom prst="rect">
            <a:avLst/>
          </a:prstGeom>
          <a:ln>
            <a:solidFill>
              <a:schemeClr val="tx1"/>
            </a:solidFill>
          </a:ln>
        </p:spPr>
      </p:pic>
      <p:pic>
        <p:nvPicPr>
          <p:cNvPr id="9" name="Picture 8" descr="Diagram&#10;&#10;Description automatically generated">
            <a:extLst>
              <a:ext uri="{FF2B5EF4-FFF2-40B4-BE49-F238E27FC236}">
                <a16:creationId xmlns:a16="http://schemas.microsoft.com/office/drawing/2014/main" id="{3893C4AA-15C4-4805-96A0-B160DB50F9B5}"/>
              </a:ext>
            </a:extLst>
          </p:cNvPr>
          <p:cNvPicPr>
            <a:picLocks noChangeAspect="1"/>
          </p:cNvPicPr>
          <p:nvPr/>
        </p:nvPicPr>
        <p:blipFill>
          <a:blip r:embed="rId4"/>
          <a:stretch>
            <a:fillRect/>
          </a:stretch>
        </p:blipFill>
        <p:spPr>
          <a:xfrm>
            <a:off x="703818" y="1988131"/>
            <a:ext cx="3108954" cy="1896173"/>
          </a:xfrm>
          <a:prstGeom prst="rect">
            <a:avLst/>
          </a:prstGeom>
          <a:ln>
            <a:solidFill>
              <a:schemeClr val="tx1"/>
            </a:solidFill>
          </a:ln>
        </p:spPr>
      </p:pic>
      <p:pic>
        <p:nvPicPr>
          <p:cNvPr id="10" name="Picture 9" descr="Diagram&#10;&#10;Description automatically generated">
            <a:extLst>
              <a:ext uri="{FF2B5EF4-FFF2-40B4-BE49-F238E27FC236}">
                <a16:creationId xmlns:a16="http://schemas.microsoft.com/office/drawing/2014/main" id="{67A25F82-9C44-4ACD-8F1B-A44A1F0C2F69}"/>
              </a:ext>
            </a:extLst>
          </p:cNvPr>
          <p:cNvPicPr>
            <a:picLocks noChangeAspect="1"/>
          </p:cNvPicPr>
          <p:nvPr/>
        </p:nvPicPr>
        <p:blipFill>
          <a:blip r:embed="rId4"/>
          <a:stretch>
            <a:fillRect/>
          </a:stretch>
        </p:blipFill>
        <p:spPr>
          <a:xfrm>
            <a:off x="856218" y="2140531"/>
            <a:ext cx="3108954" cy="1896173"/>
          </a:xfrm>
          <a:prstGeom prst="rect">
            <a:avLst/>
          </a:prstGeom>
          <a:ln>
            <a:solidFill>
              <a:schemeClr val="tx1"/>
            </a:solidFill>
          </a:ln>
        </p:spPr>
      </p:pic>
      <p:pic>
        <p:nvPicPr>
          <p:cNvPr id="11" name="Picture 10" descr="Diagram&#10;&#10;Description automatically generated">
            <a:extLst>
              <a:ext uri="{FF2B5EF4-FFF2-40B4-BE49-F238E27FC236}">
                <a16:creationId xmlns:a16="http://schemas.microsoft.com/office/drawing/2014/main" id="{B3810273-2E8D-4D04-897A-2FDF589BBB33}"/>
              </a:ext>
            </a:extLst>
          </p:cNvPr>
          <p:cNvPicPr>
            <a:picLocks noChangeAspect="1"/>
          </p:cNvPicPr>
          <p:nvPr/>
        </p:nvPicPr>
        <p:blipFill>
          <a:blip r:embed="rId4"/>
          <a:stretch>
            <a:fillRect/>
          </a:stretch>
        </p:blipFill>
        <p:spPr>
          <a:xfrm>
            <a:off x="1008618" y="2292931"/>
            <a:ext cx="3108954" cy="1896173"/>
          </a:xfrm>
          <a:prstGeom prst="rect">
            <a:avLst/>
          </a:prstGeom>
          <a:ln>
            <a:solidFill>
              <a:schemeClr val="tx1"/>
            </a:solidFill>
          </a:ln>
        </p:spPr>
      </p:pic>
      <p:pic>
        <p:nvPicPr>
          <p:cNvPr id="12" name="Picture 11" descr="Diagram&#10;&#10;Description automatically generated">
            <a:extLst>
              <a:ext uri="{FF2B5EF4-FFF2-40B4-BE49-F238E27FC236}">
                <a16:creationId xmlns:a16="http://schemas.microsoft.com/office/drawing/2014/main" id="{CF6F319B-612F-45CC-B270-3AF665A2F48E}"/>
              </a:ext>
            </a:extLst>
          </p:cNvPr>
          <p:cNvPicPr>
            <a:picLocks noChangeAspect="1"/>
          </p:cNvPicPr>
          <p:nvPr/>
        </p:nvPicPr>
        <p:blipFill>
          <a:blip r:embed="rId4"/>
          <a:stretch>
            <a:fillRect/>
          </a:stretch>
        </p:blipFill>
        <p:spPr>
          <a:xfrm>
            <a:off x="1161018" y="2445331"/>
            <a:ext cx="3108954" cy="1896173"/>
          </a:xfrm>
          <a:prstGeom prst="rect">
            <a:avLst/>
          </a:prstGeom>
          <a:ln>
            <a:solidFill>
              <a:schemeClr val="tx1"/>
            </a:solidFill>
          </a:ln>
        </p:spPr>
      </p:pic>
      <p:pic>
        <p:nvPicPr>
          <p:cNvPr id="13" name="Picture 12" descr="Diagram&#10;&#10;Description automatically generated">
            <a:extLst>
              <a:ext uri="{FF2B5EF4-FFF2-40B4-BE49-F238E27FC236}">
                <a16:creationId xmlns:a16="http://schemas.microsoft.com/office/drawing/2014/main" id="{91908948-BF91-4B93-A559-F7C17C48FDD4}"/>
              </a:ext>
            </a:extLst>
          </p:cNvPr>
          <p:cNvPicPr>
            <a:picLocks noChangeAspect="1"/>
          </p:cNvPicPr>
          <p:nvPr/>
        </p:nvPicPr>
        <p:blipFill>
          <a:blip r:embed="rId4"/>
          <a:stretch>
            <a:fillRect/>
          </a:stretch>
        </p:blipFill>
        <p:spPr>
          <a:xfrm>
            <a:off x="1313418" y="2597731"/>
            <a:ext cx="3108954" cy="1896173"/>
          </a:xfrm>
          <a:prstGeom prst="rect">
            <a:avLst/>
          </a:prstGeom>
          <a:ln>
            <a:solidFill>
              <a:schemeClr val="tx1"/>
            </a:solidFill>
          </a:ln>
        </p:spPr>
      </p:pic>
      <p:pic>
        <p:nvPicPr>
          <p:cNvPr id="14" name="Picture 13" descr="Diagram&#10;&#10;Description automatically generated">
            <a:extLst>
              <a:ext uri="{FF2B5EF4-FFF2-40B4-BE49-F238E27FC236}">
                <a16:creationId xmlns:a16="http://schemas.microsoft.com/office/drawing/2014/main" id="{230CF6D2-7335-417D-BC0D-12B66036F665}"/>
              </a:ext>
            </a:extLst>
          </p:cNvPr>
          <p:cNvPicPr>
            <a:picLocks noChangeAspect="1"/>
          </p:cNvPicPr>
          <p:nvPr/>
        </p:nvPicPr>
        <p:blipFill>
          <a:blip r:embed="rId4"/>
          <a:stretch>
            <a:fillRect/>
          </a:stretch>
        </p:blipFill>
        <p:spPr>
          <a:xfrm>
            <a:off x="1465818" y="2750131"/>
            <a:ext cx="3108954" cy="1896173"/>
          </a:xfrm>
          <a:prstGeom prst="rect">
            <a:avLst/>
          </a:prstGeom>
          <a:ln>
            <a:solidFill>
              <a:schemeClr val="tx1"/>
            </a:solidFill>
          </a:ln>
        </p:spPr>
      </p:pic>
      <p:pic>
        <p:nvPicPr>
          <p:cNvPr id="15" name="Picture 14" descr="Diagram&#10;&#10;Description automatically generated">
            <a:extLst>
              <a:ext uri="{FF2B5EF4-FFF2-40B4-BE49-F238E27FC236}">
                <a16:creationId xmlns:a16="http://schemas.microsoft.com/office/drawing/2014/main" id="{BB1932B5-1798-4B7C-9A4D-10F3D882131A}"/>
              </a:ext>
            </a:extLst>
          </p:cNvPr>
          <p:cNvPicPr>
            <a:picLocks noChangeAspect="1"/>
          </p:cNvPicPr>
          <p:nvPr/>
        </p:nvPicPr>
        <p:blipFill>
          <a:blip r:embed="rId4"/>
          <a:stretch>
            <a:fillRect/>
          </a:stretch>
        </p:blipFill>
        <p:spPr>
          <a:xfrm>
            <a:off x="1618218" y="2902531"/>
            <a:ext cx="3108954" cy="1896173"/>
          </a:xfrm>
          <a:prstGeom prst="rect">
            <a:avLst/>
          </a:prstGeom>
          <a:ln>
            <a:solidFill>
              <a:schemeClr val="tx1"/>
            </a:solidFill>
          </a:ln>
        </p:spPr>
      </p:pic>
      <p:pic>
        <p:nvPicPr>
          <p:cNvPr id="16" name="Picture 15" descr="Diagram&#10;&#10;Description automatically generated">
            <a:extLst>
              <a:ext uri="{FF2B5EF4-FFF2-40B4-BE49-F238E27FC236}">
                <a16:creationId xmlns:a16="http://schemas.microsoft.com/office/drawing/2014/main" id="{22FBE2A9-453E-449A-AE75-C2E05920BCEA}"/>
              </a:ext>
            </a:extLst>
          </p:cNvPr>
          <p:cNvPicPr>
            <a:picLocks noChangeAspect="1"/>
          </p:cNvPicPr>
          <p:nvPr/>
        </p:nvPicPr>
        <p:blipFill>
          <a:blip r:embed="rId4"/>
          <a:stretch>
            <a:fillRect/>
          </a:stretch>
        </p:blipFill>
        <p:spPr>
          <a:xfrm>
            <a:off x="1770618" y="3054931"/>
            <a:ext cx="3108954" cy="1896173"/>
          </a:xfrm>
          <a:prstGeom prst="rect">
            <a:avLst/>
          </a:prstGeom>
          <a:ln>
            <a:solidFill>
              <a:schemeClr val="tx1"/>
            </a:solidFill>
          </a:ln>
        </p:spPr>
      </p:pic>
      <p:pic>
        <p:nvPicPr>
          <p:cNvPr id="17" name="Picture 16" descr="Diagram&#10;&#10;Description automatically generated">
            <a:extLst>
              <a:ext uri="{FF2B5EF4-FFF2-40B4-BE49-F238E27FC236}">
                <a16:creationId xmlns:a16="http://schemas.microsoft.com/office/drawing/2014/main" id="{058105DC-D3F9-4E0D-AE26-224569FEDAB3}"/>
              </a:ext>
            </a:extLst>
          </p:cNvPr>
          <p:cNvPicPr>
            <a:picLocks noChangeAspect="1"/>
          </p:cNvPicPr>
          <p:nvPr/>
        </p:nvPicPr>
        <p:blipFill>
          <a:blip r:embed="rId4"/>
          <a:stretch>
            <a:fillRect/>
          </a:stretch>
        </p:blipFill>
        <p:spPr>
          <a:xfrm>
            <a:off x="1923018" y="3207331"/>
            <a:ext cx="3108954" cy="1896173"/>
          </a:xfrm>
          <a:prstGeom prst="rect">
            <a:avLst/>
          </a:prstGeom>
          <a:ln>
            <a:solidFill>
              <a:schemeClr val="tx1"/>
            </a:solidFill>
          </a:ln>
        </p:spPr>
      </p:pic>
      <p:sp>
        <p:nvSpPr>
          <p:cNvPr id="18" name="Rectangle 17">
            <a:extLst>
              <a:ext uri="{FF2B5EF4-FFF2-40B4-BE49-F238E27FC236}">
                <a16:creationId xmlns:a16="http://schemas.microsoft.com/office/drawing/2014/main" id="{9C148F68-D1D2-4C53-8924-7A79B111BBFD}"/>
              </a:ext>
            </a:extLst>
          </p:cNvPr>
          <p:cNvSpPr/>
          <p:nvPr/>
        </p:nvSpPr>
        <p:spPr>
          <a:xfrm>
            <a:off x="5331230" y="1094461"/>
            <a:ext cx="3413752" cy="5478423"/>
          </a:xfrm>
          <a:prstGeom prst="rect">
            <a:avLst/>
          </a:prstGeom>
        </p:spPr>
        <p:txBody>
          <a:bodyPr wrap="square">
            <a:spAutoFit/>
          </a:bodyPr>
          <a:lstStyle/>
          <a:p>
            <a:pPr marL="285750" indent="-285750" fontAlgn="base">
              <a:spcBef>
                <a:spcPts val="600"/>
              </a:spcBef>
              <a:spcAft>
                <a:spcPct val="0"/>
              </a:spcAft>
              <a:buClr>
                <a:schemeClr val="accent1"/>
              </a:buClr>
              <a:buSzPct val="76000"/>
              <a:buFont typeface="Wingdings" panose="05000000000000000000" pitchFamily="2" charset="2"/>
              <a:buChar char="§"/>
              <a:defRPr/>
            </a:pPr>
            <a:r>
              <a:rPr lang="en-IE" sz="1600" dirty="0"/>
              <a:t>When </a:t>
            </a:r>
            <a:r>
              <a:rPr lang="en-IE" sz="1600" b="1" dirty="0"/>
              <a:t>building a single decision tree </a:t>
            </a:r>
            <a:r>
              <a:rPr lang="en-IE" sz="1600" dirty="0"/>
              <a:t>every time it creates a new split it looks at the data available for that split and determines which feature provides the </a:t>
            </a:r>
            <a:r>
              <a:rPr lang="en-IE" sz="1600" b="1" dirty="0"/>
              <a:t>greatest reduction in uncertainly</a:t>
            </a:r>
            <a:r>
              <a:rPr lang="en-IE" sz="1600" dirty="0"/>
              <a:t>. </a:t>
            </a:r>
          </a:p>
          <a:p>
            <a:pPr marL="285750" indent="-285750" fontAlgn="base">
              <a:spcBef>
                <a:spcPts val="600"/>
              </a:spcBef>
              <a:spcAft>
                <a:spcPct val="0"/>
              </a:spcAft>
              <a:buClr>
                <a:schemeClr val="accent1"/>
              </a:buClr>
              <a:buSzPct val="76000"/>
              <a:buFont typeface="Wingdings" panose="05000000000000000000" pitchFamily="2" charset="2"/>
              <a:buChar char="§"/>
              <a:defRPr/>
            </a:pPr>
            <a:endParaRPr lang="en-IE" sz="1600" dirty="0"/>
          </a:p>
          <a:p>
            <a:pPr marL="285750" indent="-285750" fontAlgn="base">
              <a:spcBef>
                <a:spcPts val="600"/>
              </a:spcBef>
              <a:spcAft>
                <a:spcPct val="0"/>
              </a:spcAft>
              <a:buClr>
                <a:schemeClr val="accent1"/>
              </a:buClr>
              <a:buSzPct val="76000"/>
              <a:buFont typeface="Wingdings" panose="05000000000000000000" pitchFamily="2" charset="2"/>
              <a:buChar char="§"/>
              <a:defRPr/>
            </a:pPr>
            <a:r>
              <a:rPr lang="en-IE" sz="1600" dirty="0"/>
              <a:t>An Ensemble such as a Random Forest model will build many trees (you control the number of trees built). </a:t>
            </a:r>
          </a:p>
          <a:p>
            <a:pPr marL="285750" indent="-285750" fontAlgn="base">
              <a:spcBef>
                <a:spcPts val="600"/>
              </a:spcBef>
              <a:spcAft>
                <a:spcPct val="0"/>
              </a:spcAft>
              <a:buClr>
                <a:schemeClr val="accent1"/>
              </a:buClr>
              <a:buSzPct val="76000"/>
              <a:buFont typeface="Wingdings" panose="05000000000000000000" pitchFamily="2" charset="2"/>
              <a:buChar char="§"/>
              <a:defRPr/>
            </a:pPr>
            <a:endParaRPr lang="en-IE" sz="1600" dirty="0"/>
          </a:p>
          <a:p>
            <a:pPr marL="285750" indent="-285750" fontAlgn="base">
              <a:spcBef>
                <a:spcPts val="600"/>
              </a:spcBef>
              <a:spcAft>
                <a:spcPct val="0"/>
              </a:spcAft>
              <a:buClr>
                <a:schemeClr val="accent1"/>
              </a:buClr>
              <a:buSzPct val="76000"/>
              <a:buFont typeface="Wingdings" panose="05000000000000000000" pitchFamily="2" charset="2"/>
              <a:buChar char="§"/>
              <a:defRPr/>
            </a:pPr>
            <a:r>
              <a:rPr lang="en-IE" sz="1600" dirty="0"/>
              <a:t>It can then return the </a:t>
            </a:r>
            <a:r>
              <a:rPr lang="en-IE" sz="1600" b="1" dirty="0"/>
              <a:t>feature importance </a:t>
            </a:r>
            <a:r>
              <a:rPr lang="en-IE" sz="1600" dirty="0"/>
              <a:t>of each feature by </a:t>
            </a:r>
            <a:r>
              <a:rPr lang="en-IE" sz="1600" b="1" u="sng" dirty="0"/>
              <a:t>averaging the reduction in uncertainty </a:t>
            </a:r>
            <a:r>
              <a:rPr lang="en-IE" sz="1600" dirty="0"/>
              <a:t>achieved by each feature across all trees generated. </a:t>
            </a:r>
          </a:p>
          <a:p>
            <a:pPr marL="285750" indent="-285750" fontAlgn="base">
              <a:spcBef>
                <a:spcPts val="600"/>
              </a:spcBef>
              <a:spcAft>
                <a:spcPct val="0"/>
              </a:spcAft>
              <a:buClr>
                <a:schemeClr val="accent1"/>
              </a:buClr>
              <a:buSzPct val="76000"/>
              <a:buFont typeface="Wingdings" panose="05000000000000000000" pitchFamily="2" charset="2"/>
              <a:buChar char="§"/>
              <a:defRPr/>
            </a:pPr>
            <a:endParaRPr lang="en-IE" sz="1600" dirty="0"/>
          </a:p>
          <a:p>
            <a:pPr marL="285750" indent="-285750" fontAlgn="base">
              <a:spcBef>
                <a:spcPts val="600"/>
              </a:spcBef>
              <a:spcAft>
                <a:spcPct val="0"/>
              </a:spcAft>
              <a:buClr>
                <a:schemeClr val="accent1"/>
              </a:buClr>
              <a:buSzPct val="76000"/>
              <a:buFont typeface="Wingdings" panose="05000000000000000000" pitchFamily="2" charset="2"/>
              <a:buChar char="§"/>
              <a:defRPr/>
            </a:pPr>
            <a:r>
              <a:rPr lang="en-IE" sz="1600" dirty="0"/>
              <a:t>The default measure of uncertainty used in a RF is the </a:t>
            </a:r>
            <a:r>
              <a:rPr lang="en-IE" sz="1600" b="1" dirty="0"/>
              <a:t>Gini index</a:t>
            </a:r>
            <a:r>
              <a:rPr lang="en-IE" sz="1600" dirty="0"/>
              <a:t>. </a:t>
            </a:r>
          </a:p>
        </p:txBody>
      </p:sp>
    </p:spTree>
    <p:custDataLst>
      <p:tags r:id="rId1"/>
    </p:custDataLst>
    <p:extLst>
      <p:ext uri="{BB962C8B-B14F-4D97-AF65-F5344CB8AC3E}">
        <p14:creationId xmlns:p14="http://schemas.microsoft.com/office/powerpoint/2010/main" val="1837064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E70BA-4320-B241-819B-885455C0096B}" type="datetime1">
              <a:rPr lang="en-IE" smtClean="0"/>
              <a:t>16/11/2020</a:t>
            </a:fld>
            <a:endParaRPr lang="en-US"/>
          </a:p>
        </p:txBody>
      </p:sp>
      <p:sp>
        <p:nvSpPr>
          <p:cNvPr id="4" name="Footer Placeholder 3"/>
          <p:cNvSpPr>
            <a:spLocks noGrp="1"/>
          </p:cNvSpPr>
          <p:nvPr>
            <p:ph type="ftr" sz="quarter" idx="11"/>
          </p:nvPr>
        </p:nvSpPr>
        <p:spPr/>
        <p:txBody>
          <a:bodyPr/>
          <a:lstStyle/>
          <a:p>
            <a:r>
              <a:rPr lang="en-US"/>
              <a:t>Cork Institute of Technology</a:t>
            </a:r>
          </a:p>
        </p:txBody>
      </p:sp>
      <p:sp>
        <p:nvSpPr>
          <p:cNvPr id="5" name="Slide Number Placeholder 4"/>
          <p:cNvSpPr>
            <a:spLocks noGrp="1"/>
          </p:cNvSpPr>
          <p:nvPr>
            <p:ph type="sldNum" sz="quarter" idx="12"/>
          </p:nvPr>
        </p:nvSpPr>
        <p:spPr/>
        <p:txBody>
          <a:bodyPr/>
          <a:lstStyle/>
          <a:p>
            <a:fld id="{FDDBDF75-3693-C54B-8322-6DFD8AB2E049}" type="slidenum">
              <a:rPr lang="en-US" smtClean="0"/>
              <a:t>31</a:t>
            </a:fld>
            <a:endParaRPr lang="en-US"/>
          </a:p>
        </p:txBody>
      </p:sp>
      <p:pic>
        <p:nvPicPr>
          <p:cNvPr id="6" name="Picture 5"/>
          <p:cNvPicPr>
            <a:picLocks noChangeAspect="1"/>
          </p:cNvPicPr>
          <p:nvPr/>
        </p:nvPicPr>
        <p:blipFill>
          <a:blip r:embed="rId2"/>
          <a:stretch>
            <a:fillRect/>
          </a:stretch>
        </p:blipFill>
        <p:spPr>
          <a:xfrm>
            <a:off x="633412" y="1023937"/>
            <a:ext cx="7877175" cy="4810125"/>
          </a:xfrm>
          <a:prstGeom prst="rect">
            <a:avLst/>
          </a:prstGeom>
          <a:ln>
            <a:solidFill>
              <a:schemeClr val="tx1"/>
            </a:solidFill>
          </a:ln>
        </p:spPr>
      </p:pic>
    </p:spTree>
    <p:extLst>
      <p:ext uri="{BB962C8B-B14F-4D97-AF65-F5344CB8AC3E}">
        <p14:creationId xmlns:p14="http://schemas.microsoft.com/office/powerpoint/2010/main" val="1459359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60" y="-147485"/>
            <a:ext cx="8229600" cy="1143000"/>
          </a:xfrm>
        </p:spPr>
        <p:txBody>
          <a:bodyPr>
            <a:normAutofit/>
          </a:bodyPr>
          <a:lstStyle/>
          <a:p>
            <a:r>
              <a:rPr lang="en-IE" dirty="0"/>
              <a:t>Tree – Based Feature Selection</a:t>
            </a:r>
          </a:p>
        </p:txBody>
      </p:sp>
      <p:sp>
        <p:nvSpPr>
          <p:cNvPr id="3" name="Content Placeholder 1"/>
          <p:cNvSpPr txBox="1">
            <a:spLocks/>
          </p:cNvSpPr>
          <p:nvPr/>
        </p:nvSpPr>
        <p:spPr>
          <a:xfrm>
            <a:off x="457200" y="739518"/>
            <a:ext cx="8686800"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r>
              <a:rPr lang="en-IE" sz="1600" dirty="0"/>
              <a:t>Tree-based ensemble methods such as </a:t>
            </a:r>
            <a:r>
              <a:rPr lang="en-IE" sz="1600" b="1" dirty="0"/>
              <a:t>random forests</a:t>
            </a:r>
            <a:r>
              <a:rPr lang="en-IE" sz="1600" dirty="0"/>
              <a:t> can be effectively used for feature selection for classification problems</a:t>
            </a:r>
            <a:r>
              <a:rPr lang="en-IE" sz="900" dirty="0"/>
              <a:t>.  </a:t>
            </a:r>
            <a:endParaRPr lang="en-IE" sz="1000" dirty="0"/>
          </a:p>
        </p:txBody>
      </p:sp>
      <p:sp>
        <p:nvSpPr>
          <p:cNvPr id="4" name="Rectangle 3"/>
          <p:cNvSpPr/>
          <p:nvPr/>
        </p:nvSpPr>
        <p:spPr>
          <a:xfrm>
            <a:off x="345164" y="1371601"/>
            <a:ext cx="7563853" cy="5262979"/>
          </a:xfrm>
          <a:prstGeom prst="rect">
            <a:avLst/>
          </a:prstGeom>
          <a:solidFill>
            <a:srgbClr val="F4FAA4"/>
          </a:solidFill>
          <a:ln>
            <a:solidFill>
              <a:schemeClr val="tx1"/>
            </a:solidFill>
          </a:ln>
        </p:spPr>
        <p:txBody>
          <a:bodyPr wrap="square">
            <a:spAutoFit/>
          </a:bodyPr>
          <a:lstStyle/>
          <a:p>
            <a:r>
              <a:rPr lang="en-IE" sz="1600" dirty="0"/>
              <a:t>from </a:t>
            </a:r>
            <a:r>
              <a:rPr lang="en-IE" sz="1600" dirty="0" err="1"/>
              <a:t>sklearn.datasets</a:t>
            </a:r>
            <a:r>
              <a:rPr lang="en-IE" sz="1600" dirty="0"/>
              <a:t> import </a:t>
            </a:r>
            <a:r>
              <a:rPr lang="en-IE" sz="1600" dirty="0" err="1"/>
              <a:t>make_classification</a:t>
            </a:r>
            <a:endParaRPr lang="en-IE" sz="1600" dirty="0"/>
          </a:p>
          <a:p>
            <a:r>
              <a:rPr lang="en-IE" sz="1600" dirty="0"/>
              <a:t>from </a:t>
            </a:r>
            <a:r>
              <a:rPr lang="en-IE" sz="1600" dirty="0" err="1"/>
              <a:t>sklearn.ensemble</a:t>
            </a:r>
            <a:r>
              <a:rPr lang="en-IE" sz="1600" dirty="0"/>
              <a:t> import </a:t>
            </a:r>
            <a:r>
              <a:rPr lang="en-IE" sz="1600" dirty="0" err="1"/>
              <a:t>RandomForestClassifier</a:t>
            </a:r>
            <a:endParaRPr lang="en-IE" sz="1600" dirty="0"/>
          </a:p>
          <a:p>
            <a:endParaRPr lang="en-IE" sz="1600" dirty="0"/>
          </a:p>
          <a:p>
            <a:r>
              <a:rPr lang="en-IE" sz="1600" dirty="0"/>
              <a:t># Build a classification task using 3 informative features</a:t>
            </a:r>
          </a:p>
          <a:p>
            <a:r>
              <a:rPr lang="en-IE" sz="1600" dirty="0"/>
              <a:t>X, y = </a:t>
            </a:r>
            <a:r>
              <a:rPr lang="en-IE" sz="1600" dirty="0" err="1"/>
              <a:t>make_classification</a:t>
            </a:r>
            <a:r>
              <a:rPr lang="en-IE" sz="1600" dirty="0"/>
              <a:t>(</a:t>
            </a:r>
            <a:r>
              <a:rPr lang="en-IE" sz="1600" dirty="0" err="1"/>
              <a:t>n_samples</a:t>
            </a:r>
            <a:r>
              <a:rPr lang="en-IE" sz="1600" dirty="0"/>
              <a:t>=1000,</a:t>
            </a:r>
          </a:p>
          <a:p>
            <a:r>
              <a:rPr lang="en-IE" sz="1600" dirty="0"/>
              <a:t>                           </a:t>
            </a:r>
            <a:r>
              <a:rPr lang="en-IE" sz="1600" dirty="0" err="1"/>
              <a:t>n_features</a:t>
            </a:r>
            <a:r>
              <a:rPr lang="en-IE" sz="1600" dirty="0"/>
              <a:t>=10,</a:t>
            </a:r>
          </a:p>
          <a:p>
            <a:r>
              <a:rPr lang="en-IE" sz="1600" dirty="0"/>
              <a:t>                           </a:t>
            </a:r>
            <a:r>
              <a:rPr lang="en-IE" sz="1600" b="1" dirty="0" err="1"/>
              <a:t>n_informative</a:t>
            </a:r>
            <a:r>
              <a:rPr lang="en-IE" sz="1600" b="1" dirty="0"/>
              <a:t>=4</a:t>
            </a:r>
            <a:r>
              <a:rPr lang="en-IE" sz="1600" dirty="0"/>
              <a:t>,</a:t>
            </a:r>
          </a:p>
          <a:p>
            <a:r>
              <a:rPr lang="en-IE" sz="1600" dirty="0"/>
              <a:t>                           </a:t>
            </a:r>
            <a:r>
              <a:rPr lang="en-IE" sz="1600" dirty="0" err="1"/>
              <a:t>n_redundant</a:t>
            </a:r>
            <a:r>
              <a:rPr lang="en-IE" sz="1600" dirty="0"/>
              <a:t>=0,</a:t>
            </a:r>
          </a:p>
          <a:p>
            <a:r>
              <a:rPr lang="en-IE" sz="1600" dirty="0"/>
              <a:t>                           </a:t>
            </a:r>
            <a:r>
              <a:rPr lang="en-IE" sz="1600" dirty="0" err="1"/>
              <a:t>n_repeated</a:t>
            </a:r>
            <a:r>
              <a:rPr lang="en-IE" sz="1600" dirty="0"/>
              <a:t>=0,</a:t>
            </a:r>
          </a:p>
          <a:p>
            <a:r>
              <a:rPr lang="en-IE" sz="1600" dirty="0"/>
              <a:t>                           </a:t>
            </a:r>
            <a:r>
              <a:rPr lang="en-IE" sz="1600" dirty="0" err="1"/>
              <a:t>n_classes</a:t>
            </a:r>
            <a:r>
              <a:rPr lang="en-IE" sz="1600" dirty="0"/>
              <a:t>=2,</a:t>
            </a:r>
          </a:p>
          <a:p>
            <a:r>
              <a:rPr lang="en-IE" sz="1600" dirty="0"/>
              <a:t>                           </a:t>
            </a:r>
            <a:r>
              <a:rPr lang="en-IE" sz="1600" dirty="0" err="1"/>
              <a:t>random_state</a:t>
            </a:r>
            <a:r>
              <a:rPr lang="en-IE" sz="1600" dirty="0"/>
              <a:t>=0,</a:t>
            </a:r>
          </a:p>
          <a:p>
            <a:r>
              <a:rPr lang="en-IE" sz="1600" dirty="0"/>
              <a:t>                           shuffle=False)</a:t>
            </a:r>
          </a:p>
          <a:p>
            <a:endParaRPr lang="en-IE" sz="1600" dirty="0"/>
          </a:p>
          <a:p>
            <a:r>
              <a:rPr lang="en-IE" sz="1600" dirty="0"/>
              <a:t># Build a forest and compute the feature importance</a:t>
            </a:r>
          </a:p>
          <a:p>
            <a:r>
              <a:rPr lang="en-IE" sz="1600" b="1" dirty="0"/>
              <a:t>forest = </a:t>
            </a:r>
            <a:r>
              <a:rPr lang="en-IE" sz="1600" b="1" dirty="0" err="1"/>
              <a:t>RandomForestClassifier</a:t>
            </a:r>
            <a:r>
              <a:rPr lang="en-IE" sz="1600" b="1" dirty="0"/>
              <a:t>(</a:t>
            </a:r>
            <a:r>
              <a:rPr lang="en-IE" sz="1600" b="1" dirty="0" err="1"/>
              <a:t>n_estimators</a:t>
            </a:r>
            <a:r>
              <a:rPr lang="en-IE" sz="1600" b="1" dirty="0"/>
              <a:t>=250, </a:t>
            </a:r>
            <a:r>
              <a:rPr lang="en-IE" sz="1600" b="1" dirty="0" err="1"/>
              <a:t>random_state</a:t>
            </a:r>
            <a:r>
              <a:rPr lang="en-IE" sz="1600" b="1" dirty="0"/>
              <a:t>=0)</a:t>
            </a:r>
          </a:p>
          <a:p>
            <a:r>
              <a:rPr lang="en-IE" sz="1600" b="1" dirty="0" err="1"/>
              <a:t>forest.fit</a:t>
            </a:r>
            <a:r>
              <a:rPr lang="en-IE" sz="1600" b="1" dirty="0"/>
              <a:t>(X, y)</a:t>
            </a:r>
          </a:p>
          <a:p>
            <a:endParaRPr lang="en-IE" sz="1600" dirty="0"/>
          </a:p>
          <a:p>
            <a:r>
              <a:rPr lang="en-IE" sz="1600" dirty="0" err="1"/>
              <a:t>importances</a:t>
            </a:r>
            <a:r>
              <a:rPr lang="en-IE" sz="1600" dirty="0"/>
              <a:t> = </a:t>
            </a:r>
            <a:r>
              <a:rPr lang="en-IE" sz="1600" b="1" dirty="0" err="1"/>
              <a:t>forest.feature_importances</a:t>
            </a:r>
            <a:r>
              <a:rPr lang="en-IE" sz="1600" b="1" dirty="0"/>
              <a:t>_</a:t>
            </a:r>
          </a:p>
          <a:p>
            <a:endParaRPr lang="en-IE" sz="1600" dirty="0"/>
          </a:p>
          <a:p>
            <a:r>
              <a:rPr lang="en-IE" sz="1600" dirty="0"/>
              <a:t>for index in range(</a:t>
            </a:r>
            <a:r>
              <a:rPr lang="en-IE" sz="1600" dirty="0" err="1"/>
              <a:t>len</a:t>
            </a:r>
            <a:r>
              <a:rPr lang="en-IE" sz="1600" dirty="0"/>
              <a:t>(X[0])):</a:t>
            </a:r>
          </a:p>
          <a:p>
            <a:r>
              <a:rPr lang="en-IE" sz="1600" dirty="0"/>
              <a:t>    print ("Importance of feature ", index, "is", </a:t>
            </a:r>
            <a:r>
              <a:rPr lang="en-IE" sz="1600" dirty="0" err="1"/>
              <a:t>importances</a:t>
            </a:r>
            <a:r>
              <a:rPr lang="en-IE" sz="1600" dirty="0"/>
              <a:t>[index])</a:t>
            </a:r>
          </a:p>
        </p:txBody>
      </p:sp>
      <p:sp>
        <p:nvSpPr>
          <p:cNvPr id="5" name="Rectangle 4"/>
          <p:cNvSpPr/>
          <p:nvPr/>
        </p:nvSpPr>
        <p:spPr>
          <a:xfrm>
            <a:off x="6015789" y="1898016"/>
            <a:ext cx="2791327" cy="2462213"/>
          </a:xfrm>
          <a:prstGeom prst="rect">
            <a:avLst/>
          </a:prstGeom>
          <a:solidFill>
            <a:schemeClr val="bg1"/>
          </a:solidFill>
          <a:ln>
            <a:solidFill>
              <a:schemeClr val="tx1"/>
            </a:solidFill>
          </a:ln>
        </p:spPr>
        <p:txBody>
          <a:bodyPr wrap="square">
            <a:spAutoFit/>
          </a:bodyPr>
          <a:lstStyle/>
          <a:p>
            <a:r>
              <a:rPr lang="en-IE" sz="1400" dirty="0"/>
              <a:t>Feature ranking:</a:t>
            </a:r>
          </a:p>
          <a:p>
            <a:r>
              <a:rPr lang="en-IE" sz="1400" b="1" dirty="0"/>
              <a:t>1. feature 0 (0.206926)</a:t>
            </a:r>
          </a:p>
          <a:p>
            <a:r>
              <a:rPr lang="en-IE" sz="1400" b="1" dirty="0"/>
              <a:t>2. feature 1 (0.176586)</a:t>
            </a:r>
          </a:p>
          <a:p>
            <a:r>
              <a:rPr lang="en-IE" sz="1400" b="1" dirty="0"/>
              <a:t>3. feature 3 (0.170126)</a:t>
            </a:r>
          </a:p>
          <a:p>
            <a:r>
              <a:rPr lang="en-IE" sz="1400" b="1" dirty="0"/>
              <a:t>4. feature 2 (0.151502)</a:t>
            </a:r>
          </a:p>
          <a:p>
            <a:r>
              <a:rPr lang="en-IE" sz="1400" dirty="0"/>
              <a:t>5. feature 7 (0.050760)</a:t>
            </a:r>
          </a:p>
          <a:p>
            <a:r>
              <a:rPr lang="en-IE" sz="1400" dirty="0"/>
              <a:t>6. feature 5 (0.050182)</a:t>
            </a:r>
          </a:p>
          <a:p>
            <a:r>
              <a:rPr lang="en-IE" sz="1400" dirty="0"/>
              <a:t>7. feature 9 (0.049881)</a:t>
            </a:r>
          </a:p>
          <a:p>
            <a:r>
              <a:rPr lang="en-IE" sz="1400" dirty="0"/>
              <a:t>8. feature 4 (0.049276)</a:t>
            </a:r>
          </a:p>
          <a:p>
            <a:r>
              <a:rPr lang="en-IE" sz="1400" dirty="0"/>
              <a:t>9. feature 8 (0.047586)</a:t>
            </a:r>
          </a:p>
          <a:p>
            <a:r>
              <a:rPr lang="en-IE" sz="1400" dirty="0"/>
              <a:t>10. feature 6 (0.047175)</a:t>
            </a:r>
          </a:p>
        </p:txBody>
      </p:sp>
    </p:spTree>
    <p:custDataLst>
      <p:tags r:id="rId1"/>
    </p:custDataLst>
    <p:extLst>
      <p:ext uri="{BB962C8B-B14F-4D97-AF65-F5344CB8AC3E}">
        <p14:creationId xmlns:p14="http://schemas.microsoft.com/office/powerpoint/2010/main" val="300764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704" y="-191728"/>
            <a:ext cx="8229600" cy="1143000"/>
          </a:xfrm>
        </p:spPr>
        <p:txBody>
          <a:bodyPr>
            <a:normAutofit/>
          </a:bodyPr>
          <a:lstStyle/>
          <a:p>
            <a:r>
              <a:rPr lang="en-IE" dirty="0"/>
              <a:t>Greedy Feature Selection</a:t>
            </a:r>
          </a:p>
        </p:txBody>
      </p:sp>
      <p:sp>
        <p:nvSpPr>
          <p:cNvPr id="3" name="Content Placeholder 1"/>
          <p:cNvSpPr txBox="1">
            <a:spLocks/>
          </p:cNvSpPr>
          <p:nvPr/>
        </p:nvSpPr>
        <p:spPr>
          <a:xfrm>
            <a:off x="186100" y="918022"/>
            <a:ext cx="8730685"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r>
              <a:rPr lang="en-IE" dirty="0"/>
              <a:t>Greedy feature selection automatically reduces the number of features involved in a learning model based on their effective contribution to the overall accuracy performance of the algorithm.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The </a:t>
            </a:r>
            <a:r>
              <a:rPr lang="en-IE" b="1" dirty="0"/>
              <a:t>RFECV</a:t>
            </a:r>
            <a:r>
              <a:rPr lang="en-IE" dirty="0"/>
              <a:t> class provides a greedy backward search that can provide you with information on the number of useful features, points them out to you and automatically transforms the X data, into a reduced variable set, as shown on the next slide.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Given an external estimator that assigns weights to features (e.g., the coefficients of a linear model) or that builds a feature importance array , recursive feature elimination (RFE) selects features by recursively considering smaller and smaller sets of features. </a:t>
            </a:r>
          </a:p>
          <a:p>
            <a:pPr marL="730250" lvl="1" indent="-273050" fontAlgn="base">
              <a:spcBef>
                <a:spcPts val="600"/>
              </a:spcBef>
              <a:spcAft>
                <a:spcPct val="0"/>
              </a:spcAft>
              <a:buClr>
                <a:schemeClr val="accent1"/>
              </a:buClr>
              <a:buSzPct val="76000"/>
              <a:buFont typeface="Wingdings 3" pitchFamily="18" charset="2"/>
              <a:buChar char=""/>
              <a:defRPr/>
            </a:pPr>
            <a:r>
              <a:rPr lang="en-IE" dirty="0"/>
              <a:t>First, the estimator is trained on the initial set of features and the importance of each feature is obtained either through a </a:t>
            </a:r>
            <a:r>
              <a:rPr lang="en-IE" b="1" dirty="0" err="1"/>
              <a:t>coef</a:t>
            </a:r>
            <a:r>
              <a:rPr lang="en-IE" b="1" dirty="0"/>
              <a:t>_ </a:t>
            </a:r>
            <a:r>
              <a:rPr lang="en-IE" dirty="0"/>
              <a:t>attribute or through a </a:t>
            </a:r>
            <a:r>
              <a:rPr lang="en-IE" b="1" dirty="0" err="1"/>
              <a:t>feature_importances</a:t>
            </a:r>
            <a:r>
              <a:rPr lang="en-IE" b="1" dirty="0"/>
              <a:t>_</a:t>
            </a:r>
            <a:r>
              <a:rPr lang="en-IE" dirty="0"/>
              <a:t> attribute. </a:t>
            </a:r>
          </a:p>
          <a:p>
            <a:pPr marL="730250" lvl="1" indent="-273050" fontAlgn="base">
              <a:spcBef>
                <a:spcPts val="600"/>
              </a:spcBef>
              <a:spcAft>
                <a:spcPct val="0"/>
              </a:spcAft>
              <a:buClr>
                <a:schemeClr val="accent1"/>
              </a:buClr>
              <a:buSzPct val="76000"/>
              <a:buFont typeface="Wingdings 3" pitchFamily="18" charset="2"/>
              <a:buChar char=""/>
              <a:defRPr/>
            </a:pPr>
            <a:r>
              <a:rPr lang="en-IE" dirty="0"/>
              <a:t>Then, the least important feature is pruned from current set of features. </a:t>
            </a:r>
          </a:p>
          <a:p>
            <a:pPr marL="730250" lvl="1" indent="-273050" fontAlgn="base">
              <a:spcBef>
                <a:spcPts val="600"/>
              </a:spcBef>
              <a:spcAft>
                <a:spcPct val="0"/>
              </a:spcAft>
              <a:buClr>
                <a:schemeClr val="accent1"/>
              </a:buClr>
              <a:buSzPct val="76000"/>
              <a:buFont typeface="Wingdings 3" pitchFamily="18" charset="2"/>
              <a:buChar char=""/>
              <a:defRPr/>
            </a:pPr>
            <a:r>
              <a:rPr lang="en-IE" dirty="0"/>
              <a:t>That procedure is recursively repeated on the pruned set until the desired number of features to select is eventually reached (or until all features have been ranked).</a:t>
            </a:r>
          </a:p>
        </p:txBody>
      </p:sp>
    </p:spTree>
    <p:custDataLst>
      <p:tags r:id="rId1"/>
    </p:custDataLst>
    <p:extLst>
      <p:ext uri="{BB962C8B-B14F-4D97-AF65-F5344CB8AC3E}">
        <p14:creationId xmlns:p14="http://schemas.microsoft.com/office/powerpoint/2010/main" val="1990142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3FE3-419A-423D-8700-706DBE6A5B33}"/>
              </a:ext>
            </a:extLst>
          </p:cNvPr>
          <p:cNvSpPr>
            <a:spLocks noGrp="1"/>
          </p:cNvSpPr>
          <p:nvPr>
            <p:ph type="title"/>
          </p:nvPr>
        </p:nvSpPr>
        <p:spPr/>
        <p:txBody>
          <a:bodyPr/>
          <a:lstStyle/>
          <a:p>
            <a:r>
              <a:rPr lang="en-IE" dirty="0"/>
              <a:t>Workflow RFECV</a:t>
            </a:r>
          </a:p>
        </p:txBody>
      </p:sp>
    </p:spTree>
    <p:extLst>
      <p:ext uri="{BB962C8B-B14F-4D97-AF65-F5344CB8AC3E}">
        <p14:creationId xmlns:p14="http://schemas.microsoft.com/office/powerpoint/2010/main" val="1262242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704" y="-191728"/>
            <a:ext cx="8229600" cy="1143000"/>
          </a:xfrm>
        </p:spPr>
        <p:txBody>
          <a:bodyPr>
            <a:normAutofit/>
          </a:bodyPr>
          <a:lstStyle/>
          <a:p>
            <a:r>
              <a:rPr lang="en-IE" dirty="0"/>
              <a:t>Greedy Feature Selection</a:t>
            </a:r>
          </a:p>
        </p:txBody>
      </p:sp>
      <p:sp>
        <p:nvSpPr>
          <p:cNvPr id="3" name="Content Placeholder 1"/>
          <p:cNvSpPr txBox="1">
            <a:spLocks/>
          </p:cNvSpPr>
          <p:nvPr/>
        </p:nvSpPr>
        <p:spPr>
          <a:xfrm>
            <a:off x="235975" y="951272"/>
            <a:ext cx="8613057"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r>
              <a:rPr lang="en-IE" dirty="0"/>
              <a:t>The basic syntax is as follows: </a:t>
            </a:r>
          </a:p>
          <a:p>
            <a:pPr marL="273050" indent="-273050" fontAlgn="base">
              <a:spcBef>
                <a:spcPts val="600"/>
              </a:spcBef>
              <a:spcAft>
                <a:spcPct val="0"/>
              </a:spcAft>
              <a:buClr>
                <a:schemeClr val="accent1"/>
              </a:buClr>
              <a:buSzPct val="76000"/>
              <a:buFont typeface="Wingdings 3" pitchFamily="18" charset="2"/>
              <a:buChar char=""/>
              <a:defRPr/>
            </a:pPr>
            <a:r>
              <a:rPr lang="en-IE" b="1" i="1" dirty="0"/>
              <a:t>RFECV(estimator</a:t>
            </a:r>
            <a:r>
              <a:rPr lang="en-IE" b="1" dirty="0"/>
              <a:t>, </a:t>
            </a:r>
            <a:r>
              <a:rPr lang="en-IE" b="1" i="1" dirty="0"/>
              <a:t>step=1</a:t>
            </a:r>
            <a:r>
              <a:rPr lang="en-IE" b="1" dirty="0"/>
              <a:t>, </a:t>
            </a:r>
            <a:r>
              <a:rPr lang="en-IE" b="1" i="1" dirty="0"/>
              <a:t>cv=None</a:t>
            </a:r>
            <a:r>
              <a:rPr lang="en-IE" b="1" dirty="0"/>
              <a:t>, </a:t>
            </a:r>
            <a:r>
              <a:rPr lang="en-IE" b="1" i="1" dirty="0"/>
              <a:t>scoring=None)</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Note you should select an estimator that should provide information about feature importance through a </a:t>
            </a:r>
            <a:r>
              <a:rPr lang="en-IE" b="1" u="sng" dirty="0" err="1"/>
              <a:t>coef</a:t>
            </a:r>
            <a:r>
              <a:rPr lang="en-IE" b="1" u="sng" dirty="0"/>
              <a:t>_ attribute or </a:t>
            </a:r>
            <a:r>
              <a:rPr lang="en-IE" b="1" u="sng" dirty="0" err="1"/>
              <a:t>feature_importance</a:t>
            </a:r>
            <a:endParaRPr lang="en-IE" b="1" u="sng"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Returns</a:t>
            </a:r>
          </a:p>
          <a:p>
            <a:pPr marL="730250" lvl="1" indent="-273050" fontAlgn="base">
              <a:spcBef>
                <a:spcPts val="600"/>
              </a:spcBef>
              <a:spcAft>
                <a:spcPct val="0"/>
              </a:spcAft>
              <a:buClr>
                <a:schemeClr val="accent1"/>
              </a:buClr>
              <a:buSzPct val="76000"/>
              <a:buFont typeface="Wingdings 3" pitchFamily="18" charset="2"/>
              <a:buChar char=""/>
              <a:defRPr/>
            </a:pPr>
            <a:r>
              <a:rPr lang="en-IE" b="1" dirty="0" err="1"/>
              <a:t>n_features</a:t>
            </a:r>
            <a:r>
              <a:rPr lang="en-IE" b="1" dirty="0"/>
              <a:t>_  </a:t>
            </a:r>
            <a:r>
              <a:rPr lang="en-IE" dirty="0"/>
              <a:t>: number of selected features (these are the number of features that gave the strongest result)</a:t>
            </a:r>
          </a:p>
          <a:p>
            <a:pPr marL="730250" lvl="1" indent="-273050" fontAlgn="base">
              <a:spcBef>
                <a:spcPts val="600"/>
              </a:spcBef>
              <a:spcAft>
                <a:spcPct val="0"/>
              </a:spcAft>
              <a:buClr>
                <a:schemeClr val="accent1"/>
              </a:buClr>
              <a:buSzPct val="76000"/>
              <a:buFont typeface="Wingdings 3" pitchFamily="18" charset="2"/>
              <a:buChar char=""/>
              <a:defRPr/>
            </a:pPr>
            <a:r>
              <a:rPr lang="en-IE" b="1" dirty="0"/>
              <a:t>ranking_ </a:t>
            </a:r>
            <a:r>
              <a:rPr lang="en-IE" dirty="0"/>
              <a:t>: feature ranking such that </a:t>
            </a:r>
            <a:r>
              <a:rPr lang="en-IE" b="1" dirty="0"/>
              <a:t>ranking_[</a:t>
            </a:r>
            <a:r>
              <a:rPr lang="en-IE" b="1" dirty="0" err="1"/>
              <a:t>i</a:t>
            </a:r>
            <a:r>
              <a:rPr lang="en-IE" b="1" dirty="0"/>
              <a:t>]</a:t>
            </a:r>
            <a:r>
              <a:rPr lang="en-IE" dirty="0"/>
              <a:t> corresponds to the ranking position of the </a:t>
            </a:r>
            <a:r>
              <a:rPr lang="en-IE" b="1" dirty="0" err="1"/>
              <a:t>i-th</a:t>
            </a:r>
            <a:r>
              <a:rPr lang="en-IE" dirty="0"/>
              <a:t> feature   (Best features ranked 1)</a:t>
            </a:r>
          </a:p>
          <a:p>
            <a:pPr marL="730250" lvl="1" indent="-273050" fontAlgn="base">
              <a:spcBef>
                <a:spcPts val="600"/>
              </a:spcBef>
              <a:spcAft>
                <a:spcPct val="0"/>
              </a:spcAft>
              <a:buClr>
                <a:schemeClr val="accent1"/>
              </a:buClr>
              <a:buSzPct val="76000"/>
              <a:buFont typeface="Wingdings 3" pitchFamily="18" charset="2"/>
              <a:buChar char=""/>
              <a:defRPr/>
            </a:pPr>
            <a:r>
              <a:rPr lang="en-IE" b="1" dirty="0"/>
              <a:t>support_  </a:t>
            </a:r>
            <a:r>
              <a:rPr lang="en-IE" dirty="0"/>
              <a:t>: Boolean array containing a true if feature is selected (as rank 1), false otherwise</a:t>
            </a:r>
          </a:p>
          <a:p>
            <a:pPr marL="730250" lvl="1" indent="-273050" fontAlgn="base">
              <a:spcBef>
                <a:spcPts val="600"/>
              </a:spcBef>
              <a:spcAft>
                <a:spcPct val="0"/>
              </a:spcAft>
              <a:buClr>
                <a:schemeClr val="accent1"/>
              </a:buClr>
              <a:buSzPct val="76000"/>
              <a:buFont typeface="Wingdings 3" pitchFamily="18" charset="2"/>
              <a:buChar char=""/>
              <a:defRPr/>
            </a:pPr>
            <a:r>
              <a:rPr lang="en-IE" b="1" dirty="0" err="1"/>
              <a:t>grid_scores</a:t>
            </a:r>
            <a:r>
              <a:rPr lang="en-IE" b="1" dirty="0"/>
              <a:t>_</a:t>
            </a:r>
            <a:r>
              <a:rPr lang="en-IE" dirty="0"/>
              <a:t> : array of shape [</a:t>
            </a:r>
            <a:r>
              <a:rPr lang="en-IE" dirty="0" err="1"/>
              <a:t>n_subsets_of_features</a:t>
            </a:r>
            <a:r>
              <a:rPr lang="en-IE" dirty="0"/>
              <a:t>]</a:t>
            </a:r>
          </a:p>
          <a:p>
            <a:pPr marL="730250" lvl="1" indent="-273050" fontAlgn="base">
              <a:spcBef>
                <a:spcPts val="600"/>
              </a:spcBef>
              <a:spcAft>
                <a:spcPct val="0"/>
              </a:spcAft>
              <a:buClr>
                <a:schemeClr val="accent1"/>
              </a:buClr>
              <a:buSzPct val="76000"/>
              <a:buFont typeface="Wingdings 3" pitchFamily="18" charset="2"/>
              <a:buChar char=""/>
              <a:defRPr/>
            </a:pPr>
            <a:r>
              <a:rPr lang="en-IE" dirty="0"/>
              <a:t>The scores such that </a:t>
            </a:r>
            <a:r>
              <a:rPr lang="en-IE" dirty="0" err="1"/>
              <a:t>grid_scores</a:t>
            </a:r>
            <a:r>
              <a:rPr lang="en-IE" dirty="0"/>
              <a:t>_[</a:t>
            </a:r>
            <a:r>
              <a:rPr lang="en-IE" dirty="0" err="1"/>
              <a:t>i</a:t>
            </a:r>
            <a:r>
              <a:rPr lang="en-IE" dirty="0"/>
              <a:t>] corresponds to the score of the </a:t>
            </a:r>
            <a:r>
              <a:rPr lang="en-IE" dirty="0" err="1"/>
              <a:t>i-th</a:t>
            </a:r>
            <a:r>
              <a:rPr lang="en-IE" dirty="0"/>
              <a:t> subset of features.</a:t>
            </a:r>
          </a:p>
          <a:p>
            <a:pPr marL="730250" lvl="1" indent="-273050" fontAlgn="base">
              <a:spcBef>
                <a:spcPts val="600"/>
              </a:spcBef>
              <a:spcAft>
                <a:spcPct val="0"/>
              </a:spcAft>
              <a:buClr>
                <a:schemeClr val="accent1"/>
              </a:buClr>
              <a:buSzPct val="76000"/>
              <a:buFont typeface="Wingdings 3" pitchFamily="18" charset="2"/>
              <a:buChar char=""/>
              <a:defRPr/>
            </a:pPr>
            <a:endParaRPr lang="en-IE" dirty="0"/>
          </a:p>
        </p:txBody>
      </p:sp>
    </p:spTree>
    <p:custDataLst>
      <p:tags r:id="rId1"/>
    </p:custDataLst>
    <p:extLst>
      <p:ext uri="{BB962C8B-B14F-4D97-AF65-F5344CB8AC3E}">
        <p14:creationId xmlns:p14="http://schemas.microsoft.com/office/powerpoint/2010/main" val="2762135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E70BA-4320-B241-819B-885455C0096B}" type="datetime1">
              <a:rPr lang="en-IE" smtClean="0"/>
              <a:t>16/11/2020</a:t>
            </a:fld>
            <a:endParaRPr lang="en-US"/>
          </a:p>
        </p:txBody>
      </p:sp>
      <p:sp>
        <p:nvSpPr>
          <p:cNvPr id="4" name="Footer Placeholder 3"/>
          <p:cNvSpPr>
            <a:spLocks noGrp="1"/>
          </p:cNvSpPr>
          <p:nvPr>
            <p:ph type="ftr" sz="quarter" idx="11"/>
          </p:nvPr>
        </p:nvSpPr>
        <p:spPr/>
        <p:txBody>
          <a:bodyPr/>
          <a:lstStyle/>
          <a:p>
            <a:r>
              <a:rPr lang="en-US"/>
              <a:t>Cork Institute of Technology</a:t>
            </a:r>
          </a:p>
        </p:txBody>
      </p:sp>
      <p:sp>
        <p:nvSpPr>
          <p:cNvPr id="5" name="Slide Number Placeholder 4"/>
          <p:cNvSpPr>
            <a:spLocks noGrp="1"/>
          </p:cNvSpPr>
          <p:nvPr>
            <p:ph type="sldNum" sz="quarter" idx="12"/>
          </p:nvPr>
        </p:nvSpPr>
        <p:spPr/>
        <p:txBody>
          <a:bodyPr/>
          <a:lstStyle/>
          <a:p>
            <a:fld id="{FDDBDF75-3693-C54B-8322-6DFD8AB2E049}" type="slidenum">
              <a:rPr lang="en-US" smtClean="0"/>
              <a:t>36</a:t>
            </a:fld>
            <a:endParaRPr lang="en-US"/>
          </a:p>
        </p:txBody>
      </p:sp>
      <p:sp>
        <p:nvSpPr>
          <p:cNvPr id="7" name="Rectangle 6"/>
          <p:cNvSpPr/>
          <p:nvPr/>
        </p:nvSpPr>
        <p:spPr>
          <a:xfrm>
            <a:off x="397989" y="44827"/>
            <a:ext cx="7972927" cy="6494085"/>
          </a:xfrm>
          <a:prstGeom prst="rect">
            <a:avLst/>
          </a:prstGeom>
          <a:solidFill>
            <a:srgbClr val="F4FAA4"/>
          </a:solidFill>
          <a:ln>
            <a:solidFill>
              <a:schemeClr val="tx1"/>
            </a:solidFill>
          </a:ln>
        </p:spPr>
        <p:txBody>
          <a:bodyPr wrap="square">
            <a:spAutoFit/>
          </a:bodyPr>
          <a:lstStyle/>
          <a:p>
            <a:r>
              <a:rPr lang="en-IE" sz="1600" dirty="0"/>
              <a:t>from </a:t>
            </a:r>
            <a:r>
              <a:rPr lang="en-IE" sz="1600" dirty="0" err="1"/>
              <a:t>sklearn.datasets</a:t>
            </a:r>
            <a:r>
              <a:rPr lang="en-IE" sz="1600" dirty="0"/>
              <a:t> import </a:t>
            </a:r>
            <a:r>
              <a:rPr lang="en-IE" sz="1600" dirty="0" err="1"/>
              <a:t>make_classification</a:t>
            </a:r>
            <a:endParaRPr lang="en-IE" sz="1600" dirty="0"/>
          </a:p>
          <a:p>
            <a:r>
              <a:rPr lang="en-IE" sz="1600" dirty="0"/>
              <a:t>from </a:t>
            </a:r>
            <a:r>
              <a:rPr lang="en-IE" sz="1600" dirty="0" err="1"/>
              <a:t>sklearn</a:t>
            </a:r>
            <a:r>
              <a:rPr lang="en-IE" sz="1600" dirty="0"/>
              <a:t> import </a:t>
            </a:r>
            <a:r>
              <a:rPr lang="en-IE" sz="1600" dirty="0" err="1"/>
              <a:t>model_selection</a:t>
            </a:r>
            <a:endParaRPr lang="en-IE" sz="1600" dirty="0"/>
          </a:p>
          <a:p>
            <a:r>
              <a:rPr lang="en-IE" sz="1600" dirty="0"/>
              <a:t>from </a:t>
            </a:r>
            <a:r>
              <a:rPr lang="en-IE" sz="1600" dirty="0" err="1"/>
              <a:t>sklearn.feature_selection</a:t>
            </a:r>
            <a:r>
              <a:rPr lang="en-IE" sz="1600" dirty="0"/>
              <a:t> import RFECV</a:t>
            </a:r>
          </a:p>
          <a:p>
            <a:r>
              <a:rPr lang="en-IE" sz="1600" dirty="0"/>
              <a:t>from </a:t>
            </a:r>
            <a:r>
              <a:rPr lang="en-IE" sz="1600" dirty="0" err="1"/>
              <a:t>sklearn</a:t>
            </a:r>
            <a:r>
              <a:rPr lang="en-IE" sz="1600" dirty="0"/>
              <a:t> import </a:t>
            </a:r>
            <a:r>
              <a:rPr lang="en-IE" sz="1600" dirty="0" err="1"/>
              <a:t>linear_model</a:t>
            </a:r>
            <a:endParaRPr lang="en-IE" sz="1600" dirty="0"/>
          </a:p>
          <a:p>
            <a:r>
              <a:rPr lang="en-IE" sz="1600" dirty="0"/>
              <a:t>from </a:t>
            </a:r>
            <a:r>
              <a:rPr lang="en-IE" sz="1600" dirty="0" err="1"/>
              <a:t>sklearn.svm</a:t>
            </a:r>
            <a:r>
              <a:rPr lang="en-IE" sz="1600" dirty="0"/>
              <a:t> import SVC</a:t>
            </a:r>
          </a:p>
          <a:p>
            <a:endParaRPr lang="en-IE" sz="1600" dirty="0"/>
          </a:p>
          <a:p>
            <a:endParaRPr lang="en-IE" sz="1600" dirty="0"/>
          </a:p>
          <a:p>
            <a:endParaRPr lang="en-IE" sz="1600" dirty="0"/>
          </a:p>
          <a:p>
            <a:r>
              <a:rPr lang="en-IE" sz="1600" dirty="0"/>
              <a:t># Build a classification task using 3 informative features</a:t>
            </a:r>
          </a:p>
          <a:p>
            <a:r>
              <a:rPr lang="en-IE" sz="1600" dirty="0"/>
              <a:t>X, y = </a:t>
            </a:r>
            <a:r>
              <a:rPr lang="en-IE" sz="1600" dirty="0" err="1"/>
              <a:t>make_classification</a:t>
            </a:r>
            <a:r>
              <a:rPr lang="en-IE" sz="1600" dirty="0"/>
              <a:t>(</a:t>
            </a:r>
            <a:r>
              <a:rPr lang="en-IE" sz="1600" dirty="0" err="1"/>
              <a:t>n_samples</a:t>
            </a:r>
            <a:r>
              <a:rPr lang="en-IE" sz="1600" dirty="0"/>
              <a:t>=1000, </a:t>
            </a:r>
            <a:r>
              <a:rPr lang="en-IE" sz="1600" dirty="0" err="1"/>
              <a:t>n_features</a:t>
            </a:r>
            <a:r>
              <a:rPr lang="en-IE" sz="1600" dirty="0"/>
              <a:t>=25, </a:t>
            </a:r>
            <a:r>
              <a:rPr lang="en-IE" sz="1600" dirty="0" err="1"/>
              <a:t>n_informative</a:t>
            </a:r>
            <a:r>
              <a:rPr lang="en-IE" sz="1600" dirty="0"/>
              <a:t>=15,</a:t>
            </a:r>
          </a:p>
          <a:p>
            <a:r>
              <a:rPr lang="en-IE" sz="1600" dirty="0"/>
              <a:t>                           </a:t>
            </a:r>
            <a:r>
              <a:rPr lang="en-IE" sz="1600" dirty="0" err="1"/>
              <a:t>n_redundant</a:t>
            </a:r>
            <a:r>
              <a:rPr lang="en-IE" sz="1600" dirty="0"/>
              <a:t>=2, </a:t>
            </a:r>
            <a:r>
              <a:rPr lang="en-IE" sz="1600" dirty="0" err="1"/>
              <a:t>n_repeated</a:t>
            </a:r>
            <a:r>
              <a:rPr lang="en-IE" sz="1600" dirty="0"/>
              <a:t>=0, </a:t>
            </a:r>
            <a:r>
              <a:rPr lang="en-IE" sz="1600" dirty="0" err="1"/>
              <a:t>n_classes</a:t>
            </a:r>
            <a:r>
              <a:rPr lang="en-IE" sz="1600" dirty="0"/>
              <a:t>=8,</a:t>
            </a:r>
          </a:p>
          <a:p>
            <a:r>
              <a:rPr lang="en-IE" sz="1600" dirty="0"/>
              <a:t>                           </a:t>
            </a:r>
            <a:r>
              <a:rPr lang="en-IE" sz="1600" dirty="0" err="1"/>
              <a:t>n_clusters_per_class</a:t>
            </a:r>
            <a:r>
              <a:rPr lang="en-IE" sz="1600" dirty="0"/>
              <a:t>=1, </a:t>
            </a:r>
            <a:r>
              <a:rPr lang="en-IE" sz="1600" dirty="0" err="1"/>
              <a:t>random_state</a:t>
            </a:r>
            <a:r>
              <a:rPr lang="en-IE" sz="1600" dirty="0"/>
              <a:t>=0)</a:t>
            </a:r>
          </a:p>
          <a:p>
            <a:endParaRPr lang="en-IE" sz="1600" dirty="0"/>
          </a:p>
          <a:p>
            <a:r>
              <a:rPr lang="en-IE" sz="1600" dirty="0" err="1"/>
              <a:t>svm</a:t>
            </a:r>
            <a:r>
              <a:rPr lang="en-IE" sz="1600" dirty="0"/>
              <a:t> = </a:t>
            </a:r>
            <a:r>
              <a:rPr lang="en-IE" sz="1600" b="1" dirty="0"/>
              <a:t>SVC</a:t>
            </a:r>
            <a:r>
              <a:rPr lang="en-IE" sz="1600" dirty="0"/>
              <a:t>()</a:t>
            </a:r>
          </a:p>
          <a:p>
            <a:r>
              <a:rPr lang="en-IE" sz="1600" dirty="0"/>
              <a:t>scores = </a:t>
            </a:r>
            <a:r>
              <a:rPr lang="en-IE" sz="1600" dirty="0" err="1"/>
              <a:t>model_selection.cross_val_score</a:t>
            </a:r>
            <a:r>
              <a:rPr lang="en-IE" sz="1600" dirty="0"/>
              <a:t>(</a:t>
            </a:r>
            <a:r>
              <a:rPr lang="en-IE" sz="1600" dirty="0" err="1"/>
              <a:t>svm</a:t>
            </a:r>
            <a:r>
              <a:rPr lang="en-IE" sz="1600" dirty="0"/>
              <a:t>, X, y, cv=10)</a:t>
            </a:r>
          </a:p>
          <a:p>
            <a:r>
              <a:rPr lang="en-IE" sz="1600" dirty="0"/>
              <a:t>print ('Initial Result',</a:t>
            </a:r>
            <a:r>
              <a:rPr lang="en-IE" sz="1600" dirty="0" err="1"/>
              <a:t>scores.mean</a:t>
            </a:r>
            <a:r>
              <a:rPr lang="en-IE" sz="1600" dirty="0"/>
              <a:t>())</a:t>
            </a:r>
          </a:p>
          <a:p>
            <a:endParaRPr lang="en-IE" sz="1600" dirty="0"/>
          </a:p>
          <a:p>
            <a:r>
              <a:rPr lang="en-IE" sz="1600" dirty="0"/>
              <a:t>estimator = </a:t>
            </a:r>
            <a:r>
              <a:rPr lang="en-IE" sz="1600" dirty="0" err="1"/>
              <a:t>linear_model.</a:t>
            </a:r>
            <a:r>
              <a:rPr lang="en-IE" sz="1600" b="1" dirty="0" err="1"/>
              <a:t>LogisticRegression</a:t>
            </a:r>
            <a:r>
              <a:rPr lang="en-IE" sz="1600" dirty="0"/>
              <a:t>(</a:t>
            </a:r>
            <a:r>
              <a:rPr lang="en-IE" sz="1600" dirty="0" err="1"/>
              <a:t>multi_class</a:t>
            </a:r>
            <a:r>
              <a:rPr lang="en-IE" sz="1600" dirty="0"/>
              <a:t>='auto', solver ='</a:t>
            </a:r>
            <a:r>
              <a:rPr lang="en-IE" sz="1600" dirty="0" err="1"/>
              <a:t>lbfgs</a:t>
            </a:r>
            <a:r>
              <a:rPr lang="en-IE" sz="1600" dirty="0"/>
              <a:t>')</a:t>
            </a:r>
          </a:p>
          <a:p>
            <a:r>
              <a:rPr lang="en-IE" sz="1600" dirty="0" err="1"/>
              <a:t>rfecv</a:t>
            </a:r>
            <a:r>
              <a:rPr lang="en-IE" sz="1600" dirty="0"/>
              <a:t> = </a:t>
            </a:r>
            <a:r>
              <a:rPr lang="en-IE" sz="1600" b="1" dirty="0"/>
              <a:t>RFECV</a:t>
            </a:r>
            <a:r>
              <a:rPr lang="en-IE" sz="1600" dirty="0"/>
              <a:t>(estimator, cv=10)</a:t>
            </a:r>
          </a:p>
          <a:p>
            <a:r>
              <a:rPr lang="en-IE" sz="1600" dirty="0" err="1"/>
              <a:t>rfecv.fit</a:t>
            </a:r>
            <a:r>
              <a:rPr lang="en-IE" sz="1600" dirty="0"/>
              <a:t>(X, y)</a:t>
            </a:r>
          </a:p>
          <a:p>
            <a:endParaRPr lang="en-IE" sz="1600" dirty="0"/>
          </a:p>
          <a:p>
            <a:r>
              <a:rPr lang="en-IE" sz="1600" dirty="0"/>
              <a:t># optimal number of features</a:t>
            </a:r>
          </a:p>
          <a:p>
            <a:r>
              <a:rPr lang="en-IE" sz="1600" dirty="0"/>
              <a:t>print (</a:t>
            </a:r>
            <a:r>
              <a:rPr lang="en-IE" sz="1600" dirty="0" err="1"/>
              <a:t>rfecv.n_features</a:t>
            </a:r>
            <a:r>
              <a:rPr lang="en-IE" sz="1600" dirty="0"/>
              <a:t>_)</a:t>
            </a:r>
          </a:p>
          <a:p>
            <a:endParaRPr lang="en-IE" sz="1600" dirty="0"/>
          </a:p>
          <a:p>
            <a:r>
              <a:rPr lang="en-IE" sz="1600" dirty="0"/>
              <a:t># ranking of each feature</a:t>
            </a:r>
          </a:p>
          <a:p>
            <a:r>
              <a:rPr lang="en-IE" sz="1600" dirty="0"/>
              <a:t>print (</a:t>
            </a:r>
            <a:r>
              <a:rPr lang="en-IE" sz="1600" dirty="0" err="1"/>
              <a:t>rfecv.ranking</a:t>
            </a:r>
            <a:r>
              <a:rPr lang="en-IE" sz="1600" dirty="0"/>
              <a:t>_)</a:t>
            </a:r>
          </a:p>
        </p:txBody>
      </p:sp>
      <p:sp>
        <p:nvSpPr>
          <p:cNvPr id="2" name="Rounded Rectangle 1"/>
          <p:cNvSpPr/>
          <p:nvPr/>
        </p:nvSpPr>
        <p:spPr>
          <a:xfrm>
            <a:off x="4943503" y="4699462"/>
            <a:ext cx="3219394" cy="20220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Create the classification dataset and assess the accuracy of a SVM Model.</a:t>
            </a:r>
          </a:p>
          <a:p>
            <a:pPr algn="ctr"/>
            <a:endParaRPr lang="en-IE" dirty="0"/>
          </a:p>
          <a:p>
            <a:pPr algn="ctr"/>
            <a:r>
              <a:rPr lang="en-IE" dirty="0"/>
              <a:t>Initial Result 0.836</a:t>
            </a:r>
          </a:p>
        </p:txBody>
      </p:sp>
    </p:spTree>
    <p:extLst>
      <p:ext uri="{BB962C8B-B14F-4D97-AF65-F5344CB8AC3E}">
        <p14:creationId xmlns:p14="http://schemas.microsoft.com/office/powerpoint/2010/main" val="648021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E70BA-4320-B241-819B-885455C0096B}" type="datetime1">
              <a:rPr lang="en-IE" smtClean="0"/>
              <a:t>16/11/2020</a:t>
            </a:fld>
            <a:endParaRPr lang="en-US"/>
          </a:p>
        </p:txBody>
      </p:sp>
      <p:sp>
        <p:nvSpPr>
          <p:cNvPr id="4" name="Footer Placeholder 3"/>
          <p:cNvSpPr>
            <a:spLocks noGrp="1"/>
          </p:cNvSpPr>
          <p:nvPr>
            <p:ph type="ftr" sz="quarter" idx="11"/>
          </p:nvPr>
        </p:nvSpPr>
        <p:spPr/>
        <p:txBody>
          <a:bodyPr/>
          <a:lstStyle/>
          <a:p>
            <a:r>
              <a:rPr lang="en-US"/>
              <a:t>Cork Institute of Technology</a:t>
            </a:r>
          </a:p>
        </p:txBody>
      </p:sp>
      <p:sp>
        <p:nvSpPr>
          <p:cNvPr id="5" name="Slide Number Placeholder 4"/>
          <p:cNvSpPr>
            <a:spLocks noGrp="1"/>
          </p:cNvSpPr>
          <p:nvPr>
            <p:ph type="sldNum" sz="quarter" idx="12"/>
          </p:nvPr>
        </p:nvSpPr>
        <p:spPr/>
        <p:txBody>
          <a:bodyPr/>
          <a:lstStyle/>
          <a:p>
            <a:fld id="{FDDBDF75-3693-C54B-8322-6DFD8AB2E049}" type="slidenum">
              <a:rPr lang="en-US" smtClean="0"/>
              <a:t>37</a:t>
            </a:fld>
            <a:endParaRPr lang="en-US"/>
          </a:p>
        </p:txBody>
      </p:sp>
      <p:sp>
        <p:nvSpPr>
          <p:cNvPr id="7" name="Rectangle 6"/>
          <p:cNvSpPr/>
          <p:nvPr/>
        </p:nvSpPr>
        <p:spPr>
          <a:xfrm>
            <a:off x="713873" y="0"/>
            <a:ext cx="7972927" cy="6494085"/>
          </a:xfrm>
          <a:prstGeom prst="rect">
            <a:avLst/>
          </a:prstGeom>
          <a:solidFill>
            <a:srgbClr val="F4FAA4"/>
          </a:solidFill>
          <a:ln>
            <a:solidFill>
              <a:schemeClr val="tx1"/>
            </a:solidFill>
          </a:ln>
        </p:spPr>
        <p:txBody>
          <a:bodyPr wrap="square">
            <a:spAutoFit/>
          </a:bodyPr>
          <a:lstStyle/>
          <a:p>
            <a:r>
              <a:rPr lang="en-IE" sz="1600" dirty="0"/>
              <a:t>from </a:t>
            </a:r>
            <a:r>
              <a:rPr lang="en-IE" sz="1600" dirty="0" err="1"/>
              <a:t>sklearn.datasets</a:t>
            </a:r>
            <a:r>
              <a:rPr lang="en-IE" sz="1600" dirty="0"/>
              <a:t> import </a:t>
            </a:r>
            <a:r>
              <a:rPr lang="en-IE" sz="1600" dirty="0" err="1"/>
              <a:t>make_classification</a:t>
            </a:r>
            <a:endParaRPr lang="en-IE" sz="1600" dirty="0"/>
          </a:p>
          <a:p>
            <a:r>
              <a:rPr lang="en-IE" sz="1600" dirty="0"/>
              <a:t>from </a:t>
            </a:r>
            <a:r>
              <a:rPr lang="en-IE" sz="1600" dirty="0" err="1"/>
              <a:t>sklearn</a:t>
            </a:r>
            <a:r>
              <a:rPr lang="en-IE" sz="1600" dirty="0"/>
              <a:t> import </a:t>
            </a:r>
            <a:r>
              <a:rPr lang="en-IE" sz="1600" dirty="0" err="1"/>
              <a:t>model_selection</a:t>
            </a:r>
            <a:endParaRPr lang="en-IE" sz="1600" dirty="0"/>
          </a:p>
          <a:p>
            <a:r>
              <a:rPr lang="en-IE" sz="1600" dirty="0"/>
              <a:t>from </a:t>
            </a:r>
            <a:r>
              <a:rPr lang="en-IE" sz="1600" dirty="0" err="1"/>
              <a:t>sklearn.feature_selection</a:t>
            </a:r>
            <a:r>
              <a:rPr lang="en-IE" sz="1600" dirty="0"/>
              <a:t> import RFECV</a:t>
            </a:r>
          </a:p>
          <a:p>
            <a:r>
              <a:rPr lang="en-IE" sz="1600" dirty="0"/>
              <a:t>from </a:t>
            </a:r>
            <a:r>
              <a:rPr lang="en-IE" sz="1600" dirty="0" err="1"/>
              <a:t>sklearn</a:t>
            </a:r>
            <a:r>
              <a:rPr lang="en-IE" sz="1600" dirty="0"/>
              <a:t> import </a:t>
            </a:r>
            <a:r>
              <a:rPr lang="en-IE" sz="1600" dirty="0" err="1"/>
              <a:t>linear_model</a:t>
            </a:r>
            <a:endParaRPr lang="en-IE" sz="1600" dirty="0"/>
          </a:p>
          <a:p>
            <a:r>
              <a:rPr lang="en-IE" sz="1600" dirty="0"/>
              <a:t>from </a:t>
            </a:r>
            <a:r>
              <a:rPr lang="en-IE" sz="1600" dirty="0" err="1"/>
              <a:t>sklearn.svm</a:t>
            </a:r>
            <a:r>
              <a:rPr lang="en-IE" sz="1600" dirty="0"/>
              <a:t> import SVC</a:t>
            </a:r>
          </a:p>
          <a:p>
            <a:endParaRPr lang="en-IE" sz="1600" dirty="0"/>
          </a:p>
          <a:p>
            <a:endParaRPr lang="en-IE" sz="1600" dirty="0"/>
          </a:p>
          <a:p>
            <a:endParaRPr lang="en-IE" sz="1600" dirty="0"/>
          </a:p>
          <a:p>
            <a:r>
              <a:rPr lang="en-IE" sz="1600" dirty="0"/>
              <a:t># Build a classification task using 3 informative features</a:t>
            </a:r>
          </a:p>
          <a:p>
            <a:r>
              <a:rPr lang="en-IE" sz="1600" dirty="0"/>
              <a:t>X, y = </a:t>
            </a:r>
            <a:r>
              <a:rPr lang="en-IE" sz="1600" dirty="0" err="1"/>
              <a:t>make_classification</a:t>
            </a:r>
            <a:r>
              <a:rPr lang="en-IE" sz="1600" dirty="0"/>
              <a:t>(</a:t>
            </a:r>
            <a:r>
              <a:rPr lang="en-IE" sz="1600" dirty="0" err="1"/>
              <a:t>n_samples</a:t>
            </a:r>
            <a:r>
              <a:rPr lang="en-IE" sz="1600" dirty="0"/>
              <a:t>=1000, </a:t>
            </a:r>
            <a:r>
              <a:rPr lang="en-IE" sz="1600" dirty="0" err="1"/>
              <a:t>n_features</a:t>
            </a:r>
            <a:r>
              <a:rPr lang="en-IE" sz="1600" dirty="0"/>
              <a:t>=25, </a:t>
            </a:r>
            <a:r>
              <a:rPr lang="en-IE" sz="1600" dirty="0" err="1"/>
              <a:t>n_informative</a:t>
            </a:r>
            <a:r>
              <a:rPr lang="en-IE" sz="1600" dirty="0"/>
              <a:t>=15,</a:t>
            </a:r>
          </a:p>
          <a:p>
            <a:r>
              <a:rPr lang="en-IE" sz="1600" dirty="0"/>
              <a:t>                           </a:t>
            </a:r>
            <a:r>
              <a:rPr lang="en-IE" sz="1600" dirty="0" err="1"/>
              <a:t>n_redundant</a:t>
            </a:r>
            <a:r>
              <a:rPr lang="en-IE" sz="1600" dirty="0"/>
              <a:t>=2, </a:t>
            </a:r>
            <a:r>
              <a:rPr lang="en-IE" sz="1600" dirty="0" err="1"/>
              <a:t>n_repeated</a:t>
            </a:r>
            <a:r>
              <a:rPr lang="en-IE" sz="1600" dirty="0"/>
              <a:t>=0, </a:t>
            </a:r>
            <a:r>
              <a:rPr lang="en-IE" sz="1600" dirty="0" err="1"/>
              <a:t>n_classes</a:t>
            </a:r>
            <a:r>
              <a:rPr lang="en-IE" sz="1600" dirty="0"/>
              <a:t>=8,</a:t>
            </a:r>
          </a:p>
          <a:p>
            <a:r>
              <a:rPr lang="en-IE" sz="1600" dirty="0"/>
              <a:t>                           </a:t>
            </a:r>
            <a:r>
              <a:rPr lang="en-IE" sz="1600" dirty="0" err="1"/>
              <a:t>n_clusters_per_class</a:t>
            </a:r>
            <a:r>
              <a:rPr lang="en-IE" sz="1600" dirty="0"/>
              <a:t>=1, </a:t>
            </a:r>
            <a:r>
              <a:rPr lang="en-IE" sz="1600" dirty="0" err="1"/>
              <a:t>random_state</a:t>
            </a:r>
            <a:r>
              <a:rPr lang="en-IE" sz="1600" dirty="0"/>
              <a:t>=0)</a:t>
            </a:r>
          </a:p>
          <a:p>
            <a:endParaRPr lang="en-IE" sz="1600" dirty="0"/>
          </a:p>
          <a:p>
            <a:r>
              <a:rPr lang="en-IE" sz="1600" dirty="0" err="1"/>
              <a:t>svm</a:t>
            </a:r>
            <a:r>
              <a:rPr lang="en-IE" sz="1600" dirty="0"/>
              <a:t> = SVC()</a:t>
            </a:r>
          </a:p>
          <a:p>
            <a:r>
              <a:rPr lang="en-IE" sz="1600" dirty="0"/>
              <a:t>scores = </a:t>
            </a:r>
            <a:r>
              <a:rPr lang="en-IE" sz="1600" dirty="0" err="1"/>
              <a:t>model_selection.cross_val_score</a:t>
            </a:r>
            <a:r>
              <a:rPr lang="en-IE" sz="1600" dirty="0"/>
              <a:t>(</a:t>
            </a:r>
            <a:r>
              <a:rPr lang="en-IE" sz="1600" dirty="0" err="1"/>
              <a:t>svm</a:t>
            </a:r>
            <a:r>
              <a:rPr lang="en-IE" sz="1600" dirty="0"/>
              <a:t>, X, y, cv=10)</a:t>
            </a:r>
          </a:p>
          <a:p>
            <a:r>
              <a:rPr lang="en-IE" sz="1600" dirty="0"/>
              <a:t>print ('Initial Result',</a:t>
            </a:r>
            <a:r>
              <a:rPr lang="en-IE" sz="1600" dirty="0" err="1"/>
              <a:t>scores.mean</a:t>
            </a:r>
            <a:r>
              <a:rPr lang="en-IE" sz="1600" dirty="0"/>
              <a:t>())</a:t>
            </a:r>
          </a:p>
          <a:p>
            <a:endParaRPr lang="en-IE" sz="1600" dirty="0"/>
          </a:p>
          <a:p>
            <a:r>
              <a:rPr lang="en-IE" sz="1600" dirty="0"/>
              <a:t>estimator = </a:t>
            </a:r>
            <a:r>
              <a:rPr lang="en-IE" sz="1600" dirty="0" err="1"/>
              <a:t>linear_model.LogisticRegression</a:t>
            </a:r>
            <a:r>
              <a:rPr lang="en-IE" sz="1600" dirty="0"/>
              <a:t>(</a:t>
            </a:r>
            <a:r>
              <a:rPr lang="en-IE" sz="1600" dirty="0" err="1"/>
              <a:t>multi_class</a:t>
            </a:r>
            <a:r>
              <a:rPr lang="en-IE" sz="1600" dirty="0"/>
              <a:t>='auto', solver ='</a:t>
            </a:r>
            <a:r>
              <a:rPr lang="en-IE" sz="1600" dirty="0" err="1"/>
              <a:t>lbfgs</a:t>
            </a:r>
            <a:r>
              <a:rPr lang="en-IE" sz="1600" dirty="0"/>
              <a:t>')</a:t>
            </a:r>
          </a:p>
          <a:p>
            <a:r>
              <a:rPr lang="en-IE" sz="1600" dirty="0" err="1"/>
              <a:t>rfecv</a:t>
            </a:r>
            <a:r>
              <a:rPr lang="en-IE" sz="1600" dirty="0"/>
              <a:t> = RFECV(estimator, cv=10)</a:t>
            </a:r>
          </a:p>
          <a:p>
            <a:r>
              <a:rPr lang="en-IE" sz="1600" dirty="0" err="1"/>
              <a:t>rfecv.fit</a:t>
            </a:r>
            <a:r>
              <a:rPr lang="en-IE" sz="1600" dirty="0"/>
              <a:t>(X, y)</a:t>
            </a:r>
          </a:p>
          <a:p>
            <a:endParaRPr lang="en-IE" sz="1600" dirty="0"/>
          </a:p>
          <a:p>
            <a:r>
              <a:rPr lang="en-IE" sz="1600" dirty="0"/>
              <a:t># optimal number of features</a:t>
            </a:r>
          </a:p>
          <a:p>
            <a:r>
              <a:rPr lang="en-IE" sz="1600" b="1" dirty="0"/>
              <a:t>print (</a:t>
            </a:r>
            <a:r>
              <a:rPr lang="en-IE" sz="1600" b="1" dirty="0" err="1"/>
              <a:t>rfecv.n_features</a:t>
            </a:r>
            <a:r>
              <a:rPr lang="en-IE" sz="1600" b="1" dirty="0"/>
              <a:t>_)</a:t>
            </a:r>
          </a:p>
          <a:p>
            <a:endParaRPr lang="en-IE" sz="1600" dirty="0"/>
          </a:p>
          <a:p>
            <a:r>
              <a:rPr lang="en-IE" sz="1600" dirty="0"/>
              <a:t># ranking of each feature</a:t>
            </a:r>
          </a:p>
          <a:p>
            <a:r>
              <a:rPr lang="en-IE" sz="1600" b="1" dirty="0"/>
              <a:t>print (</a:t>
            </a:r>
            <a:r>
              <a:rPr lang="en-IE" sz="1600" b="1" dirty="0" err="1"/>
              <a:t>rfecv.ranking</a:t>
            </a:r>
            <a:r>
              <a:rPr lang="en-IE" sz="1600" b="1" dirty="0"/>
              <a:t>_)</a:t>
            </a:r>
          </a:p>
        </p:txBody>
      </p:sp>
      <p:sp>
        <p:nvSpPr>
          <p:cNvPr id="2" name="Rounded Rectangle 1"/>
          <p:cNvSpPr/>
          <p:nvPr/>
        </p:nvSpPr>
        <p:spPr>
          <a:xfrm>
            <a:off x="3447012" y="4594167"/>
            <a:ext cx="5239788" cy="21273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sz="1600" dirty="0"/>
              <a:t>Execute RFECV to rank features. Print the optimal number of features and the final numerical ranks of the features. </a:t>
            </a:r>
          </a:p>
          <a:p>
            <a:pPr algn="ctr"/>
            <a:endParaRPr lang="en-IE" sz="1600" dirty="0"/>
          </a:p>
          <a:p>
            <a:r>
              <a:rPr lang="en-IE" sz="1600" dirty="0"/>
              <a:t>16</a:t>
            </a:r>
          </a:p>
          <a:p>
            <a:r>
              <a:rPr lang="en-IE" sz="1600" dirty="0"/>
              <a:t>[ 1  1  3  1  1  1  5  2  1  1  1  1  1  1  1  1  4 10  1  6  9  1  1  8</a:t>
            </a:r>
          </a:p>
          <a:p>
            <a:r>
              <a:rPr lang="en-IE" sz="1600" dirty="0"/>
              <a:t>  7]</a:t>
            </a:r>
          </a:p>
        </p:txBody>
      </p:sp>
    </p:spTree>
    <p:extLst>
      <p:ext uri="{BB962C8B-B14F-4D97-AF65-F5344CB8AC3E}">
        <p14:creationId xmlns:p14="http://schemas.microsoft.com/office/powerpoint/2010/main" val="2307750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E70BA-4320-B241-819B-885455C0096B}" type="datetime1">
              <a:rPr lang="en-IE" smtClean="0"/>
              <a:t>16/11/2020</a:t>
            </a:fld>
            <a:endParaRPr lang="en-US"/>
          </a:p>
        </p:txBody>
      </p:sp>
      <p:sp>
        <p:nvSpPr>
          <p:cNvPr id="4" name="Footer Placeholder 3"/>
          <p:cNvSpPr>
            <a:spLocks noGrp="1"/>
          </p:cNvSpPr>
          <p:nvPr>
            <p:ph type="ftr" sz="quarter" idx="11"/>
          </p:nvPr>
        </p:nvSpPr>
        <p:spPr/>
        <p:txBody>
          <a:bodyPr/>
          <a:lstStyle/>
          <a:p>
            <a:r>
              <a:rPr lang="en-US"/>
              <a:t>Cork Institute of Technology</a:t>
            </a:r>
          </a:p>
        </p:txBody>
      </p:sp>
      <p:sp>
        <p:nvSpPr>
          <p:cNvPr id="5" name="Slide Number Placeholder 4"/>
          <p:cNvSpPr>
            <a:spLocks noGrp="1"/>
          </p:cNvSpPr>
          <p:nvPr>
            <p:ph type="sldNum" sz="quarter" idx="12"/>
          </p:nvPr>
        </p:nvSpPr>
        <p:spPr/>
        <p:txBody>
          <a:bodyPr/>
          <a:lstStyle/>
          <a:p>
            <a:fld id="{FDDBDF75-3693-C54B-8322-6DFD8AB2E049}" type="slidenum">
              <a:rPr lang="en-US" smtClean="0"/>
              <a:t>38</a:t>
            </a:fld>
            <a:endParaRPr lang="en-US"/>
          </a:p>
        </p:txBody>
      </p:sp>
      <p:sp>
        <p:nvSpPr>
          <p:cNvPr id="7" name="Rectangle 6"/>
          <p:cNvSpPr/>
          <p:nvPr/>
        </p:nvSpPr>
        <p:spPr>
          <a:xfrm>
            <a:off x="274985" y="732654"/>
            <a:ext cx="7972927" cy="2800767"/>
          </a:xfrm>
          <a:prstGeom prst="rect">
            <a:avLst/>
          </a:prstGeom>
          <a:solidFill>
            <a:srgbClr val="F4FAA4"/>
          </a:solidFill>
          <a:ln>
            <a:solidFill>
              <a:schemeClr val="tx1"/>
            </a:solidFill>
          </a:ln>
        </p:spPr>
        <p:txBody>
          <a:bodyPr wrap="square">
            <a:spAutoFit/>
          </a:bodyPr>
          <a:lstStyle/>
          <a:p>
            <a:endParaRPr lang="en-IE" sz="1600" dirty="0"/>
          </a:p>
          <a:p>
            <a:endParaRPr lang="en-IE" sz="1600" dirty="0"/>
          </a:p>
          <a:p>
            <a:endParaRPr lang="en-IE" sz="1600" dirty="0"/>
          </a:p>
          <a:p>
            <a:r>
              <a:rPr lang="en-IE" sz="1600" dirty="0"/>
              <a:t># select highest ranked features and build a new model</a:t>
            </a:r>
          </a:p>
          <a:p>
            <a:r>
              <a:rPr lang="en-IE" sz="1600" b="1" dirty="0"/>
              <a:t>X = X[ : , </a:t>
            </a:r>
            <a:r>
              <a:rPr lang="en-IE" sz="1600" b="1" dirty="0" err="1"/>
              <a:t>rfecv.support</a:t>
            </a:r>
            <a:r>
              <a:rPr lang="en-IE" sz="1600" b="1" dirty="0"/>
              <a:t>_ ] </a:t>
            </a:r>
          </a:p>
          <a:p>
            <a:endParaRPr lang="en-IE" sz="1600" b="1" dirty="0"/>
          </a:p>
          <a:p>
            <a:r>
              <a:rPr lang="en-IE" sz="1600" b="1" dirty="0" err="1"/>
              <a:t>svm</a:t>
            </a:r>
            <a:r>
              <a:rPr lang="en-IE" sz="1600" b="1" dirty="0"/>
              <a:t> = SVC()</a:t>
            </a:r>
          </a:p>
          <a:p>
            <a:r>
              <a:rPr lang="en-IE" sz="1600" b="1" dirty="0"/>
              <a:t>scores = </a:t>
            </a:r>
            <a:r>
              <a:rPr lang="en-IE" sz="1600" b="1" dirty="0" err="1"/>
              <a:t>model_selection.cross_val_score</a:t>
            </a:r>
            <a:r>
              <a:rPr lang="en-IE" sz="1600" b="1" dirty="0"/>
              <a:t>(</a:t>
            </a:r>
            <a:r>
              <a:rPr lang="en-IE" sz="1600" b="1" dirty="0" err="1"/>
              <a:t>svm</a:t>
            </a:r>
            <a:r>
              <a:rPr lang="en-IE" sz="1600" b="1" dirty="0"/>
              <a:t>, X, y, cv=10)</a:t>
            </a:r>
          </a:p>
          <a:p>
            <a:endParaRPr lang="en-IE" sz="1600" b="1" dirty="0"/>
          </a:p>
          <a:p>
            <a:r>
              <a:rPr lang="en-IE" sz="1600" b="1" dirty="0"/>
              <a:t>print ('Result after feature selection: ',</a:t>
            </a:r>
            <a:r>
              <a:rPr lang="en-IE" sz="1600" b="1" dirty="0" err="1"/>
              <a:t>scores.mean</a:t>
            </a:r>
            <a:r>
              <a:rPr lang="en-IE" sz="1600" b="1" dirty="0"/>
              <a:t>())</a:t>
            </a:r>
          </a:p>
          <a:p>
            <a:endParaRPr lang="en-IE" sz="1600" dirty="0"/>
          </a:p>
        </p:txBody>
      </p:sp>
      <p:sp>
        <p:nvSpPr>
          <p:cNvPr id="2" name="Rounded Rectangle 1"/>
          <p:cNvSpPr/>
          <p:nvPr/>
        </p:nvSpPr>
        <p:spPr>
          <a:xfrm>
            <a:off x="1726342" y="3714192"/>
            <a:ext cx="6521570" cy="196894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sz="1600" dirty="0"/>
              <a:t>Use the Boolean mask array support_ to access the features that are ranked highest (as rank 1). </a:t>
            </a:r>
          </a:p>
          <a:p>
            <a:pPr algn="ctr"/>
            <a:r>
              <a:rPr lang="en-IE" sz="1600" dirty="0"/>
              <a:t>Rebuild the decision tree and assess the accuracy on the reduced dataset.  </a:t>
            </a:r>
          </a:p>
          <a:p>
            <a:pPr algn="ctr"/>
            <a:endParaRPr lang="en-IE" sz="1600" dirty="0"/>
          </a:p>
          <a:p>
            <a:pPr algn="ctr"/>
            <a:r>
              <a:rPr lang="en-IE" sz="1600" b="1" dirty="0"/>
              <a:t>Result after feature selection:  0.879</a:t>
            </a:r>
            <a:endParaRPr lang="en-IE" sz="1600" dirty="0"/>
          </a:p>
        </p:txBody>
      </p:sp>
    </p:spTree>
    <p:extLst>
      <p:ext uri="{BB962C8B-B14F-4D97-AF65-F5344CB8AC3E}">
        <p14:creationId xmlns:p14="http://schemas.microsoft.com/office/powerpoint/2010/main" val="3351430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E" u="sng" dirty="0"/>
              <a:t>Ordinal</a:t>
            </a:r>
            <a:r>
              <a:rPr lang="en-IE" dirty="0"/>
              <a:t> Variables</a:t>
            </a:r>
          </a:p>
        </p:txBody>
      </p:sp>
      <p:sp>
        <p:nvSpPr>
          <p:cNvPr id="3" name="Content Placeholder 1"/>
          <p:cNvSpPr txBox="1">
            <a:spLocks/>
          </p:cNvSpPr>
          <p:nvPr/>
        </p:nvSpPr>
        <p:spPr>
          <a:xfrm>
            <a:off x="457200" y="843041"/>
            <a:ext cx="8062664"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sz="1600" dirty="0"/>
          </a:p>
          <a:p>
            <a:pPr marL="273050" indent="-273050" fontAlgn="base">
              <a:spcBef>
                <a:spcPts val="600"/>
              </a:spcBef>
              <a:spcAft>
                <a:spcPct val="0"/>
              </a:spcAft>
              <a:buClr>
                <a:schemeClr val="accent1"/>
              </a:buClr>
              <a:buSzPct val="76000"/>
              <a:buFont typeface="Wingdings 3" pitchFamily="18" charset="2"/>
              <a:buChar char=""/>
              <a:defRPr/>
            </a:pPr>
            <a:endParaRPr lang="en-IE" sz="1600" dirty="0"/>
          </a:p>
          <a:p>
            <a:pPr marL="273050" indent="-273050" fontAlgn="base">
              <a:spcBef>
                <a:spcPts val="600"/>
              </a:spcBef>
              <a:spcAft>
                <a:spcPct val="0"/>
              </a:spcAft>
              <a:buClr>
                <a:schemeClr val="accent1"/>
              </a:buClr>
              <a:buSzPct val="76000"/>
              <a:buFont typeface="Wingdings 3" pitchFamily="18" charset="2"/>
              <a:buChar char=""/>
              <a:defRPr/>
            </a:pPr>
            <a:r>
              <a:rPr lang="en-IE" dirty="0"/>
              <a:t>To make sure that our learning algorithms interpret the ordinal features correctly we need to convert the </a:t>
            </a:r>
            <a:r>
              <a:rPr lang="en-IE" b="1" dirty="0"/>
              <a:t>categorical string values into integers</a:t>
            </a:r>
            <a:r>
              <a:rPr lang="en-IE" dirty="0"/>
              <a:t>.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Unfortunately, the ordering of ordinal values is typically </a:t>
            </a:r>
            <a:r>
              <a:rPr lang="en-IE" b="1" dirty="0"/>
              <a:t>related to the domain </a:t>
            </a:r>
            <a:r>
              <a:rPr lang="en-IE" dirty="0"/>
              <a:t>and as such there is no automatic mechanism of encoding this information.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Therefore, you need to </a:t>
            </a:r>
            <a:r>
              <a:rPr lang="en-IE" b="1" dirty="0"/>
              <a:t>specify the mapping manually</a:t>
            </a:r>
            <a:r>
              <a:rPr lang="en-IE" dirty="0"/>
              <a:t>, which can be time consuming. In the example on the next slide we specify the mapping for the ordinal feature Grades.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This involves creating a </a:t>
            </a:r>
            <a:r>
              <a:rPr lang="en-IE" b="1" dirty="0"/>
              <a:t>dictionary</a:t>
            </a:r>
            <a:r>
              <a:rPr lang="en-IE" dirty="0"/>
              <a:t> to specify the direct mapping and using a </a:t>
            </a:r>
            <a:r>
              <a:rPr lang="en-IE" b="1" u="sng" dirty="0" err="1"/>
              <a:t>dataframe</a:t>
            </a:r>
            <a:r>
              <a:rPr lang="en-IE" dirty="0"/>
              <a:t> method call </a:t>
            </a:r>
            <a:r>
              <a:rPr lang="en-IE" b="1" dirty="0"/>
              <a:t>map</a:t>
            </a:r>
            <a:r>
              <a:rPr lang="en-IE" dirty="0"/>
              <a:t>.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fontAlgn="base">
              <a:spcBef>
                <a:spcPts val="600"/>
              </a:spcBef>
              <a:spcAft>
                <a:spcPct val="0"/>
              </a:spcAft>
              <a:buClr>
                <a:schemeClr val="accent1"/>
              </a:buClr>
              <a:buSzPct val="76000"/>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p:txBody>
      </p:sp>
    </p:spTree>
    <p:custDataLst>
      <p:tags r:id="rId1"/>
    </p:custDataLst>
    <p:extLst>
      <p:ext uri="{BB962C8B-B14F-4D97-AF65-F5344CB8AC3E}">
        <p14:creationId xmlns:p14="http://schemas.microsoft.com/office/powerpoint/2010/main" val="23149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E70BA-4320-B241-819B-885455C0096B}" type="datetime1">
              <a:rPr lang="en-IE" smtClean="0"/>
              <a:t>16/11/2020</a:t>
            </a:fld>
            <a:endParaRPr lang="en-US"/>
          </a:p>
        </p:txBody>
      </p:sp>
      <p:sp>
        <p:nvSpPr>
          <p:cNvPr id="4" name="Footer Placeholder 3"/>
          <p:cNvSpPr>
            <a:spLocks noGrp="1"/>
          </p:cNvSpPr>
          <p:nvPr>
            <p:ph type="ftr" sz="quarter" idx="11"/>
          </p:nvPr>
        </p:nvSpPr>
        <p:spPr/>
        <p:txBody>
          <a:bodyPr/>
          <a:lstStyle/>
          <a:p>
            <a:r>
              <a:rPr lang="en-US"/>
              <a:t>Cork Institute of Technology</a:t>
            </a:r>
          </a:p>
        </p:txBody>
      </p:sp>
      <p:sp>
        <p:nvSpPr>
          <p:cNvPr id="5" name="Slide Number Placeholder 4"/>
          <p:cNvSpPr>
            <a:spLocks noGrp="1"/>
          </p:cNvSpPr>
          <p:nvPr>
            <p:ph type="sldNum" sz="quarter" idx="12"/>
          </p:nvPr>
        </p:nvSpPr>
        <p:spPr/>
        <p:txBody>
          <a:bodyPr/>
          <a:lstStyle/>
          <a:p>
            <a:fld id="{FDDBDF75-3693-C54B-8322-6DFD8AB2E049}" type="slidenum">
              <a:rPr lang="en-US" smtClean="0"/>
              <a:t>5</a:t>
            </a:fld>
            <a:endParaRPr lang="en-US"/>
          </a:p>
        </p:txBody>
      </p:sp>
      <p:sp>
        <p:nvSpPr>
          <p:cNvPr id="6" name="Rectangle 5"/>
          <p:cNvSpPr/>
          <p:nvPr/>
        </p:nvSpPr>
        <p:spPr>
          <a:xfrm>
            <a:off x="457200" y="1091933"/>
            <a:ext cx="7243011" cy="3231654"/>
          </a:xfrm>
          <a:prstGeom prst="rect">
            <a:avLst/>
          </a:prstGeom>
          <a:solidFill>
            <a:srgbClr val="F4FAA4"/>
          </a:solidFill>
          <a:ln>
            <a:solidFill>
              <a:schemeClr val="tx1"/>
            </a:solidFill>
          </a:ln>
        </p:spPr>
        <p:txBody>
          <a:bodyPr wrap="square">
            <a:spAutoFit/>
          </a:bodyPr>
          <a:lstStyle/>
          <a:p>
            <a:endParaRPr lang="en-IE" sz="1700" dirty="0"/>
          </a:p>
          <a:p>
            <a:r>
              <a:rPr lang="en-IE" sz="1700" dirty="0"/>
              <a:t>import pandas as </a:t>
            </a:r>
            <a:r>
              <a:rPr lang="en-IE" sz="1700" dirty="0" err="1"/>
              <a:t>pd</a:t>
            </a:r>
            <a:endParaRPr lang="en-IE" sz="1700" dirty="0"/>
          </a:p>
          <a:p>
            <a:r>
              <a:rPr lang="en-IE" sz="1700" dirty="0"/>
              <a:t>import </a:t>
            </a:r>
            <a:r>
              <a:rPr lang="en-IE" sz="1700" dirty="0" err="1"/>
              <a:t>numpy</a:t>
            </a:r>
            <a:r>
              <a:rPr lang="en-IE" sz="1700" dirty="0"/>
              <a:t> as np</a:t>
            </a:r>
          </a:p>
          <a:p>
            <a:endParaRPr lang="en-IE" sz="1700" dirty="0"/>
          </a:p>
          <a:p>
            <a:r>
              <a:rPr lang="en-IE" sz="1700" dirty="0" err="1"/>
              <a:t>seriesA</a:t>
            </a:r>
            <a:r>
              <a:rPr lang="en-IE" sz="1700" dirty="0"/>
              <a:t> = </a:t>
            </a:r>
            <a:r>
              <a:rPr lang="en-IE" sz="1700" dirty="0" err="1"/>
              <a:t>pd.Series</a:t>
            </a:r>
            <a:r>
              <a:rPr lang="en-IE" sz="1700" dirty="0"/>
              <a:t>(['A', 'C', 'B'])</a:t>
            </a:r>
          </a:p>
          <a:p>
            <a:r>
              <a:rPr lang="en-IE" sz="1700" dirty="0" err="1"/>
              <a:t>seriesB</a:t>
            </a:r>
            <a:r>
              <a:rPr lang="en-IE" sz="1700" dirty="0"/>
              <a:t> = </a:t>
            </a:r>
            <a:r>
              <a:rPr lang="en-IE" sz="1700" dirty="0" err="1"/>
              <a:t>pd.Series</a:t>
            </a:r>
            <a:r>
              <a:rPr lang="en-IE" sz="1700" dirty="0"/>
              <a:t>([21, 18, 19])</a:t>
            </a:r>
          </a:p>
          <a:p>
            <a:r>
              <a:rPr lang="en-IE" sz="1700" dirty="0" err="1"/>
              <a:t>seriesC</a:t>
            </a:r>
            <a:r>
              <a:rPr lang="en-IE" sz="1700" dirty="0"/>
              <a:t> = </a:t>
            </a:r>
            <a:r>
              <a:rPr lang="en-IE" sz="1700" dirty="0" err="1"/>
              <a:t>pd.Series</a:t>
            </a:r>
            <a:r>
              <a:rPr lang="en-IE" sz="1700" dirty="0"/>
              <a:t>([4, 1, 1])</a:t>
            </a:r>
          </a:p>
          <a:p>
            <a:r>
              <a:rPr lang="en-IE" sz="1700" dirty="0" err="1"/>
              <a:t>seriesD</a:t>
            </a:r>
            <a:r>
              <a:rPr lang="en-IE" sz="1700" dirty="0"/>
              <a:t> = </a:t>
            </a:r>
            <a:r>
              <a:rPr lang="en-IE" sz="1700" dirty="0" err="1"/>
              <a:t>pd.Series</a:t>
            </a:r>
            <a:r>
              <a:rPr lang="en-IE" sz="1700" dirty="0"/>
              <a:t>(['Computing', 'Biology’, Chemistry'])</a:t>
            </a:r>
          </a:p>
          <a:p>
            <a:endParaRPr lang="en-IE" sz="1700" dirty="0"/>
          </a:p>
          <a:p>
            <a:r>
              <a:rPr lang="en-IE" sz="1700" dirty="0" err="1"/>
              <a:t>df</a:t>
            </a:r>
            <a:r>
              <a:rPr lang="en-IE" sz="1700" dirty="0"/>
              <a:t> = </a:t>
            </a:r>
            <a:r>
              <a:rPr lang="en-IE" sz="1700" dirty="0" err="1"/>
              <a:t>pd.DataFrame</a:t>
            </a:r>
            <a:r>
              <a:rPr lang="en-IE" sz="1700" dirty="0"/>
              <a:t>({'Grade' : </a:t>
            </a:r>
            <a:r>
              <a:rPr lang="en-IE" sz="1700" dirty="0" err="1"/>
              <a:t>seriesA</a:t>
            </a:r>
            <a:r>
              <a:rPr lang="en-IE" sz="1700" dirty="0"/>
              <a:t>,  'Age' : </a:t>
            </a:r>
            <a:r>
              <a:rPr lang="en-IE" sz="1700" dirty="0" err="1"/>
              <a:t>seriesB</a:t>
            </a:r>
            <a:r>
              <a:rPr lang="en-IE" sz="1700" dirty="0"/>
              <a:t>, '</a:t>
            </a:r>
            <a:r>
              <a:rPr lang="en-IE" sz="1700" dirty="0" err="1"/>
              <a:t>DegreeYear</a:t>
            </a:r>
            <a:r>
              <a:rPr lang="en-IE" sz="1700" dirty="0"/>
              <a:t>' : </a:t>
            </a:r>
            <a:r>
              <a:rPr lang="en-IE" sz="1700" dirty="0" err="1"/>
              <a:t>seriesC</a:t>
            </a:r>
            <a:r>
              <a:rPr lang="en-IE" sz="1700" dirty="0"/>
              <a:t>,</a:t>
            </a:r>
          </a:p>
          <a:p>
            <a:r>
              <a:rPr lang="en-IE" sz="1700" dirty="0"/>
              <a:t>               'Department' : </a:t>
            </a:r>
            <a:r>
              <a:rPr lang="en-IE" sz="1700" dirty="0" err="1"/>
              <a:t>seriesD</a:t>
            </a:r>
            <a:r>
              <a:rPr lang="en-IE" sz="1700" dirty="0"/>
              <a:t>})</a:t>
            </a:r>
          </a:p>
          <a:p>
            <a:r>
              <a:rPr lang="en-IE" sz="1700" dirty="0"/>
              <a:t>print (</a:t>
            </a:r>
            <a:r>
              <a:rPr lang="en-IE" sz="1700" dirty="0" err="1"/>
              <a:t>df</a:t>
            </a:r>
            <a:r>
              <a:rPr lang="en-IE" sz="1700" dirty="0"/>
              <a:t>)</a:t>
            </a:r>
          </a:p>
        </p:txBody>
      </p:sp>
      <p:sp>
        <p:nvSpPr>
          <p:cNvPr id="8" name="TextBox 7"/>
          <p:cNvSpPr txBox="1"/>
          <p:nvPr/>
        </p:nvSpPr>
        <p:spPr>
          <a:xfrm>
            <a:off x="457199" y="232475"/>
            <a:ext cx="7601919" cy="369332"/>
          </a:xfrm>
          <a:prstGeom prst="rect">
            <a:avLst/>
          </a:prstGeom>
          <a:noFill/>
        </p:spPr>
        <p:txBody>
          <a:bodyPr wrap="square" rtlCol="0">
            <a:spAutoFit/>
          </a:bodyPr>
          <a:lstStyle/>
          <a:p>
            <a:r>
              <a:rPr lang="en-IE" dirty="0"/>
              <a:t>In the following examples we will use the </a:t>
            </a:r>
            <a:r>
              <a:rPr lang="en-IE" dirty="0" err="1"/>
              <a:t>dataframe</a:t>
            </a:r>
            <a:r>
              <a:rPr lang="en-IE" dirty="0"/>
              <a:t> below </a:t>
            </a:r>
          </a:p>
        </p:txBody>
      </p:sp>
      <p:pic>
        <p:nvPicPr>
          <p:cNvPr id="2" name="Picture 1">
            <a:extLst>
              <a:ext uri="{FF2B5EF4-FFF2-40B4-BE49-F238E27FC236}">
                <a16:creationId xmlns:a16="http://schemas.microsoft.com/office/drawing/2014/main" id="{004B8A67-9CB8-4C4D-9BF0-CE9ECF9C866F}"/>
              </a:ext>
            </a:extLst>
          </p:cNvPr>
          <p:cNvPicPr>
            <a:picLocks noChangeAspect="1"/>
          </p:cNvPicPr>
          <p:nvPr/>
        </p:nvPicPr>
        <p:blipFill>
          <a:blip r:embed="rId2"/>
          <a:stretch>
            <a:fillRect/>
          </a:stretch>
        </p:blipFill>
        <p:spPr>
          <a:xfrm>
            <a:off x="4067175" y="4855326"/>
            <a:ext cx="3905250" cy="838200"/>
          </a:xfrm>
          <a:prstGeom prst="rect">
            <a:avLst/>
          </a:prstGeom>
          <a:ln>
            <a:solidFill>
              <a:schemeClr val="tx1"/>
            </a:solidFill>
          </a:ln>
        </p:spPr>
      </p:pic>
    </p:spTree>
    <p:extLst>
      <p:ext uri="{BB962C8B-B14F-4D97-AF65-F5344CB8AC3E}">
        <p14:creationId xmlns:p14="http://schemas.microsoft.com/office/powerpoint/2010/main" val="240803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E70BA-4320-B241-819B-885455C0096B}" type="datetime1">
              <a:rPr lang="en-IE" smtClean="0"/>
              <a:t>16/11/2020</a:t>
            </a:fld>
            <a:endParaRPr lang="en-US"/>
          </a:p>
        </p:txBody>
      </p:sp>
      <p:sp>
        <p:nvSpPr>
          <p:cNvPr id="4" name="Footer Placeholder 3"/>
          <p:cNvSpPr>
            <a:spLocks noGrp="1"/>
          </p:cNvSpPr>
          <p:nvPr>
            <p:ph type="ftr" sz="quarter" idx="11"/>
          </p:nvPr>
        </p:nvSpPr>
        <p:spPr/>
        <p:txBody>
          <a:bodyPr/>
          <a:lstStyle/>
          <a:p>
            <a:r>
              <a:rPr lang="en-US"/>
              <a:t>Cork Institute of Technology</a:t>
            </a:r>
          </a:p>
        </p:txBody>
      </p:sp>
      <p:sp>
        <p:nvSpPr>
          <p:cNvPr id="5" name="Slide Number Placeholder 4"/>
          <p:cNvSpPr>
            <a:spLocks noGrp="1"/>
          </p:cNvSpPr>
          <p:nvPr>
            <p:ph type="sldNum" sz="quarter" idx="12"/>
          </p:nvPr>
        </p:nvSpPr>
        <p:spPr/>
        <p:txBody>
          <a:bodyPr/>
          <a:lstStyle/>
          <a:p>
            <a:fld id="{FDDBDF75-3693-C54B-8322-6DFD8AB2E049}" type="slidenum">
              <a:rPr lang="en-US" smtClean="0"/>
              <a:t>6</a:t>
            </a:fld>
            <a:endParaRPr lang="en-US"/>
          </a:p>
        </p:txBody>
      </p:sp>
      <p:sp>
        <p:nvSpPr>
          <p:cNvPr id="7" name="Rectangle 6"/>
          <p:cNvSpPr/>
          <p:nvPr/>
        </p:nvSpPr>
        <p:spPr>
          <a:xfrm>
            <a:off x="457200" y="270288"/>
            <a:ext cx="7243011" cy="1923604"/>
          </a:xfrm>
          <a:prstGeom prst="rect">
            <a:avLst/>
          </a:prstGeom>
          <a:solidFill>
            <a:srgbClr val="F4FAA4"/>
          </a:solidFill>
          <a:ln>
            <a:solidFill>
              <a:schemeClr val="tx1"/>
            </a:solidFill>
          </a:ln>
        </p:spPr>
        <p:txBody>
          <a:bodyPr wrap="square">
            <a:spAutoFit/>
          </a:bodyPr>
          <a:lstStyle/>
          <a:p>
            <a:r>
              <a:rPr lang="en-IE" sz="1700" dirty="0"/>
              <a:t># continued from previous slide</a:t>
            </a:r>
          </a:p>
          <a:p>
            <a:endParaRPr lang="en-IE" sz="1700" dirty="0"/>
          </a:p>
          <a:p>
            <a:r>
              <a:rPr lang="en-IE" sz="1700" b="1" dirty="0" err="1"/>
              <a:t>grade_mapping</a:t>
            </a:r>
            <a:r>
              <a:rPr lang="en-IE" sz="1700" b="1" dirty="0"/>
              <a:t> = {'F':0, 'D':1, 'C':2, 'B':3, 'A':4}</a:t>
            </a:r>
          </a:p>
          <a:p>
            <a:endParaRPr lang="en-IE" sz="1700" dirty="0"/>
          </a:p>
          <a:p>
            <a:r>
              <a:rPr lang="en-IE" sz="1700" dirty="0" err="1"/>
              <a:t>df</a:t>
            </a:r>
            <a:r>
              <a:rPr lang="en-IE" sz="1700" dirty="0"/>
              <a:t>['Grade'] = </a:t>
            </a:r>
            <a:r>
              <a:rPr lang="en-IE" sz="1700" dirty="0" err="1"/>
              <a:t>df</a:t>
            </a:r>
            <a:r>
              <a:rPr lang="en-IE" sz="1700" dirty="0"/>
              <a:t>['Grade'].</a:t>
            </a:r>
            <a:r>
              <a:rPr lang="en-IE" sz="1700" b="1" dirty="0"/>
              <a:t>map</a:t>
            </a:r>
            <a:r>
              <a:rPr lang="en-IE" sz="1700" dirty="0"/>
              <a:t>(</a:t>
            </a:r>
            <a:r>
              <a:rPr lang="en-IE" sz="1700" dirty="0" err="1"/>
              <a:t>grade_mapping</a:t>
            </a:r>
            <a:r>
              <a:rPr lang="en-IE" sz="1700" dirty="0"/>
              <a:t>)</a:t>
            </a:r>
          </a:p>
          <a:p>
            <a:endParaRPr lang="en-IE" sz="1700" dirty="0"/>
          </a:p>
          <a:p>
            <a:r>
              <a:rPr lang="en-IE" sz="1700" dirty="0"/>
              <a:t>print (</a:t>
            </a:r>
            <a:r>
              <a:rPr lang="en-IE" sz="1700" dirty="0" err="1"/>
              <a:t>df</a:t>
            </a:r>
            <a:r>
              <a:rPr lang="en-IE" sz="1700" dirty="0"/>
              <a:t>)</a:t>
            </a:r>
          </a:p>
        </p:txBody>
      </p:sp>
      <p:pic>
        <p:nvPicPr>
          <p:cNvPr id="9" name="Picture 8"/>
          <p:cNvPicPr>
            <a:picLocks noChangeAspect="1"/>
          </p:cNvPicPr>
          <p:nvPr/>
        </p:nvPicPr>
        <p:blipFill>
          <a:blip r:embed="rId2"/>
          <a:stretch>
            <a:fillRect/>
          </a:stretch>
        </p:blipFill>
        <p:spPr>
          <a:xfrm>
            <a:off x="4958293" y="2466521"/>
            <a:ext cx="3991978" cy="1852487"/>
          </a:xfrm>
          <a:prstGeom prst="rect">
            <a:avLst/>
          </a:prstGeom>
          <a:ln>
            <a:solidFill>
              <a:schemeClr val="tx1"/>
            </a:solidFill>
          </a:ln>
        </p:spPr>
      </p:pic>
      <p:sp>
        <p:nvSpPr>
          <p:cNvPr id="10" name="TextBox 9"/>
          <p:cNvSpPr txBox="1"/>
          <p:nvPr/>
        </p:nvSpPr>
        <p:spPr>
          <a:xfrm>
            <a:off x="437245" y="4760282"/>
            <a:ext cx="6517037" cy="1323439"/>
          </a:xfrm>
          <a:prstGeom prst="rect">
            <a:avLst/>
          </a:prstGeom>
          <a:solidFill>
            <a:schemeClr val="bg1"/>
          </a:solidFill>
          <a:ln>
            <a:solidFill>
              <a:schemeClr val="tx1"/>
            </a:solidFill>
          </a:ln>
        </p:spPr>
        <p:txBody>
          <a:bodyPr wrap="square" rtlCol="0">
            <a:spAutoFit/>
          </a:bodyPr>
          <a:lstStyle/>
          <a:p>
            <a:r>
              <a:rPr lang="en-IE" sz="1600" dirty="0"/>
              <a:t>Notice we create a dictionary that provides a mapping from letter grades to numerical values. </a:t>
            </a:r>
          </a:p>
          <a:p>
            <a:endParaRPr lang="en-IE" sz="1600" dirty="0"/>
          </a:p>
          <a:p>
            <a:r>
              <a:rPr lang="en-IE" sz="1600" dirty="0"/>
              <a:t>We then provide call the map method for the Grade column, which takes the dictionary as an argument. </a:t>
            </a:r>
          </a:p>
        </p:txBody>
      </p:sp>
    </p:spTree>
    <p:extLst>
      <p:ext uri="{BB962C8B-B14F-4D97-AF65-F5344CB8AC3E}">
        <p14:creationId xmlns:p14="http://schemas.microsoft.com/office/powerpoint/2010/main" val="359414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E" sz="3600" dirty="0"/>
              <a:t>Nominal Values – Encode as Integer Values</a:t>
            </a:r>
          </a:p>
        </p:txBody>
      </p:sp>
      <p:sp>
        <p:nvSpPr>
          <p:cNvPr id="3" name="Content Placeholder 1"/>
          <p:cNvSpPr txBox="1">
            <a:spLocks/>
          </p:cNvSpPr>
          <p:nvPr/>
        </p:nvSpPr>
        <p:spPr>
          <a:xfrm>
            <a:off x="344606" y="1059171"/>
            <a:ext cx="8454788"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r>
              <a:rPr lang="en-IE" dirty="0"/>
              <a:t>For nominal values we could directly </a:t>
            </a:r>
            <a:r>
              <a:rPr lang="en-IE" b="1" u="sng" dirty="0"/>
              <a:t>encode them into integer values </a:t>
            </a:r>
            <a:r>
              <a:rPr lang="en-IE" dirty="0"/>
              <a:t>using the </a:t>
            </a:r>
            <a:r>
              <a:rPr lang="en-IE" b="1" dirty="0" err="1"/>
              <a:t>OrdinalEncoder</a:t>
            </a:r>
            <a:r>
              <a:rPr lang="en-IE" b="1" dirty="0"/>
              <a:t> </a:t>
            </a:r>
            <a:r>
              <a:rPr lang="en-IE" dirty="0"/>
              <a:t>from </a:t>
            </a:r>
            <a:r>
              <a:rPr lang="en-IE" dirty="0" err="1"/>
              <a:t>Scikitlearn</a:t>
            </a:r>
            <a:r>
              <a:rPr lang="en-IE" dirty="0"/>
              <a:t>. After the transform operation the </a:t>
            </a:r>
            <a:r>
              <a:rPr lang="en-IE" dirty="0" err="1"/>
              <a:t>OrdinalEncoder</a:t>
            </a:r>
            <a:r>
              <a:rPr lang="en-IE" dirty="0"/>
              <a:t> will return an array of numerical values. </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fontAlgn="base">
              <a:spcBef>
                <a:spcPts val="600"/>
              </a:spcBef>
              <a:spcAft>
                <a:spcPct val="0"/>
              </a:spcAft>
              <a:buClr>
                <a:schemeClr val="accent1"/>
              </a:buClr>
              <a:buSzPct val="76000"/>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p:txBody>
      </p:sp>
      <p:sp>
        <p:nvSpPr>
          <p:cNvPr id="4" name="Rectangle 3"/>
          <p:cNvSpPr/>
          <p:nvPr/>
        </p:nvSpPr>
        <p:spPr>
          <a:xfrm>
            <a:off x="566036" y="2123872"/>
            <a:ext cx="7243011" cy="1923604"/>
          </a:xfrm>
          <a:prstGeom prst="rect">
            <a:avLst/>
          </a:prstGeom>
          <a:solidFill>
            <a:srgbClr val="F4FAA4"/>
          </a:solidFill>
          <a:ln>
            <a:solidFill>
              <a:schemeClr val="tx1"/>
            </a:solidFill>
          </a:ln>
        </p:spPr>
        <p:txBody>
          <a:bodyPr wrap="square">
            <a:spAutoFit/>
          </a:bodyPr>
          <a:lstStyle/>
          <a:p>
            <a:r>
              <a:rPr lang="en-IE" sz="1700" dirty="0"/>
              <a:t>from </a:t>
            </a:r>
            <a:r>
              <a:rPr lang="en-IE" sz="1700" dirty="0" err="1"/>
              <a:t>sklearn.preprocessing</a:t>
            </a:r>
            <a:r>
              <a:rPr lang="en-IE" sz="1700" dirty="0"/>
              <a:t> import </a:t>
            </a:r>
            <a:r>
              <a:rPr lang="en-IE" sz="1700" dirty="0" err="1"/>
              <a:t>OrdinalEncoder</a:t>
            </a:r>
            <a:endParaRPr lang="en-IE" sz="1700" dirty="0"/>
          </a:p>
          <a:p>
            <a:endParaRPr lang="en-IE" sz="1700" dirty="0"/>
          </a:p>
          <a:p>
            <a:r>
              <a:rPr lang="en-IE" sz="1700" b="1" dirty="0" err="1"/>
              <a:t>enc</a:t>
            </a:r>
            <a:r>
              <a:rPr lang="en-IE" sz="1700" b="1" dirty="0"/>
              <a:t> = </a:t>
            </a:r>
            <a:r>
              <a:rPr lang="en-IE" sz="1700" b="1" dirty="0" err="1"/>
              <a:t>OrdinalEncoder</a:t>
            </a:r>
            <a:r>
              <a:rPr lang="en-IE" sz="1700" b="1" dirty="0"/>
              <a:t>()</a:t>
            </a:r>
          </a:p>
          <a:p>
            <a:endParaRPr lang="en-IE" sz="1700" b="1" dirty="0"/>
          </a:p>
          <a:p>
            <a:r>
              <a:rPr lang="en-IE" sz="1700" dirty="0" err="1"/>
              <a:t>df</a:t>
            </a:r>
            <a:r>
              <a:rPr lang="en-IE" sz="1700" dirty="0"/>
              <a:t>["Department"] = </a:t>
            </a:r>
            <a:r>
              <a:rPr lang="en-IE" sz="1700" b="1" dirty="0" err="1"/>
              <a:t>enc.fit_transform</a:t>
            </a:r>
            <a:r>
              <a:rPr lang="en-IE" sz="1700" dirty="0"/>
              <a:t>(</a:t>
            </a:r>
            <a:r>
              <a:rPr lang="en-IE" sz="1700" dirty="0" err="1"/>
              <a:t>df</a:t>
            </a:r>
            <a:r>
              <a:rPr lang="en-IE" sz="1700" dirty="0"/>
              <a:t>[["Department"]])</a:t>
            </a:r>
          </a:p>
          <a:p>
            <a:endParaRPr lang="en-IE" sz="1700" dirty="0"/>
          </a:p>
          <a:p>
            <a:r>
              <a:rPr lang="en-IE" sz="1700" dirty="0"/>
              <a:t>print (</a:t>
            </a:r>
            <a:r>
              <a:rPr lang="en-IE" sz="1700" dirty="0" err="1"/>
              <a:t>df</a:t>
            </a:r>
            <a:r>
              <a:rPr lang="en-IE" sz="1700" dirty="0"/>
              <a:t>)</a:t>
            </a:r>
          </a:p>
        </p:txBody>
      </p:sp>
      <p:pic>
        <p:nvPicPr>
          <p:cNvPr id="7" name="Picture 6">
            <a:extLst>
              <a:ext uri="{FF2B5EF4-FFF2-40B4-BE49-F238E27FC236}">
                <a16:creationId xmlns:a16="http://schemas.microsoft.com/office/drawing/2014/main" id="{C88CDD67-A337-4D01-8A65-8DF5D182E218}"/>
              </a:ext>
            </a:extLst>
          </p:cNvPr>
          <p:cNvPicPr>
            <a:picLocks noChangeAspect="1"/>
          </p:cNvPicPr>
          <p:nvPr/>
        </p:nvPicPr>
        <p:blipFill>
          <a:blip r:embed="rId4"/>
          <a:stretch>
            <a:fillRect/>
          </a:stretch>
        </p:blipFill>
        <p:spPr>
          <a:xfrm>
            <a:off x="3728258" y="4321021"/>
            <a:ext cx="4656512" cy="2236351"/>
          </a:xfrm>
          <a:prstGeom prst="rect">
            <a:avLst/>
          </a:prstGeom>
          <a:ln>
            <a:solidFill>
              <a:schemeClr val="tx1"/>
            </a:solidFill>
          </a:ln>
        </p:spPr>
      </p:pic>
    </p:spTree>
    <p:custDataLst>
      <p:tags r:id="rId1"/>
    </p:custDataLst>
    <p:extLst>
      <p:ext uri="{BB962C8B-B14F-4D97-AF65-F5344CB8AC3E}">
        <p14:creationId xmlns:p14="http://schemas.microsoft.com/office/powerpoint/2010/main" val="123741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IE" dirty="0"/>
              <a:t>Encoding Categorical Features – Nominal Values</a:t>
            </a:r>
          </a:p>
        </p:txBody>
      </p:sp>
      <p:sp>
        <p:nvSpPr>
          <p:cNvPr id="3" name="Content Placeholder 1"/>
          <p:cNvSpPr txBox="1">
            <a:spLocks/>
          </p:cNvSpPr>
          <p:nvPr/>
        </p:nvSpPr>
        <p:spPr>
          <a:xfrm>
            <a:off x="472966" y="843041"/>
            <a:ext cx="8062664"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r>
              <a:rPr lang="en-IE" sz="2000" dirty="0"/>
              <a:t>Inadvertently, we have </a:t>
            </a:r>
            <a:r>
              <a:rPr lang="en-IE" sz="2000" b="1" dirty="0"/>
              <a:t>now specified a ordering </a:t>
            </a:r>
            <a:r>
              <a:rPr lang="en-IE" sz="2000" dirty="0"/>
              <a:t>on a nominal categorical feature. </a:t>
            </a:r>
          </a:p>
          <a:p>
            <a:pPr marL="273050" indent="-273050" fontAlgn="base">
              <a:spcBef>
                <a:spcPts val="600"/>
              </a:spcBef>
              <a:spcAft>
                <a:spcPct val="0"/>
              </a:spcAft>
              <a:buClr>
                <a:schemeClr val="accent1"/>
              </a:buClr>
              <a:buSzPct val="76000"/>
              <a:buFont typeface="Wingdings 3" pitchFamily="18" charset="2"/>
              <a:buChar char=""/>
              <a:defRPr/>
            </a:pPr>
            <a:r>
              <a:rPr lang="en-IE" sz="2000" dirty="0"/>
              <a:t>Although the Department feature has no specific ordering, a learning algorithm will view the encoding as an ordering. Notice that that Computing is closer to Chemistry then it is to Biology. </a:t>
            </a:r>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a:p>
            <a:pPr fontAlgn="base">
              <a:spcBef>
                <a:spcPts val="600"/>
              </a:spcBef>
              <a:spcAft>
                <a:spcPct val="0"/>
              </a:spcAft>
              <a:buClr>
                <a:schemeClr val="accent1"/>
              </a:buClr>
              <a:buSzPct val="76000"/>
              <a:defRPr/>
            </a:pPr>
            <a:endParaRPr lang="en-IE" sz="2000" dirty="0"/>
          </a:p>
          <a:p>
            <a:pPr marL="273050" indent="-273050" fontAlgn="base">
              <a:spcBef>
                <a:spcPts val="600"/>
              </a:spcBef>
              <a:spcAft>
                <a:spcPct val="0"/>
              </a:spcAft>
              <a:buClr>
                <a:schemeClr val="accent1"/>
              </a:buClr>
              <a:buSzPct val="76000"/>
              <a:buFont typeface="Wingdings 3" pitchFamily="18" charset="2"/>
              <a:buChar char=""/>
              <a:defRPr/>
            </a:pPr>
            <a:endParaRPr lang="en-IE" sz="2000" dirty="0"/>
          </a:p>
        </p:txBody>
      </p:sp>
      <p:pic>
        <p:nvPicPr>
          <p:cNvPr id="4" name="Picture 3"/>
          <p:cNvPicPr>
            <a:picLocks noChangeAspect="1"/>
          </p:cNvPicPr>
          <p:nvPr/>
        </p:nvPicPr>
        <p:blipFill>
          <a:blip r:embed="rId4"/>
          <a:stretch>
            <a:fillRect/>
          </a:stretch>
        </p:blipFill>
        <p:spPr>
          <a:xfrm>
            <a:off x="2292928" y="1522403"/>
            <a:ext cx="4656512" cy="2236351"/>
          </a:xfrm>
          <a:prstGeom prst="rect">
            <a:avLst/>
          </a:prstGeom>
          <a:ln>
            <a:solidFill>
              <a:schemeClr val="tx1"/>
            </a:solidFill>
          </a:ln>
        </p:spPr>
      </p:pic>
    </p:spTree>
    <p:custDataLst>
      <p:tags r:id="rId1"/>
    </p:custDataLst>
    <p:extLst>
      <p:ext uri="{BB962C8B-B14F-4D97-AF65-F5344CB8AC3E}">
        <p14:creationId xmlns:p14="http://schemas.microsoft.com/office/powerpoint/2010/main" val="226858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E" sz="3200" dirty="0"/>
              <a:t>Encoding Categorical Features – Nominal Values</a:t>
            </a:r>
          </a:p>
        </p:txBody>
      </p:sp>
      <p:sp>
        <p:nvSpPr>
          <p:cNvPr id="3" name="Content Placeholder 1"/>
          <p:cNvSpPr txBox="1">
            <a:spLocks/>
          </p:cNvSpPr>
          <p:nvPr/>
        </p:nvSpPr>
        <p:spPr>
          <a:xfrm>
            <a:off x="228600" y="854133"/>
            <a:ext cx="8686800" cy="4899248"/>
          </a:xfrm>
          <a:prstGeom prst="rect">
            <a:avLst/>
          </a:prstGeom>
        </p:spPr>
        <p:txBody>
          <a:bodyPr/>
          <a:lstStyle/>
          <a:p>
            <a:pPr marL="273050" indent="-273050" fontAlgn="base">
              <a:spcBef>
                <a:spcPts val="600"/>
              </a:spcBef>
              <a:spcAft>
                <a:spcPct val="0"/>
              </a:spcAft>
              <a:buClr>
                <a:schemeClr val="accent1"/>
              </a:buClr>
              <a:buSzPct val="76000"/>
              <a:buFont typeface="Wingdings 3" pitchFamily="18" charset="2"/>
              <a:buChar char=""/>
              <a:defRPr/>
            </a:pPr>
            <a:endParaRPr lang="en-IE" sz="1600"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A common way of addressing this problem is to use a technique referred to as ‘</a:t>
            </a:r>
            <a:r>
              <a:rPr lang="en-IE" b="1" dirty="0"/>
              <a:t>one-hot encoding</a:t>
            </a:r>
            <a:r>
              <a:rPr lang="en-IE" dirty="0"/>
              <a:t>’. </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fontAlgn="base">
              <a:spcBef>
                <a:spcPts val="600"/>
              </a:spcBef>
              <a:spcAft>
                <a:spcPct val="0"/>
              </a:spcAft>
              <a:buClr>
                <a:schemeClr val="accent1"/>
              </a:buClr>
              <a:buSzPct val="76000"/>
              <a:defRPr/>
            </a:pPr>
            <a:r>
              <a:rPr lang="en-US" dirty="0"/>
              <a:t>One hot encoding transforms each categorical feature with </a:t>
            </a:r>
            <a:r>
              <a:rPr lang="en-US" b="1" dirty="0"/>
              <a:t>n </a:t>
            </a:r>
            <a:r>
              <a:rPr lang="en-US" dirty="0"/>
              <a:t>possible values into </a:t>
            </a:r>
            <a:r>
              <a:rPr lang="en-US" b="1" dirty="0"/>
              <a:t>n </a:t>
            </a:r>
            <a:r>
              <a:rPr lang="en-US" dirty="0"/>
              <a:t>binary features</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r>
              <a:rPr lang="en-IE" dirty="0"/>
              <a:t>In the example on the previous slide we could convert the </a:t>
            </a:r>
            <a:r>
              <a:rPr lang="en-IE" b="1" dirty="0"/>
              <a:t>Department</a:t>
            </a:r>
            <a:r>
              <a:rPr lang="en-IE" dirty="0"/>
              <a:t> feature into three new binary features: Computing, Biology and Chemistry. </a:t>
            </a:r>
          </a:p>
          <a:p>
            <a:pPr marL="730250" lvl="1" indent="-273050" fontAlgn="base">
              <a:spcBef>
                <a:spcPts val="600"/>
              </a:spcBef>
              <a:spcAft>
                <a:spcPct val="0"/>
              </a:spcAft>
              <a:buClr>
                <a:schemeClr val="accent1"/>
              </a:buClr>
              <a:buSzPct val="76000"/>
              <a:buFont typeface="Wingdings 3" pitchFamily="18" charset="2"/>
              <a:buChar char=""/>
              <a:defRPr/>
            </a:pPr>
            <a:r>
              <a:rPr lang="en-IE" dirty="0"/>
              <a:t>Binary values can then be used indicate the presence of a particular department. </a:t>
            </a:r>
          </a:p>
          <a:p>
            <a:pPr marL="730250" lvl="1" indent="-273050" fontAlgn="base">
              <a:spcBef>
                <a:spcPts val="600"/>
              </a:spcBef>
              <a:spcAft>
                <a:spcPct val="0"/>
              </a:spcAft>
              <a:buClr>
                <a:schemeClr val="accent1"/>
              </a:buClr>
              <a:buSzPct val="76000"/>
              <a:buFont typeface="Wingdings 3" pitchFamily="18" charset="2"/>
              <a:buChar char=""/>
              <a:defRPr/>
            </a:pPr>
            <a:r>
              <a:rPr lang="en-IE" dirty="0"/>
              <a:t>For example, a Computing sample would be encoded as Computing = 1, Chemistry = 0 and Biology = 0</a:t>
            </a:r>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a:p>
            <a:pPr fontAlgn="base">
              <a:spcBef>
                <a:spcPts val="600"/>
              </a:spcBef>
              <a:spcAft>
                <a:spcPct val="0"/>
              </a:spcAft>
              <a:buClr>
                <a:schemeClr val="accent1"/>
              </a:buClr>
              <a:buSzPct val="76000"/>
              <a:defRPr/>
            </a:pPr>
            <a:endParaRPr lang="en-IE" dirty="0"/>
          </a:p>
          <a:p>
            <a:pPr marL="273050" indent="-273050" fontAlgn="base">
              <a:spcBef>
                <a:spcPts val="600"/>
              </a:spcBef>
              <a:spcAft>
                <a:spcPct val="0"/>
              </a:spcAft>
              <a:buClr>
                <a:schemeClr val="accent1"/>
              </a:buClr>
              <a:buSzPct val="76000"/>
              <a:buFont typeface="Wingdings 3" pitchFamily="18" charset="2"/>
              <a:buChar char=""/>
              <a:defRPr/>
            </a:pPr>
            <a:endParaRPr lang="en-IE" dirty="0"/>
          </a:p>
        </p:txBody>
      </p:sp>
      <p:sp>
        <p:nvSpPr>
          <p:cNvPr id="4" name="Rectangle: Rounded Corners 3">
            <a:extLst>
              <a:ext uri="{FF2B5EF4-FFF2-40B4-BE49-F238E27FC236}">
                <a16:creationId xmlns:a16="http://schemas.microsoft.com/office/drawing/2014/main" id="{2E008D49-D9BA-467A-B88A-9CBBD672219B}"/>
              </a:ext>
            </a:extLst>
          </p:cNvPr>
          <p:cNvSpPr/>
          <p:nvPr/>
        </p:nvSpPr>
        <p:spPr>
          <a:xfrm>
            <a:off x="149629" y="2261062"/>
            <a:ext cx="8686800" cy="1052945"/>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Tree>
    <p:custDataLst>
      <p:tags r:id="rId1"/>
    </p:custDataLst>
    <p:extLst>
      <p:ext uri="{BB962C8B-B14F-4D97-AF65-F5344CB8AC3E}">
        <p14:creationId xmlns:p14="http://schemas.microsoft.com/office/powerpoint/2010/main" val="35970518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73a9cebf-4744-47d0-af2d-42a60983683a"/>
  <p:tag name="ARTICULATE_SLIDE_PAUSE" val="1"/>
  <p:tag name="ARTICULATE_NAV_LEVEL" val="1"/>
  <p:tag name="ARTICULATE_PLAYLIST_ID" val="-1"/>
  <p:tag name="ARTICULATE_LOCK_SLIDE" val="0"/>
  <p:tag name="ARTICULATE_SLIDE_NAV" val="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FE208F4D776F4E919DC94375E74E9B" ma:contentTypeVersion="11" ma:contentTypeDescription="Create a new document." ma:contentTypeScope="" ma:versionID="0293aaa9a053669e774f083612348ab7">
  <xsd:schema xmlns:xsd="http://www.w3.org/2001/XMLSchema" xmlns:xs="http://www.w3.org/2001/XMLSchema" xmlns:p="http://schemas.microsoft.com/office/2006/metadata/properties" xmlns:ns3="8863429e-fe09-4dcf-8bc9-5612297cd47b" xmlns:ns4="0abc3e98-80a7-4dd5-9a73-421c154fd636" targetNamespace="http://schemas.microsoft.com/office/2006/metadata/properties" ma:root="true" ma:fieldsID="7c507fd09e805ea94e26ce29de4152c8" ns3:_="" ns4:_="">
    <xsd:import namespace="8863429e-fe09-4dcf-8bc9-5612297cd47b"/>
    <xsd:import namespace="0abc3e98-80a7-4dd5-9a73-421c154fd63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63429e-fe09-4dcf-8bc9-5612297cd47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bc3e98-80a7-4dd5-9a73-421c154fd636"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9CDE5C-F719-468C-87A0-95EF4B361451}">
  <ds:schemaRefs>
    <ds:schemaRef ds:uri="http://schemas.microsoft.com/sharepoint/v3/contenttype/forms"/>
  </ds:schemaRefs>
</ds:datastoreItem>
</file>

<file path=customXml/itemProps2.xml><?xml version="1.0" encoding="utf-8"?>
<ds:datastoreItem xmlns:ds="http://schemas.openxmlformats.org/officeDocument/2006/customXml" ds:itemID="{F3EAC9AD-A7A6-4C58-ABAC-DB30E1FD715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AA571F8-9502-4C76-B4E4-AE18F9F390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63429e-fe09-4dcf-8bc9-5612297cd47b"/>
    <ds:schemaRef ds:uri="0abc3e98-80a7-4dd5-9a73-421c154fd6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6507</TotalTime>
  <Words>5398</Words>
  <Application>Microsoft Office PowerPoint</Application>
  <PresentationFormat>On-screen Show (4:3)</PresentationFormat>
  <Paragraphs>629</Paragraphs>
  <Slides>38</Slides>
  <Notes>33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Articulate</vt:lpstr>
      <vt:lpstr>Calibri</vt:lpstr>
      <vt:lpstr>Wingdings</vt:lpstr>
      <vt:lpstr>Wingdings 3</vt:lpstr>
      <vt:lpstr>Office Theme</vt:lpstr>
      <vt:lpstr>Custom Design</vt:lpstr>
      <vt:lpstr>Machine Learning</vt:lpstr>
      <vt:lpstr>Data Pre-processing for Scikit Learn </vt:lpstr>
      <vt:lpstr>Encoding Categorical Features</vt:lpstr>
      <vt:lpstr>Ordinal Variables</vt:lpstr>
      <vt:lpstr>PowerPoint Presentation</vt:lpstr>
      <vt:lpstr>PowerPoint Presentation</vt:lpstr>
      <vt:lpstr>Nominal Values – Encode as Integer Values</vt:lpstr>
      <vt:lpstr>Encoding Categorical Features – Nominal Values</vt:lpstr>
      <vt:lpstr>Encoding Categorical Features – Nominal Values</vt:lpstr>
      <vt:lpstr>One Hot Encoding</vt:lpstr>
      <vt:lpstr>PowerPoint Presentation</vt:lpstr>
      <vt:lpstr>One-hot Encoding</vt:lpstr>
      <vt:lpstr>Machine Learning</vt:lpstr>
      <vt:lpstr>Data Pre-processing for Scikit Learn </vt:lpstr>
      <vt:lpstr>Scaling Data</vt:lpstr>
      <vt:lpstr>Normalising Data</vt:lpstr>
      <vt:lpstr>Normalising Data</vt:lpstr>
      <vt:lpstr>Normalising Data</vt:lpstr>
      <vt:lpstr>Standardizing Data</vt:lpstr>
      <vt:lpstr>Standardizing Data</vt:lpstr>
      <vt:lpstr>Normalising Data</vt:lpstr>
      <vt:lpstr>PowerPoint Presentation</vt:lpstr>
      <vt:lpstr>Machine Learning</vt:lpstr>
      <vt:lpstr>Data Pre-processing for Scikit Learn </vt:lpstr>
      <vt:lpstr>Feature Selection</vt:lpstr>
      <vt:lpstr>Univariate Feature Selection</vt:lpstr>
      <vt:lpstr>Univariate Feature Selection</vt:lpstr>
      <vt:lpstr>Tree Based Feature Selection</vt:lpstr>
      <vt:lpstr>Decision Tree</vt:lpstr>
      <vt:lpstr>Ensemble Learning</vt:lpstr>
      <vt:lpstr>PowerPoint Presentation</vt:lpstr>
      <vt:lpstr>Tree – Based Feature Selection</vt:lpstr>
      <vt:lpstr>Greedy Feature Selection</vt:lpstr>
      <vt:lpstr>Workflow RFECV</vt:lpstr>
      <vt:lpstr>Greedy Feature Selection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Ted Scully</dc:creator>
  <cp:lastModifiedBy>Ted Scully</cp:lastModifiedBy>
  <cp:revision>3</cp:revision>
  <dcterms:created xsi:type="dcterms:W3CDTF">2020-11-04T15:44:34Z</dcterms:created>
  <dcterms:modified xsi:type="dcterms:W3CDTF">2020-11-16T11:53:55Z</dcterms:modified>
</cp:coreProperties>
</file>