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6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50F-6114-473B-8E72-AC714684838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FE67-3112-4AA0-8178-897E9FD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0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50F-6114-473B-8E72-AC714684838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FE67-3112-4AA0-8178-897E9FD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4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50F-6114-473B-8E72-AC714684838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FE67-3112-4AA0-8178-897E9FD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6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50F-6114-473B-8E72-AC714684838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FE67-3112-4AA0-8178-897E9FD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8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50F-6114-473B-8E72-AC714684838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FE67-3112-4AA0-8178-897E9FD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4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50F-6114-473B-8E72-AC714684838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FE67-3112-4AA0-8178-897E9FD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76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50F-6114-473B-8E72-AC714684838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FE67-3112-4AA0-8178-897E9FD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43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50F-6114-473B-8E72-AC714684838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FE67-3112-4AA0-8178-897E9FD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3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50F-6114-473B-8E72-AC714684838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FE67-3112-4AA0-8178-897E9FD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93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50F-6114-473B-8E72-AC714684838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FE67-3112-4AA0-8178-897E9FD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6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50F-6114-473B-8E72-AC714684838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FE67-3112-4AA0-8178-897E9FD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78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D950F-6114-473B-8E72-AC714684838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FE67-3112-4AA0-8178-897E9FDAB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9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8031D5E4-E84F-3E17-C066-809DE886106E}"/>
              </a:ext>
            </a:extLst>
          </p:cNvPr>
          <p:cNvSpPr/>
          <p:nvPr/>
        </p:nvSpPr>
        <p:spPr>
          <a:xfrm flipH="1">
            <a:off x="0" y="6284686"/>
            <a:ext cx="6858000" cy="3621314"/>
          </a:xfrm>
          <a:prstGeom prst="snip1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9E13B-D00A-CE6B-BF56-CE1DBDC7B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953000"/>
            <a:ext cx="5829300" cy="1281718"/>
          </a:xfrm>
        </p:spPr>
        <p:txBody>
          <a:bodyPr/>
          <a:lstStyle/>
          <a:p>
            <a:r>
              <a:rPr lang="fr-FR" b="1" dirty="0"/>
              <a:t>BeaconApp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633E6-0513-26CE-553D-1602970BE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07200"/>
            <a:ext cx="5143500" cy="787400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USER MANUAL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8CED33-4F08-9D6E-B664-83522EC3E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32" y="647200"/>
            <a:ext cx="2311536" cy="9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3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7663-22B3-239F-5838-E178FE6C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romanUcPeriod"/>
            </a:pPr>
            <a:r>
              <a:rPr lang="en-US" dirty="0"/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romanUcPeriod"/>
            </a:pPr>
            <a:r>
              <a:rPr lang="en-US" dirty="0"/>
              <a:t>Using the Application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romanUcPeriod"/>
            </a:pPr>
            <a:r>
              <a:rPr lang="en-US" dirty="0"/>
              <a:t>Troubleshooting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5D5373-9A2E-BAF1-2EA1-33AC541F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96375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cxnSp>
        <p:nvCxnSpPr>
          <p:cNvPr id="6" name="Google Shape;102;p2">
            <a:extLst>
              <a:ext uri="{FF2B5EF4-FFF2-40B4-BE49-F238E27FC236}">
                <a16:creationId xmlns:a16="http://schemas.microsoft.com/office/drawing/2014/main" id="{C002356F-498E-7D78-FA5A-F7FD739F8107}"/>
              </a:ext>
            </a:extLst>
          </p:cNvPr>
          <p:cNvCxnSpPr>
            <a:cxnSpLocks/>
          </p:cNvCxnSpPr>
          <p:nvPr/>
        </p:nvCxnSpPr>
        <p:spPr>
          <a:xfrm flipV="1">
            <a:off x="573086" y="1186654"/>
            <a:ext cx="2736171" cy="23642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93;p1">
            <a:extLst>
              <a:ext uri="{FF2B5EF4-FFF2-40B4-BE49-F238E27FC236}">
                <a16:creationId xmlns:a16="http://schemas.microsoft.com/office/drawing/2014/main" id="{D59C22E5-D837-B3A8-C28E-7A10ACBC4458}"/>
              </a:ext>
            </a:extLst>
          </p:cNvPr>
          <p:cNvSpPr txBox="1"/>
          <p:nvPr/>
        </p:nvSpPr>
        <p:spPr>
          <a:xfrm>
            <a:off x="458250" y="937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4;p1">
            <a:extLst>
              <a:ext uri="{FF2B5EF4-FFF2-40B4-BE49-F238E27FC236}">
                <a16:creationId xmlns:a16="http://schemas.microsoft.com/office/drawing/2014/main" id="{F162CB5B-3372-6E18-C890-5A81DD2B2488}"/>
              </a:ext>
            </a:extLst>
          </p:cNvPr>
          <p:cNvSpPr/>
          <p:nvPr/>
        </p:nvSpPr>
        <p:spPr>
          <a:xfrm>
            <a:off x="1006942" y="9555145"/>
            <a:ext cx="40500" cy="40500"/>
          </a:xfrm>
          <a:prstGeom prst="ellipse">
            <a:avLst/>
          </a:prstGeom>
          <a:solidFill>
            <a:srgbClr val="B41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5;p1">
            <a:extLst>
              <a:ext uri="{FF2B5EF4-FFF2-40B4-BE49-F238E27FC236}">
                <a16:creationId xmlns:a16="http://schemas.microsoft.com/office/drawing/2014/main" id="{CD39DAB2-EE84-32EF-5556-F4F8DEF5F60A}"/>
              </a:ext>
            </a:extLst>
          </p:cNvPr>
          <p:cNvSpPr txBox="1"/>
          <p:nvPr/>
        </p:nvSpPr>
        <p:spPr>
          <a:xfrm>
            <a:off x="1088342" y="9413828"/>
            <a:ext cx="2952716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 dirty="0">
                <a:solidFill>
                  <a:srgbClr val="434343"/>
                </a:solidFill>
                <a:latin typeface="Roboto Black"/>
                <a:ea typeface="Roboto Black"/>
                <a:cs typeface="Roboto Black"/>
                <a:sym typeface="Roboto Black"/>
              </a:rPr>
              <a:t>USER MANUAL</a:t>
            </a:r>
          </a:p>
        </p:txBody>
      </p:sp>
    </p:spTree>
    <p:extLst>
      <p:ext uri="{BB962C8B-B14F-4D97-AF65-F5344CB8AC3E}">
        <p14:creationId xmlns:p14="http://schemas.microsoft.com/office/powerpoint/2010/main" val="346364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B96D-BB36-1CA3-A8C2-49596C52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96375"/>
          </a:xfrm>
        </p:spPr>
        <p:txBody>
          <a:bodyPr/>
          <a:lstStyle/>
          <a:p>
            <a:r>
              <a:rPr lang="en-US" dirty="0"/>
              <a:t>I- Overview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9D103-97DC-0059-A643-B0D89E06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5" y="3556091"/>
            <a:ext cx="5410669" cy="929721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C6F9716-D89F-1A59-5088-D812B00B7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7350" y="5408117"/>
            <a:ext cx="3542234" cy="379392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BED680-2BE8-0BD6-B221-5458BA37A3AE}"/>
              </a:ext>
            </a:extLst>
          </p:cNvPr>
          <p:cNvSpPr txBox="1"/>
          <p:nvPr/>
        </p:nvSpPr>
        <p:spPr>
          <a:xfrm>
            <a:off x="471488" y="3162775"/>
            <a:ext cx="46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Open the application « BeaconApp.exe »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18D794-1C73-EE69-31D4-4B6D1B201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2500" l="1563" r="89844">
                        <a14:foregroundMark x1="6250" y1="63125" x2="6250" y2="63125"/>
                        <a14:foregroundMark x1="37500" y1="6250" x2="37500" y2="6250"/>
                        <a14:foregroundMark x1="32031" y1="20625" x2="32031" y2="20625"/>
                        <a14:foregroundMark x1="32031" y1="20625" x2="32031" y2="32500"/>
                        <a14:foregroundMark x1="32031" y1="32500" x2="28906" y2="49375"/>
                        <a14:foregroundMark x1="8594" y1="63125" x2="1563" y2="63125"/>
                        <a14:foregroundMark x1="47656" y1="85000" x2="49219" y2="9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05963" y="3596266"/>
            <a:ext cx="263014" cy="328768"/>
          </a:xfrm>
          <a:prstGeom prst="rect">
            <a:avLst/>
          </a:prstGeom>
        </p:spPr>
      </p:pic>
      <p:cxnSp>
        <p:nvCxnSpPr>
          <p:cNvPr id="19" name="Google Shape;102;p2">
            <a:extLst>
              <a:ext uri="{FF2B5EF4-FFF2-40B4-BE49-F238E27FC236}">
                <a16:creationId xmlns:a16="http://schemas.microsoft.com/office/drawing/2014/main" id="{23F03361-3E28-D5AE-07F0-878D6F909F08}"/>
              </a:ext>
            </a:extLst>
          </p:cNvPr>
          <p:cNvCxnSpPr>
            <a:cxnSpLocks/>
          </p:cNvCxnSpPr>
          <p:nvPr/>
        </p:nvCxnSpPr>
        <p:spPr>
          <a:xfrm flipV="1">
            <a:off x="573086" y="1193928"/>
            <a:ext cx="1894343" cy="16368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93;p1">
            <a:extLst>
              <a:ext uri="{FF2B5EF4-FFF2-40B4-BE49-F238E27FC236}">
                <a16:creationId xmlns:a16="http://schemas.microsoft.com/office/drawing/2014/main" id="{72D38AB0-FF92-70C8-DBF5-FA6A0EBEEA6B}"/>
              </a:ext>
            </a:extLst>
          </p:cNvPr>
          <p:cNvSpPr txBox="1"/>
          <p:nvPr/>
        </p:nvSpPr>
        <p:spPr>
          <a:xfrm>
            <a:off x="458250" y="937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94;p1">
            <a:extLst>
              <a:ext uri="{FF2B5EF4-FFF2-40B4-BE49-F238E27FC236}">
                <a16:creationId xmlns:a16="http://schemas.microsoft.com/office/drawing/2014/main" id="{F27685A7-E43E-8CE4-D469-23CF55FA2187}"/>
              </a:ext>
            </a:extLst>
          </p:cNvPr>
          <p:cNvSpPr/>
          <p:nvPr/>
        </p:nvSpPr>
        <p:spPr>
          <a:xfrm>
            <a:off x="1006942" y="9555145"/>
            <a:ext cx="40500" cy="40500"/>
          </a:xfrm>
          <a:prstGeom prst="ellipse">
            <a:avLst/>
          </a:prstGeom>
          <a:solidFill>
            <a:srgbClr val="B41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95;p1">
            <a:extLst>
              <a:ext uri="{FF2B5EF4-FFF2-40B4-BE49-F238E27FC236}">
                <a16:creationId xmlns:a16="http://schemas.microsoft.com/office/drawing/2014/main" id="{84372BAF-F3FE-7406-4A2F-E6D48F339FF4}"/>
              </a:ext>
            </a:extLst>
          </p:cNvPr>
          <p:cNvSpPr txBox="1"/>
          <p:nvPr/>
        </p:nvSpPr>
        <p:spPr>
          <a:xfrm>
            <a:off x="1088342" y="9413828"/>
            <a:ext cx="2952716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 dirty="0">
                <a:solidFill>
                  <a:srgbClr val="434343"/>
                </a:solidFill>
                <a:latin typeface="Roboto Black"/>
                <a:ea typeface="Roboto Black"/>
                <a:cs typeface="Roboto Black"/>
                <a:sym typeface="Roboto Black"/>
              </a:rPr>
              <a:t>USER MANUAL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711F2-F2EC-B5F4-4207-141D249EE0B8}"/>
              </a:ext>
            </a:extLst>
          </p:cNvPr>
          <p:cNvSpPr txBox="1"/>
          <p:nvPr/>
        </p:nvSpPr>
        <p:spPr>
          <a:xfrm>
            <a:off x="411851" y="1386847"/>
            <a:ext cx="613796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400" dirty="0"/>
              <a:t>	This application is designed to read data from beacons via serial communication, parse the data, and display it in a UI. It tracks the Received Signal Strength Indicator (RSSI) values of beacons, updates the displayed information in real-time, and saves the data to a CSV file. Users can also edit distance and comments associated with each beacon.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1456F5-03BE-FDB0-55E8-E932937D114E}"/>
              </a:ext>
            </a:extLst>
          </p:cNvPr>
          <p:cNvSpPr txBox="1"/>
          <p:nvPr/>
        </p:nvSpPr>
        <p:spPr>
          <a:xfrm>
            <a:off x="411851" y="2784941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User Interface Overview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FE8EAA-EDBD-951C-EBF4-1219A1A64257}"/>
              </a:ext>
            </a:extLst>
          </p:cNvPr>
          <p:cNvSpPr txBox="1"/>
          <p:nvPr/>
        </p:nvSpPr>
        <p:spPr>
          <a:xfrm>
            <a:off x="314614" y="5345002"/>
            <a:ext cx="127699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b="1" dirty="0"/>
              <a:t>Port Selection: </a:t>
            </a:r>
            <a:r>
              <a:rPr lang="en-US" altLang="en-US" sz="1050" dirty="0"/>
              <a:t>Dropdown to select the USB serial 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5FB1D4-6B34-7547-BEAD-40E76FE10BE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591610" y="5645084"/>
            <a:ext cx="65904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1A7B2C-37A0-FE38-0A5F-8FFCC707E808}"/>
              </a:ext>
            </a:extLst>
          </p:cNvPr>
          <p:cNvSpPr txBox="1"/>
          <p:nvPr/>
        </p:nvSpPr>
        <p:spPr>
          <a:xfrm>
            <a:off x="2868606" y="4837920"/>
            <a:ext cx="20401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b="1" dirty="0"/>
              <a:t>Baud Rate Selection: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dirty="0"/>
              <a:t>Dropdown to select the baud rate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95778A-892D-7369-5D93-31E17EE4413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88700" y="5253418"/>
            <a:ext cx="0" cy="3521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863653-53E5-21F2-01E4-5A9BAC107805}"/>
              </a:ext>
            </a:extLst>
          </p:cNvPr>
          <p:cNvSpPr txBox="1"/>
          <p:nvPr/>
        </p:nvSpPr>
        <p:spPr>
          <a:xfrm>
            <a:off x="5349584" y="5275752"/>
            <a:ext cx="15084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b="1" dirty="0"/>
              <a:t>Start Listening Button: </a:t>
            </a:r>
            <a:r>
              <a:rPr lang="en-US" altLang="en-US" sz="1050" dirty="0"/>
              <a:t>Button to initiate reading from the selected serial port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035E80-C06A-5491-6A99-278EDF544B0A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4908793" y="5645084"/>
            <a:ext cx="44079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131A385-D2C0-8972-6BC7-99167869FAE0}"/>
              </a:ext>
            </a:extLst>
          </p:cNvPr>
          <p:cNvSpPr txBox="1"/>
          <p:nvPr/>
        </p:nvSpPr>
        <p:spPr>
          <a:xfrm>
            <a:off x="314614" y="6320711"/>
            <a:ext cx="1463666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b="1" dirty="0"/>
              <a:t>Table: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dirty="0"/>
              <a:t>Displays beacon MAC addresses, RSSI values, distances, comments, and status.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11840B6-8454-93F2-E4BF-217D926FC036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778280" y="6770834"/>
            <a:ext cx="51801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58FB7B7-5943-D6C4-EDCC-06BC8BD3A667}"/>
              </a:ext>
            </a:extLst>
          </p:cNvPr>
          <p:cNvSpPr txBox="1"/>
          <p:nvPr/>
        </p:nvSpPr>
        <p:spPr>
          <a:xfrm>
            <a:off x="291926" y="8459932"/>
            <a:ext cx="146366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b="1" dirty="0"/>
              <a:t>Save Button: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dirty="0"/>
              <a:t>Saves the current table data to a CSV file.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E60D85-D277-9523-AF19-190A792A014D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755592" y="8748473"/>
            <a:ext cx="271328" cy="2885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0306ACD-01FE-CF34-CB6B-3C9E4EBE704F}"/>
              </a:ext>
            </a:extLst>
          </p:cNvPr>
          <p:cNvSpPr txBox="1"/>
          <p:nvPr/>
        </p:nvSpPr>
        <p:spPr>
          <a:xfrm>
            <a:off x="1847850" y="9185096"/>
            <a:ext cx="31623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dirty="0"/>
              <a:t>Figure 1: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9233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Content Placeholder 46">
            <a:extLst>
              <a:ext uri="{FF2B5EF4-FFF2-40B4-BE49-F238E27FC236}">
                <a16:creationId xmlns:a16="http://schemas.microsoft.com/office/drawing/2014/main" id="{D5CE28F2-CD36-4956-AE1C-9A80F1DAB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306"/>
          <a:stretch/>
        </p:blipFill>
        <p:spPr>
          <a:xfrm>
            <a:off x="1931170" y="2068811"/>
            <a:ext cx="3288531" cy="349921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87F0E73-1082-4242-AF02-C465B0BC6552}"/>
              </a:ext>
            </a:extLst>
          </p:cNvPr>
          <p:cNvSpPr txBox="1">
            <a:spLocks/>
          </p:cNvSpPr>
          <p:nvPr/>
        </p:nvSpPr>
        <p:spPr>
          <a:xfrm>
            <a:off x="471488" y="527405"/>
            <a:ext cx="5915025" cy="69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II- Using the Application</a:t>
            </a:r>
          </a:p>
        </p:txBody>
      </p:sp>
      <p:cxnSp>
        <p:nvCxnSpPr>
          <p:cNvPr id="13" name="Google Shape;102;p2">
            <a:extLst>
              <a:ext uri="{FF2B5EF4-FFF2-40B4-BE49-F238E27FC236}">
                <a16:creationId xmlns:a16="http://schemas.microsoft.com/office/drawing/2014/main" id="{489E82C4-7AAB-7E93-6549-80CA072F0287}"/>
              </a:ext>
            </a:extLst>
          </p:cNvPr>
          <p:cNvCxnSpPr>
            <a:cxnSpLocks/>
          </p:cNvCxnSpPr>
          <p:nvPr/>
        </p:nvCxnSpPr>
        <p:spPr>
          <a:xfrm>
            <a:off x="573086" y="1210296"/>
            <a:ext cx="1995943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93;p1">
            <a:extLst>
              <a:ext uri="{FF2B5EF4-FFF2-40B4-BE49-F238E27FC236}">
                <a16:creationId xmlns:a16="http://schemas.microsoft.com/office/drawing/2014/main" id="{0A8AB32C-ED18-4562-2FB1-1F0354CE89B6}"/>
              </a:ext>
            </a:extLst>
          </p:cNvPr>
          <p:cNvSpPr txBox="1"/>
          <p:nvPr/>
        </p:nvSpPr>
        <p:spPr>
          <a:xfrm>
            <a:off x="458250" y="937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94;p1">
            <a:extLst>
              <a:ext uri="{FF2B5EF4-FFF2-40B4-BE49-F238E27FC236}">
                <a16:creationId xmlns:a16="http://schemas.microsoft.com/office/drawing/2014/main" id="{64F35126-7773-31F7-11A5-6455A90D6F87}"/>
              </a:ext>
            </a:extLst>
          </p:cNvPr>
          <p:cNvSpPr/>
          <p:nvPr/>
        </p:nvSpPr>
        <p:spPr>
          <a:xfrm>
            <a:off x="1006942" y="9555145"/>
            <a:ext cx="40500" cy="40500"/>
          </a:xfrm>
          <a:prstGeom prst="ellipse">
            <a:avLst/>
          </a:prstGeom>
          <a:solidFill>
            <a:srgbClr val="B41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95;p1">
            <a:extLst>
              <a:ext uri="{FF2B5EF4-FFF2-40B4-BE49-F238E27FC236}">
                <a16:creationId xmlns:a16="http://schemas.microsoft.com/office/drawing/2014/main" id="{050B592D-5E09-4800-0619-946124F1CDAD}"/>
              </a:ext>
            </a:extLst>
          </p:cNvPr>
          <p:cNvSpPr txBox="1"/>
          <p:nvPr/>
        </p:nvSpPr>
        <p:spPr>
          <a:xfrm>
            <a:off x="1088342" y="9413828"/>
            <a:ext cx="2952716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 dirty="0">
                <a:solidFill>
                  <a:srgbClr val="434343"/>
                </a:solidFill>
                <a:latin typeface="Roboto Black"/>
                <a:ea typeface="Roboto Black"/>
                <a:cs typeface="Roboto Black"/>
                <a:sym typeface="Roboto Black"/>
              </a:rPr>
              <a:t>USER MANUAL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B711D-59BC-9643-562D-ABF589DBAAEB}"/>
              </a:ext>
            </a:extLst>
          </p:cNvPr>
          <p:cNvSpPr txBox="1"/>
          <p:nvPr/>
        </p:nvSpPr>
        <p:spPr>
          <a:xfrm>
            <a:off x="1944685" y="1334893"/>
            <a:ext cx="259683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dirty="0"/>
              <a:t>1) Select USB Port, and baud rate 115200, then click on </a:t>
            </a:r>
            <a:r>
              <a:rPr lang="en-US" altLang="en-US" sz="1050" b="1" dirty="0"/>
              <a:t>Start listening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C97E2B-B5B0-C878-FBA2-144FE584FCDC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243103" y="1750391"/>
            <a:ext cx="0" cy="4801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39D98D-0C97-24E9-028D-1AFC4B6620DC}"/>
              </a:ext>
            </a:extLst>
          </p:cNvPr>
          <p:cNvSpPr txBox="1"/>
          <p:nvPr/>
        </p:nvSpPr>
        <p:spPr>
          <a:xfrm>
            <a:off x="160019" y="2760751"/>
            <a:ext cx="159389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dirty="0"/>
              <a:t>2) In the beacons table, you will notice the detected Beacons data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6BE3D-F671-39CD-2928-3861E943F6E1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53917" y="2903703"/>
            <a:ext cx="317180" cy="1455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5C240C-4EF6-C5D1-58D5-97731E3C9132}"/>
              </a:ext>
            </a:extLst>
          </p:cNvPr>
          <p:cNvSpPr txBox="1"/>
          <p:nvPr/>
        </p:nvSpPr>
        <p:spPr>
          <a:xfrm>
            <a:off x="5333999" y="2824968"/>
            <a:ext cx="1524001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dirty="0"/>
              <a:t>3) To add distance, double click in the cell and write distance in m, then hit “</a:t>
            </a:r>
            <a:r>
              <a:rPr lang="en-US" altLang="en-US" sz="1050" b="1" dirty="0"/>
              <a:t>ENTER</a:t>
            </a:r>
            <a:r>
              <a:rPr lang="en-US" altLang="en-US" sz="1050" dirty="0"/>
              <a:t>” to add data to the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dirty="0"/>
              <a:t>Same way for the “comment”</a:t>
            </a:r>
          </a:p>
        </p:txBody>
      </p:sp>
      <p:pic>
        <p:nvPicPr>
          <p:cNvPr id="37" name="Content Placeholder 6">
            <a:extLst>
              <a:ext uri="{FF2B5EF4-FFF2-40B4-BE49-F238E27FC236}">
                <a16:creationId xmlns:a16="http://schemas.microsoft.com/office/drawing/2014/main" id="{84E1019B-AD6F-84BB-C40F-C2BD5098ED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9" b="48851"/>
          <a:stretch/>
        </p:blipFill>
        <p:spPr>
          <a:xfrm>
            <a:off x="1606342" y="6562285"/>
            <a:ext cx="3645315" cy="2339808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37A523-B383-91A0-B480-CBE67D736CB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575435" y="2624283"/>
            <a:ext cx="1758564" cy="8123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391105E-EAF0-C52F-CEC8-9D15B8231ED3}"/>
              </a:ext>
            </a:extLst>
          </p:cNvPr>
          <p:cNvSpPr txBox="1"/>
          <p:nvPr/>
        </p:nvSpPr>
        <p:spPr>
          <a:xfrm>
            <a:off x="205738" y="4762347"/>
            <a:ext cx="1524001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dirty="0"/>
              <a:t>4) C</a:t>
            </a:r>
            <a:r>
              <a:rPr lang="en-GB" altLang="en-US" sz="1050" dirty="0"/>
              <a:t>lick the "Save" button to save the current table data to a CSV file named “distance_rssi_data.csv”</a:t>
            </a:r>
            <a:endParaRPr lang="en-US" altLang="en-US" sz="105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201CAB5-F143-0DC6-E954-ADB33D0FD4A4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729739" y="5212470"/>
            <a:ext cx="327660" cy="1788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FF8250-9A10-1DE3-5A47-FDE6C0F1124B}"/>
              </a:ext>
            </a:extLst>
          </p:cNvPr>
          <p:cNvSpPr txBox="1"/>
          <p:nvPr/>
        </p:nvSpPr>
        <p:spPr>
          <a:xfrm>
            <a:off x="205738" y="5988690"/>
            <a:ext cx="48234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b="1" u="sng" dirty="0"/>
              <a:t>N.B: </a:t>
            </a:r>
            <a:r>
              <a:rPr lang="en-US" altLang="en-US" sz="1050" dirty="0"/>
              <a:t>Beacon not connected means it didn’t send data for more than 10 seconds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466736-B02D-82D7-DB2C-88CBA43ED79B}"/>
              </a:ext>
            </a:extLst>
          </p:cNvPr>
          <p:cNvSpPr txBox="1"/>
          <p:nvPr/>
        </p:nvSpPr>
        <p:spPr>
          <a:xfrm>
            <a:off x="1847850" y="8902093"/>
            <a:ext cx="31623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dirty="0"/>
              <a:t>Figure 3: CSV saved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F609BF-C644-CDEC-92AB-D687044909CE}"/>
              </a:ext>
            </a:extLst>
          </p:cNvPr>
          <p:cNvSpPr txBox="1"/>
          <p:nvPr/>
        </p:nvSpPr>
        <p:spPr>
          <a:xfrm>
            <a:off x="1847850" y="5599859"/>
            <a:ext cx="31623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dirty="0"/>
              <a:t>Figure 2: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40097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F344-2B95-3E7C-D519-47E378E0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876819"/>
            <a:ext cx="5915025" cy="60937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Failed to Open Serial Port: </a:t>
            </a:r>
            <a:r>
              <a:rPr lang="en-GB" sz="1400" dirty="0"/>
              <a:t>Ensure the selected port is correct and not being used by another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No Data Received: </a:t>
            </a:r>
            <a:r>
              <a:rPr lang="en-GB" sz="1400" dirty="0"/>
              <a:t>Check the USB port connection and ensure the beacon is powered and within range.</a:t>
            </a:r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DB03BF-59B1-7626-3B9C-B0D6BCF4D24E}"/>
              </a:ext>
            </a:extLst>
          </p:cNvPr>
          <p:cNvSpPr txBox="1">
            <a:spLocks/>
          </p:cNvSpPr>
          <p:nvPr/>
        </p:nvSpPr>
        <p:spPr>
          <a:xfrm>
            <a:off x="471488" y="527405"/>
            <a:ext cx="5915025" cy="69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III- Troubleshooting</a:t>
            </a:r>
          </a:p>
        </p:txBody>
      </p:sp>
      <p:cxnSp>
        <p:nvCxnSpPr>
          <p:cNvPr id="5" name="Google Shape;102;p2">
            <a:extLst>
              <a:ext uri="{FF2B5EF4-FFF2-40B4-BE49-F238E27FC236}">
                <a16:creationId xmlns:a16="http://schemas.microsoft.com/office/drawing/2014/main" id="{FE11F828-E2B2-FB9B-C139-E2A668F33EC7}"/>
              </a:ext>
            </a:extLst>
          </p:cNvPr>
          <p:cNvCxnSpPr>
            <a:cxnSpLocks/>
          </p:cNvCxnSpPr>
          <p:nvPr/>
        </p:nvCxnSpPr>
        <p:spPr>
          <a:xfrm flipV="1">
            <a:off x="573086" y="1193928"/>
            <a:ext cx="1894343" cy="16368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C0CBB94C-181E-2985-D57F-CFDEC303B77C}"/>
              </a:ext>
            </a:extLst>
          </p:cNvPr>
          <p:cNvSpPr txBox="1"/>
          <p:nvPr/>
        </p:nvSpPr>
        <p:spPr>
          <a:xfrm>
            <a:off x="458250" y="937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4;p1">
            <a:extLst>
              <a:ext uri="{FF2B5EF4-FFF2-40B4-BE49-F238E27FC236}">
                <a16:creationId xmlns:a16="http://schemas.microsoft.com/office/drawing/2014/main" id="{5F7FAFE3-E04B-BE2D-1478-5087242C9B15}"/>
              </a:ext>
            </a:extLst>
          </p:cNvPr>
          <p:cNvSpPr/>
          <p:nvPr/>
        </p:nvSpPr>
        <p:spPr>
          <a:xfrm>
            <a:off x="1006942" y="9555145"/>
            <a:ext cx="40500" cy="40500"/>
          </a:xfrm>
          <a:prstGeom prst="ellipse">
            <a:avLst/>
          </a:prstGeom>
          <a:solidFill>
            <a:srgbClr val="B41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5;p1">
            <a:extLst>
              <a:ext uri="{FF2B5EF4-FFF2-40B4-BE49-F238E27FC236}">
                <a16:creationId xmlns:a16="http://schemas.microsoft.com/office/drawing/2014/main" id="{AE5A63D3-7148-D66B-1730-C4EAADD38234}"/>
              </a:ext>
            </a:extLst>
          </p:cNvPr>
          <p:cNvSpPr txBox="1"/>
          <p:nvPr/>
        </p:nvSpPr>
        <p:spPr>
          <a:xfrm>
            <a:off x="1088342" y="9413828"/>
            <a:ext cx="2952716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 dirty="0">
                <a:solidFill>
                  <a:srgbClr val="434343"/>
                </a:solidFill>
                <a:latin typeface="Roboto Black"/>
                <a:ea typeface="Roboto Black"/>
                <a:cs typeface="Roboto Black"/>
                <a:sym typeface="Roboto Black"/>
              </a:rPr>
              <a:t>USER MANUAL</a:t>
            </a:r>
          </a:p>
        </p:txBody>
      </p:sp>
    </p:spTree>
    <p:extLst>
      <p:ext uri="{BB962C8B-B14F-4D97-AF65-F5344CB8AC3E}">
        <p14:creationId xmlns:p14="http://schemas.microsoft.com/office/powerpoint/2010/main" val="256769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341</Words>
  <Application>Microsoft Office PowerPoint</Application>
  <PresentationFormat>A4 Paper (210x297 mm)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Black</vt:lpstr>
      <vt:lpstr>Office Theme</vt:lpstr>
      <vt:lpstr>BeaconApp</vt:lpstr>
      <vt:lpstr>Table of content</vt:lpstr>
      <vt:lpstr>I- 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BeaconAPP </dc:title>
  <dc:creator>Ahmed Mjadi</dc:creator>
  <cp:lastModifiedBy>Ahmed Mjadi</cp:lastModifiedBy>
  <cp:revision>53</cp:revision>
  <dcterms:created xsi:type="dcterms:W3CDTF">2024-08-06T12:11:26Z</dcterms:created>
  <dcterms:modified xsi:type="dcterms:W3CDTF">2024-08-06T15:34:57Z</dcterms:modified>
</cp:coreProperties>
</file>