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1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45EB-883F-4789-A222-7F348590F26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E841A-22BB-4583-8BDC-0555172E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9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23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1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7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3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8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7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96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2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32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4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98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9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1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5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1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9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0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9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8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24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20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9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9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0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29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5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78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4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95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86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693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86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3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623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55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57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99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72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3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41A-22BB-4583-8BDC-0555172E53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4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5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194B-63A1-4668-8ADD-CAE668918C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9243-5ABC-441B-9306-31D13A63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144000" cy="2387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What is Python?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497" y="2609261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effectLst/>
              </a:rPr>
              <a:t>Python is a popular programming language. It was created by Guido van Rossum, and released in 1991.</a:t>
            </a:r>
          </a:p>
          <a:p>
            <a:r>
              <a:rPr lang="en-US" dirty="0" smtClean="0">
                <a:effectLst/>
              </a:rPr>
              <a:t>It is used for:</a:t>
            </a:r>
          </a:p>
          <a:p>
            <a:r>
              <a:rPr lang="en-US" dirty="0" smtClean="0">
                <a:effectLst/>
              </a:rPr>
              <a:t>web development (server-side), </a:t>
            </a:r>
          </a:p>
          <a:p>
            <a:r>
              <a:rPr lang="en-US" dirty="0" smtClean="0">
                <a:effectLst/>
              </a:rPr>
              <a:t>software development, </a:t>
            </a:r>
          </a:p>
          <a:p>
            <a:r>
              <a:rPr lang="en-US" dirty="0" smtClean="0">
                <a:effectLst/>
              </a:rPr>
              <a:t>mathematics,</a:t>
            </a:r>
          </a:p>
          <a:p>
            <a:r>
              <a:rPr lang="en-US" dirty="0" smtClean="0">
                <a:effectLst/>
              </a:rPr>
              <a:t>system scripting.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345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144000" cy="1371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Getting the Data Type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06242"/>
              </p:ext>
            </p:extLst>
          </p:nvPr>
        </p:nvGraphicFramePr>
        <p:xfrm>
          <a:off x="1101728" y="2221795"/>
          <a:ext cx="2707922" cy="6013081"/>
        </p:xfrm>
        <a:graphic>
          <a:graphicData uri="http://schemas.openxmlformats.org/drawingml/2006/table">
            <a:tbl>
              <a:tblPr/>
              <a:tblGrid>
                <a:gridCol w="1480047">
                  <a:extLst>
                    <a:ext uri="{9D8B030D-6E8A-4147-A177-3AD203B41FA5}">
                      <a16:colId xmlns:a16="http://schemas.microsoft.com/office/drawing/2014/main" val="38460519"/>
                    </a:ext>
                  </a:extLst>
                </a:gridCol>
                <a:gridCol w="1227875">
                  <a:extLst>
                    <a:ext uri="{9D8B030D-6E8A-4147-A177-3AD203B41FA5}">
                      <a16:colId xmlns:a16="http://schemas.microsoft.com/office/drawing/2014/main" val="798479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E.g.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r>
                        <a:rPr lang="en-US" dirty="0" smtClean="0">
                          <a:effectLst/>
                        </a:rPr>
                        <a:t>Print the data type of the variable x: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5</a:t>
                      </a:r>
                      <a:b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print(type(x))</a:t>
                      </a:r>
                      <a:endParaRPr lang="en-US" dirty="0">
                        <a:effectLst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80000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3598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689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7255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363540"/>
                  </a:ext>
                </a:extLst>
              </a:tr>
              <a:tr h="3552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158886"/>
                  </a:ext>
                </a:extLst>
              </a:tr>
              <a:tr h="11544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23891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9938" y="1713984"/>
            <a:ext cx="7226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get the data type of any object by using the </a:t>
            </a:r>
            <a:r>
              <a:rPr lang="en-US" altLang="en-US" sz="1800" dirty="0">
                <a:latin typeface="Arial" panose="020B0604020202020204" pitchFamily="34" charset="0"/>
              </a:rPr>
              <a:t>type() function :</a:t>
            </a:r>
          </a:p>
        </p:txBody>
      </p:sp>
    </p:spTree>
    <p:extLst>
      <p:ext uri="{BB962C8B-B14F-4D97-AF65-F5344CB8AC3E}">
        <p14:creationId xmlns:p14="http://schemas.microsoft.com/office/powerpoint/2010/main" val="237786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-91440"/>
            <a:ext cx="9144000" cy="1371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Setting the Data 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19497" y="1280160"/>
            <a:ext cx="9144000" cy="444137"/>
          </a:xfrm>
        </p:spPr>
        <p:txBody>
          <a:bodyPr/>
          <a:lstStyle/>
          <a:p>
            <a:r>
              <a:rPr lang="en-US" sz="1600" dirty="0" smtClean="0">
                <a:effectLst/>
              </a:rPr>
              <a:t>In Python, the data type is set when you assign a value to a variable:</a:t>
            </a:r>
            <a:endParaRPr lang="en-US" sz="16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156" y="1502228"/>
            <a:ext cx="8604341" cy="57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7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Setting the Specific Data Type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1728" y="1045029"/>
            <a:ext cx="81194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If you want to specify the data type, you can use the following constructor functions: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94" y="1863770"/>
            <a:ext cx="7086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Setting the Specific Data Type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1728" y="1045029"/>
            <a:ext cx="81194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If you want to specify the data type, you can use the following constructor functions: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2090058"/>
            <a:ext cx="7809409" cy="27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Numbers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54675" y="1706747"/>
            <a:ext cx="76691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There are three numeric types in Python: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 err="1" smtClean="0">
                <a:latin typeface="Arial" panose="020B0604020202020204" pitchFamily="34" charset="0"/>
              </a:rPr>
              <a:t>Int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</a:rPr>
              <a:t>Float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</a:rPr>
              <a:t>Complex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Variables of numeric types are created when you assign a value to them: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E.g.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x = 1    # </a:t>
            </a:r>
            <a:r>
              <a:rPr lang="en-US" sz="1800" dirty="0" err="1"/>
              <a:t>int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 = 2.8  # float</a:t>
            </a:r>
            <a:br>
              <a:rPr lang="en-US" sz="1800" dirty="0"/>
            </a:br>
            <a:r>
              <a:rPr lang="en-US" sz="1800" dirty="0"/>
              <a:t>z = 1j   # complex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1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Numbers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54675" y="1429749"/>
            <a:ext cx="766915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There are three numeric types in Python: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 err="1" smtClean="0">
                <a:latin typeface="Arial" panose="020B0604020202020204" pitchFamily="34" charset="0"/>
              </a:rPr>
              <a:t>Int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</a:rPr>
              <a:t>Float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</a:rPr>
              <a:t>Complex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Variables of numeric types are created when you assign a value to them: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E.g.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x = 1    # </a:t>
            </a:r>
            <a:r>
              <a:rPr lang="en-US" sz="1800" dirty="0" err="1"/>
              <a:t>int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 = 2.8  # float</a:t>
            </a:r>
            <a:br>
              <a:rPr lang="en-US" sz="1800" dirty="0"/>
            </a:br>
            <a:r>
              <a:rPr lang="en-US" sz="1800" dirty="0"/>
              <a:t>z = 1j   # </a:t>
            </a:r>
            <a:r>
              <a:rPr lang="en-US" sz="1800" dirty="0" smtClean="0"/>
              <a:t>complex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54675" y="4753736"/>
            <a:ext cx="67378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verify the type of any object in Python, use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type() function: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3261" y="52744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CD"/>
                </a:solidFill>
                <a:effectLst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dirty="0" smtClean="0">
                <a:solidFill>
                  <a:srgbClr val="0000CD"/>
                </a:solidFill>
                <a:effectLst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(x))</a:t>
            </a:r>
            <a:br>
              <a:rPr lang="en-US" dirty="0" smtClean="0">
                <a:solidFill>
                  <a:srgbClr val="000000"/>
                </a:solidFill>
                <a:effectLst/>
              </a:rPr>
            </a:br>
            <a:r>
              <a:rPr lang="en-US" dirty="0" smtClean="0">
                <a:solidFill>
                  <a:srgbClr val="0000CD"/>
                </a:solidFill>
                <a:effectLst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dirty="0" smtClean="0">
                <a:solidFill>
                  <a:srgbClr val="0000CD"/>
                </a:solidFill>
                <a:effectLst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(y))</a:t>
            </a:r>
            <a:br>
              <a:rPr lang="en-US" dirty="0" smtClean="0">
                <a:solidFill>
                  <a:srgbClr val="000000"/>
                </a:solidFill>
                <a:effectLst/>
              </a:rPr>
            </a:br>
            <a:r>
              <a:rPr lang="en-US" dirty="0" smtClean="0">
                <a:solidFill>
                  <a:srgbClr val="0000CD"/>
                </a:solidFill>
                <a:effectLst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dirty="0" smtClean="0">
                <a:solidFill>
                  <a:srgbClr val="0000CD"/>
                </a:solidFill>
                <a:effectLst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(z))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Numbers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54675" y="1695252"/>
            <a:ext cx="766915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effectLst/>
              </a:rPr>
              <a:t>Int</a:t>
            </a:r>
            <a:r>
              <a:rPr lang="en-US" b="1" dirty="0" smtClean="0">
                <a:effectLst/>
              </a:rPr>
              <a:t> 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err="1" smtClean="0">
                <a:effectLst/>
              </a:rPr>
              <a:t>Int</a:t>
            </a:r>
            <a:r>
              <a:rPr lang="en-US" sz="1800" dirty="0" smtClean="0">
                <a:effectLst/>
              </a:rPr>
              <a:t>, or integer, is a whole number, positive or negative, without decimals, of unlimited length.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E.g.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800" dirty="0" smtClean="0"/>
              <a:t>x </a:t>
            </a:r>
            <a:r>
              <a:rPr lang="fr-FR" sz="1800" dirty="0"/>
              <a:t>= 1</a:t>
            </a:r>
            <a:br>
              <a:rPr lang="fr-FR" sz="1800" dirty="0"/>
            </a:br>
            <a:r>
              <a:rPr lang="fr-FR" sz="1800" dirty="0"/>
              <a:t>y = 35656222554887711</a:t>
            </a:r>
            <a:br>
              <a:rPr lang="fr-FR" sz="1800" dirty="0"/>
            </a:br>
            <a:r>
              <a:rPr lang="fr-FR" sz="1800" dirty="0"/>
              <a:t>z = -3255522</a:t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 err="1"/>
              <a:t>print</a:t>
            </a:r>
            <a:r>
              <a:rPr lang="fr-FR" sz="1800" dirty="0"/>
              <a:t>(type(x))</a:t>
            </a:r>
            <a:br>
              <a:rPr lang="fr-FR" sz="1800" dirty="0"/>
            </a:br>
            <a:r>
              <a:rPr lang="fr-FR" sz="1800" dirty="0" err="1" smtClean="0"/>
              <a:t>print</a:t>
            </a:r>
            <a:r>
              <a:rPr lang="fr-FR" sz="1800" dirty="0" smtClean="0"/>
              <a:t>(type(y))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 err="1"/>
              <a:t>print</a:t>
            </a:r>
            <a:r>
              <a:rPr lang="fr-FR" sz="1800" dirty="0"/>
              <a:t>(type(z))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-112542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Numbers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53150" y="1097322"/>
            <a:ext cx="10004390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Float</a:t>
            </a:r>
            <a:r>
              <a:rPr lang="en-US" b="1" dirty="0" smtClean="0">
                <a:effectLst/>
              </a:rPr>
              <a:t> 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Float, or "floating point number" is a number, positive or negative, containing one or more decimals.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E.g.: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800" dirty="0" smtClean="0"/>
              <a:t>x </a:t>
            </a:r>
            <a:r>
              <a:rPr lang="fr-FR" sz="1800" dirty="0"/>
              <a:t>= 1.10</a:t>
            </a:r>
            <a:br>
              <a:rPr lang="fr-FR" sz="1800" dirty="0"/>
            </a:br>
            <a:r>
              <a:rPr lang="fr-FR" sz="1800" dirty="0"/>
              <a:t>y = 1.0</a:t>
            </a:r>
            <a:br>
              <a:rPr lang="fr-FR" sz="1800" dirty="0"/>
            </a:br>
            <a:r>
              <a:rPr lang="fr-FR" sz="1800" dirty="0"/>
              <a:t>z = -35.59</a:t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 err="1"/>
              <a:t>print</a:t>
            </a:r>
            <a:r>
              <a:rPr lang="fr-FR" sz="1800" dirty="0"/>
              <a:t>(type(x))</a:t>
            </a:r>
            <a:br>
              <a:rPr lang="fr-FR" sz="1800" dirty="0"/>
            </a:br>
            <a:r>
              <a:rPr lang="fr-FR" sz="1800" dirty="0" err="1"/>
              <a:t>print</a:t>
            </a:r>
            <a:r>
              <a:rPr lang="fr-FR" sz="1800" dirty="0"/>
              <a:t>(type(y))</a:t>
            </a:r>
            <a:br>
              <a:rPr lang="fr-FR" sz="1800" dirty="0"/>
            </a:br>
            <a:r>
              <a:rPr lang="fr-FR" sz="1800" dirty="0" err="1"/>
              <a:t>print</a:t>
            </a:r>
            <a:r>
              <a:rPr lang="fr-FR" sz="1800" dirty="0"/>
              <a:t>(type(z)) </a:t>
            </a:r>
            <a:endParaRPr lang="fr-FR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Float can also be scientific numbers with an "e" to indicate the power of 10.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800" dirty="0"/>
              <a:t>x = 35e3</a:t>
            </a:r>
            <a:br>
              <a:rPr lang="fr-FR" sz="1800" dirty="0"/>
            </a:br>
            <a:r>
              <a:rPr lang="fr-FR" sz="1800" dirty="0"/>
              <a:t>y = 12E4</a:t>
            </a:r>
            <a:br>
              <a:rPr lang="fr-FR" sz="1800" dirty="0"/>
            </a:br>
            <a:r>
              <a:rPr lang="fr-FR" sz="1800" dirty="0"/>
              <a:t>z = -87.7e100</a:t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 err="1"/>
              <a:t>print</a:t>
            </a:r>
            <a:r>
              <a:rPr lang="fr-FR" sz="1800" dirty="0"/>
              <a:t>(type(x))</a:t>
            </a:r>
            <a:br>
              <a:rPr lang="fr-FR" sz="1800" dirty="0"/>
            </a:br>
            <a:r>
              <a:rPr lang="fr-FR" sz="1800" dirty="0" err="1"/>
              <a:t>print</a:t>
            </a:r>
            <a:r>
              <a:rPr lang="fr-FR" sz="1800" dirty="0"/>
              <a:t>(type(y))</a:t>
            </a:r>
            <a:br>
              <a:rPr lang="fr-FR" sz="1800" dirty="0"/>
            </a:br>
            <a:r>
              <a:rPr lang="fr-FR" sz="1800" dirty="0" err="1"/>
              <a:t>print</a:t>
            </a:r>
            <a:r>
              <a:rPr lang="fr-FR" sz="1800" dirty="0"/>
              <a:t>(type(z))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9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Numbers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54675" y="2155716"/>
            <a:ext cx="1013099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Complex</a:t>
            </a:r>
            <a:r>
              <a:rPr lang="en-US" b="1" dirty="0" smtClean="0">
                <a:effectLst/>
              </a:rPr>
              <a:t>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Complex numbers are written with a "j" as the imaginary part: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E.g.: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x </a:t>
            </a:r>
            <a:r>
              <a:rPr lang="en-US" sz="1800" dirty="0"/>
              <a:t>= 3+5j</a:t>
            </a:r>
            <a:br>
              <a:rPr lang="en-US" sz="1800" dirty="0"/>
            </a:br>
            <a:r>
              <a:rPr lang="en-US" sz="1800" dirty="0"/>
              <a:t>y = 5j</a:t>
            </a:r>
            <a:br>
              <a:rPr lang="en-US" sz="1800" dirty="0"/>
            </a:br>
            <a:r>
              <a:rPr lang="en-US" sz="1800" dirty="0"/>
              <a:t>z = -5j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print(type(x))</a:t>
            </a:r>
            <a:br>
              <a:rPr lang="en-US" sz="1800" dirty="0"/>
            </a:br>
            <a:r>
              <a:rPr lang="en-US" sz="1800" dirty="0"/>
              <a:t>print(type(y))</a:t>
            </a:r>
            <a:br>
              <a:rPr lang="en-US" sz="1800" dirty="0"/>
            </a:br>
            <a:r>
              <a:rPr lang="en-US" sz="1800" dirty="0"/>
              <a:t>print(type(z))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32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-46166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Numbers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8404" y="872254"/>
            <a:ext cx="10130999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effectLst/>
              </a:rPr>
              <a:t>Type Conversion: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You can convert from one type to another with the </a:t>
            </a:r>
            <a:r>
              <a:rPr lang="en-US" sz="1800" dirty="0" err="1" smtClean="0">
                <a:effectLst/>
              </a:rPr>
              <a:t>int</a:t>
            </a:r>
            <a:r>
              <a:rPr lang="en-US" sz="1800" dirty="0" smtClean="0">
                <a:effectLst/>
              </a:rPr>
              <a:t>() .Float(), and Complex () methods: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E.g.: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x = 1    # </a:t>
            </a:r>
            <a:r>
              <a:rPr lang="en-US" sz="1800" dirty="0" err="1"/>
              <a:t>int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 = 2.8  # float</a:t>
            </a:r>
            <a:br>
              <a:rPr lang="en-US" sz="1800" dirty="0"/>
            </a:br>
            <a:r>
              <a:rPr lang="en-US" sz="1800" dirty="0"/>
              <a:t>z = 1j   # complex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#convert from </a:t>
            </a:r>
            <a:r>
              <a:rPr lang="en-US" sz="1800" dirty="0" err="1"/>
              <a:t>int</a:t>
            </a:r>
            <a:r>
              <a:rPr lang="en-US" sz="1800" dirty="0"/>
              <a:t> to float:</a:t>
            </a:r>
            <a:br>
              <a:rPr lang="en-US" sz="1800" dirty="0"/>
            </a:br>
            <a:r>
              <a:rPr lang="en-US" sz="1800" dirty="0"/>
              <a:t>a = float(x)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#convert from float to </a:t>
            </a:r>
            <a:r>
              <a:rPr lang="en-US" sz="1800" dirty="0" err="1"/>
              <a:t>int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b = </a:t>
            </a:r>
            <a:r>
              <a:rPr lang="en-US" sz="1800" dirty="0" err="1"/>
              <a:t>int</a:t>
            </a:r>
            <a:r>
              <a:rPr lang="en-US" sz="1800" dirty="0"/>
              <a:t>(y)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#convert from </a:t>
            </a:r>
            <a:r>
              <a:rPr lang="en-US" sz="1800" dirty="0" err="1"/>
              <a:t>int</a:t>
            </a:r>
            <a:r>
              <a:rPr lang="en-US" sz="1800" dirty="0"/>
              <a:t> to complex:</a:t>
            </a:r>
            <a:br>
              <a:rPr lang="en-US" sz="1800" dirty="0"/>
            </a:br>
            <a:r>
              <a:rPr lang="en-US" sz="1800" dirty="0"/>
              <a:t>c = complex(x)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print(a)</a:t>
            </a:r>
            <a:br>
              <a:rPr lang="en-US" sz="1800" dirty="0"/>
            </a:br>
            <a:r>
              <a:rPr lang="en-US" sz="1800" dirty="0"/>
              <a:t>print(b)</a:t>
            </a:r>
            <a:br>
              <a:rPr lang="en-US" sz="1800" dirty="0"/>
            </a:br>
            <a:r>
              <a:rPr lang="en-US" sz="1800" dirty="0"/>
              <a:t>print(c)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print(type(a))</a:t>
            </a:r>
            <a:br>
              <a:rPr lang="en-US" sz="1800" dirty="0"/>
            </a:br>
            <a:r>
              <a:rPr lang="en-US" sz="1800" dirty="0"/>
              <a:t>print(type(b))</a:t>
            </a:r>
            <a:br>
              <a:rPr lang="en-US" sz="1800" dirty="0"/>
            </a:br>
            <a:r>
              <a:rPr lang="en-US" sz="1800" dirty="0"/>
              <a:t>print(type(c)) 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144000" cy="1371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126" y="2400254"/>
            <a:ext cx="9144000" cy="3517219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To check if you have python installed on a Windows PC, search in the start bar for Python or run the following on the Command Line (cmd.exe):</a:t>
            </a:r>
          </a:p>
          <a:p>
            <a:r>
              <a:rPr lang="en-US" dirty="0" smtClean="0">
                <a:effectLst/>
              </a:rPr>
              <a:t>C:\Users\</a:t>
            </a:r>
            <a:r>
              <a:rPr lang="en-US" i="1" dirty="0" smtClean="0">
                <a:effectLst/>
              </a:rPr>
              <a:t>Your Name</a:t>
            </a:r>
            <a:r>
              <a:rPr lang="en-US" dirty="0" smtClean="0">
                <a:effectLst/>
              </a:rPr>
              <a:t>&gt;python --version 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To check if you have python installed on a Linux or Mac, then on </a:t>
            </a:r>
            <a:r>
              <a:rPr lang="en-US" dirty="0" err="1" smtClean="0">
                <a:effectLst/>
              </a:rPr>
              <a:t>linux</a:t>
            </a:r>
            <a:r>
              <a:rPr lang="en-US" dirty="0" smtClean="0">
                <a:effectLst/>
              </a:rPr>
              <a:t> open the command line or on Mac open the Terminal and type:</a:t>
            </a:r>
          </a:p>
          <a:p>
            <a:r>
              <a:rPr lang="en-US" dirty="0" smtClean="0">
                <a:effectLst/>
              </a:rPr>
              <a:t>python --version </a:t>
            </a:r>
          </a:p>
          <a:p>
            <a:endParaRPr lang="en-US" dirty="0"/>
          </a:p>
          <a:p>
            <a:endParaRPr lang="en-US" dirty="0" smtClean="0">
              <a:effectLst/>
            </a:endParaRP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06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-46166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Casting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24903" y="1331738"/>
            <a:ext cx="10130999" cy="470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effectLst/>
              </a:rPr>
              <a:t>Specify a Variable Type:</a:t>
            </a:r>
          </a:p>
          <a:p>
            <a:pPr algn="l"/>
            <a:r>
              <a:rPr lang="en-US" sz="1800" dirty="0" smtClean="0">
                <a:effectLst/>
              </a:rPr>
              <a:t>There may be times when you want to specify a type on to a variable. This can be done with casting. Python is an object-orientated language, and as such it uses classes to define data types, including its primitive types.</a:t>
            </a:r>
          </a:p>
          <a:p>
            <a:pPr algn="l"/>
            <a:r>
              <a:rPr lang="en-US" sz="1800" dirty="0" smtClean="0">
                <a:effectLst/>
              </a:rPr>
              <a:t>Casting in python is therefore done using constructor functions: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effectLst/>
              </a:rPr>
              <a:t>int</a:t>
            </a:r>
            <a:r>
              <a:rPr lang="en-US" sz="1800" dirty="0" smtClean="0">
                <a:effectLst/>
              </a:rPr>
              <a:t>() - constructs an integer number from an integer literal, a float literal (by rounding down to the previous whole number), or a string literal (providing the string represents a whole number)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effectLst/>
              </a:rPr>
              <a:t>float() - constructs a float number from an integer literal, a float literal or a string literal (providing the string represents a float or an integer)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effectLst/>
              </a:rPr>
              <a:t>str</a:t>
            </a:r>
            <a:r>
              <a:rPr lang="en-US" sz="1800" dirty="0" smtClean="0">
                <a:effectLst/>
              </a:rPr>
              <a:t>() - constructs a string from a wide variety of data types, including strings, integer literals and float literals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altLang="en-US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6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-46166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Casting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10836" y="998863"/>
            <a:ext cx="10130999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E.g.</a:t>
            </a:r>
            <a:endParaRPr lang="en-US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effectLst/>
              </a:rPr>
              <a:t>Integers: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(1)   # x will be 1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int</a:t>
            </a:r>
            <a:r>
              <a:rPr lang="en-US" dirty="0"/>
              <a:t>(2.8) # y will be 2</a:t>
            </a:r>
            <a:br>
              <a:rPr lang="en-US" dirty="0"/>
            </a:br>
            <a:r>
              <a:rPr lang="en-US" dirty="0"/>
              <a:t>z = </a:t>
            </a:r>
            <a:r>
              <a:rPr lang="en-US" dirty="0" err="1"/>
              <a:t>int</a:t>
            </a:r>
            <a:r>
              <a:rPr lang="en-US" dirty="0"/>
              <a:t>("3") # z will be 3</a:t>
            </a:r>
            <a:endParaRPr lang="en-US" sz="1800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latin typeface="Arial" panose="020B0604020202020204" pitchFamily="34" charset="0"/>
              </a:rPr>
              <a:t>Floats: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x = float(1)     # x will be 1.0</a:t>
            </a:r>
            <a:br>
              <a:rPr lang="en-US" dirty="0"/>
            </a:br>
            <a:r>
              <a:rPr lang="en-US" dirty="0"/>
              <a:t>y = float(2.8)   # y will be 2.8</a:t>
            </a:r>
            <a:br>
              <a:rPr lang="en-US" dirty="0"/>
            </a:br>
            <a:r>
              <a:rPr lang="en-US" dirty="0"/>
              <a:t>z = float("3")   # z will be 3.0</a:t>
            </a:r>
            <a:br>
              <a:rPr lang="en-US" dirty="0"/>
            </a:br>
            <a:r>
              <a:rPr lang="en-US" dirty="0"/>
              <a:t>w = float("4.2") # w will be </a:t>
            </a:r>
            <a:r>
              <a:rPr lang="en-US" dirty="0" smtClean="0"/>
              <a:t>4.2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latin typeface="Arial" panose="020B0604020202020204" pitchFamily="34" charset="0"/>
              </a:rPr>
              <a:t>Strings: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x = </a:t>
            </a:r>
            <a:r>
              <a:rPr lang="en-US" dirty="0" err="1"/>
              <a:t>str</a:t>
            </a:r>
            <a:r>
              <a:rPr lang="en-US" dirty="0"/>
              <a:t>("s1") # x will be 's1'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str</a:t>
            </a:r>
            <a:r>
              <a:rPr lang="en-US" dirty="0"/>
              <a:t>(2)    # y will be '2'</a:t>
            </a:r>
            <a:br>
              <a:rPr lang="en-US" dirty="0"/>
            </a:br>
            <a:r>
              <a:rPr lang="en-US" dirty="0"/>
              <a:t>z = </a:t>
            </a:r>
            <a:r>
              <a:rPr lang="en-US" dirty="0" err="1"/>
              <a:t>str</a:t>
            </a:r>
            <a:r>
              <a:rPr lang="en-US" dirty="0"/>
              <a:t>(3.0)  # z will be '3.0'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altLang="en-US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5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-35565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Casting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58834" y="1767454"/>
            <a:ext cx="1013099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effectLst/>
              </a:rPr>
              <a:t>String Literals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String literals in python are surrounded by either single quotation marks, or double quotation marks.</a:t>
            </a:r>
          </a:p>
          <a:p>
            <a:pPr lvl="0" algn="l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'hello' is the same as "hello".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You can display a string literal with the print() function: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E.g.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print("Hello")</a:t>
            </a:r>
            <a:br>
              <a:rPr lang="en-US" sz="1800" dirty="0"/>
            </a:br>
            <a:r>
              <a:rPr lang="en-US" sz="1800" dirty="0"/>
              <a:t>print('Hello')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>
                <a:effectLst/>
              </a:rPr>
              <a:t>Assign String to a Variable: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Assigning a string to a variable is done with the variable name followed by an equal sign and the string.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E.g.</a:t>
            </a: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a = "Hello"</a:t>
            </a:r>
            <a:br>
              <a:rPr lang="en-US" sz="1800" dirty="0"/>
            </a:br>
            <a:r>
              <a:rPr lang="en-US" sz="1800" dirty="0"/>
              <a:t>print(a)</a:t>
            </a:r>
            <a:br>
              <a:rPr lang="en-US" sz="1800" dirty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78716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Casting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58834" y="1215243"/>
            <a:ext cx="1013099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Multiline Strings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You can assign a multiline string to a variable by using three quotes: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E.g.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You can use three double quotes</a:t>
            </a:r>
            <a:r>
              <a:rPr lang="en-US" dirty="0" smtClean="0"/>
              <a:t>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a = """Lorem ipsum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err="1" smtClean="0"/>
              <a:t>consectetur</a:t>
            </a:r>
            <a:r>
              <a:rPr lang="en-US" sz="1800" dirty="0" smtClean="0"/>
              <a:t> </a:t>
            </a:r>
            <a:r>
              <a:rPr lang="en-US" sz="1800" dirty="0" err="1" smtClean="0"/>
              <a:t>adipiscing</a:t>
            </a:r>
            <a:r>
              <a:rPr lang="en-US" sz="1800" dirty="0" smtClean="0"/>
              <a:t> </a:t>
            </a:r>
            <a:r>
              <a:rPr lang="en-US" sz="1800" dirty="0" err="1" smtClean="0"/>
              <a:t>elit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err="1" smtClean="0"/>
              <a:t>sed</a:t>
            </a:r>
            <a:r>
              <a:rPr lang="en-US" sz="1800" dirty="0" smtClean="0"/>
              <a:t> do </a:t>
            </a:r>
            <a:r>
              <a:rPr lang="en-US" sz="1800" dirty="0" err="1" smtClean="0"/>
              <a:t>eiusmod</a:t>
            </a:r>
            <a:r>
              <a:rPr lang="en-US" sz="1800" dirty="0" smtClean="0"/>
              <a:t> </a:t>
            </a:r>
            <a:r>
              <a:rPr lang="en-US" sz="1800" dirty="0" err="1" smtClean="0"/>
              <a:t>tempor</a:t>
            </a:r>
            <a:r>
              <a:rPr lang="en-US" sz="1800" dirty="0" smtClean="0"/>
              <a:t> </a:t>
            </a:r>
            <a:r>
              <a:rPr lang="en-US" sz="1800" dirty="0" err="1" smtClean="0"/>
              <a:t>incididunt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ut</a:t>
            </a:r>
            <a:r>
              <a:rPr lang="en-US" sz="1800" dirty="0" smtClean="0"/>
              <a:t> </a:t>
            </a:r>
            <a:r>
              <a:rPr lang="en-US" sz="1800" dirty="0" err="1" smtClean="0"/>
              <a:t>labore</a:t>
            </a:r>
            <a:r>
              <a:rPr lang="en-US" sz="1800" dirty="0" smtClean="0"/>
              <a:t> et </a:t>
            </a:r>
            <a:r>
              <a:rPr lang="en-US" sz="1800" dirty="0" err="1" smtClean="0"/>
              <a:t>dolore</a:t>
            </a:r>
            <a:r>
              <a:rPr lang="en-US" sz="1800" dirty="0" smtClean="0"/>
              <a:t> magna </a:t>
            </a:r>
            <a:r>
              <a:rPr lang="en-US" sz="1800" dirty="0" err="1" smtClean="0"/>
              <a:t>aliqua</a:t>
            </a:r>
            <a:r>
              <a:rPr lang="en-US" sz="1800" dirty="0" smtClean="0"/>
              <a:t>."""</a:t>
            </a:r>
            <a:br>
              <a:rPr lang="en-US" sz="1800" dirty="0" smtClean="0"/>
            </a:br>
            <a:r>
              <a:rPr lang="en-US" sz="1800" dirty="0" smtClean="0"/>
              <a:t>print(a)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three single quotes: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a </a:t>
            </a:r>
            <a:r>
              <a:rPr lang="en-US" sz="1800" dirty="0"/>
              <a:t>= '''Lorem ipsum dolor sit </a:t>
            </a:r>
            <a:r>
              <a:rPr lang="en-US" sz="1800" dirty="0" err="1"/>
              <a:t>amet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err="1"/>
              <a:t>sed</a:t>
            </a:r>
            <a:r>
              <a:rPr lang="en-US" sz="1800" dirty="0"/>
              <a:t> do </a:t>
            </a:r>
            <a:r>
              <a:rPr lang="en-US" sz="1800" dirty="0" err="1"/>
              <a:t>eiusmod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incididunt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labore</a:t>
            </a:r>
            <a:r>
              <a:rPr lang="en-US" sz="1800" dirty="0"/>
              <a:t> et </a:t>
            </a:r>
            <a:r>
              <a:rPr lang="en-US" sz="1800" dirty="0" err="1"/>
              <a:t>dolore</a:t>
            </a:r>
            <a:r>
              <a:rPr lang="en-US" sz="1800" dirty="0"/>
              <a:t> magna </a:t>
            </a:r>
            <a:r>
              <a:rPr lang="en-US" sz="1800" dirty="0" err="1"/>
              <a:t>aliqua</a:t>
            </a:r>
            <a:r>
              <a:rPr lang="en-US" sz="1800" dirty="0"/>
              <a:t>.'''</a:t>
            </a:r>
            <a:br>
              <a:rPr lang="en-US" sz="1800" dirty="0"/>
            </a:br>
            <a:r>
              <a:rPr lang="en-US" sz="1800" dirty="0"/>
              <a:t>print(a)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94341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739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Booleans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7955" y="1608686"/>
            <a:ext cx="707154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Booleans represent one of two values: True or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In programming you often need to know if an expression is True or False.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You can evaluate any expression in Python, and get one of two answers, True or False.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When you compare two values, the expression is evaluated and Python returns the Boolean answer</a:t>
            </a:r>
            <a:r>
              <a:rPr lang="en-US" altLang="en-US" sz="1800" dirty="0" smtClean="0">
                <a:latin typeface="Arial" panose="020B0604020202020204" pitchFamily="34" charset="0"/>
              </a:rPr>
              <a:t>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E.g.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print(10 &gt; 9)</a:t>
            </a:r>
            <a:br>
              <a:rPr lang="en-US" sz="1800" dirty="0"/>
            </a:br>
            <a:r>
              <a:rPr lang="en-US" sz="1800" dirty="0"/>
              <a:t>print(10 == 9)</a:t>
            </a:r>
            <a:br>
              <a:rPr lang="en-US" sz="1800" dirty="0"/>
            </a:br>
            <a:r>
              <a:rPr lang="en-US" sz="1800" dirty="0"/>
              <a:t>print(10 &lt; 9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8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739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Booleans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7955" y="1608686"/>
            <a:ext cx="707154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Booleans represent one of two values: True or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In programming you often need to know if an expression is True or False.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You can evaluate any expression in Python, and get one of two answers, True or False.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When you compare two values, the expression is evaluated and Python returns the Boolean answer</a:t>
            </a:r>
            <a:r>
              <a:rPr lang="en-US" altLang="en-US" sz="1800" dirty="0" smtClean="0">
                <a:latin typeface="Arial" panose="020B0604020202020204" pitchFamily="34" charset="0"/>
              </a:rPr>
              <a:t>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E.g.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print(10 &gt; 9)</a:t>
            </a:r>
            <a:br>
              <a:rPr lang="en-US" sz="1800" dirty="0"/>
            </a:br>
            <a:r>
              <a:rPr lang="en-US" sz="1800" dirty="0"/>
              <a:t>print(10 == 9)</a:t>
            </a:r>
            <a:br>
              <a:rPr lang="en-US" sz="1800" dirty="0"/>
            </a:br>
            <a:r>
              <a:rPr lang="en-US" sz="1800" dirty="0"/>
              <a:t>print(10 &lt; 9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5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251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Booleans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16149" y="1210103"/>
            <a:ext cx="707154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When you run a condition in an if statement, Python returns True or False: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</a:t>
            </a:r>
            <a:endParaRPr lang="en-US" alt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Print a message based on whether the condition is True or False</a:t>
            </a:r>
            <a:r>
              <a:rPr lang="en-US" altLang="en-US" sz="1800" dirty="0" smtClean="0"/>
              <a:t>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a </a:t>
            </a:r>
            <a:r>
              <a:rPr lang="en-US" sz="1800" dirty="0"/>
              <a:t>= 200</a:t>
            </a:r>
            <a:br>
              <a:rPr lang="en-US" sz="1800" dirty="0"/>
            </a:br>
            <a:r>
              <a:rPr lang="en-US" sz="1800" dirty="0"/>
              <a:t>b = 33</a:t>
            </a:r>
            <a:br>
              <a:rPr lang="en-US" sz="1800" dirty="0"/>
            </a:br>
            <a:r>
              <a:rPr lang="en-US" sz="1800" dirty="0" smtClean="0"/>
              <a:t>if </a:t>
            </a:r>
            <a:r>
              <a:rPr lang="en-US" sz="1800" dirty="0"/>
              <a:t>b &gt; a:</a:t>
            </a:r>
            <a:br>
              <a:rPr lang="en-US" sz="1800" dirty="0"/>
            </a:br>
            <a:r>
              <a:rPr lang="en-US" sz="1800" dirty="0"/>
              <a:t>  print("b is greater than a")</a:t>
            </a:r>
            <a:br>
              <a:rPr lang="en-US" sz="1800" dirty="0"/>
            </a:br>
            <a:r>
              <a:rPr lang="en-US" sz="1800" dirty="0"/>
              <a:t>else:</a:t>
            </a:r>
            <a:br>
              <a:rPr lang="en-US" sz="1800" dirty="0"/>
            </a:br>
            <a:r>
              <a:rPr lang="en-US" sz="1800" dirty="0"/>
              <a:t>  print("b is not greater than a</a:t>
            </a:r>
            <a:r>
              <a:rPr lang="en-US" sz="1800" dirty="0" smtClean="0"/>
              <a:t>")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Evaluate Values and Variables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The bool() function allows you to evaluate any value, and give you True or False in </a:t>
            </a:r>
            <a:r>
              <a:rPr lang="en-US" altLang="en-US" sz="1800" dirty="0" smtClean="0"/>
              <a:t>return.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/>
              <a:t>E.g.</a:t>
            </a:r>
            <a:endParaRPr lang="en-US" alt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Evaluate a string and a number: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print(bool("Hello"))</a:t>
            </a:r>
            <a:br>
              <a:rPr lang="en-US" sz="1800" dirty="0"/>
            </a:br>
            <a:r>
              <a:rPr lang="en-US" sz="1800" dirty="0"/>
              <a:t>print(bool(15))</a:t>
            </a:r>
            <a:endParaRPr lang="en-US" altLang="en-US" sz="18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3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188" y="169817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Booleans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124708" y="1858805"/>
            <a:ext cx="7071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63" y="1030924"/>
            <a:ext cx="9144000" cy="1655762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algn="l"/>
            <a:endParaRPr lang="en-US" dirty="0" smtClean="0">
              <a:effectLst/>
            </a:endParaRPr>
          </a:p>
          <a:p>
            <a:pPr algn="l"/>
            <a:r>
              <a:rPr lang="en-US" sz="5600" dirty="0" smtClean="0"/>
              <a:t>E.g.</a:t>
            </a:r>
            <a:endParaRPr lang="en-US" sz="5600" dirty="0"/>
          </a:p>
          <a:p>
            <a:pPr algn="l"/>
            <a:r>
              <a:rPr lang="en-US" sz="5600" dirty="0"/>
              <a:t>Evaluate </a:t>
            </a:r>
            <a:r>
              <a:rPr lang="en-US" sz="5500" dirty="0" smtClean="0">
                <a:effectLst/>
              </a:rPr>
              <a:t>two variables:</a:t>
            </a:r>
          </a:p>
          <a:p>
            <a:pPr algn="l"/>
            <a:r>
              <a:rPr lang="en-US" sz="5500" dirty="0"/>
              <a:t>x = "Hello"</a:t>
            </a:r>
            <a:br>
              <a:rPr lang="en-US" sz="5500" dirty="0"/>
            </a:br>
            <a:r>
              <a:rPr lang="en-US" sz="5500" dirty="0"/>
              <a:t>y = 15</a:t>
            </a:r>
            <a:br>
              <a:rPr lang="en-US" sz="5500" dirty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print(bool(x))</a:t>
            </a:r>
            <a:br>
              <a:rPr lang="en-US" sz="5500" dirty="0"/>
            </a:br>
            <a:r>
              <a:rPr lang="en-US" sz="5500" dirty="0"/>
              <a:t>print(bool(y</a:t>
            </a:r>
            <a:r>
              <a:rPr lang="en-US" sz="5500" dirty="0" smtClean="0"/>
              <a:t>))</a:t>
            </a:r>
          </a:p>
          <a:p>
            <a:pPr algn="l"/>
            <a:endParaRPr lang="en-US" sz="5500" dirty="0" smtClean="0"/>
          </a:p>
          <a:p>
            <a:pPr algn="l"/>
            <a:endParaRPr lang="en-US" sz="5500" dirty="0" smtClean="0"/>
          </a:p>
          <a:p>
            <a:pPr algn="l"/>
            <a:endParaRPr lang="en-US" sz="5500" dirty="0" smtClean="0"/>
          </a:p>
          <a:p>
            <a:pPr algn="l"/>
            <a:endParaRPr lang="en-US" sz="5500" dirty="0" smtClean="0"/>
          </a:p>
          <a:p>
            <a:pPr algn="l"/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2692772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Booleans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9076" y="875289"/>
            <a:ext cx="70715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effectLst/>
              </a:rPr>
              <a:t>Most Values are True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3634" y="1521619"/>
            <a:ext cx="69824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Almost any value is </a:t>
            </a:r>
            <a:r>
              <a:rPr lang="en-US" altLang="en-US" dirty="0">
                <a:latin typeface="Arial" panose="020B0604020202020204" pitchFamily="34" charset="0"/>
              </a:rPr>
              <a:t>evaluated to True if it has some sort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Any number is True except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3634" y="1752452"/>
            <a:ext cx="42755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Any string is True, except empty strings.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19076" y="2352617"/>
            <a:ext cx="122015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 list, tuple, set, and dictionary </a:t>
            </a:r>
            <a:r>
              <a:rPr lang="en-US" altLang="en-US" dirty="0">
                <a:latin typeface="Arial" panose="020B0604020202020204" pitchFamily="34" charset="0"/>
              </a:rPr>
              <a:t>are True, except empty ones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E.g.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effectLst/>
              </a:rPr>
              <a:t>The following will return True: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bool("</a:t>
            </a:r>
            <a:r>
              <a:rPr lang="en-US" dirty="0" err="1"/>
              <a:t>abc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bool(123)</a:t>
            </a:r>
            <a:br>
              <a:rPr lang="en-US" dirty="0"/>
            </a:br>
            <a:r>
              <a:rPr lang="en-US" dirty="0"/>
              <a:t>bool(["apple", "cherry", "banana"])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83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Booleans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9076" y="1013788"/>
            <a:ext cx="707154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effectLst/>
              </a:rPr>
              <a:t>Some Values are False</a:t>
            </a:r>
            <a:endParaRPr lang="en-US" sz="1800" b="1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23851" y="2214117"/>
            <a:ext cx="122015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effectLst/>
              </a:rPr>
              <a:t>Example</a:t>
            </a:r>
          </a:p>
          <a:p>
            <a:r>
              <a:rPr lang="en-US" dirty="0" smtClean="0">
                <a:effectLst/>
              </a:rPr>
              <a:t>The following will return False:</a:t>
            </a:r>
          </a:p>
          <a:p>
            <a:r>
              <a:rPr lang="en-US" dirty="0"/>
              <a:t>bool(False)</a:t>
            </a:r>
            <a:br>
              <a:rPr lang="en-US" dirty="0"/>
            </a:br>
            <a:r>
              <a:rPr lang="en-US" dirty="0"/>
              <a:t>bool(None)</a:t>
            </a:r>
            <a:br>
              <a:rPr lang="en-US" dirty="0"/>
            </a:br>
            <a:r>
              <a:rPr lang="en-US" dirty="0"/>
              <a:t>bool(0)</a:t>
            </a:r>
            <a:br>
              <a:rPr lang="en-US" dirty="0"/>
            </a:br>
            <a:r>
              <a:rPr lang="en-US" dirty="0"/>
              <a:t>bool("")</a:t>
            </a:r>
            <a:br>
              <a:rPr lang="en-US" dirty="0"/>
            </a:br>
            <a:r>
              <a:rPr lang="en-US" dirty="0"/>
              <a:t>bool(())</a:t>
            </a:r>
            <a:br>
              <a:rPr lang="en-US" dirty="0"/>
            </a:br>
            <a:r>
              <a:rPr lang="en-US" dirty="0"/>
              <a:t>bool([])</a:t>
            </a:r>
            <a:br>
              <a:rPr lang="en-US" dirty="0"/>
            </a:br>
            <a:r>
              <a:rPr lang="en-US" dirty="0"/>
              <a:t>bool({}) </a:t>
            </a:r>
            <a:endParaRPr lang="en-US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19076" y="1290787"/>
            <a:ext cx="80041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fact, there are not many </a:t>
            </a:r>
            <a:r>
              <a:rPr lang="en-US" altLang="en-US" dirty="0">
                <a:latin typeface="Arial" panose="020B0604020202020204" pitchFamily="34" charset="0"/>
              </a:rPr>
              <a:t>values that evaluates to False</a:t>
            </a:r>
            <a:r>
              <a:rPr lang="en-US" altLang="en-US" dirty="0" smtClean="0"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except empty values, such as (), [], {}, "", the number 0, and the value None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And of course the value False evaluates to False.</a:t>
            </a:r>
          </a:p>
        </p:txBody>
      </p:sp>
    </p:spTree>
    <p:extLst>
      <p:ext uri="{BB962C8B-B14F-4D97-AF65-F5344CB8AC3E}">
        <p14:creationId xmlns:p14="http://schemas.microsoft.com/office/powerpoint/2010/main" val="2757323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377" y="924560"/>
            <a:ext cx="9144000" cy="35172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ffectLst/>
              </a:rPr>
              <a:t>The way to run a python file is like this on the command line:</a:t>
            </a:r>
          </a:p>
          <a:p>
            <a:r>
              <a:rPr lang="en-US" dirty="0" smtClean="0">
                <a:effectLst/>
              </a:rPr>
              <a:t>C:\Users\</a:t>
            </a:r>
            <a:r>
              <a:rPr lang="en-US" i="1" dirty="0" smtClean="0">
                <a:effectLst/>
              </a:rPr>
              <a:t>Your Name</a:t>
            </a:r>
            <a:r>
              <a:rPr lang="en-US" dirty="0" smtClean="0">
                <a:effectLst/>
              </a:rPr>
              <a:t>&gt;python helloworld.py 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Simple as that. Save your file. Open your command line, navigate to the directory where you saved your file, and run: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C:\Users\</a:t>
            </a:r>
            <a:r>
              <a:rPr lang="en-US" i="1" dirty="0" smtClean="0">
                <a:effectLst/>
              </a:rPr>
              <a:t>Your Name</a:t>
            </a:r>
            <a:r>
              <a:rPr lang="en-US" dirty="0" smtClean="0">
                <a:effectLst/>
              </a:rPr>
              <a:t>&gt;python helloworld.py</a:t>
            </a:r>
          </a:p>
          <a:p>
            <a:r>
              <a:rPr lang="en-US" dirty="0" smtClean="0">
                <a:effectLst/>
              </a:rPr>
              <a:t>The output should read:</a:t>
            </a:r>
          </a:p>
          <a:p>
            <a:r>
              <a:rPr lang="en-US" dirty="0" smtClean="0">
                <a:effectLst/>
              </a:rPr>
              <a:t>Hello, World! </a:t>
            </a:r>
            <a:endParaRPr lang="en-US" dirty="0"/>
          </a:p>
          <a:p>
            <a:endParaRPr lang="en-US" dirty="0" smtClean="0">
              <a:effectLst/>
            </a:endParaRP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108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Booleans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90576" y="875289"/>
            <a:ext cx="707154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One more </a:t>
            </a:r>
            <a:r>
              <a:rPr lang="en-US" sz="1800" dirty="0" err="1" smtClean="0">
                <a:effectLst/>
              </a:rPr>
              <a:t>value,or</a:t>
            </a:r>
            <a:r>
              <a:rPr lang="en-US" sz="1800" dirty="0" smtClean="0">
                <a:effectLst/>
              </a:rPr>
              <a:t> object in this </a:t>
            </a:r>
            <a:r>
              <a:rPr lang="en-US" sz="1800" dirty="0" err="1" smtClean="0">
                <a:effectLst/>
              </a:rPr>
              <a:t>case,evaluates</a:t>
            </a:r>
            <a:r>
              <a:rPr lang="en-US" sz="1800" dirty="0" smtClean="0">
                <a:effectLst/>
              </a:rPr>
              <a:t> to False ,and this is if you have an object this is made from a class with a _</a:t>
            </a:r>
            <a:r>
              <a:rPr lang="en-US" sz="1800" dirty="0" err="1" smtClean="0">
                <a:effectLst/>
              </a:rPr>
              <a:t>len</a:t>
            </a:r>
            <a:r>
              <a:rPr lang="en-US" sz="1800" dirty="0" smtClean="0">
                <a:effectLst/>
              </a:rPr>
              <a:t>_ function that returns 0 or False.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E.g.</a:t>
            </a:r>
            <a:endParaRPr lang="en-US" sz="1800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class </a:t>
            </a:r>
            <a:r>
              <a:rPr lang="en-US" sz="1800" dirty="0" err="1"/>
              <a:t>myclass</a:t>
            </a:r>
            <a:r>
              <a:rPr lang="en-US" sz="1800" dirty="0"/>
              <a:t>():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def</a:t>
            </a:r>
            <a:r>
              <a:rPr lang="en-US" sz="1800" dirty="0"/>
              <a:t> __</a:t>
            </a:r>
            <a:r>
              <a:rPr lang="en-US" sz="1800" dirty="0" err="1"/>
              <a:t>len</a:t>
            </a:r>
            <a:r>
              <a:rPr lang="en-US" sz="1800" dirty="0"/>
              <a:t>__(self):</a:t>
            </a:r>
            <a:br>
              <a:rPr lang="en-US" sz="1800" dirty="0"/>
            </a:br>
            <a:r>
              <a:rPr lang="en-US" sz="1800" dirty="0"/>
              <a:t>    return 0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myobj</a:t>
            </a:r>
            <a:r>
              <a:rPr lang="en-US" sz="1800" dirty="0"/>
              <a:t> = </a:t>
            </a:r>
            <a:r>
              <a:rPr lang="en-US" sz="1800" dirty="0" err="1"/>
              <a:t>myclass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print(bool(</a:t>
            </a:r>
            <a:r>
              <a:rPr lang="en-US" sz="1800" dirty="0" err="1"/>
              <a:t>myobj</a:t>
            </a:r>
            <a:r>
              <a:rPr lang="en-US" sz="1800" dirty="0"/>
              <a:t>))</a:t>
            </a:r>
            <a:endParaRPr lang="en-US" sz="1800" b="1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4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Booleans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90576" y="1231798"/>
            <a:ext cx="7071541" cy="298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Function can return Boolean: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You can create functions that returns a Boolean Value:</a:t>
            </a:r>
            <a:endParaRPr lang="en-US" sz="18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E.g.</a:t>
            </a:r>
            <a:endParaRPr lang="en-US" sz="1800" dirty="0" smtClean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Print the answer of a function:</a:t>
            </a:r>
          </a:p>
          <a:p>
            <a:pPr algn="l"/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myFunction</a:t>
            </a:r>
            <a:r>
              <a:rPr lang="en-US" sz="1800" dirty="0"/>
              <a:t>() :</a:t>
            </a:r>
            <a:br>
              <a:rPr lang="en-US" sz="1800" dirty="0"/>
            </a:br>
            <a:r>
              <a:rPr lang="en-US" sz="1800" dirty="0"/>
              <a:t>  return True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myFunction</a:t>
            </a:r>
            <a:r>
              <a:rPr lang="en-US" sz="1800" dirty="0"/>
              <a:t>()) </a:t>
            </a:r>
            <a:endParaRPr lang="en-US" sz="1800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0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Booleans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90576" y="1290788"/>
            <a:ext cx="707154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You can execute code based on the Boolean answer of a function: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Print "YES!" if the function returns True, otherwise print "NO!":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myFunction</a:t>
            </a:r>
            <a:r>
              <a:rPr lang="en-US" sz="1800" dirty="0"/>
              <a:t>() :</a:t>
            </a:r>
            <a:br>
              <a:rPr lang="en-US" sz="1800" dirty="0"/>
            </a:br>
            <a:r>
              <a:rPr lang="en-US" sz="1800" dirty="0"/>
              <a:t>  return True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if </a:t>
            </a:r>
            <a:r>
              <a:rPr lang="en-US" sz="1800" dirty="0" err="1"/>
              <a:t>myFunction</a:t>
            </a:r>
            <a:r>
              <a:rPr lang="en-US" sz="1800" dirty="0"/>
              <a:t>():</a:t>
            </a:r>
            <a:br>
              <a:rPr lang="en-US" sz="1800" dirty="0"/>
            </a:br>
            <a:r>
              <a:rPr lang="en-US" sz="1800" dirty="0"/>
              <a:t>  print("YES!")</a:t>
            </a:r>
            <a:br>
              <a:rPr lang="en-US" sz="1800" dirty="0"/>
            </a:br>
            <a:r>
              <a:rPr lang="en-US" sz="1800" dirty="0"/>
              <a:t>else:</a:t>
            </a:r>
            <a:br>
              <a:rPr lang="en-US" sz="1800" dirty="0"/>
            </a:br>
            <a:r>
              <a:rPr lang="en-US" sz="1800" dirty="0"/>
              <a:t>  print("NO!")</a:t>
            </a:r>
            <a:endParaRPr lang="en-US" sz="1800" b="1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8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21205" y="1706929"/>
            <a:ext cx="7071541" cy="412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Operators are used to perform operations on variables and values</a:t>
            </a:r>
            <a:r>
              <a:rPr lang="en-US" sz="1800" dirty="0" smtClean="0"/>
              <a:t>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Python divides the operators in the following groups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/>
              <a:t>Arithmetic operators</a:t>
            </a:r>
          </a:p>
          <a:p>
            <a:pPr algn="l"/>
            <a:r>
              <a:rPr lang="en-US" sz="1800" dirty="0"/>
              <a:t>Assignment operators</a:t>
            </a:r>
          </a:p>
          <a:p>
            <a:pPr algn="l"/>
            <a:r>
              <a:rPr lang="en-US" sz="1800" dirty="0"/>
              <a:t>Comparison operators</a:t>
            </a:r>
          </a:p>
          <a:p>
            <a:pPr algn="l"/>
            <a:r>
              <a:rPr lang="en-US" sz="1800" dirty="0"/>
              <a:t>Logical operators</a:t>
            </a:r>
          </a:p>
          <a:p>
            <a:pPr algn="l"/>
            <a:r>
              <a:rPr lang="en-US" sz="1800" dirty="0"/>
              <a:t>Identity operators</a:t>
            </a:r>
          </a:p>
          <a:p>
            <a:pPr algn="l"/>
            <a:r>
              <a:rPr lang="en-US" sz="1800" dirty="0"/>
              <a:t>Membership operators</a:t>
            </a:r>
          </a:p>
          <a:p>
            <a:pPr algn="l"/>
            <a:r>
              <a:rPr lang="en-US" sz="1800" dirty="0"/>
              <a:t>Bitwise operators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45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9765" y="1562763"/>
            <a:ext cx="7071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Python Arithmetic </a:t>
            </a:r>
            <a:r>
              <a:rPr lang="en-US" sz="1800" b="1" dirty="0" smtClean="0"/>
              <a:t>Operators: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765" y="2421118"/>
            <a:ext cx="8455752" cy="42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3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9765" y="1285765"/>
            <a:ext cx="7071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Python Assignment Operators: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Assignment operators are used to assign values to variables: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572" y="2486094"/>
            <a:ext cx="6257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35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9765" y="1424264"/>
            <a:ext cx="7071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Python comparison Operators: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Comparison operators are used to compare two values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10" y="2616244"/>
            <a:ext cx="6267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4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9765" y="1424264"/>
            <a:ext cx="7071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Python comparison Operators: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Comparison operators are used to compare two values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10" y="2616244"/>
            <a:ext cx="6267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9765" y="1285765"/>
            <a:ext cx="7071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Python Logical Operators: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Logical operators are used to combine conditional statements: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334" y="2827871"/>
            <a:ext cx="9077294" cy="30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92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59429" y="1285765"/>
            <a:ext cx="70418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Python Identity Operators: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Identity operators are used to compare the objects, not if they are equal, but if they are actually the same object, with the same memory location: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909" y="2896570"/>
            <a:ext cx="7977950" cy="21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2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144000" cy="1371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The Python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126" y="2400254"/>
            <a:ext cx="9144000" cy="3517219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Type the following on the Windows, Mac or Linux command line:</a:t>
            </a:r>
          </a:p>
          <a:p>
            <a:r>
              <a:rPr lang="en-US" dirty="0" smtClean="0">
                <a:effectLst/>
              </a:rPr>
              <a:t>C:\Users\</a:t>
            </a:r>
            <a:r>
              <a:rPr lang="en-US" i="1" dirty="0" smtClean="0">
                <a:effectLst/>
              </a:rPr>
              <a:t>Your Name</a:t>
            </a:r>
            <a:r>
              <a:rPr lang="en-US" dirty="0" smtClean="0">
                <a:effectLst/>
              </a:rPr>
              <a:t>&gt;python 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Whenever you are done in the python command line, you can simply type the following to quit the python command line interface:</a:t>
            </a:r>
          </a:p>
          <a:p>
            <a:r>
              <a:rPr lang="en-US" dirty="0" smtClean="0">
                <a:effectLst/>
              </a:rPr>
              <a:t>exit()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7812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59429" y="1285766"/>
            <a:ext cx="70418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Python Membership Operators: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Membership operators are used to test if a sequence is presented in an object: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635313"/>
            <a:ext cx="8073374" cy="26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49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59429" y="1424266"/>
            <a:ext cx="70418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Python Bitwise Operators: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Bitwise operators are used to compare (binary) numbers:</a:t>
            </a:r>
            <a:endParaRPr lang="en-US" sz="1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025" y="2631621"/>
            <a:ext cx="9843489" cy="38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03566" y="1448801"/>
            <a:ext cx="7041877" cy="518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Python Collections (</a:t>
            </a:r>
            <a:r>
              <a:rPr lang="en-US" b="1" dirty="0" smtClean="0"/>
              <a:t>Arrays):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There are four collection data types in the Python programming language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b="1" dirty="0" smtClean="0"/>
              <a:t>List</a:t>
            </a:r>
            <a:r>
              <a:rPr lang="en-US" sz="1800" dirty="0" smtClean="0"/>
              <a:t> </a:t>
            </a:r>
            <a:r>
              <a:rPr lang="en-US" sz="1800" dirty="0"/>
              <a:t>is a collection which is ordered and changeable. Allows duplicate members.</a:t>
            </a:r>
          </a:p>
          <a:p>
            <a:pPr algn="l"/>
            <a:r>
              <a:rPr lang="en-US" sz="1800" b="1" dirty="0"/>
              <a:t>Tuple</a:t>
            </a:r>
            <a:r>
              <a:rPr lang="en-US" sz="1800" dirty="0"/>
              <a:t> is a collection which is ordered and unchangeable. Allows duplicate members.</a:t>
            </a:r>
          </a:p>
          <a:p>
            <a:pPr algn="l"/>
            <a:r>
              <a:rPr lang="en-US" sz="1800" b="1" dirty="0"/>
              <a:t>Set</a:t>
            </a:r>
            <a:r>
              <a:rPr lang="en-US" sz="1800" dirty="0"/>
              <a:t> is a collection which is unordered and unindexed. No duplicate members.</a:t>
            </a:r>
          </a:p>
          <a:p>
            <a:pPr algn="l"/>
            <a:r>
              <a:rPr lang="en-US" sz="1800" b="1" dirty="0"/>
              <a:t>Dictionary</a:t>
            </a:r>
            <a:r>
              <a:rPr lang="en-US" sz="1800" dirty="0"/>
              <a:t> is a collection which is unordered, changeable and indexed. No duplicate members.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When choosing a collection type, it is useful to understand the properties of that type. Choosing the right type for a particular data set could mean retention of meaning, and, it could mean an increase in efficiency or security.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045002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76" y="-16974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86763" y="1164134"/>
            <a:ext cx="704187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List:</a:t>
            </a:r>
          </a:p>
          <a:p>
            <a:pPr algn="l"/>
            <a:r>
              <a:rPr lang="en-US" sz="1800" dirty="0" smtClean="0"/>
              <a:t>A </a:t>
            </a:r>
            <a:r>
              <a:rPr lang="en-US" sz="1800" dirty="0"/>
              <a:t>list is a collection which is ordered and changeable. In Python lists are written with square brackets.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Create a list: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E.g.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 </a:t>
            </a: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Access Items: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You access the list items by referring to the index </a:t>
            </a:r>
            <a:r>
              <a:rPr lang="en-US" sz="1800" dirty="0" smtClean="0"/>
              <a:t>number.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E.g.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algn="l"/>
            <a:r>
              <a:rPr lang="en-US" sz="1800" dirty="0"/>
              <a:t>Print the second item of the list: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[1])</a:t>
            </a:r>
            <a:endParaRPr lang="en-US" sz="1800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23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965" y="143769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39142" y="1188798"/>
            <a:ext cx="7041877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Negative </a:t>
            </a:r>
            <a:r>
              <a:rPr lang="en-US" b="1" dirty="0" smtClean="0"/>
              <a:t>Indexing:</a:t>
            </a:r>
            <a:endParaRPr lang="en-US" b="1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Negative Indexing means beginning from the end,-1 refers to the last item ,-2 refers to the second last item etc.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Print the last item of the list</a:t>
            </a:r>
            <a:r>
              <a:rPr lang="en-US" sz="1800" dirty="0" smtClean="0"/>
              <a:t>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E.g.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939142" y="3014396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thislist</a:t>
            </a:r>
            <a:r>
              <a:rPr lang="en-US" dirty="0">
                <a:solidFill>
                  <a:srgbClr val="000000"/>
                </a:solidFill>
              </a:rPr>
              <a:t> = [</a:t>
            </a:r>
            <a:r>
              <a:rPr lang="en-US" dirty="0">
                <a:solidFill>
                  <a:srgbClr val="A52A2A"/>
                </a:solidFill>
              </a:rPr>
              <a:t>"apple"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"cherry"</a:t>
            </a:r>
            <a:r>
              <a:rPr lang="en-US" dirty="0">
                <a:solidFill>
                  <a:srgbClr val="000000"/>
                </a:solidFill>
              </a:rPr>
              <a:t>]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thislist</a:t>
            </a:r>
            <a:r>
              <a:rPr lang="en-US" dirty="0">
                <a:solidFill>
                  <a:srgbClr val="000000"/>
                </a:solidFill>
              </a:rPr>
              <a:t>[-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/>
              <a:t>Range of </a:t>
            </a:r>
            <a:r>
              <a:rPr lang="en-US" sz="2400" b="1" dirty="0" smtClean="0"/>
              <a:t>Indexes:</a:t>
            </a:r>
          </a:p>
          <a:p>
            <a:r>
              <a:rPr lang="en-US" dirty="0"/>
              <a:t>You can specify a range of indexes by specifying where to start and where to end the range.</a:t>
            </a:r>
          </a:p>
          <a:p>
            <a:r>
              <a:rPr lang="en-US" dirty="0"/>
              <a:t>When specifying a range, the return value will be a new list with the specified items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E.g.</a:t>
            </a:r>
          </a:p>
          <a:p>
            <a:r>
              <a:rPr lang="en-US" dirty="0"/>
              <a:t>Return the third, fourth, and fifth item</a:t>
            </a:r>
            <a:r>
              <a:rPr lang="en-US" dirty="0" smtClean="0"/>
              <a:t>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 "banana", "cherry", "orange", "kiwi", "melon", "mango"]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[2:5])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5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965" y="143769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39142" y="1327297"/>
            <a:ext cx="7041877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Negative </a:t>
            </a:r>
            <a:r>
              <a:rPr lang="en-US" b="1" dirty="0" smtClean="0"/>
              <a:t>Indexing:</a:t>
            </a:r>
            <a:endParaRPr lang="en-US" b="1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Negative Indexing means beginning from the end,-1 refers to the last item ,-2 refers to the second last item etc.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Print </a:t>
            </a:r>
            <a:r>
              <a:rPr lang="en-US" sz="1800" dirty="0"/>
              <a:t>the last item of the list</a:t>
            </a:r>
            <a:r>
              <a:rPr lang="en-US" sz="1800" dirty="0" smtClean="0"/>
              <a:t>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E.g.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939142" y="301439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thislist</a:t>
            </a:r>
            <a:r>
              <a:rPr lang="en-US" dirty="0">
                <a:solidFill>
                  <a:srgbClr val="000000"/>
                </a:solidFill>
              </a:rPr>
              <a:t> = [</a:t>
            </a:r>
            <a:r>
              <a:rPr lang="en-US" dirty="0">
                <a:solidFill>
                  <a:srgbClr val="A52A2A"/>
                </a:solidFill>
              </a:rPr>
              <a:t>"apple"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"cherry"</a:t>
            </a:r>
            <a:r>
              <a:rPr lang="en-US" dirty="0">
                <a:solidFill>
                  <a:srgbClr val="000000"/>
                </a:solidFill>
              </a:rPr>
              <a:t>]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thislist</a:t>
            </a:r>
            <a:r>
              <a:rPr lang="en-US" dirty="0">
                <a:solidFill>
                  <a:srgbClr val="000000"/>
                </a:solidFill>
              </a:rPr>
              <a:t>[-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/>
              <a:t>Range of </a:t>
            </a:r>
            <a:r>
              <a:rPr lang="en-US" sz="2400" b="1" dirty="0" smtClean="0"/>
              <a:t>Indexes:</a:t>
            </a:r>
          </a:p>
          <a:p>
            <a:r>
              <a:rPr lang="en-US" dirty="0"/>
              <a:t>You can specify a range of indexes by specifying where to start and where to end the range.</a:t>
            </a:r>
          </a:p>
          <a:p>
            <a:r>
              <a:rPr lang="en-US" dirty="0"/>
              <a:t>When specifying a range, the return value will be a new list with the specified items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E.g.</a:t>
            </a:r>
          </a:p>
          <a:p>
            <a:r>
              <a:rPr lang="en-US" dirty="0"/>
              <a:t>Return the third, fourth, and fifth item</a:t>
            </a:r>
            <a:r>
              <a:rPr lang="en-US" dirty="0" smtClean="0"/>
              <a:t>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 "banana", "cherry", "orange", "kiwi", "melon", "mango"]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[2:5])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 The search will start at index 2 (included) and end at index 5 (not included</a:t>
            </a:r>
            <a:r>
              <a:rPr lang="en-US" dirty="0" smtClean="0"/>
              <a:t>). </a:t>
            </a:r>
            <a:r>
              <a:rPr lang="en-US" dirty="0"/>
              <a:t>Remember that the first item has index 0.</a:t>
            </a:r>
          </a:p>
        </p:txBody>
      </p:sp>
    </p:spTree>
    <p:extLst>
      <p:ext uri="{BB962C8B-B14F-4D97-AF65-F5344CB8AC3E}">
        <p14:creationId xmlns:p14="http://schemas.microsoft.com/office/powerpoint/2010/main" val="149033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965" y="143769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5952" y="1617455"/>
            <a:ext cx="7041877" cy="519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Range of Negative Indexes</a:t>
            </a: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Specify negative indexes if you want to start the search from the end of the list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 smtClean="0"/>
              <a:t>E.g.</a:t>
            </a:r>
          </a:p>
          <a:p>
            <a:pPr algn="l"/>
            <a:r>
              <a:rPr lang="en-US" sz="1800" dirty="0" smtClean="0"/>
              <a:t>This </a:t>
            </a:r>
            <a:r>
              <a:rPr lang="en-US" sz="1800" dirty="0"/>
              <a:t>example returns the items from index -4 (included) to index -1 (excluded</a:t>
            </a:r>
            <a:r>
              <a:rPr lang="en-US" sz="1800" dirty="0" smtClean="0"/>
              <a:t>)</a:t>
            </a:r>
          </a:p>
          <a:p>
            <a:pPr algn="l"/>
            <a:r>
              <a:rPr lang="en-US" sz="1800" dirty="0" err="1" smtClean="0"/>
              <a:t>thislist</a:t>
            </a:r>
            <a:r>
              <a:rPr lang="en-US" sz="1800" dirty="0" smtClean="0"/>
              <a:t> </a:t>
            </a:r>
            <a:r>
              <a:rPr lang="en-US" sz="1800" dirty="0"/>
              <a:t>= ["apple", "banana", "cherry", "orange", "kiwi", "melon", "mango"]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[-4:-1</a:t>
            </a:r>
            <a:r>
              <a:rPr lang="en-US" sz="1800" dirty="0" smtClean="0"/>
              <a:t>])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Change Item </a:t>
            </a:r>
            <a:r>
              <a:rPr lang="en-US" sz="1800" b="1" dirty="0" smtClean="0"/>
              <a:t>Value</a:t>
            </a:r>
          </a:p>
          <a:p>
            <a:pPr algn="l"/>
            <a:r>
              <a:rPr lang="en-US" sz="1800" dirty="0"/>
              <a:t>To change the value of a specific item, refer to the index number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/>
              <a:t>Change the second item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 err="1"/>
              <a:t>thislist</a:t>
            </a:r>
            <a:r>
              <a:rPr lang="en-US" sz="1800" dirty="0"/>
              <a:t>[1] = "blackcurrant"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8212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965" y="143769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75061" y="1938743"/>
            <a:ext cx="7041877" cy="428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Loop Through a </a:t>
            </a:r>
            <a:r>
              <a:rPr lang="en-US" sz="1800" b="1" dirty="0" smtClean="0"/>
              <a:t>List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You can loop through the list item by using For loop:</a:t>
            </a:r>
          </a:p>
          <a:p>
            <a:pPr algn="l"/>
            <a:r>
              <a:rPr lang="en-US" sz="1800" dirty="0" smtClean="0"/>
              <a:t>E.g.</a:t>
            </a:r>
          </a:p>
          <a:p>
            <a:pPr algn="l"/>
            <a:r>
              <a:rPr lang="en-US" sz="1800" dirty="0"/>
              <a:t>Print all items in the list, one by one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/>
              <a:t>for x in </a:t>
            </a:r>
            <a:r>
              <a:rPr lang="en-US" sz="1800" dirty="0" err="1"/>
              <a:t>thislist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  print(x) </a:t>
            </a:r>
            <a:endParaRPr lang="en-US" sz="1800" dirty="0"/>
          </a:p>
          <a:p>
            <a:pPr algn="l"/>
            <a:r>
              <a:rPr lang="en-US" sz="1800" b="1" dirty="0"/>
              <a:t>Check if Item </a:t>
            </a:r>
            <a:r>
              <a:rPr lang="en-US" sz="1800" b="1" dirty="0" smtClean="0"/>
              <a:t>Exists</a:t>
            </a:r>
          </a:p>
          <a:p>
            <a:pPr algn="l"/>
            <a:r>
              <a:rPr lang="en-US" sz="1800" dirty="0" smtClean="0"/>
              <a:t>To check if item exists in the present list ,use </a:t>
            </a:r>
            <a:r>
              <a:rPr lang="en-US" sz="1800" b="1" dirty="0" smtClean="0"/>
              <a:t>in</a:t>
            </a:r>
            <a:r>
              <a:rPr lang="en-US" sz="1800" dirty="0" smtClean="0"/>
              <a:t> keyword:</a:t>
            </a:r>
          </a:p>
          <a:p>
            <a:pPr algn="l"/>
            <a:r>
              <a:rPr lang="en-US" sz="1800" dirty="0"/>
              <a:t>Check if "apple" is present in the list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/>
              <a:t>if "apple" in </a:t>
            </a:r>
            <a:r>
              <a:rPr lang="en-US" sz="1800" dirty="0" err="1"/>
              <a:t>thislist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  print("Yes, 'apple' is in the fruits list") </a:t>
            </a:r>
            <a:endParaRPr lang="en-US" sz="1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418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loop through the list items by using a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loop: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69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91267" y="817496"/>
            <a:ext cx="7041877" cy="667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List </a:t>
            </a:r>
            <a:r>
              <a:rPr lang="en-US" sz="1800" b="1" dirty="0" smtClean="0"/>
              <a:t>Length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To determine how may items a list has, use the lens() function:</a:t>
            </a:r>
          </a:p>
          <a:p>
            <a:pPr algn="l"/>
            <a:r>
              <a:rPr lang="en-US" sz="1800" dirty="0" smtClean="0"/>
              <a:t>E.g.</a:t>
            </a:r>
          </a:p>
          <a:p>
            <a:pPr algn="l"/>
            <a:r>
              <a:rPr lang="en-US" sz="1800" dirty="0" smtClean="0"/>
              <a:t>Print all items in the list,: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len</a:t>
            </a:r>
            <a:r>
              <a:rPr lang="en-US" sz="1800" dirty="0"/>
              <a:t>(</a:t>
            </a:r>
            <a:r>
              <a:rPr lang="en-US" sz="1800" dirty="0" err="1"/>
              <a:t>thislist</a:t>
            </a:r>
            <a:r>
              <a:rPr lang="en-US" sz="1800" dirty="0" smtClean="0"/>
              <a:t>))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Add </a:t>
            </a:r>
            <a:r>
              <a:rPr lang="en-US" sz="1800" b="1" dirty="0" smtClean="0"/>
              <a:t>Items</a:t>
            </a:r>
          </a:p>
          <a:p>
            <a:pPr algn="l"/>
            <a:r>
              <a:rPr lang="en-US" sz="1800" dirty="0"/>
              <a:t>To add an item to the end of the list, use the append() method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 smtClean="0"/>
              <a:t>E.g.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 err="1"/>
              <a:t>thislist.append</a:t>
            </a:r>
            <a:r>
              <a:rPr lang="en-US" sz="1800" dirty="0"/>
              <a:t>("orange")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 </a:t>
            </a:r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To add an item at the specified index, use the insert() method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/>
              <a:t>Insert an item as the second position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 err="1"/>
              <a:t>thislist.insert</a:t>
            </a:r>
            <a:r>
              <a:rPr lang="en-US" sz="1800" dirty="0"/>
              <a:t>(1, "orange")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 </a:t>
            </a:r>
            <a:endParaRPr lang="en-US" sz="1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418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loop through the list items by using a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loop: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23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75061" y="1436915"/>
            <a:ext cx="7041877" cy="47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Remove </a:t>
            </a:r>
            <a:r>
              <a:rPr lang="en-US" sz="1800" b="1" dirty="0" smtClean="0"/>
              <a:t>Item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There are several methods to remove items from a list</a:t>
            </a:r>
            <a:r>
              <a:rPr lang="en-US" sz="1800" dirty="0" smtClean="0"/>
              <a:t>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E.g.</a:t>
            </a:r>
            <a:endParaRPr lang="en-US" sz="1800" dirty="0"/>
          </a:p>
          <a:p>
            <a:pPr algn="l"/>
            <a:r>
              <a:rPr lang="en-US" sz="1800" dirty="0" smtClean="0"/>
              <a:t>The </a:t>
            </a:r>
            <a:r>
              <a:rPr lang="en-US" sz="1800" b="1" dirty="0" smtClean="0"/>
              <a:t>remove()</a:t>
            </a:r>
            <a:r>
              <a:rPr lang="en-US" sz="1800" dirty="0" smtClean="0"/>
              <a:t> method removes the specific item: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 err="1"/>
              <a:t>thislist.remove</a:t>
            </a:r>
            <a:r>
              <a:rPr lang="en-US" sz="1800" dirty="0"/>
              <a:t>("banana")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 smtClean="0"/>
              <a:t>)</a:t>
            </a:r>
          </a:p>
          <a:p>
            <a:pPr algn="l"/>
            <a:r>
              <a:rPr lang="en-US" sz="1800" dirty="0"/>
              <a:t>The </a:t>
            </a:r>
            <a:r>
              <a:rPr lang="en-US" sz="1800" b="1" dirty="0" smtClean="0"/>
              <a:t>pop()</a:t>
            </a:r>
            <a:r>
              <a:rPr lang="en-US" sz="1800" dirty="0" smtClean="0"/>
              <a:t> </a:t>
            </a:r>
            <a:r>
              <a:rPr lang="en-US" sz="1800" dirty="0"/>
              <a:t>method removes the specific </a:t>
            </a:r>
            <a:r>
              <a:rPr lang="en-US" sz="1800" dirty="0" smtClean="0"/>
              <a:t>index(or the last item if index is not </a:t>
            </a:r>
            <a:r>
              <a:rPr lang="en-US" sz="1800" dirty="0" err="1" smtClean="0"/>
              <a:t>speicifed</a:t>
            </a:r>
            <a:r>
              <a:rPr lang="en-US" sz="1800" dirty="0" smtClean="0"/>
              <a:t>):</a:t>
            </a:r>
          </a:p>
          <a:p>
            <a:pPr algn="l"/>
            <a:r>
              <a:rPr lang="en-US" sz="1800" dirty="0" smtClean="0"/>
              <a:t>E.g</a:t>
            </a:r>
            <a:r>
              <a:rPr lang="en-US" sz="1800" dirty="0"/>
              <a:t>.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 err="1"/>
              <a:t>thislist.pop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 </a:t>
            </a:r>
            <a:endParaRPr lang="en-US" sz="1800" dirty="0"/>
          </a:p>
          <a:p>
            <a:pPr algn="l"/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110960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144000" cy="1371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Execute Python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126" y="2400254"/>
            <a:ext cx="9144000" cy="3517219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Python syntax can be executed by writing directly in the Command Line:</a:t>
            </a:r>
          </a:p>
          <a:p>
            <a:r>
              <a:rPr lang="en-US" dirty="0" smtClean="0">
                <a:effectLst/>
              </a:rPr>
              <a:t>&gt;&gt;&gt; print("Hello, World!")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Hello, World! 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Or by creating a python file on the server, using the .</a:t>
            </a:r>
            <a:r>
              <a:rPr lang="en-US" dirty="0" err="1" smtClean="0">
                <a:effectLst/>
              </a:rPr>
              <a:t>py</a:t>
            </a:r>
            <a:r>
              <a:rPr lang="en-US" dirty="0" smtClean="0">
                <a:effectLst/>
              </a:rPr>
              <a:t> file extension, and running it in the Command Line:</a:t>
            </a:r>
          </a:p>
          <a:p>
            <a:r>
              <a:rPr lang="en-US" dirty="0" smtClean="0">
                <a:effectLst/>
              </a:rPr>
              <a:t>C:\Users\</a:t>
            </a:r>
            <a:r>
              <a:rPr lang="en-US" i="1" dirty="0" smtClean="0">
                <a:effectLst/>
              </a:rPr>
              <a:t>Your Name</a:t>
            </a:r>
            <a:r>
              <a:rPr lang="en-US" dirty="0" smtClean="0">
                <a:effectLst/>
              </a:rPr>
              <a:t>&gt;python myfile.py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4968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16946" y="1227909"/>
            <a:ext cx="7041877" cy="536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/>
              <a:t>The </a:t>
            </a:r>
            <a:r>
              <a:rPr lang="en-US" sz="1800" b="1" dirty="0" smtClean="0"/>
              <a:t>del</a:t>
            </a:r>
            <a:r>
              <a:rPr lang="en-US" sz="1800" dirty="0" smtClean="0"/>
              <a:t> keyword removes the specific index:</a:t>
            </a:r>
          </a:p>
          <a:p>
            <a:pPr algn="l"/>
            <a:r>
              <a:rPr lang="en-US" sz="1800" dirty="0" smtClean="0"/>
              <a:t>E.g.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/>
              <a:t>del </a:t>
            </a:r>
            <a:r>
              <a:rPr lang="en-US" sz="1800" dirty="0" err="1"/>
              <a:t>thislist</a:t>
            </a:r>
            <a:r>
              <a:rPr lang="en-US" sz="1800" dirty="0"/>
              <a:t>[0]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 </a:t>
            </a:r>
            <a:endParaRPr lang="en-US" sz="1800" dirty="0"/>
          </a:p>
          <a:p>
            <a:pPr algn="l"/>
            <a:endParaRPr lang="en-US" sz="1800" b="1" dirty="0" smtClean="0"/>
          </a:p>
          <a:p>
            <a:pPr algn="l"/>
            <a:r>
              <a:rPr lang="en-US" sz="1800" dirty="0" smtClean="0"/>
              <a:t>The </a:t>
            </a:r>
            <a:r>
              <a:rPr lang="en-US" sz="1800" b="1" dirty="0" smtClean="0"/>
              <a:t>del</a:t>
            </a:r>
            <a:r>
              <a:rPr lang="en-US" sz="1800" dirty="0" smtClean="0"/>
              <a:t> keyword can also delete the list completely:</a:t>
            </a:r>
          </a:p>
          <a:p>
            <a:pPr algn="l"/>
            <a:r>
              <a:rPr lang="en-US" sz="1800" dirty="0" smtClean="0"/>
              <a:t>E.g.</a:t>
            </a:r>
          </a:p>
          <a:p>
            <a:pPr algn="l"/>
            <a:r>
              <a:rPr lang="en-US" sz="1800" dirty="0" err="1" smtClean="0"/>
              <a:t>thislist</a:t>
            </a:r>
            <a:r>
              <a:rPr lang="en-US" sz="1800" dirty="0" smtClean="0"/>
              <a:t> </a:t>
            </a:r>
            <a:r>
              <a:rPr lang="en-US" sz="1800" dirty="0"/>
              <a:t>= ["apple", "banana", "cherry"]</a:t>
            </a:r>
            <a:br>
              <a:rPr lang="en-US" sz="1800" dirty="0"/>
            </a:br>
            <a:r>
              <a:rPr lang="en-US" sz="1800" dirty="0"/>
              <a:t>del </a:t>
            </a:r>
            <a:r>
              <a:rPr lang="en-US" sz="1800" dirty="0" err="1"/>
              <a:t>thislist</a:t>
            </a:r>
            <a:r>
              <a:rPr lang="en-US" sz="1800" dirty="0"/>
              <a:t> </a:t>
            </a:r>
            <a:endParaRPr lang="en-US" sz="1800" dirty="0"/>
          </a:p>
          <a:p>
            <a:pPr algn="l"/>
            <a:endParaRPr lang="en-US" sz="1800" b="1" dirty="0" smtClean="0"/>
          </a:p>
          <a:p>
            <a:pPr algn="l"/>
            <a:r>
              <a:rPr lang="en-US" sz="1800" dirty="0" smtClean="0"/>
              <a:t>The Clear () method empties the list:</a:t>
            </a:r>
            <a:endParaRPr lang="en-US" sz="1800" dirty="0"/>
          </a:p>
          <a:p>
            <a:pPr algn="l"/>
            <a:r>
              <a:rPr lang="en-US" sz="1800" dirty="0" smtClean="0"/>
              <a:t>E.g.</a:t>
            </a:r>
          </a:p>
          <a:p>
            <a:pPr algn="l"/>
            <a:r>
              <a:rPr lang="en-US" sz="1800" dirty="0" err="1"/>
              <a:t>thislist</a:t>
            </a:r>
            <a:r>
              <a:rPr lang="en-US" sz="1800" dirty="0"/>
              <a:t> = ["apple", "banana", "cherry"]</a:t>
            </a:r>
            <a:br>
              <a:rPr lang="en-US" sz="1800" dirty="0"/>
            </a:br>
            <a:r>
              <a:rPr lang="en-US" sz="1800" dirty="0" err="1"/>
              <a:t>thislist.clear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 </a:t>
            </a:r>
            <a:endParaRPr lang="en-US" sz="18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418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loop through the list items by using a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loop: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94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0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368022" y="1371273"/>
            <a:ext cx="924990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Copy a List: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You cannot copy a list simply by typing list2 = list1, because: list2 will only be a reference to list1,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and changes made in list1 will automatically also be made in list2.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There are ways to make a copy, one way is to use the built-in List method copy().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E.g.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Make a copy of the list by using Copy() method: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thislist</a:t>
            </a:r>
            <a:r>
              <a:rPr lang="en-US" dirty="0"/>
              <a:t> = ["apple", "banana", "cherry"]</a:t>
            </a:r>
            <a:br>
              <a:rPr lang="en-US" dirty="0"/>
            </a:b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dirty="0" err="1"/>
              <a:t>thislist.copy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 </a:t>
            </a:r>
            <a:endParaRPr 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Another way to make the copy of the list is to use the built-in method list().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E.g.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thislist</a:t>
            </a:r>
            <a:r>
              <a:rPr lang="en-US" dirty="0"/>
              <a:t> = ["apple", "banana", "cherry"]</a:t>
            </a:r>
            <a:br>
              <a:rPr lang="en-US" dirty="0"/>
            </a:br>
            <a:r>
              <a:rPr lang="en-US" dirty="0" err="1"/>
              <a:t>mylist</a:t>
            </a:r>
            <a:r>
              <a:rPr lang="en-US" dirty="0"/>
              <a:t> = list(</a:t>
            </a:r>
            <a:r>
              <a:rPr lang="en-US" dirty="0" err="1"/>
              <a:t>thislist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4305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169817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6352" y="1254035"/>
            <a:ext cx="8782019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Join Two Lists: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There </a:t>
            </a:r>
            <a:r>
              <a:rPr lang="en-US" altLang="en-US" dirty="0"/>
              <a:t>are several ways to join, or concatenate, two or more lists in Python.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One of the easiest ways are by using the + operator</a:t>
            </a:r>
            <a:r>
              <a:rPr lang="en-US" altLang="en-US" dirty="0" smtClean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E.g.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Join two Lists: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list1 = ["a", "b" , "c"]</a:t>
            </a:r>
            <a:br>
              <a:rPr lang="en-US" dirty="0"/>
            </a:br>
            <a:r>
              <a:rPr lang="en-US" dirty="0"/>
              <a:t>list2 = [1, 2, 3]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list3 = list1 + list2</a:t>
            </a:r>
            <a:br>
              <a:rPr lang="en-US" dirty="0"/>
            </a:br>
            <a:r>
              <a:rPr lang="en-US" dirty="0"/>
              <a:t>print(list3) </a:t>
            </a: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endParaRPr lang="en-US" dirty="0"/>
          </a:p>
          <a:p>
            <a:r>
              <a:rPr lang="en-US" dirty="0"/>
              <a:t>Another way to join two lists are by appending all the items from list2 into list1, one by one: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E.g.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Append list2 into </a:t>
            </a:r>
            <a:r>
              <a:rPr lang="en-US" dirty="0" smtClean="0"/>
              <a:t>list1.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list1 = ["a", "b" , "c"]</a:t>
            </a:r>
            <a:br>
              <a:rPr lang="en-US" dirty="0"/>
            </a:br>
            <a:r>
              <a:rPr lang="en-US" dirty="0"/>
              <a:t>list2 = [1, 2, 3]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x in list2:</a:t>
            </a:r>
            <a:br>
              <a:rPr lang="en-US" dirty="0"/>
            </a:br>
            <a:r>
              <a:rPr lang="en-US" dirty="0"/>
              <a:t>  list1.append(x)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print(list1)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921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18787" y="339762"/>
            <a:ext cx="9282028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</a:t>
            </a: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endParaRPr lang="en-US" dirty="0"/>
          </a:p>
          <a:p>
            <a:r>
              <a:rPr lang="en-US" dirty="0"/>
              <a:t>Another way to join two lists are by appending all the items from list2 into list1, one by one: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E.g.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Append list2 into </a:t>
            </a:r>
            <a:r>
              <a:rPr lang="en-US" dirty="0" smtClean="0"/>
              <a:t>list1.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list1 = ["a", "b" , "c"]</a:t>
            </a:r>
            <a:br>
              <a:rPr lang="en-US" dirty="0"/>
            </a:br>
            <a:r>
              <a:rPr lang="en-US" dirty="0"/>
              <a:t>list2 = [1, 2, 3]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x in list2:</a:t>
            </a:r>
            <a:br>
              <a:rPr lang="en-US" dirty="0"/>
            </a:br>
            <a:r>
              <a:rPr lang="en-US" dirty="0"/>
              <a:t>  list1.append(x)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print(list1) </a:t>
            </a:r>
            <a:endParaRPr lang="en-US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Or you can also use extend() method ,whose purpose is to add items from one list to another list.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E.g.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list1 = ["a", "b" , "c"]</a:t>
            </a:r>
            <a:br>
              <a:rPr lang="en-US" dirty="0"/>
            </a:br>
            <a:r>
              <a:rPr lang="en-US" dirty="0"/>
              <a:t>list2 = [1, 2, 3]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list1.extend(list2)</a:t>
            </a:r>
            <a:br>
              <a:rPr lang="en-US" dirty="0"/>
            </a:br>
            <a:r>
              <a:rPr lang="en-US" dirty="0"/>
              <a:t>print(list1) 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0668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3171" y="575019"/>
            <a:ext cx="742565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</a:t>
            </a: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r>
              <a:rPr lang="en-US" sz="2400" b="1" dirty="0"/>
              <a:t>The list() </a:t>
            </a:r>
            <a:r>
              <a:rPr lang="en-US" sz="2400" b="1" dirty="0" smtClean="0"/>
              <a:t>Constructor:</a:t>
            </a:r>
          </a:p>
          <a:p>
            <a:r>
              <a:rPr lang="en-US" dirty="0" smtClean="0"/>
              <a:t>It is also possible to use list () constructor to make new list.</a:t>
            </a:r>
          </a:p>
          <a:p>
            <a:r>
              <a:rPr lang="en-US" sz="2400" dirty="0" smtClean="0"/>
              <a:t>E.g.</a:t>
            </a:r>
          </a:p>
          <a:p>
            <a:r>
              <a:rPr lang="en-US" dirty="0" err="1"/>
              <a:t>thislist</a:t>
            </a:r>
            <a:r>
              <a:rPr lang="en-US" dirty="0"/>
              <a:t> = list(("apple", "banana", "cherry")) # note the double round-brackets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 </a:t>
            </a:r>
            <a:endParaRPr lang="en-US" sz="2400" dirty="0" smtClean="0"/>
          </a:p>
          <a:p>
            <a:r>
              <a:rPr lang="en-US" sz="2400" b="1" dirty="0" smtClean="0"/>
              <a:t>List Methods:</a:t>
            </a:r>
          </a:p>
          <a:p>
            <a:r>
              <a:rPr lang="en-US" dirty="0"/>
              <a:t>Python has set of built-in list methods that you can use on the list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339" y="3471454"/>
            <a:ext cx="6047404" cy="3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7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74611" y="987548"/>
            <a:ext cx="742565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</a:t>
            </a: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r>
              <a:rPr lang="en-US" sz="2400" b="1" dirty="0" smtClean="0"/>
              <a:t>Tuple:</a:t>
            </a:r>
          </a:p>
          <a:p>
            <a:r>
              <a:rPr lang="en-US" dirty="0" smtClean="0"/>
              <a:t>A tuple is a collection which is ordered and unchangeable .In python tuples are written with round brackets.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Creating a tuple 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b="1" dirty="0"/>
              <a:t>Access Tuple </a:t>
            </a:r>
            <a:r>
              <a:rPr lang="en-US" sz="2400" b="1" dirty="0"/>
              <a:t>Items:</a:t>
            </a:r>
          </a:p>
          <a:p>
            <a:r>
              <a:rPr lang="en-US" dirty="0"/>
              <a:t>You can access tuple items by referring to the index number, inside square brackets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err="1" smtClean="0"/>
              <a:t>thistuple</a:t>
            </a:r>
            <a:r>
              <a:rPr lang="en-US" dirty="0" smtClean="0"/>
              <a:t> </a:t>
            </a:r>
            <a:r>
              <a:rPr lang="en-US" dirty="0"/>
              <a:t>= ("apple", "banana", 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[1]) </a:t>
            </a:r>
          </a:p>
        </p:txBody>
      </p:sp>
    </p:spTree>
    <p:extLst>
      <p:ext uri="{BB962C8B-B14F-4D97-AF65-F5344CB8AC3E}">
        <p14:creationId xmlns:p14="http://schemas.microsoft.com/office/powerpoint/2010/main" val="1174126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3799" y="945845"/>
            <a:ext cx="7425658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/>
              <a:t>Negative Indexing: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Negative indexing means beginning from the end, -1 refers  to the last items.</a:t>
            </a:r>
          </a:p>
          <a:p>
            <a:r>
              <a:rPr lang="en-US" dirty="0" smtClean="0"/>
              <a:t>-2 refers to the second last item etc.</a:t>
            </a:r>
          </a:p>
          <a:p>
            <a:endParaRPr lang="en-US" dirty="0" smtClean="0"/>
          </a:p>
          <a:p>
            <a:r>
              <a:rPr lang="en-US" dirty="0" smtClean="0"/>
              <a:t>E.g.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[-1]) 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/>
              <a:t>Range of Indexing:</a:t>
            </a:r>
            <a:endParaRPr lang="en-US" sz="2400" b="1" dirty="0"/>
          </a:p>
          <a:p>
            <a:r>
              <a:rPr lang="en-US" dirty="0"/>
              <a:t>You can specify a range of indexes by specifying where to start and where to end the range.</a:t>
            </a:r>
          </a:p>
          <a:p>
            <a:r>
              <a:rPr lang="en-US" dirty="0"/>
              <a:t>When specifying a range, the return value will be a new tuple with the specified items.</a:t>
            </a:r>
          </a:p>
          <a:p>
            <a:r>
              <a:rPr lang="en-US" dirty="0" smtClean="0"/>
              <a:t>E.g.</a:t>
            </a:r>
          </a:p>
          <a:p>
            <a:r>
              <a:rPr lang="en-US" dirty="0"/>
              <a:t>Return the third, fourth, and fifth item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thistuple</a:t>
            </a:r>
            <a:r>
              <a:rPr lang="en-US" dirty="0" smtClean="0"/>
              <a:t> </a:t>
            </a:r>
            <a:r>
              <a:rPr lang="en-US" dirty="0"/>
              <a:t>= ("apple", "banana", "cherry", "orange", "kiwi", "melon", "mango")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[2:5])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 The search will start at index 2 (included) and end at index 5 (not included).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63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3171" y="1302840"/>
            <a:ext cx="7425658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Range of Negative </a:t>
            </a:r>
            <a:r>
              <a:rPr lang="en-US" sz="2400" b="1" dirty="0" smtClean="0"/>
              <a:t>Indexes:</a:t>
            </a:r>
            <a:r>
              <a:rPr lang="en-US" dirty="0" smtClean="0"/>
              <a:t>	</a:t>
            </a:r>
          </a:p>
          <a:p>
            <a:r>
              <a:rPr lang="en-US" dirty="0"/>
              <a:t>Specify negative indexes if you want to start the search from the end of the tuple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E.g.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 "banana", "cherry", "orange", "kiwi", "melon", "mango")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[-4:-1]) 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b="1" dirty="0"/>
              <a:t>Change Tuple </a:t>
            </a:r>
            <a:r>
              <a:rPr lang="en-US" sz="2400" b="1" dirty="0" smtClean="0"/>
              <a:t>Values:</a:t>
            </a:r>
          </a:p>
          <a:p>
            <a:r>
              <a:rPr lang="en-US" dirty="0"/>
              <a:t>Once a tuple is created, you cannot change its values. Tuples are unchangeable, or immutable as it also is called.</a:t>
            </a:r>
          </a:p>
          <a:p>
            <a:r>
              <a:rPr lang="en-US" dirty="0"/>
              <a:t>But there is a workaround. You can convert the tuple into a list, change the list, and convert the list back into a tuple</a:t>
            </a:r>
          </a:p>
          <a:p>
            <a:endParaRPr lang="en-US" dirty="0" smtClean="0"/>
          </a:p>
          <a:p>
            <a:r>
              <a:rPr lang="en-US" dirty="0" smtClean="0"/>
              <a:t>E.g.</a:t>
            </a:r>
          </a:p>
          <a:p>
            <a:r>
              <a:rPr lang="en-US" dirty="0"/>
              <a:t>Convert the tuple into a list to be able to change it</a:t>
            </a:r>
            <a:r>
              <a:rPr lang="en-US" dirty="0" smtClean="0"/>
              <a:t>:</a:t>
            </a:r>
          </a:p>
          <a:p>
            <a:r>
              <a:rPr lang="es-ES" dirty="0"/>
              <a:t>x = ("</a:t>
            </a:r>
            <a:r>
              <a:rPr lang="es-ES" dirty="0" err="1"/>
              <a:t>apple</a:t>
            </a:r>
            <a:r>
              <a:rPr lang="es-ES" dirty="0"/>
              <a:t>", "banana", "</a:t>
            </a:r>
            <a:r>
              <a:rPr lang="es-ES" dirty="0" err="1"/>
              <a:t>cherry</a:t>
            </a:r>
            <a:r>
              <a:rPr lang="es-ES" dirty="0"/>
              <a:t>")</a:t>
            </a:r>
            <a:br>
              <a:rPr lang="es-ES" dirty="0"/>
            </a:br>
            <a:r>
              <a:rPr lang="es-ES" dirty="0"/>
              <a:t>y = </a:t>
            </a:r>
            <a:r>
              <a:rPr lang="es-ES" dirty="0" err="1"/>
              <a:t>list</a:t>
            </a:r>
            <a:r>
              <a:rPr lang="es-ES" dirty="0"/>
              <a:t>(x)</a:t>
            </a:r>
            <a:br>
              <a:rPr lang="es-ES" dirty="0"/>
            </a:br>
            <a:r>
              <a:rPr lang="es-ES" dirty="0"/>
              <a:t>y[1] = "kiwi"</a:t>
            </a:r>
            <a:br>
              <a:rPr lang="es-ES" dirty="0"/>
            </a:br>
            <a:r>
              <a:rPr lang="es-ES" dirty="0"/>
              <a:t>x = </a:t>
            </a:r>
            <a:r>
              <a:rPr lang="es-ES" dirty="0" err="1"/>
              <a:t>tuple</a:t>
            </a:r>
            <a:r>
              <a:rPr lang="es-ES" dirty="0"/>
              <a:t>(y)</a:t>
            </a:r>
            <a:br>
              <a:rPr lang="es-ES" dirty="0"/>
            </a:br>
            <a:r>
              <a:rPr lang="es-ES" dirty="0" err="1" smtClean="0"/>
              <a:t>print</a:t>
            </a:r>
            <a:r>
              <a:rPr lang="es-ES" dirty="0" smtClean="0"/>
              <a:t>(x</a:t>
            </a:r>
            <a:r>
              <a:rPr lang="es-ES" dirty="0"/>
              <a:t>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156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3171" y="1332539"/>
            <a:ext cx="742565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/>
              <a:t>Loop through a Tuple:</a:t>
            </a:r>
          </a:p>
          <a:p>
            <a:endParaRPr lang="en-US" dirty="0" smtClean="0"/>
          </a:p>
          <a:p>
            <a:r>
              <a:rPr lang="en-US" dirty="0" smtClean="0"/>
              <a:t>You can loop through the tuple items by using For loop.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Iterate </a:t>
            </a:r>
            <a:r>
              <a:rPr lang="en-US" dirty="0"/>
              <a:t>through the items and print the values: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  <a:br>
              <a:rPr lang="en-US" dirty="0"/>
            </a:br>
            <a:r>
              <a:rPr lang="en-US" dirty="0"/>
              <a:t>for x in </a:t>
            </a:r>
            <a:r>
              <a:rPr lang="en-US" dirty="0" err="1"/>
              <a:t>thistuple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print(x) </a:t>
            </a:r>
            <a:endParaRPr lang="en-US" dirty="0" smtClean="0"/>
          </a:p>
          <a:p>
            <a:endParaRPr lang="en-US" dirty="0"/>
          </a:p>
          <a:p>
            <a:r>
              <a:rPr lang="en-US" sz="2400" b="1" dirty="0"/>
              <a:t>Check if item exists:</a:t>
            </a:r>
            <a:endParaRPr lang="en-US" sz="2400" b="1" dirty="0"/>
          </a:p>
          <a:p>
            <a:r>
              <a:rPr lang="en-US" dirty="0" smtClean="0"/>
              <a:t>To determine if a specified item is present in a tuple, use the in keyword:</a:t>
            </a:r>
          </a:p>
          <a:p>
            <a:endParaRPr lang="en-US" dirty="0"/>
          </a:p>
          <a:p>
            <a:r>
              <a:rPr lang="en-US" dirty="0" smtClean="0"/>
              <a:t>E.g.</a:t>
            </a:r>
          </a:p>
          <a:p>
            <a:r>
              <a:rPr lang="en-US" dirty="0"/>
              <a:t>Check if "apple" is present in the tuple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  <a:br>
              <a:rPr lang="en-US" dirty="0"/>
            </a:br>
            <a:r>
              <a:rPr lang="en-US" dirty="0"/>
              <a:t>if "apple" in </a:t>
            </a:r>
            <a:r>
              <a:rPr lang="en-US" dirty="0" err="1"/>
              <a:t>thistuple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print("Yes, 'apple' is in the fruits tuple")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896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6599" y="1236967"/>
            <a:ext cx="742565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Tuple </a:t>
            </a:r>
            <a:r>
              <a:rPr lang="en-US" sz="2400" b="1" dirty="0" smtClean="0"/>
              <a:t>Length:</a:t>
            </a:r>
          </a:p>
          <a:p>
            <a:r>
              <a:rPr lang="en-US" dirty="0" smtClean="0"/>
              <a:t>To </a:t>
            </a:r>
            <a:r>
              <a:rPr lang="en-US" dirty="0"/>
              <a:t>determine how many items a tuple has ,use the in() method:</a:t>
            </a:r>
          </a:p>
          <a:p>
            <a:endParaRPr lang="en-US" dirty="0" smtClean="0"/>
          </a:p>
          <a:p>
            <a:r>
              <a:rPr lang="en-US" dirty="0"/>
              <a:t>Print the number of items in the tuple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 "</a:t>
            </a:r>
            <a:r>
              <a:rPr lang="en-US" dirty="0" smtClean="0"/>
              <a:t>banana</a:t>
            </a:r>
            <a:r>
              <a:rPr lang="en-US" dirty="0"/>
              <a:t>", 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)) </a:t>
            </a:r>
            <a:endParaRPr lang="en-US" dirty="0" smtClean="0"/>
          </a:p>
          <a:p>
            <a:endParaRPr lang="en-US" sz="2400" b="1" dirty="0"/>
          </a:p>
          <a:p>
            <a:r>
              <a:rPr lang="en-US" sz="2400" b="1" dirty="0"/>
              <a:t>Add Items </a:t>
            </a:r>
            <a:r>
              <a:rPr lang="en-US" sz="2400" b="1" dirty="0" smtClean="0"/>
              <a:t>:</a:t>
            </a:r>
          </a:p>
          <a:p>
            <a:r>
              <a:rPr lang="en-US" dirty="0" smtClean="0"/>
              <a:t>Once </a:t>
            </a:r>
            <a:r>
              <a:rPr lang="en-US" dirty="0"/>
              <a:t>a tuple is created, you cannot add items to it. Tuples are unchangeable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r>
              <a:rPr lang="en-US" dirty="0" smtClean="0"/>
              <a:t>You cannot add item to a tuple: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  <a:br>
              <a:rPr lang="en-US" dirty="0"/>
            </a:br>
            <a:r>
              <a:rPr lang="en-US" dirty="0" err="1"/>
              <a:t>thistuple</a:t>
            </a:r>
            <a:r>
              <a:rPr lang="en-US" dirty="0"/>
              <a:t>[3] = "orange" # This will raise an error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8568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144000" cy="1371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Comments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0916" y="1806246"/>
            <a:ext cx="8534764" cy="53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Comments starts with a #, and Python will ignore </a:t>
            </a:r>
            <a:r>
              <a:rPr lang="en-US" altLang="en-US" dirty="0" smtClean="0"/>
              <a:t>them: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E.g.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#This is a comment</a:t>
            </a:r>
            <a:br>
              <a:rPr lang="en-US" dirty="0"/>
            </a:br>
            <a:r>
              <a:rPr lang="en-US" dirty="0"/>
              <a:t>print("Hello, World</a:t>
            </a:r>
            <a:r>
              <a:rPr lang="en-US" dirty="0" smtClean="0"/>
              <a:t>!“)</a:t>
            </a:r>
            <a:endParaRPr lang="en-US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Multi Line </a:t>
            </a:r>
            <a:r>
              <a:rPr lang="en-US" dirty="0" smtClean="0"/>
              <a:t>Comments:</a:t>
            </a:r>
            <a:endParaRPr lang="en-US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Python does not really have a syntax for multi line comments.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To add multiline comments you could insert a # for each line: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#This is a comment</a:t>
            </a:r>
            <a:br>
              <a:rPr lang="en-US" dirty="0"/>
            </a:br>
            <a:r>
              <a:rPr lang="en-US" dirty="0"/>
              <a:t>#written in</a:t>
            </a:r>
            <a:br>
              <a:rPr lang="en-US" dirty="0"/>
            </a:br>
            <a:r>
              <a:rPr lang="en-US" dirty="0"/>
              <a:t>#more than just one line</a:t>
            </a:r>
            <a:br>
              <a:rPr lang="en-US" dirty="0"/>
            </a:br>
            <a:r>
              <a:rPr lang="en-US" dirty="0"/>
              <a:t>print("Hello, World!") </a:t>
            </a:r>
            <a:endParaRPr lang="en-US" sz="1800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054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3535" y="1342360"/>
            <a:ext cx="74256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/>
              <a:t>Create </a:t>
            </a:r>
            <a:r>
              <a:rPr lang="en-US" sz="2400" b="1" dirty="0"/>
              <a:t>Tuple With One </a:t>
            </a:r>
            <a:r>
              <a:rPr lang="en-US" sz="2400" b="1" dirty="0" smtClean="0"/>
              <a:t>Item</a:t>
            </a:r>
          </a:p>
          <a:p>
            <a:r>
              <a:rPr lang="en-US" dirty="0"/>
              <a:t>To create a tuple with only one item, you have to add a comma after the item, otherwise Python will not recognize it as a tuple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E.g.</a:t>
            </a:r>
          </a:p>
          <a:p>
            <a:r>
              <a:rPr lang="en-US" dirty="0"/>
              <a:t>One item tuple, remember the </a:t>
            </a:r>
            <a:r>
              <a:rPr lang="en-US" dirty="0" smtClean="0"/>
              <a:t>comma:</a:t>
            </a:r>
          </a:p>
          <a:p>
            <a:endParaRPr lang="en-US" dirty="0" smtClean="0"/>
          </a:p>
          <a:p>
            <a:r>
              <a:rPr lang="en-US" dirty="0" err="1"/>
              <a:t>thistuple</a:t>
            </a:r>
            <a:r>
              <a:rPr lang="en-US" dirty="0"/>
              <a:t> = ("apple",)</a:t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#NOT a tuple</a:t>
            </a:r>
            <a:br>
              <a:rPr lang="en-US" dirty="0"/>
            </a:br>
            <a:r>
              <a:rPr lang="en-US" dirty="0" err="1"/>
              <a:t>thistuple</a:t>
            </a:r>
            <a:r>
              <a:rPr lang="en-US" dirty="0"/>
              <a:t> = ("apple")</a:t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  <a:endParaRPr lang="en-US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185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3535" y="1296197"/>
            <a:ext cx="742565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Remove </a:t>
            </a:r>
            <a:r>
              <a:rPr lang="en-US" sz="2400" b="1" dirty="0" smtClean="0"/>
              <a:t>Items:</a:t>
            </a:r>
          </a:p>
          <a:p>
            <a:r>
              <a:rPr lang="en-US" sz="2400" b="1" dirty="0" smtClean="0"/>
              <a:t>Note</a:t>
            </a:r>
            <a:r>
              <a:rPr lang="en-US" sz="2400" b="1" dirty="0"/>
              <a:t>:</a:t>
            </a:r>
            <a:r>
              <a:rPr lang="en-US" sz="2400" dirty="0"/>
              <a:t> You cannot remove items in a tuple.</a:t>
            </a:r>
            <a:endParaRPr lang="en-US" sz="2400" b="1" dirty="0" smtClean="0"/>
          </a:p>
          <a:p>
            <a:endParaRPr lang="en-US" dirty="0" smtClean="0"/>
          </a:p>
          <a:p>
            <a:r>
              <a:rPr lang="en-US" dirty="0" smtClean="0"/>
              <a:t>Tuples </a:t>
            </a:r>
            <a:r>
              <a:rPr lang="en-US" dirty="0"/>
              <a:t>are </a:t>
            </a:r>
            <a:r>
              <a:rPr lang="en-US" b="1" dirty="0"/>
              <a:t>unchangeable</a:t>
            </a:r>
            <a:r>
              <a:rPr lang="en-US" dirty="0"/>
              <a:t>, so you cannot remove items from it, but you can delete the tuple </a:t>
            </a:r>
            <a:r>
              <a:rPr lang="en-US" dirty="0" smtClean="0"/>
              <a:t>completely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The del keyword can delete the tuple completely.</a:t>
            </a:r>
          </a:p>
          <a:p>
            <a:endParaRPr lang="en-US" dirty="0" smtClean="0"/>
          </a:p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  <a:br>
              <a:rPr lang="en-US" dirty="0"/>
            </a:br>
            <a:r>
              <a:rPr lang="en-US" dirty="0"/>
              <a:t>del </a:t>
            </a:r>
            <a:r>
              <a:rPr lang="en-US" dirty="0" err="1"/>
              <a:t>thistuple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 #this will raise an error because the tuple no longer exists </a:t>
            </a:r>
            <a:endParaRPr lang="en-US" dirty="0"/>
          </a:p>
          <a:p>
            <a:endParaRPr lang="en-US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528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5156" y="1084344"/>
            <a:ext cx="7425658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Join Two </a:t>
            </a:r>
            <a:r>
              <a:rPr lang="en-US" sz="2400" b="1" dirty="0" smtClean="0"/>
              <a:t>Tuples:</a:t>
            </a:r>
          </a:p>
          <a:p>
            <a:r>
              <a:rPr lang="en-US" sz="2400" dirty="0" smtClean="0"/>
              <a:t>To join two or more tuples ,you can use + operator.</a:t>
            </a:r>
          </a:p>
          <a:p>
            <a:r>
              <a:rPr lang="en-US" dirty="0" smtClean="0"/>
              <a:t>E.g. Join two tuples </a:t>
            </a:r>
            <a:r>
              <a:rPr lang="en-US" sz="2400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tuple1 </a:t>
            </a:r>
            <a:r>
              <a:rPr lang="en-US" dirty="0"/>
              <a:t>= ("a", "b" , "c")</a:t>
            </a:r>
            <a:br>
              <a:rPr lang="en-US" dirty="0"/>
            </a:br>
            <a:r>
              <a:rPr lang="en-US" dirty="0"/>
              <a:t>tuple2 = (1, 2, 3)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tuple3 = tuple1 + tuple2</a:t>
            </a:r>
            <a:br>
              <a:rPr lang="en-US" dirty="0"/>
            </a:br>
            <a:r>
              <a:rPr lang="en-US" dirty="0"/>
              <a:t>print(tuple3) </a:t>
            </a:r>
            <a:endParaRPr lang="en-US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tuple() </a:t>
            </a:r>
            <a:r>
              <a:rPr lang="en-US" sz="2400" b="1" dirty="0" smtClean="0"/>
              <a:t>Constructor:</a:t>
            </a:r>
          </a:p>
          <a:p>
            <a:r>
              <a:rPr lang="en-US" sz="2400" dirty="0"/>
              <a:t>It is also possible to use the tuple() constructor to make a tuple</a:t>
            </a:r>
            <a:r>
              <a:rPr lang="en-US" sz="2400" dirty="0" smtClean="0"/>
              <a:t>.</a:t>
            </a:r>
          </a:p>
          <a:p>
            <a:r>
              <a:rPr lang="en-US" dirty="0"/>
              <a:t>E.g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Using the tuple() method to make a tuple:</a:t>
            </a:r>
          </a:p>
          <a:p>
            <a:r>
              <a:rPr lang="en-US" dirty="0" err="1"/>
              <a:t>thistuple</a:t>
            </a:r>
            <a:r>
              <a:rPr lang="en-US" dirty="0"/>
              <a:t> = tuple(("apple", "banana", "cherry")) # note the double round-brackets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6948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74" y="39315"/>
            <a:ext cx="9043852" cy="1045029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</a:t>
            </a:r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6596" y="1447362"/>
            <a:ext cx="742565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Tuple </a:t>
            </a:r>
            <a:r>
              <a:rPr lang="en-US" sz="2400" b="1" dirty="0" smtClean="0"/>
              <a:t>Methods:</a:t>
            </a:r>
          </a:p>
          <a:p>
            <a:r>
              <a:rPr lang="en-US" sz="2400" dirty="0"/>
              <a:t>Python has two built-in methods that you can use on tuples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19" y="3017022"/>
            <a:ext cx="10540544" cy="159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65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144000" cy="1371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Variable Names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28286" y="1560370"/>
            <a:ext cx="9466581" cy="574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effectLst/>
              </a:rPr>
              <a:t>A variable can have a short name (like x and y) or a more descriptive name (age, </a:t>
            </a:r>
            <a:r>
              <a:rPr lang="en-US" sz="1800" dirty="0" err="1" smtClean="0">
                <a:effectLst/>
              </a:rPr>
              <a:t>carname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total_volume</a:t>
            </a:r>
            <a:r>
              <a:rPr lang="en-US" sz="1800" dirty="0" smtClean="0">
                <a:effectLst/>
              </a:rPr>
              <a:t>). Rules for Python variables: A variable name must start with a letter or the underscore character.</a:t>
            </a:r>
            <a:endParaRPr lang="en-US" sz="1800" dirty="0"/>
          </a:p>
          <a:p>
            <a:pPr algn="l"/>
            <a:r>
              <a:rPr lang="en-US" sz="1800" dirty="0" smtClean="0">
                <a:effectLst/>
              </a:rPr>
              <a:t>A variable name cannot start with a number</a:t>
            </a:r>
          </a:p>
          <a:p>
            <a:pPr algn="l"/>
            <a:r>
              <a:rPr lang="en-US" sz="1800" dirty="0" smtClean="0">
                <a:effectLst/>
              </a:rPr>
              <a:t>A variable name can only contain alpha-numeric characters and underscores (A-z, 0-9, and _ )</a:t>
            </a:r>
          </a:p>
          <a:p>
            <a:pPr algn="l"/>
            <a:r>
              <a:rPr lang="en-US" sz="1800" dirty="0" smtClean="0">
                <a:effectLst/>
              </a:rPr>
              <a:t>Variable names are case-sensitive (age, Age and AGE are three different variables)</a:t>
            </a:r>
          </a:p>
          <a:p>
            <a:pPr algn="l"/>
            <a:r>
              <a:rPr lang="en-US" sz="1800" b="1" dirty="0" smtClean="0"/>
              <a:t>E.g.</a:t>
            </a:r>
            <a:endParaRPr lang="en-US" sz="1800" b="1" dirty="0"/>
          </a:p>
          <a:p>
            <a:pPr algn="l"/>
            <a:r>
              <a:rPr lang="en-US" sz="1800" dirty="0"/>
              <a:t>#Legal variable names:</a:t>
            </a:r>
            <a:br>
              <a:rPr lang="en-US" sz="1800" dirty="0"/>
            </a:br>
            <a:r>
              <a:rPr lang="en-US" sz="1800" dirty="0" err="1"/>
              <a:t>myvar</a:t>
            </a:r>
            <a:r>
              <a:rPr lang="en-US" sz="1800" dirty="0"/>
              <a:t> = "John"</a:t>
            </a:r>
            <a:br>
              <a:rPr lang="en-US" sz="1800" dirty="0"/>
            </a:br>
            <a:r>
              <a:rPr lang="en-US" sz="1800" dirty="0" err="1"/>
              <a:t>my_var</a:t>
            </a:r>
            <a:r>
              <a:rPr lang="en-US" sz="1800" dirty="0"/>
              <a:t> = "John"</a:t>
            </a:r>
            <a:br>
              <a:rPr lang="en-US" sz="1800" dirty="0"/>
            </a:br>
            <a:r>
              <a:rPr lang="en-US" sz="1800" dirty="0"/>
              <a:t>_</a:t>
            </a:r>
            <a:r>
              <a:rPr lang="en-US" sz="1800" dirty="0" err="1"/>
              <a:t>my_var</a:t>
            </a:r>
            <a:r>
              <a:rPr lang="en-US" sz="1800" dirty="0"/>
              <a:t> = "John"</a:t>
            </a:r>
            <a:br>
              <a:rPr lang="en-US" sz="1800" dirty="0"/>
            </a:br>
            <a:r>
              <a:rPr lang="en-US" sz="1800" dirty="0" err="1"/>
              <a:t>myVar</a:t>
            </a:r>
            <a:r>
              <a:rPr lang="en-US" sz="1800" dirty="0"/>
              <a:t> = "John"</a:t>
            </a:r>
            <a:br>
              <a:rPr lang="en-US" sz="1800" dirty="0"/>
            </a:br>
            <a:r>
              <a:rPr lang="en-US" sz="1800" dirty="0"/>
              <a:t>MYVAR = "John"</a:t>
            </a:r>
            <a:br>
              <a:rPr lang="en-US" sz="1800" dirty="0"/>
            </a:br>
            <a:r>
              <a:rPr lang="en-US" sz="1800" dirty="0"/>
              <a:t>myvar2 = "John"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#Illegal variable names:</a:t>
            </a:r>
            <a:br>
              <a:rPr lang="en-US" sz="1800" dirty="0"/>
            </a:br>
            <a:r>
              <a:rPr lang="en-US" sz="1800" dirty="0"/>
              <a:t>2myvar = "John"</a:t>
            </a:r>
            <a:br>
              <a:rPr lang="en-US" sz="1800" dirty="0"/>
            </a:br>
            <a:r>
              <a:rPr lang="en-US" sz="1800" dirty="0"/>
              <a:t>my-</a:t>
            </a:r>
            <a:r>
              <a:rPr lang="en-US" sz="1800" dirty="0" err="1"/>
              <a:t>var</a:t>
            </a:r>
            <a:r>
              <a:rPr lang="en-US" sz="1800" dirty="0"/>
              <a:t> = "John"</a:t>
            </a:r>
            <a:br>
              <a:rPr lang="en-US" sz="1800" dirty="0"/>
            </a:br>
            <a:r>
              <a:rPr lang="en-US" sz="1800" dirty="0"/>
              <a:t>my </a:t>
            </a:r>
            <a:r>
              <a:rPr lang="en-US" sz="1800" dirty="0" err="1"/>
              <a:t>var</a:t>
            </a:r>
            <a:r>
              <a:rPr lang="en-US" sz="1800" dirty="0"/>
              <a:t> = "John"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1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144000" cy="1371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Variables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28733" y="2060870"/>
            <a:ext cx="853476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effectLst/>
              </a:rPr>
              <a:t>Creating Variables: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Variables are containers for storing data values.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Unlike other programming languages, Python has no command for declaring a variable.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effectLst/>
              </a:rPr>
              <a:t>A variable is created the moment you first assign a value to it.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latin typeface="Arial" panose="020B0604020202020204" pitchFamily="34" charset="0"/>
              </a:rPr>
              <a:t>E.g.</a:t>
            </a:r>
            <a:endParaRPr lang="en-US" altLang="en-US" sz="1800" b="1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x = 5</a:t>
            </a:r>
            <a:br>
              <a:rPr lang="en-US" dirty="0"/>
            </a:br>
            <a:r>
              <a:rPr lang="en-US" dirty="0"/>
              <a:t>y = "John"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9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0"/>
            <a:ext cx="9144000" cy="13716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Python Data Types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70471" y="1436965"/>
            <a:ext cx="94665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effectLst/>
              </a:rPr>
              <a:t>Built-in Data Types: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Python has the following datatypes  build-in  by default in these categories :</a:t>
            </a:r>
            <a:endParaRPr lang="en-US" sz="1800" dirty="0" smtClean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48807"/>
              </p:ext>
            </p:extLst>
          </p:nvPr>
        </p:nvGraphicFramePr>
        <p:xfrm>
          <a:off x="1101728" y="2221795"/>
          <a:ext cx="2707922" cy="4344010"/>
        </p:xfrm>
        <a:graphic>
          <a:graphicData uri="http://schemas.openxmlformats.org/drawingml/2006/table">
            <a:tbl>
              <a:tblPr/>
              <a:tblGrid>
                <a:gridCol w="1480047">
                  <a:extLst>
                    <a:ext uri="{9D8B030D-6E8A-4147-A177-3AD203B41FA5}">
                      <a16:colId xmlns:a16="http://schemas.microsoft.com/office/drawing/2014/main" val="38460519"/>
                    </a:ext>
                  </a:extLst>
                </a:gridCol>
                <a:gridCol w="1227875">
                  <a:extLst>
                    <a:ext uri="{9D8B030D-6E8A-4147-A177-3AD203B41FA5}">
                      <a16:colId xmlns:a16="http://schemas.microsoft.com/office/drawing/2014/main" val="798479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Text Type: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str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80000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700"/>
                        <a:t>Numeric Types: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int, float, complex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3598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700"/>
                        <a:t>Sequence Types: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list, tuple, range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689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700"/>
                        <a:t>Mapping Type: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dict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7255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700"/>
                        <a:t>Set Types: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set, frozenset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363540"/>
                  </a:ext>
                </a:extLst>
              </a:tr>
              <a:tr h="355211">
                <a:tc>
                  <a:txBody>
                    <a:bodyPr/>
                    <a:lstStyle/>
                    <a:p>
                      <a:r>
                        <a:rPr lang="en-US" sz="1700"/>
                        <a:t>Boolean Type: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bool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158886"/>
                  </a:ext>
                </a:extLst>
              </a:tr>
              <a:tr h="1154437">
                <a:tc>
                  <a:txBody>
                    <a:bodyPr/>
                    <a:lstStyle/>
                    <a:p>
                      <a:r>
                        <a:rPr lang="en-US" sz="1700" dirty="0"/>
                        <a:t>Binary Types: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bytes, </a:t>
                      </a:r>
                      <a:r>
                        <a:rPr lang="en-US" sz="1700" dirty="0" err="1"/>
                        <a:t>bytearray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memoryview</a:t>
                      </a:r>
                      <a:endParaRPr lang="en-US" sz="1700"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23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49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4894</Words>
  <Application>Microsoft Office PowerPoint</Application>
  <PresentationFormat>Widescreen</PresentationFormat>
  <Paragraphs>629</Paragraphs>
  <Slides>63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Courier New</vt:lpstr>
      <vt:lpstr>Segoe UI</vt:lpstr>
      <vt:lpstr>Office Theme</vt:lpstr>
      <vt:lpstr>What is Python?</vt:lpstr>
      <vt:lpstr>Python Getting Started</vt:lpstr>
      <vt:lpstr>PowerPoint Presentation</vt:lpstr>
      <vt:lpstr>The Python Command Line</vt:lpstr>
      <vt:lpstr>Execute Python Syntax</vt:lpstr>
      <vt:lpstr>Python Comments</vt:lpstr>
      <vt:lpstr>Variable Names</vt:lpstr>
      <vt:lpstr>Python Variables</vt:lpstr>
      <vt:lpstr>Python Data Types</vt:lpstr>
      <vt:lpstr>Getting the Data Type</vt:lpstr>
      <vt:lpstr>Setting the Data Type</vt:lpstr>
      <vt:lpstr>Setting the Specific Data Type</vt:lpstr>
      <vt:lpstr>Setting the Specific Data Type</vt:lpstr>
      <vt:lpstr>Python Numbers</vt:lpstr>
      <vt:lpstr>Python Numbers</vt:lpstr>
      <vt:lpstr>Python Numbers</vt:lpstr>
      <vt:lpstr>Python Numbers</vt:lpstr>
      <vt:lpstr>Python Numbers</vt:lpstr>
      <vt:lpstr>Python Numbers</vt:lpstr>
      <vt:lpstr>Python Casting</vt:lpstr>
      <vt:lpstr>Python Casting</vt:lpstr>
      <vt:lpstr>Python Casting</vt:lpstr>
      <vt:lpstr>Python Casting</vt:lpstr>
      <vt:lpstr>Python Booleans</vt:lpstr>
      <vt:lpstr>Python Booleans</vt:lpstr>
      <vt:lpstr>Python Booleans</vt:lpstr>
      <vt:lpstr>Python Booleans</vt:lpstr>
      <vt:lpstr>Python Booleans</vt:lpstr>
      <vt:lpstr>Python Booleans</vt:lpstr>
      <vt:lpstr>Python Booleans</vt:lpstr>
      <vt:lpstr>Python Booleans</vt:lpstr>
      <vt:lpstr>Python Booleans</vt:lpstr>
      <vt:lpstr>Python Operators</vt:lpstr>
      <vt:lpstr>Python Operators</vt:lpstr>
      <vt:lpstr>Python Operators</vt:lpstr>
      <vt:lpstr>Python Operators</vt:lpstr>
      <vt:lpstr>Python Operators</vt:lpstr>
      <vt:lpstr>Python Operators</vt:lpstr>
      <vt:lpstr>Python Operators</vt:lpstr>
      <vt:lpstr>Python Operators</vt:lpstr>
      <vt:lpstr>Python Operators</vt:lpstr>
      <vt:lpstr>Python Lists</vt:lpstr>
      <vt:lpstr>Python Lists</vt:lpstr>
      <vt:lpstr>Python Lists</vt:lpstr>
      <vt:lpstr>Python Lists</vt:lpstr>
      <vt:lpstr>Python Lists</vt:lpstr>
      <vt:lpstr>Python Lists</vt:lpstr>
      <vt:lpstr>Python Lists</vt:lpstr>
      <vt:lpstr>Python Lists</vt:lpstr>
      <vt:lpstr>Python Lists</vt:lpstr>
      <vt:lpstr>Python Lists</vt:lpstr>
      <vt:lpstr>Python Lists</vt:lpstr>
      <vt:lpstr>Python Lists</vt:lpstr>
      <vt:lpstr>Python Lists</vt:lpstr>
      <vt:lpstr>Python Tuples</vt:lpstr>
      <vt:lpstr>Python Tuples</vt:lpstr>
      <vt:lpstr>Python Tuples</vt:lpstr>
      <vt:lpstr>Python Tuples</vt:lpstr>
      <vt:lpstr>Python Tuples</vt:lpstr>
      <vt:lpstr>Python Tuples</vt:lpstr>
      <vt:lpstr>Python Tuples</vt:lpstr>
      <vt:lpstr>Python Tuples</vt:lpstr>
      <vt:lpstr>Python Tuples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C:\Users\Your Name&gt;python --version</dc:title>
  <dc:creator>Tanveer Fatema Jaffry</dc:creator>
  <cp:lastModifiedBy>Tanveer Fatema Jaffry</cp:lastModifiedBy>
  <cp:revision>44</cp:revision>
  <dcterms:created xsi:type="dcterms:W3CDTF">2020-09-21T13:29:40Z</dcterms:created>
  <dcterms:modified xsi:type="dcterms:W3CDTF">2020-09-25T02:54:54Z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f0f406e0-00e3-4f25-a03b-503776ede156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