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0" r:id="rId1"/>
  </p:sldMasterIdLst>
  <p:sldIdLst>
    <p:sldId id="256" r:id="rId2"/>
    <p:sldId id="257" r:id="rId3"/>
    <p:sldId id="258" r:id="rId4"/>
    <p:sldId id="268" r:id="rId5"/>
    <p:sldId id="269" r:id="rId6"/>
    <p:sldId id="267" r:id="rId7"/>
    <p:sldId id="272" r:id="rId8"/>
    <p:sldId id="271" r:id="rId9"/>
    <p:sldId id="270" r:id="rId10"/>
    <p:sldId id="279" r:id="rId11"/>
    <p:sldId id="259" r:id="rId12"/>
    <p:sldId id="273" r:id="rId13"/>
    <p:sldId id="260" r:id="rId14"/>
    <p:sldId id="261" r:id="rId15"/>
    <p:sldId id="276" r:id="rId16"/>
    <p:sldId id="277" r:id="rId17"/>
    <p:sldId id="275" r:id="rId18"/>
    <p:sldId id="278" r:id="rId19"/>
    <p:sldId id="26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A2224E-25B7-4362-92AD-F994056136C3}">
          <p14:sldIdLst>
            <p14:sldId id="256"/>
            <p14:sldId id="257"/>
            <p14:sldId id="258"/>
            <p14:sldId id="268"/>
            <p14:sldId id="269"/>
            <p14:sldId id="267"/>
            <p14:sldId id="272"/>
            <p14:sldId id="271"/>
            <p14:sldId id="270"/>
            <p14:sldId id="279"/>
            <p14:sldId id="259"/>
            <p14:sldId id="273"/>
            <p14:sldId id="260"/>
            <p14:sldId id="261"/>
            <p14:sldId id="276"/>
            <p14:sldId id="277"/>
            <p14:sldId id="275"/>
            <p14:sldId id="27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313278-F37B-4C98-9076-D94198A04DBB}" v="2" dt="2025-04-27T09:11:16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5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37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6263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63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6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37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274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0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7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5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7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8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8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Image Classification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Dataset: CIFAR-10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8C9328-004D-554A-DAE6-23155A9A4A66}"/>
              </a:ext>
            </a:extLst>
          </p:cNvPr>
          <p:cNvSpPr txBox="1"/>
          <p:nvPr/>
        </p:nvSpPr>
        <p:spPr>
          <a:xfrm>
            <a:off x="5334000" y="5242560"/>
            <a:ext cx="4074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Boda Likhith Raj (230002018)</a:t>
            </a:r>
          </a:p>
          <a:p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Marpu Jagan Mohan(230002040)</a:t>
            </a:r>
            <a:endParaRPr lang="en-IN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58574-A40A-0D99-40DF-912C3E630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F2A1-6882-7DB7-0FBA-0CBD0EC9B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840" y="764373"/>
            <a:ext cx="7574280" cy="1293028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4C99"/>
                </a:solidFill>
              </a:rPr>
              <a:t>DATASET CIFAR -10</a:t>
            </a:r>
            <a:endParaRPr sz="4000" b="1" dirty="0">
              <a:solidFill>
                <a:srgbClr val="004C99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33A7E-14C4-F4A2-345C-DA6F554F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35" y="1788160"/>
            <a:ext cx="8176969" cy="388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84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004C99"/>
                </a:solidFill>
              </a:rPr>
              <a:t>Unique features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1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Progressive Depth Doubling with Fixed Kernel Size </a:t>
            </a:r>
            <a:r>
              <a:rPr lang="en-IN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Unique Aspect: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82828"/>
                </a:solidFill>
              </a:rPr>
              <a:t> </a:t>
            </a:r>
            <a:r>
              <a:rPr lang="en-IN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Channel depth doubles sequentially (32 → 64 → 128 → 256) while keeping a small, fixed 3x3 kernel in all conv layers.</a:t>
            </a:r>
          </a:p>
          <a:p>
            <a:pPr marL="0" indent="0">
              <a:buNone/>
            </a:pPr>
            <a:r>
              <a:rPr lang="en-IN" sz="2400" b="1" dirty="0">
                <a:solidFill>
                  <a:schemeClr val="bg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Why It Matters 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Balances computational efficiency and feature richness.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Small kernels preserve spatial details without excessive parameters.</a:t>
            </a:r>
            <a:endParaRPr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77900-29B9-83C0-C8C7-1C852048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003E-C046-0B5C-2877-A67098775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273" y="764373"/>
            <a:ext cx="7577367" cy="129302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4C99"/>
                </a:solidFill>
              </a:rPr>
              <a:t>nETWORK</a:t>
            </a:r>
            <a:r>
              <a:rPr lang="en-US" b="1" dirty="0">
                <a:solidFill>
                  <a:srgbClr val="004C99"/>
                </a:solidFill>
              </a:rPr>
              <a:t> CONFIGURATIONs</a:t>
            </a:r>
            <a:endParaRPr sz="4000" b="1" dirty="0">
              <a:solidFill>
                <a:srgbClr val="004C99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63A6BF-CAEC-F55D-68B2-7A1C1426E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3111136"/>
              </p:ext>
            </p:extLst>
          </p:nvPr>
        </p:nvGraphicFramePr>
        <p:xfrm>
          <a:off x="486137" y="1759353"/>
          <a:ext cx="8252750" cy="4687747"/>
        </p:xfrm>
        <a:graphic>
          <a:graphicData uri="http://schemas.openxmlformats.org/drawingml/2006/table">
            <a:tbl>
              <a:tblPr/>
              <a:tblGrid>
                <a:gridCol w="4126375">
                  <a:extLst>
                    <a:ext uri="{9D8B030D-6E8A-4147-A177-3AD203B41FA5}">
                      <a16:colId xmlns:a16="http://schemas.microsoft.com/office/drawing/2014/main" val="458094247"/>
                    </a:ext>
                  </a:extLst>
                </a:gridCol>
                <a:gridCol w="4126375">
                  <a:extLst>
                    <a:ext uri="{9D8B030D-6E8A-4147-A177-3AD203B41FA5}">
                      <a16:colId xmlns:a16="http://schemas.microsoft.com/office/drawing/2014/main" val="225620106"/>
                    </a:ext>
                  </a:extLst>
                </a:gridCol>
              </a:tblGrid>
              <a:tr h="398957">
                <a:tc>
                  <a:txBody>
                    <a:bodyPr/>
                    <a:lstStyle/>
                    <a:p>
                      <a:r>
                        <a:rPr lang="en-IN" sz="1700" dirty="0">
                          <a:solidFill>
                            <a:schemeClr val="tx1"/>
                          </a:solidFill>
                        </a:rPr>
                        <a:t>Element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/>
                        <a:t>Configuration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03704"/>
                  </a:ext>
                </a:extLst>
              </a:tr>
              <a:tr h="398957">
                <a:tc>
                  <a:txBody>
                    <a:bodyPr/>
                    <a:lstStyle/>
                    <a:p>
                      <a:r>
                        <a:rPr lang="en-IN" sz="1700" b="1"/>
                        <a:t>Optimizer</a:t>
                      </a:r>
                      <a:endParaRPr lang="en-IN" sz="170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dirty="0" err="1"/>
                        <a:t>torch.optim.adam</a:t>
                      </a:r>
                      <a:endParaRPr lang="en-IN" sz="1700" dirty="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610257"/>
                  </a:ext>
                </a:extLst>
              </a:tr>
              <a:tr h="398957">
                <a:tc>
                  <a:txBody>
                    <a:bodyPr/>
                    <a:lstStyle/>
                    <a:p>
                      <a:r>
                        <a:rPr lang="en-IN" sz="1700" b="1"/>
                        <a:t>Learning Rate</a:t>
                      </a:r>
                      <a:endParaRPr lang="en-IN" sz="170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Passed as parameter (lr)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63865"/>
                  </a:ext>
                </a:extLst>
              </a:tr>
              <a:tr h="997394">
                <a:tc>
                  <a:txBody>
                    <a:bodyPr/>
                    <a:lstStyle/>
                    <a:p>
                      <a:r>
                        <a:rPr lang="en-IN" sz="1700" b="1" dirty="0"/>
                        <a:t>Loss Calculation</a:t>
                      </a:r>
                      <a:endParaRPr lang="en-IN" sz="1700" dirty="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model.training_step(batch) (probably CrossEntropyLoss internally)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129348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r>
                        <a:rPr lang="en-IN" sz="1700" b="1" dirty="0"/>
                        <a:t>Training Steps</a:t>
                      </a:r>
                      <a:endParaRPr lang="en-IN" sz="1700" dirty="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For each batch: forward pass → backward pass → optimizer step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9156304"/>
                  </a:ext>
                </a:extLst>
              </a:tr>
              <a:tr h="398957">
                <a:tc>
                  <a:txBody>
                    <a:bodyPr/>
                    <a:lstStyle/>
                    <a:p>
                      <a:r>
                        <a:rPr lang="en-IN" sz="1700" b="1" dirty="0"/>
                        <a:t>Epochs</a:t>
                      </a:r>
                      <a:endParaRPr lang="en-IN" sz="1700" dirty="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Passed as parameter (epochs)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068127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r>
                        <a:rPr lang="en-IN" sz="1700" b="1"/>
                        <a:t>Evaluation</a:t>
                      </a:r>
                      <a:endParaRPr lang="en-IN" sz="170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Done at end of each epoch using validation set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353218"/>
                  </a:ext>
                </a:extLst>
              </a:tr>
              <a:tr h="698175">
                <a:tc>
                  <a:txBody>
                    <a:bodyPr/>
                    <a:lstStyle/>
                    <a:p>
                      <a:r>
                        <a:rPr lang="en-IN" sz="1700" b="1" dirty="0"/>
                        <a:t>Zero Gradients</a:t>
                      </a:r>
                      <a:endParaRPr lang="en-IN" sz="1700" dirty="0"/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 err="1"/>
                        <a:t>optimizer.zero_grad</a:t>
                      </a:r>
                      <a:r>
                        <a:rPr lang="en-US" sz="1700" dirty="0"/>
                        <a:t>() after each batch</a:t>
                      </a:r>
                    </a:p>
                  </a:txBody>
                  <a:tcPr marL="86603" marR="86603" marT="43302" marB="433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748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278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C99"/>
                </a:solidFill>
              </a:rPr>
              <a:t>PARAMETERS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256" y="2057401"/>
            <a:ext cx="7955280" cy="406908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2000" dirty="0">
                <a:solidFill>
                  <a:srgbClr val="D4D4D4"/>
                </a:solidFill>
                <a:latin typeface="Courier New" panose="02070309020205020404" pitchFamily="49" charset="0"/>
              </a:rPr>
              <a:t> </a:t>
            </a:r>
            <a:endParaRPr lang="en-IN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b="0" dirty="0">
                <a:solidFill>
                  <a:schemeClr val="bg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Epochs used – 10</a:t>
            </a:r>
          </a:p>
          <a:p>
            <a:pPr>
              <a:lnSpc>
                <a:spcPts val="1425"/>
              </a:lnSpc>
              <a:buNone/>
            </a:pPr>
            <a:endParaRPr lang="en-I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b="0" dirty="0">
                <a:solidFill>
                  <a:schemeClr val="bg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Optimisation function – Adam optimizer</a:t>
            </a:r>
          </a:p>
          <a:p>
            <a:pPr>
              <a:lnSpc>
                <a:spcPts val="1425"/>
              </a:lnSpc>
              <a:buNone/>
            </a:pPr>
            <a:endParaRPr lang="en-I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b="0" dirty="0">
                <a:solidFill>
                  <a:schemeClr val="bg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Learning rate – 0.001</a:t>
            </a:r>
          </a:p>
          <a:p>
            <a:pPr>
              <a:lnSpc>
                <a:spcPts val="1425"/>
              </a:lnSpc>
              <a:buNone/>
            </a:pPr>
            <a:endParaRPr lang="en-I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b="0" dirty="0">
                <a:solidFill>
                  <a:schemeClr val="bg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Training size = 45000</a:t>
            </a:r>
          </a:p>
          <a:p>
            <a:pPr>
              <a:lnSpc>
                <a:spcPts val="1425"/>
              </a:lnSpc>
              <a:buNone/>
            </a:pPr>
            <a:endParaRPr lang="en-IN" sz="2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Validation size = 5000</a:t>
            </a:r>
          </a:p>
          <a:p>
            <a:pPr>
              <a:lnSpc>
                <a:spcPts val="1425"/>
              </a:lnSpc>
              <a:buNone/>
            </a:pPr>
            <a:endParaRPr lang="en-IN" sz="2000" b="0" dirty="0">
              <a:solidFill>
                <a:schemeClr val="bg1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ts val="1425"/>
              </a:lnSpc>
              <a:buNone/>
            </a:pPr>
            <a:r>
              <a:rPr lang="en-IN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Test size = 10000</a:t>
            </a:r>
            <a:endParaRPr lang="en-IN" sz="2000" b="0" dirty="0">
              <a:solidFill>
                <a:schemeClr val="bg1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C99"/>
                </a:solidFill>
              </a:rPr>
              <a:t>Results obtained</a:t>
            </a:r>
            <a:endParaRPr sz="4000" b="1" dirty="0">
              <a:solidFill>
                <a:srgbClr val="004C99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82150-E4C9-5B8A-F9A1-3DEB3F76F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364" y="2284634"/>
            <a:ext cx="7119646" cy="251596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82D914-2E25-4625-BCC5-E9474A85CC61}"/>
              </a:ext>
            </a:extLst>
          </p:cNvPr>
          <p:cNvSpPr/>
          <p:nvPr/>
        </p:nvSpPr>
        <p:spPr>
          <a:xfrm>
            <a:off x="1157468" y="4004841"/>
            <a:ext cx="6724891" cy="243068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04ECC3-91E7-BFB7-3EB2-5DFC80901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8303F-1F36-8ACF-26EC-B992BBF5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C99"/>
                </a:solidFill>
              </a:rPr>
              <a:t>Results obtained</a:t>
            </a:r>
            <a:endParaRPr sz="4000" b="1" dirty="0">
              <a:solidFill>
                <a:srgbClr val="004C99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237E5F-3CA1-1F4E-8349-214609754C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66" y="1842727"/>
            <a:ext cx="5638346" cy="445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D2E472-3692-D3B4-23C1-36E689D497C2}"/>
              </a:ext>
            </a:extLst>
          </p:cNvPr>
          <p:cNvSpPr txBox="1"/>
          <p:nvPr/>
        </p:nvSpPr>
        <p:spPr>
          <a:xfrm>
            <a:off x="6227180" y="2057401"/>
            <a:ext cx="2534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Maximum accuracy at  7 epochs</a:t>
            </a:r>
            <a:endParaRPr lang="en-IN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798324-0B40-9F64-BBE0-2C86FF16C381}"/>
              </a:ext>
            </a:extLst>
          </p:cNvPr>
          <p:cNvSpPr/>
          <p:nvPr/>
        </p:nvSpPr>
        <p:spPr>
          <a:xfrm>
            <a:off x="4652010" y="2247900"/>
            <a:ext cx="118110" cy="163830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3420B7-5CCF-9138-CE62-61D67C4D5765}"/>
              </a:ext>
            </a:extLst>
          </p:cNvPr>
          <p:cNvCxnSpPr/>
          <p:nvPr/>
        </p:nvCxnSpPr>
        <p:spPr>
          <a:xfrm>
            <a:off x="4770120" y="2247900"/>
            <a:ext cx="14570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353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C0DFF-758F-C0DD-D526-7C96213D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3B15-9FD9-1FE6-1705-C2641395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4C99"/>
                </a:solidFill>
              </a:rPr>
              <a:t>Results obtained</a:t>
            </a:r>
            <a:endParaRPr sz="4000" b="1" dirty="0">
              <a:solidFill>
                <a:srgbClr val="004C99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4918F19-0940-2DC6-76DB-3D354EF482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375" y="2057401"/>
            <a:ext cx="5267766" cy="422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41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0FA6D-0CA2-A824-3382-7AD309EF9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C569-4FBE-B2AB-13BA-407AD3E0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C99"/>
                </a:solidFill>
              </a:rPr>
              <a:t>Challenges faced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6E35-D407-56FC-D731-4DB9828B2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Learning rate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tuning is critical: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Too high → model diverges (loss increases)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Too low → model trains very slowly</a:t>
            </a:r>
          </a:p>
          <a:p>
            <a:pPr marL="0" indent="0">
              <a:buNone/>
            </a:pPr>
            <a:endParaRPr lang="en-US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Even though CIFAR-10 is small compared to ImageNet, training deep CNNs still requires: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Good GPU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(else CPU training is very slow)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Long training time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(many epochs needed for convergence)</a:t>
            </a:r>
          </a:p>
          <a:p>
            <a:pPr marL="0" indent="0">
              <a:buNone/>
            </a:pPr>
            <a:endParaRPr sz="2400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59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F7006-4243-C6EB-8921-BA8115CCE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8A0B-262A-AC13-C17C-CE2B8FE8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C99"/>
                </a:solidFill>
              </a:rPr>
              <a:t>Challenges faced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34CBC-AA2C-47BA-6FA0-BA60A9D92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Choosing Right Model Complexity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your model is </a:t>
            </a: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too small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it won't have enough capacity to learn complex patterns → </a:t>
            </a: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Underfitting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If your model is </a:t>
            </a: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too big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it will overfit easily → </a:t>
            </a:r>
            <a:r>
              <a:rPr lang="en-US" sz="2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Overfitting</a:t>
            </a:r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Balancing depth and width (number of layers and neurons) is important!</a:t>
            </a:r>
          </a:p>
          <a:p>
            <a:pPr marL="0" indent="0">
              <a:buNone/>
            </a:pPr>
            <a:endParaRPr sz="2400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46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4C99"/>
                </a:solidFill>
              </a:rPr>
              <a:t>Future improvement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 More Advanced CNN Architectures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Problem: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Our current model is simple and hand-built.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Improvement: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Try deeper and modern architectures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ResNet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(Residual Connections)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VGG-16 / VGG-19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(deeper layers with 3×3 convolutions)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DenseNet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(feature reuse between layers)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Introduce Regularization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Problem: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Large models easily overfit small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Improvement:</a:t>
            </a:r>
            <a:endParaRPr lang="en-US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Add 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Dropout layers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after fully connected layers.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Apply </a:t>
            </a:r>
            <a:r>
              <a:rPr lang="en-US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Weight Decay</a:t>
            </a:r>
            <a:r>
              <a:rPr lang="en-US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(L2 regularization).</a:t>
            </a:r>
          </a:p>
          <a:p>
            <a:pPr marL="0" indent="0">
              <a:buNone/>
            </a:pPr>
            <a:endParaRPr sz="240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4C99"/>
                </a:solidFill>
              </a:rPr>
              <a:t>PROBLEM  DESCRIPTION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 this project, we address the problem of image classification using Convolutional Neural Networks (CNNs) on the CIFAR-10 dataset(10 Classes).</a:t>
            </a:r>
          </a:p>
          <a:p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Image classification is the task of assigning a label or category to an input image based on its visual content.</a:t>
            </a:r>
          </a:p>
          <a:p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 this work, we aim to design, train, and evaluate a CNN model capable of achieving high classification accuracy on CIFAR-10, while exploring ways to improve performance through model design and training strategies.</a:t>
            </a:r>
          </a:p>
          <a:p>
            <a:endParaRPr sz="240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680" y="764373"/>
            <a:ext cx="6791960" cy="1176187"/>
          </a:xfrm>
        </p:spPr>
        <p:txBody>
          <a:bodyPr/>
          <a:lstStyle/>
          <a:p>
            <a:r>
              <a:rPr lang="en-US" sz="4000" b="1" dirty="0">
                <a:solidFill>
                  <a:srgbClr val="004C99"/>
                </a:solidFill>
              </a:rPr>
              <a:t>Novelty OF PAPER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240" y="1805651"/>
            <a:ext cx="7955280" cy="560098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Instead of a very deep and heavy network like Alex Net (which had 60 million parameters), we created a smaller CNN suited for the lower resolution (32×32) CIFAR-10 images.</a:t>
            </a:r>
          </a:p>
          <a:p>
            <a:pPr marL="0" indent="0">
              <a:buNone/>
            </a:pPr>
            <a:endParaRPr lang="en-IN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Use of modern practices from AlexNet : We incorporated ideas like ReLU activation functions, dropout to reduce overfitting, and data augmentation (random crops and flips) which were pioneered effectively in AlexNet.</a:t>
            </a:r>
          </a:p>
          <a:p>
            <a:pPr marL="0" indent="0">
              <a:buNone/>
            </a:pPr>
            <a:endParaRPr lang="en-US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We designed a 7-layer CNN (5 convolutional layers + 2 fully connected layers) that balances model complexity and training efficiency, tailored for small 32×32 images of CIFAR-10.Unlike AlexNet, which uses large filters like 11×11, we use smaller 3×3 filters to better capture fine features in tiny images.</a:t>
            </a:r>
          </a:p>
          <a:p>
            <a:endParaRPr lang="en-IN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82828"/>
                </a:solidFill>
              </a:rPr>
              <a:t> </a:t>
            </a:r>
            <a:endParaRPr sz="240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A6E7AD-A6B1-E108-D1D1-2A53877E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DE69-78B8-B1A9-3502-BD963E2B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901867"/>
          </a:xfrm>
        </p:spPr>
        <p:txBody>
          <a:bodyPr/>
          <a:lstStyle/>
          <a:p>
            <a:r>
              <a:rPr lang="en-US" sz="4000" b="1" dirty="0">
                <a:solidFill>
                  <a:srgbClr val="004C99"/>
                </a:solidFill>
              </a:rPr>
              <a:t>Novelty OF PAPER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F099-292E-E453-64A3-AD1AD280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99920"/>
            <a:ext cx="7955280" cy="47193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Incorporation of Modern Techniques: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We use ReLU activation functions after each convolution, which speeds up training and avoids vanishing gradients — an idea first popularized by </a:t>
            </a:r>
            <a:r>
              <a:rPr lang="en-US" sz="2400" dirty="0" err="1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AlexNet.We</a:t>
            </a:r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also use </a:t>
            </a:r>
            <a:r>
              <a:rPr lang="en-US" sz="2400" dirty="0" err="1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MaxPooling</a:t>
            </a:r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layers to </a:t>
            </a:r>
            <a:r>
              <a:rPr lang="en-US" sz="2400" dirty="0" err="1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downsample</a:t>
            </a:r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feature maps and Flattening + Fully Connected layers to classify.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Overfitting Reduction: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Although we didn't include Dropout explicitly here, the smaller fully connected layers (1024 and 512 neurons) and aggressive </a:t>
            </a:r>
            <a:r>
              <a:rPr lang="en-US" sz="2400" dirty="0" err="1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downsampling</a:t>
            </a:r>
            <a:r>
              <a:rPr lang="en-US" sz="2400" dirty="0">
                <a:solidFill>
                  <a:srgbClr val="282828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help reduce overfitting for small datasets like CIFAR-10.</a:t>
            </a:r>
            <a:endParaRPr lang="en-IN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IN" sz="2400" b="1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82828"/>
                </a:solidFill>
              </a:rPr>
              <a:t> </a:t>
            </a:r>
            <a:endParaRPr sz="2400" dirty="0">
              <a:solidFill>
                <a:srgbClr val="2828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6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2CE04-6028-8D40-E64F-65076F4D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597C90B-1C15-2988-A01E-DA2F6D336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39" y="1310640"/>
            <a:ext cx="7264922" cy="55473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4A6273-439A-8099-9768-57C6DAB1D8E2}"/>
              </a:ext>
            </a:extLst>
          </p:cNvPr>
          <p:cNvSpPr txBox="1"/>
          <p:nvPr/>
        </p:nvSpPr>
        <p:spPr>
          <a:xfrm>
            <a:off x="2550160" y="545068"/>
            <a:ext cx="5974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</a:t>
            </a:r>
            <a:r>
              <a:rPr lang="en-US" sz="3200" dirty="0">
                <a:solidFill>
                  <a:schemeClr val="accent6">
                    <a:lumMod val="50000"/>
                  </a:schemeClr>
                </a:solidFill>
              </a:rPr>
              <a:t>MODEL ARCHITECTURE</a:t>
            </a:r>
            <a:endParaRPr lang="en-IN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5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0497D-EA79-FDE8-7517-77DE358C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77B70A-81DE-0BD6-36E4-091240F4A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Filter used for convolution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30" name="Picture 6" descr="convolution">
            <a:extLst>
              <a:ext uri="{FF2B5EF4-FFF2-40B4-BE49-F238E27FC236}">
                <a16:creationId xmlns:a16="http://schemas.microsoft.com/office/drawing/2014/main" id="{044DE064-1195-AABC-31D0-2F5103228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0" y="2615883"/>
            <a:ext cx="7620000" cy="368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89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C5FDE2-D1D3-36CF-D4D8-ED059287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2DBF-15E0-3C09-67B5-669ABAF1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280" y="764373"/>
            <a:ext cx="7198360" cy="1293028"/>
          </a:xfrm>
        </p:spPr>
        <p:txBody>
          <a:bodyPr/>
          <a:lstStyle/>
          <a:p>
            <a:r>
              <a:rPr lang="en-US" sz="4000" b="1" dirty="0" err="1">
                <a:solidFill>
                  <a:srgbClr val="004C99"/>
                </a:solidFill>
              </a:rPr>
              <a:t>Relu</a:t>
            </a:r>
            <a:r>
              <a:rPr lang="en-US" sz="4000" b="1" dirty="0">
                <a:solidFill>
                  <a:srgbClr val="004C99"/>
                </a:solidFill>
              </a:rPr>
              <a:t> activation function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0A59A-A837-FD63-E387-F734FCFFF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Rectified Linear Unit (ReLU) transformation to the convolved feature, in order to introduce nonlinearity into the model</a:t>
            </a:r>
            <a:r>
              <a:rPr lang="en-IN" sz="2400" b="0" i="0" dirty="0">
                <a:solidFill>
                  <a:srgbClr val="282828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endParaRPr lang="en-IN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IN" sz="2400" b="0" i="0" dirty="0">
              <a:solidFill>
                <a:srgbClr val="282828"/>
              </a:solidFill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endParaRPr lang="en-US" sz="2400" dirty="0">
              <a:solidFill>
                <a:srgbClr val="282828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82828"/>
                </a:solidFill>
              </a:rPr>
              <a:t> </a:t>
            </a:r>
            <a:endParaRPr sz="2400" dirty="0">
              <a:solidFill>
                <a:srgbClr val="28282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C72C1E-AE88-64C9-E9C6-5E367958804C}"/>
                  </a:ext>
                </a:extLst>
              </p:cNvPr>
              <p:cNvSpPr txBox="1"/>
              <p:nvPr/>
            </p:nvSpPr>
            <p:spPr>
              <a:xfrm>
                <a:off x="3352736" y="3013779"/>
                <a:ext cx="17752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4C72C1E-AE88-64C9-E9C6-5E367958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36" y="3013779"/>
                <a:ext cx="1775230" cy="276999"/>
              </a:xfrm>
              <a:prstGeom prst="rect">
                <a:avLst/>
              </a:prstGeom>
              <a:blipFill>
                <a:blip r:embed="rId2"/>
                <a:stretch>
                  <a:fillRect l="-3780" r="-4124" b="-369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D2CDB24C-9DA8-1A0A-E844-D0D6F6879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67223"/>
            <a:ext cx="9144000" cy="302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92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56E23-624C-C4DA-4F85-956221B2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A6435F-9142-BF67-6224-45A9A70F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800267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MAX POOLING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50" name="Picture 2" descr="Animation of max pooling over a 4x4 feature map with a 2x2 filter and stride of&#10;2">
            <a:extLst>
              <a:ext uri="{FF2B5EF4-FFF2-40B4-BE49-F238E27FC236}">
                <a16:creationId xmlns:a16="http://schemas.microsoft.com/office/drawing/2014/main" id="{704C2932-0F66-1EE0-79A8-01B21039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" y="3322320"/>
            <a:ext cx="850392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FC003-A5BC-1DDE-894B-CE94AC97B8BC}"/>
              </a:ext>
            </a:extLst>
          </p:cNvPr>
          <p:cNvSpPr txBox="1"/>
          <p:nvPr/>
        </p:nvSpPr>
        <p:spPr>
          <a:xfrm>
            <a:off x="467360" y="1778000"/>
            <a:ext cx="8249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After ReLU comes a pooling step, in which the CNN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downsamples</a:t>
            </a:r>
            <a:r>
              <a:rPr lang="en-US" b="0" i="0" dirty="0">
                <a:solidFill>
                  <a:srgbClr val="202124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 the convolved feature (to save on processing time), reducing the number of dimensions of the feature map, while still preserving the most critical feature information.</a:t>
            </a:r>
            <a:endParaRPr lang="en-IN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7024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CCAF4-4F1D-F2AA-5B6B-AD05A672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7F99-CCA5-87E1-5C78-9C884142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4C99"/>
                </a:solidFill>
              </a:rPr>
              <a:t>STRIDE AND PADDING </a:t>
            </a:r>
            <a:endParaRPr sz="4000" b="1" dirty="0">
              <a:solidFill>
                <a:srgbClr val="004C9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4BC94-1AA3-DD3E-0BBF-82000571E8E0}"/>
              </a:ext>
            </a:extLst>
          </p:cNvPr>
          <p:cNvSpPr txBox="1"/>
          <p:nvPr/>
        </p:nvSpPr>
        <p:spPr>
          <a:xfrm>
            <a:off x="416689" y="1932972"/>
            <a:ext cx="84147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24212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Padding consists in adding a few pixels on each (or a few) side of the picture with a zero value. By doing this, we can have an output that has exactly the same dimension is the output.</a:t>
            </a:r>
          </a:p>
          <a:p>
            <a:endParaRPr lang="en-US" dirty="0">
              <a:solidFill>
                <a:srgbClr val="24212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r>
              <a:rPr lang="en-US" b="0" i="0" dirty="0">
                <a:solidFill>
                  <a:srgbClr val="24212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A stride in convolution is just like a by in a for loop: instead of going through every window one after the other, we skip a given amount each time.</a:t>
            </a:r>
            <a:endParaRPr lang="en-IN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CF28F90-FEA8-774A-1354-F25A00AB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01" y="3803945"/>
            <a:ext cx="3762375" cy="272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9A0B3A-9BD9-C9C7-43F7-6B2C182C0150}"/>
                  </a:ext>
                </a:extLst>
              </p:cNvPr>
              <p:cNvSpPr txBox="1"/>
              <p:nvPr/>
            </p:nvSpPr>
            <p:spPr>
              <a:xfrm>
                <a:off x="4965539" y="5188330"/>
                <a:ext cx="311359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chemeClr val="bg2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Padding  - 1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Stride – 1</a:t>
                </a:r>
              </a:p>
              <a:p>
                <a:r>
                  <a:rPr lang="en-US" b="1" dirty="0">
                    <a:solidFill>
                      <a:schemeClr val="bg2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Kernel – 3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/>
                        </a:solidFill>
                        <a:latin typeface="Cambria Math" panose="02040503050406030204" pitchFamily="18" charset="0"/>
                        <a:ea typeface="Yu Gothic" panose="020B0400000000000000" pitchFamily="34" charset="-128"/>
                      </a:rPr>
                      <m:t>∗</m:t>
                    </m:r>
                  </m:oMath>
                </a14:m>
                <a:r>
                  <a:rPr lang="en-US" b="1" dirty="0">
                    <a:solidFill>
                      <a:schemeClr val="bg2"/>
                    </a:solidFill>
                    <a:latin typeface="Yu Gothic" panose="020B0400000000000000" pitchFamily="34" charset="-128"/>
                    <a:ea typeface="Yu Gothic" panose="020B0400000000000000" pitchFamily="34" charset="-128"/>
                  </a:rPr>
                  <a:t> 3</a:t>
                </a:r>
              </a:p>
              <a:p>
                <a:endParaRPr lang="en-IN" b="1" dirty="0">
                  <a:solidFill>
                    <a:schemeClr val="bg2"/>
                  </a:solidFill>
                  <a:latin typeface="Yu Gothic" panose="020B0400000000000000" pitchFamily="34" charset="-128"/>
                  <a:ea typeface="Yu Gothic" panose="020B0400000000000000" pitchFamily="34" charset="-128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9A0B3A-9BD9-C9C7-43F7-6B2C182C0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39" y="5188330"/>
                <a:ext cx="3113590" cy="1200329"/>
              </a:xfrm>
              <a:prstGeom prst="rect">
                <a:avLst/>
              </a:prstGeom>
              <a:blipFill>
                <a:blip r:embed="rId3"/>
                <a:stretch>
                  <a:fillRect l="-1765" t="-25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5839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1417</TotalTime>
  <Words>860</Words>
  <Application>Microsoft Office PowerPoint</Application>
  <PresentationFormat>On-screen Show (4:3)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Yu Gothic</vt:lpstr>
      <vt:lpstr>Arial</vt:lpstr>
      <vt:lpstr>Cambria Math</vt:lpstr>
      <vt:lpstr>Century Gothic</vt:lpstr>
      <vt:lpstr>Courier New</vt:lpstr>
      <vt:lpstr>Vapor Trail</vt:lpstr>
      <vt:lpstr>Image Classification using CNN</vt:lpstr>
      <vt:lpstr>PROBLEM  DESCRIPTION</vt:lpstr>
      <vt:lpstr>Novelty OF PAPER</vt:lpstr>
      <vt:lpstr>Novelty OF PAPER</vt:lpstr>
      <vt:lpstr>PowerPoint Presentation</vt:lpstr>
      <vt:lpstr>Filter used for convolution</vt:lpstr>
      <vt:lpstr>Relu activation function</vt:lpstr>
      <vt:lpstr>MAX POOLING</vt:lpstr>
      <vt:lpstr>STRIDE AND PADDING </vt:lpstr>
      <vt:lpstr>DATASET CIFAR -10</vt:lpstr>
      <vt:lpstr>Unique features</vt:lpstr>
      <vt:lpstr>nETWORK CONFIGURATIONs</vt:lpstr>
      <vt:lpstr>PARAMETERS</vt:lpstr>
      <vt:lpstr>Results obtained</vt:lpstr>
      <vt:lpstr>Results obtained</vt:lpstr>
      <vt:lpstr>Results obtained</vt:lpstr>
      <vt:lpstr>Challenges faced</vt:lpstr>
      <vt:lpstr>Challenges faced</vt:lpstr>
      <vt:lpstr>Future improvement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Jagan mohan</dc:creator>
  <cp:keywords/>
  <dc:description>generated using python-pptx</dc:description>
  <cp:lastModifiedBy>Jagan Mohan Marpu</cp:lastModifiedBy>
  <cp:revision>5</cp:revision>
  <dcterms:created xsi:type="dcterms:W3CDTF">2013-01-27T09:14:16Z</dcterms:created>
  <dcterms:modified xsi:type="dcterms:W3CDTF">2025-04-27T18:27:51Z</dcterms:modified>
  <cp:category/>
</cp:coreProperties>
</file>