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893" y="2086744"/>
            <a:ext cx="5715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76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and Execution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Compare to C++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Assembly</a:t>
            </a:r>
            <a:endParaRPr lang="en-US" dirty="0"/>
          </a:p>
          <a:p>
            <a:r>
              <a:rPr lang="en-US" dirty="0"/>
              <a:t>.NET Framework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6553" y="2214694"/>
            <a:ext cx="4551971" cy="4203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02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is Popular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Some reports on programming languages </a:t>
            </a:r>
            <a:r>
              <a:rPr lang="en-US" dirty="0" smtClean="0"/>
              <a:t>popularity</a:t>
            </a:r>
          </a:p>
          <a:p>
            <a:r>
              <a:rPr lang="en-US" dirty="0" smtClean="0"/>
              <a:t>According </a:t>
            </a:r>
            <a:r>
              <a:rPr lang="en-US" dirty="0"/>
              <a:t>to</a:t>
            </a:r>
          </a:p>
          <a:p>
            <a:pPr lvl="1"/>
            <a:r>
              <a:rPr lang="en-US" dirty="0"/>
              <a:t>Job advertisements</a:t>
            </a:r>
          </a:p>
          <a:p>
            <a:pPr lvl="1"/>
            <a:r>
              <a:rPr lang="en-US" dirty="0"/>
              <a:t>Book sales</a:t>
            </a:r>
          </a:p>
          <a:p>
            <a:pPr lvl="1"/>
            <a:r>
              <a:rPr lang="en-US" dirty="0"/>
              <a:t>Finding code on the web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9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Java is simple</a:t>
            </a:r>
          </a:p>
          <a:p>
            <a:r>
              <a:rPr lang="en-US" dirty="0"/>
              <a:t>Java is object-oriented</a:t>
            </a:r>
          </a:p>
          <a:p>
            <a:r>
              <a:rPr lang="en-US" dirty="0"/>
              <a:t>Java is architecture-neutral</a:t>
            </a:r>
          </a:p>
          <a:p>
            <a:r>
              <a:rPr lang="en-US" dirty="0"/>
              <a:t>Java is portable</a:t>
            </a:r>
          </a:p>
          <a:p>
            <a:r>
              <a:rPr lang="en-US" dirty="0"/>
              <a:t>Java is interpreted</a:t>
            </a:r>
          </a:p>
          <a:p>
            <a:r>
              <a:rPr lang="en-US" dirty="0"/>
              <a:t>Java is multithreaded</a:t>
            </a:r>
          </a:p>
          <a:p>
            <a:r>
              <a:rPr lang="en-US" dirty="0"/>
              <a:t>Java is secure</a:t>
            </a:r>
          </a:p>
          <a:p>
            <a:r>
              <a:rPr lang="en-US" dirty="0"/>
              <a:t>Java is </a:t>
            </a:r>
            <a:r>
              <a:rPr lang="en-US" dirty="0" smtClean="0"/>
              <a:t>robust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2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Create a file named First.java</a:t>
            </a:r>
          </a:p>
          <a:p>
            <a:pPr lvl="1"/>
            <a:r>
              <a:rPr lang="en-US" dirty="0"/>
              <a:t>Java class files have .java extension</a:t>
            </a:r>
          </a:p>
          <a:p>
            <a:pPr lvl="1"/>
            <a:r>
              <a:rPr lang="en-US" dirty="0"/>
              <a:t>Note to naming convention</a:t>
            </a:r>
          </a:p>
          <a:p>
            <a:r>
              <a:rPr lang="en-US" dirty="0"/>
              <a:t>Copy this lines to the file</a:t>
            </a:r>
          </a:p>
          <a:p>
            <a:pPr lvl="1"/>
            <a:r>
              <a:rPr lang="en-US" dirty="0"/>
              <a:t>Note: File name and </a:t>
            </a:r>
            <a:r>
              <a:rPr lang="en-US" dirty="0" smtClean="0"/>
              <a:t>class </a:t>
            </a:r>
            <a:r>
              <a:rPr lang="en-US" dirty="0"/>
              <a:t>name should be the same.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25" y="2511799"/>
            <a:ext cx="4686067" cy="130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0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Read Java page on Wikipedia</a:t>
            </a:r>
          </a:p>
          <a:p>
            <a:pPr lvl="1">
              <a:buNone/>
            </a:pPr>
            <a:r>
              <a:rPr lang="en-US" sz="1800" dirty="0"/>
              <a:t>http://en.wikipedia.org/wiki/Java_(programming_language)</a:t>
            </a:r>
            <a:endParaRPr lang="en-US" dirty="0"/>
          </a:p>
          <a:p>
            <a:r>
              <a:rPr lang="en-US" dirty="0"/>
              <a:t>Google this terms and phrases: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/>
              <a:t>Java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/>
              <a:t>Java Mobile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/>
              <a:t>JVM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/>
              <a:t>Byte code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/>
              <a:t>Java Sun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/>
              <a:t>Java and C++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</a:pPr>
            <a:r>
              <a:rPr lang="en-US" sz="2200" dirty="0"/>
              <a:t>Java and C#</a:t>
            </a:r>
          </a:p>
          <a:p>
            <a:pPr lvl="1">
              <a:buNone/>
            </a:pPr>
            <a:endParaRPr lang="en-US" sz="1800" dirty="0"/>
          </a:p>
          <a:p>
            <a:pPr lvl="1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#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Download and install </a:t>
            </a:r>
            <a:r>
              <a:rPr lang="en-US" dirty="0" smtClean="0"/>
              <a:t>JDK</a:t>
            </a:r>
          </a:p>
          <a:p>
            <a:pPr lvl="1"/>
            <a:r>
              <a:rPr lang="en-US" dirty="0">
                <a:hlinkClick r:id="rId2"/>
              </a:rPr>
              <a:t>http://www.oracle.com/technetwork/java/javase/downloads/index.html</a:t>
            </a:r>
            <a:endParaRPr lang="en-US" dirty="0"/>
          </a:p>
          <a:p>
            <a:pPr lvl="1"/>
            <a:r>
              <a:rPr lang="en-US"/>
              <a:t>JDK </a:t>
            </a:r>
            <a:r>
              <a:rPr lang="en-US" smtClean="0"/>
              <a:t>9</a:t>
            </a:r>
            <a:endParaRPr lang="en-US" dirty="0"/>
          </a:p>
          <a:p>
            <a:r>
              <a:rPr lang="en-US" dirty="0"/>
              <a:t>Write a program that prints your name on the console</a:t>
            </a:r>
          </a:p>
          <a:p>
            <a:r>
              <a:rPr lang="en-US" dirty="0"/>
              <a:t>Compile and run the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Assignments</a:t>
            </a:r>
          </a:p>
          <a:p>
            <a:r>
              <a:rPr lang="en-US" dirty="0" smtClean="0"/>
              <a:t>Project</a:t>
            </a:r>
          </a:p>
          <a:p>
            <a:r>
              <a:rPr lang="en-US" dirty="0" smtClean="0"/>
              <a:t>Quizzes</a:t>
            </a:r>
          </a:p>
          <a:p>
            <a:r>
              <a:rPr lang="en-US" dirty="0" smtClean="0"/>
              <a:t>TA Class</a:t>
            </a:r>
          </a:p>
          <a:p>
            <a:r>
              <a:rPr lang="en-US" dirty="0" smtClean="0"/>
              <a:t>Midterm and Final Exam</a:t>
            </a:r>
          </a:p>
          <a:p>
            <a:r>
              <a:rPr lang="en-US" dirty="0" smtClean="0"/>
              <a:t>Piazza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Introduction to java language</a:t>
            </a:r>
          </a:p>
          <a:p>
            <a:pPr lvl="1"/>
            <a:r>
              <a:rPr lang="en-US" dirty="0"/>
              <a:t>Java syntax, operators, conditions, loops, …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Arrays</a:t>
            </a:r>
          </a:p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Interface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r>
              <a:rPr lang="en-US" dirty="0"/>
              <a:t>Software Quality</a:t>
            </a:r>
          </a:p>
          <a:p>
            <a:pPr lvl="1"/>
            <a:r>
              <a:rPr lang="en-US" dirty="0"/>
              <a:t>Refactoring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Pattern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Java Programming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Generics 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Files and Streams</a:t>
            </a:r>
          </a:p>
          <a:p>
            <a:pPr lvl="2"/>
            <a:r>
              <a:rPr lang="en-US" dirty="0"/>
              <a:t>Networking</a:t>
            </a:r>
          </a:p>
          <a:p>
            <a:pPr lvl="1"/>
            <a:r>
              <a:rPr lang="en-US" dirty="0" smtClean="0"/>
              <a:t>Reflection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 dirty="0" smtClean="0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Programming paradigm</a:t>
            </a:r>
          </a:p>
          <a:p>
            <a:r>
              <a:rPr lang="en-US" dirty="0" smtClean="0"/>
              <a:t>Introduction to Java</a:t>
            </a:r>
          </a:p>
          <a:p>
            <a:r>
              <a:rPr lang="en-US" dirty="0" smtClean="0"/>
              <a:t>Java History</a:t>
            </a:r>
          </a:p>
          <a:p>
            <a:r>
              <a:rPr lang="en-US" dirty="0" smtClean="0"/>
              <a:t>Java Characteristics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2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Imperative (C)</a:t>
            </a:r>
          </a:p>
          <a:p>
            <a:pPr lvl="1"/>
            <a:r>
              <a:rPr lang="en-US" dirty="0"/>
              <a:t>state the order in which operations </a:t>
            </a:r>
            <a:r>
              <a:rPr lang="en-US" dirty="0" smtClean="0"/>
              <a:t>occur</a:t>
            </a:r>
            <a:endParaRPr lang="en-US" dirty="0"/>
          </a:p>
          <a:p>
            <a:pPr lvl="1"/>
            <a:r>
              <a:rPr lang="en-US" dirty="0"/>
              <a:t>they allow side effects</a:t>
            </a:r>
            <a:endParaRPr lang="en-US" dirty="0" smtClean="0"/>
          </a:p>
          <a:p>
            <a:r>
              <a:rPr lang="en-US" dirty="0" smtClean="0"/>
              <a:t>Functional </a:t>
            </a:r>
          </a:p>
          <a:p>
            <a:pPr lvl="1"/>
            <a:r>
              <a:rPr lang="en-US" dirty="0"/>
              <a:t>disallows side </a:t>
            </a:r>
            <a:r>
              <a:rPr lang="en-US" dirty="0" smtClean="0"/>
              <a:t>effects</a:t>
            </a:r>
          </a:p>
          <a:p>
            <a:r>
              <a:rPr lang="en-US" dirty="0" smtClean="0"/>
              <a:t>Declarative</a:t>
            </a:r>
          </a:p>
          <a:p>
            <a:pPr lvl="1"/>
            <a:r>
              <a:rPr lang="en-US" dirty="0"/>
              <a:t>do not state the order in which to execute </a:t>
            </a:r>
            <a:r>
              <a:rPr lang="en-US" dirty="0" smtClean="0"/>
              <a:t>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276" y="2367092"/>
            <a:ext cx="1952625" cy="199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539" y="1850705"/>
            <a:ext cx="4951260" cy="25071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772" y="4057650"/>
            <a:ext cx="4000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</a:t>
            </a:r>
            <a:r>
              <a:rPr lang="en-US" dirty="0" smtClean="0"/>
              <a:t>paradigm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Oriented</a:t>
            </a:r>
          </a:p>
          <a:p>
            <a:pPr lvl="1"/>
            <a:r>
              <a:rPr lang="en-US" dirty="0" smtClean="0"/>
              <a:t>code is organized into objects that contain state</a:t>
            </a:r>
          </a:p>
          <a:p>
            <a:pPr lvl="1"/>
            <a:r>
              <a:rPr lang="en-US" dirty="0" smtClean="0"/>
              <a:t>States only modified by the code that is part of the object</a:t>
            </a:r>
          </a:p>
          <a:p>
            <a:r>
              <a:rPr lang="en-US" dirty="0" smtClean="0"/>
              <a:t>Procedural</a:t>
            </a:r>
          </a:p>
          <a:p>
            <a:pPr lvl="1"/>
            <a:r>
              <a:rPr lang="en-US" dirty="0"/>
              <a:t>groups code into functions</a:t>
            </a:r>
            <a:endParaRPr lang="en-US" dirty="0" smtClean="0"/>
          </a:p>
          <a:p>
            <a:r>
              <a:rPr lang="en-US" dirty="0" smtClean="0"/>
              <a:t>Logic</a:t>
            </a:r>
          </a:p>
          <a:p>
            <a:pPr lvl="1"/>
            <a:r>
              <a:rPr lang="en-US" dirty="0" smtClean="0"/>
              <a:t>largely </a:t>
            </a:r>
            <a:r>
              <a:rPr lang="en-US" dirty="0"/>
              <a:t>based on formal logic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612" y="2214694"/>
            <a:ext cx="2286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Java</a:t>
            </a:r>
            <a:r>
              <a:rPr lang="en-US" dirty="0"/>
              <a:t> was created in 1991</a:t>
            </a:r>
          </a:p>
          <a:p>
            <a:r>
              <a:rPr lang="en-US" dirty="0"/>
              <a:t>by James Gosling in </a:t>
            </a:r>
            <a:r>
              <a:rPr lang="en-US" b="1" dirty="0"/>
              <a:t>Sun Microsystems</a:t>
            </a:r>
            <a:endParaRPr lang="en-US" dirty="0"/>
          </a:p>
          <a:p>
            <a:r>
              <a:rPr lang="en-US" dirty="0"/>
              <a:t>Initially called Oak</a:t>
            </a:r>
          </a:p>
          <a:p>
            <a:pPr lvl="1"/>
            <a:r>
              <a:rPr lang="en-US" dirty="0"/>
              <a:t>in honor of the tree outside Gosling's window</a:t>
            </a:r>
          </a:p>
          <a:p>
            <a:r>
              <a:rPr lang="en-US" dirty="0"/>
              <a:t>Its name was changed to Java </a:t>
            </a:r>
          </a:p>
          <a:p>
            <a:pPr lvl="1"/>
            <a:r>
              <a:rPr lang="en-US" dirty="0"/>
              <a:t>because there was already a language called Oak.</a:t>
            </a:r>
          </a:p>
          <a:p>
            <a:r>
              <a:rPr lang="en-US" b="1" dirty="0"/>
              <a:t>Sun Microsystems</a:t>
            </a:r>
            <a:r>
              <a:rPr lang="en-US" dirty="0"/>
              <a:t> released the first public implementation as Java 1.0 in 1995</a:t>
            </a:r>
          </a:p>
          <a:p>
            <a:r>
              <a:rPr lang="en-US" dirty="0"/>
              <a:t>Java syntax is similar to C and C++.</a:t>
            </a:r>
          </a:p>
        </p:txBody>
      </p:sp>
    </p:spTree>
    <p:extLst>
      <p:ext uri="{BB962C8B-B14F-4D97-AF65-F5344CB8AC3E}">
        <p14:creationId xmlns:p14="http://schemas.microsoft.com/office/powerpoint/2010/main" val="8584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</a:t>
            </a:r>
            <a:r>
              <a:rPr lang="en-US" b="1" u="sng" dirty="0"/>
              <a:t>platform independent</a:t>
            </a:r>
            <a:r>
              <a:rPr lang="en-US" dirty="0"/>
              <a:t> language</a:t>
            </a:r>
          </a:p>
          <a:p>
            <a:r>
              <a:rPr lang="en-US" dirty="0"/>
              <a:t>To be embedded in various consumer electronic products </a:t>
            </a:r>
          </a:p>
          <a:p>
            <a:pPr lvl="1"/>
            <a:r>
              <a:rPr lang="en-US" dirty="0"/>
              <a:t>like toasters and refrigerators</a:t>
            </a:r>
          </a:p>
          <a:p>
            <a:r>
              <a:rPr lang="en-US" dirty="0"/>
              <a:t>Platform independent?!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Operating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5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same time, the World Wide Web and the Internet were gaining popularity. </a:t>
            </a:r>
          </a:p>
          <a:p>
            <a:r>
              <a:rPr lang="en-US" dirty="0"/>
              <a:t>Java could be used for internet programming.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Platform independence</a:t>
            </a:r>
          </a:p>
          <a:p>
            <a:r>
              <a:rPr lang="en-US" dirty="0"/>
              <a:t>Creation of Applets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Java </a:t>
            </a: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programming language</a:t>
            </a:r>
            <a:endParaRPr lang="fa-IR" b="1" dirty="0"/>
          </a:p>
          <a:p>
            <a:pPr lvl="1"/>
            <a:r>
              <a:rPr lang="en-US" dirty="0"/>
              <a:t>Java can create all kinds of applications</a:t>
            </a:r>
          </a:p>
          <a:p>
            <a:r>
              <a:rPr lang="en-US" dirty="0"/>
              <a:t>A </a:t>
            </a:r>
            <a:r>
              <a:rPr lang="en-US" b="1" dirty="0"/>
              <a:t>development environment</a:t>
            </a:r>
          </a:p>
          <a:p>
            <a:pPr lvl="1"/>
            <a:r>
              <a:rPr lang="en-US" dirty="0"/>
              <a:t>A compiler (</a:t>
            </a:r>
            <a:r>
              <a:rPr lang="en-US" dirty="0" err="1"/>
              <a:t>javac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interpreter (java)</a:t>
            </a:r>
          </a:p>
          <a:p>
            <a:pPr lvl="1"/>
            <a:r>
              <a:rPr lang="en-US" dirty="0"/>
              <a:t>A documentation generator (</a:t>
            </a:r>
            <a:r>
              <a:rPr lang="en-US" dirty="0" err="1"/>
              <a:t>javadoc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  <a:endParaRPr lang="fa-IR" dirty="0"/>
          </a:p>
          <a:p>
            <a:r>
              <a:rPr lang="en-US" dirty="0"/>
              <a:t>Compare it to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7264" y="2367092"/>
            <a:ext cx="50292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1302</TotalTime>
  <Words>475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Tw Cen MT</vt:lpstr>
      <vt:lpstr>Wingdings 2</vt:lpstr>
      <vt:lpstr>Droplet</vt:lpstr>
      <vt:lpstr>Advanced Programming</vt:lpstr>
      <vt:lpstr>Agenda</vt:lpstr>
      <vt:lpstr>Programming paradigm</vt:lpstr>
      <vt:lpstr>Programming paradigm</vt:lpstr>
      <vt:lpstr>Java History</vt:lpstr>
      <vt:lpstr>Java Motivation</vt:lpstr>
      <vt:lpstr>Java Motivation</vt:lpstr>
      <vt:lpstr>The Java technology</vt:lpstr>
      <vt:lpstr>High-Level Languages</vt:lpstr>
      <vt:lpstr>Java Virtual Machine</vt:lpstr>
      <vt:lpstr>Compile and Execution Stages</vt:lpstr>
      <vt:lpstr>Java is Popular</vt:lpstr>
      <vt:lpstr>Characteristics of Java</vt:lpstr>
      <vt:lpstr>First Example</vt:lpstr>
      <vt:lpstr>Further Reading</vt:lpstr>
      <vt:lpstr>Assignment # 0</vt:lpstr>
      <vt:lpstr>Rules</vt:lpstr>
      <vt:lpstr>Topics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54</cp:revision>
  <dcterms:created xsi:type="dcterms:W3CDTF">2017-09-09T03:23:22Z</dcterms:created>
  <dcterms:modified xsi:type="dcterms:W3CDTF">2021-02-14T16:56:17Z</dcterms:modified>
</cp:coreProperties>
</file>