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9D8667-953C-404C-BA1A-E4E1D18C27A2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2/16/2021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119528-53C5-41D6-A47A-F2CEA4A3B3B7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30EBE3-C589-44E9-8527-BFDDECC61223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2/16/2021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6BF903-D3B5-498F-B31B-06758B2479BB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Advanced Programming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spc="-1" smtClean="0">
                <a:solidFill>
                  <a:srgbClr val="808080"/>
                </a:solidFill>
                <a:latin typeface="Tw Cen MT"/>
              </a:rPr>
              <a:t>Fall </a:t>
            </a:r>
            <a:r>
              <a:rPr lang="en-US" sz="2200" spc="-1" smtClean="0">
                <a:solidFill>
                  <a:srgbClr val="808080"/>
                </a:solidFill>
                <a:latin typeface="Tw Cen MT"/>
              </a:rPr>
              <a:t>2020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Java Primitive Types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1595160" y="1753560"/>
            <a:ext cx="9000720" cy="4335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Arithmetic Operators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2615040" y="2367000"/>
            <a:ext cx="6961320" cy="3423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Operator Precedence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w Cen MT"/>
              </a:rPr>
              <a:t>1 </a:t>
            </a: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+ 2 * 3 = 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</a:rPr>
              <a:t>is treated as 1 + (2 * 3)</a:t>
            </a: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1618543" y="1979329"/>
            <a:ext cx="8337960" cy="2499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Equality and Relational Operators</a:t>
            </a:r>
          </a:p>
        </p:txBody>
      </p:sp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2976480" y="1880640"/>
            <a:ext cx="6238440" cy="2085480"/>
          </a:xfrm>
          <a:prstGeom prst="rect">
            <a:avLst/>
          </a:prstGeom>
          <a:ln w="9360">
            <a:noFill/>
          </a:ln>
        </p:spPr>
      </p:pic>
      <p:pic>
        <p:nvPicPr>
          <p:cNvPr id="129" name="Picture 3"/>
          <p:cNvPicPr/>
          <p:nvPr/>
        </p:nvPicPr>
        <p:blipFill>
          <a:blip r:embed="rId3"/>
          <a:stretch/>
        </p:blipFill>
        <p:spPr>
          <a:xfrm>
            <a:off x="1928880" y="3966480"/>
            <a:ext cx="8333640" cy="1737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Operators</a:t>
            </a:r>
          </a:p>
        </p:txBody>
      </p:sp>
      <p:pic>
        <p:nvPicPr>
          <p:cNvPr id="131" name="Content Placeholder 3"/>
          <p:cNvPicPr/>
          <p:nvPr/>
        </p:nvPicPr>
        <p:blipFill>
          <a:blip r:embed="rId2"/>
          <a:stretch/>
        </p:blipFill>
        <p:spPr>
          <a:xfrm>
            <a:off x="3343320" y="1717920"/>
            <a:ext cx="5504760" cy="4833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Operators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3068280" y="1731600"/>
            <a:ext cx="6054120" cy="5126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w Cen MT"/>
              </a:rPr>
              <a:t>Associativity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two operators with the same precendence the expression is evaluated according to its </a:t>
            </a:r>
            <a:r>
              <a:rPr lang="en-US" sz="2800" b="0" i="1" strike="noStrike" spc="-1">
                <a:solidFill>
                  <a:srgbClr val="000000"/>
                </a:solidFill>
                <a:latin typeface="Tw Cen MT"/>
              </a:rPr>
              <a:t>associativity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.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x = y = z = 17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is treated as x = (y = (z = 17))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since the = operator has right-to-left associativty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72 / 2 / 3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is treated as (72 / 2) / 3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since the / operator has left-to-right associativity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 simple program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39" name="Picture 6"/>
          <p:cNvPicPr/>
          <p:nvPr/>
        </p:nvPicPr>
        <p:blipFill>
          <a:blip r:embed="rId2"/>
          <a:stretch/>
        </p:blipFill>
        <p:spPr>
          <a:xfrm>
            <a:off x="913680" y="2367000"/>
            <a:ext cx="4895640" cy="34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Methods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method is like a machine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Zero or more inputs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Zero or one output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Other names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Function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Procedure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627440" y="3643200"/>
            <a:ext cx="1571400" cy="785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method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127320" y="3784680"/>
            <a:ext cx="1499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2582BE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3127320" y="4284720"/>
            <a:ext cx="1499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2582BE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6199200" y="4000680"/>
            <a:ext cx="1499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2582BE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2049480" y="3816000"/>
            <a:ext cx="1077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Inputs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7770960" y="3786120"/>
            <a:ext cx="928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output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805840" y="1571760"/>
            <a:ext cx="1018800" cy="642600"/>
          </a:xfrm>
          <a:prstGeom prst="roundRect">
            <a:avLst>
              <a:gd name="adj" fmla="val 16667"/>
            </a:avLst>
          </a:prstGeom>
          <a:solidFill>
            <a:schemeClr val="accent1">
              <a:alpha val="26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B5484"/>
                </a:solidFill>
                <a:latin typeface="Tw Cen MT"/>
              </a:rPr>
              <a:t>Return type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824640" y="1571760"/>
            <a:ext cx="1127880" cy="642600"/>
          </a:xfrm>
          <a:prstGeom prst="roundRect">
            <a:avLst>
              <a:gd name="adj" fmla="val 16667"/>
            </a:avLst>
          </a:prstGeom>
          <a:solidFill>
            <a:srgbClr val="FF0000">
              <a:alpha val="26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Method 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020200" y="1571760"/>
            <a:ext cx="1717560" cy="6426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Parameters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3" name="Picture 12"/>
          <p:cNvPicPr/>
          <p:nvPr/>
        </p:nvPicPr>
        <p:blipFill>
          <a:blip r:embed="rId2"/>
          <a:stretch/>
        </p:blipFill>
        <p:spPr>
          <a:xfrm>
            <a:off x="913680" y="2367000"/>
            <a:ext cx="6427800" cy="450792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4327920" y="2214720"/>
            <a:ext cx="2789640" cy="528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26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2820600" y="2214720"/>
            <a:ext cx="950400" cy="528120"/>
          </a:xfrm>
          <a:prstGeom prst="roundRect">
            <a:avLst>
              <a:gd name="adj" fmla="val 16667"/>
            </a:avLst>
          </a:prstGeom>
          <a:solidFill>
            <a:schemeClr val="accent1">
              <a:alpha val="26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3809880" y="2214720"/>
            <a:ext cx="494640" cy="528120"/>
          </a:xfrm>
          <a:prstGeom prst="roundRect">
            <a:avLst>
              <a:gd name="adj" fmla="val 16667"/>
            </a:avLst>
          </a:prstGeom>
          <a:solidFill>
            <a:srgbClr val="FF0000">
              <a:alpha val="26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w Cen MT"/>
              </a:rPr>
              <a:t>Quiz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Tw Cen MT"/>
              </a:rPr>
              <a:t>How</a:t>
            </a:r>
            <a:r>
              <a:rPr lang="en-US" sz="2800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Tw Cen MT"/>
              </a:rPr>
              <a:t>a problem written in java run in computer?</a:t>
            </a:r>
            <a:endParaRPr lang="en-US" sz="2800" b="0" strike="noStrike" spc="-1" dirty="0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Is a compiled java program runnable in other Operating systems?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Parameter Passing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Local variables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passes the parameters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by value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Call by Value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tretch/>
        </p:blipFill>
        <p:spPr>
          <a:xfrm>
            <a:off x="913680" y="2367000"/>
            <a:ext cx="5916960" cy="412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Conditions</a:t>
            </a:r>
          </a:p>
        </p:txBody>
      </p:sp>
      <p:pic>
        <p:nvPicPr>
          <p:cNvPr id="163" name="Content Placeholder 3"/>
          <p:cNvPicPr/>
          <p:nvPr/>
        </p:nvPicPr>
        <p:blipFill>
          <a:blip r:embed="rId2"/>
          <a:stretch/>
        </p:blipFill>
        <p:spPr>
          <a:xfrm>
            <a:off x="913680" y="2214720"/>
            <a:ext cx="8505360" cy="294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Conditions (2)</a:t>
            </a:r>
          </a:p>
        </p:txBody>
      </p:sp>
      <p:pic>
        <p:nvPicPr>
          <p:cNvPr id="165" name="Content Placeholder 3"/>
          <p:cNvPicPr/>
          <p:nvPr/>
        </p:nvPicPr>
        <p:blipFill>
          <a:blip r:embed="rId2"/>
          <a:stretch/>
        </p:blipFill>
        <p:spPr>
          <a:xfrm>
            <a:off x="913680" y="2214720"/>
            <a:ext cx="8400600" cy="251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Loops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while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do-while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While Loop</a:t>
            </a:r>
          </a:p>
        </p:txBody>
      </p:sp>
      <p:pic>
        <p:nvPicPr>
          <p:cNvPr id="169" name="Content Placeholder 3"/>
          <p:cNvPicPr/>
          <p:nvPr/>
        </p:nvPicPr>
        <p:blipFill>
          <a:blip r:embed="rId2"/>
          <a:stretch/>
        </p:blipFill>
        <p:spPr>
          <a:xfrm>
            <a:off x="913680" y="2214720"/>
            <a:ext cx="6467040" cy="21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do-while Loop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do-while loop is executed at least one time</a:t>
            </a:r>
          </a:p>
        </p:txBody>
      </p:sp>
      <p:pic>
        <p:nvPicPr>
          <p:cNvPr id="172" name="Picture 3"/>
          <p:cNvPicPr/>
          <p:nvPr/>
        </p:nvPicPr>
        <p:blipFill>
          <a:blip r:embed="rId2"/>
          <a:stretch/>
        </p:blipFill>
        <p:spPr>
          <a:xfrm>
            <a:off x="1167177" y="1869060"/>
            <a:ext cx="657180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for</a:t>
            </a:r>
          </a:p>
        </p:txBody>
      </p:sp>
      <p:pic>
        <p:nvPicPr>
          <p:cNvPr id="174" name="Content Placeholder 3"/>
          <p:cNvPicPr/>
          <p:nvPr/>
        </p:nvPicPr>
        <p:blipFill>
          <a:blip r:embed="rId2"/>
          <a:stretch/>
        </p:blipFill>
        <p:spPr>
          <a:xfrm>
            <a:off x="913680" y="2214720"/>
            <a:ext cx="6362280" cy="125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For Loop vs. While Loop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703160" y="1848240"/>
            <a:ext cx="4038120" cy="443448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(X; Y; Z) {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body();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894280" y="1848240"/>
            <a:ext cx="4038120" cy="443448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X;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(Y){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body();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Z;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For Loop vs. While Loop (2)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1" name="Content Placeholder 3"/>
          <p:cNvPicPr/>
          <p:nvPr/>
        </p:nvPicPr>
        <p:blipFill>
          <a:blip r:embed="rId2"/>
          <a:stretch/>
        </p:blipFill>
        <p:spPr>
          <a:xfrm>
            <a:off x="1738440" y="1937880"/>
            <a:ext cx="6362280" cy="1257120"/>
          </a:xfrm>
          <a:prstGeom prst="rect">
            <a:avLst/>
          </a:prstGeom>
          <a:ln>
            <a:noFill/>
          </a:ln>
        </p:spPr>
      </p:pic>
      <p:pic>
        <p:nvPicPr>
          <p:cNvPr id="182" name="Content Placeholder 3"/>
          <p:cNvPicPr/>
          <p:nvPr/>
        </p:nvPicPr>
        <p:blipFill>
          <a:blip r:embed="rId3"/>
          <a:stretch/>
        </p:blipFill>
        <p:spPr>
          <a:xfrm>
            <a:off x="1738440" y="3195000"/>
            <a:ext cx="7187040" cy="21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Agenda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Review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First program in java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Variables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Methods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Conditions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Loops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goto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goto is a reserved word in java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But forbidden!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References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How to Program (9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w Cen MT"/>
              </a:rPr>
              <a:t>th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Deitel &amp; Deitel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Thinking in Java (Fourth Edition)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Bruce Eckel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56BCFE"/>
                </a:solidFill>
                <a:uFillTx/>
                <a:latin typeface="Tw Cen MT"/>
                <a:hlinkClick r:id="rId2"/>
              </a:rPr>
              <a:t>Java cup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Any Question</a:t>
            </a:r>
          </a:p>
        </p:txBody>
      </p:sp>
      <p:pic>
        <p:nvPicPr>
          <p:cNvPr id="188" name="Content Placeholder 3"/>
          <p:cNvPicPr/>
          <p:nvPr/>
        </p:nvPicPr>
        <p:blipFill>
          <a:blip r:embed="rId2"/>
          <a:stretch/>
        </p:blipFill>
        <p:spPr>
          <a:xfrm>
            <a:off x="4383720" y="2367000"/>
            <a:ext cx="3423960" cy="34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Review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is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Simple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object oriented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Robust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And popular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is platform independent.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Write Once, Run Anywhere!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First Example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Create a file named First.java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Java class files have .java extension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Note to naming convention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Copy this lines to the file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Note: File name and class name should be the same.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6" name="Picture 4"/>
          <p:cNvPicPr/>
          <p:nvPr/>
        </p:nvPicPr>
        <p:blipFill>
          <a:blip r:embed="rId2"/>
          <a:stretch/>
        </p:blipFill>
        <p:spPr>
          <a:xfrm>
            <a:off x="2260440" y="4748040"/>
            <a:ext cx="7419600" cy="208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First Example (2)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Run javac First.java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Run java First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We don’t use any IDE now.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To highlight compile and run stages.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Lets watch it in real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64440" y="1003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Overview of the Example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1578600" y="2442240"/>
            <a:ext cx="6170400" cy="2714400"/>
          </a:xfrm>
          <a:prstGeom prst="rect">
            <a:avLst/>
          </a:prstGeom>
          <a:ln w="9360">
            <a:noFill/>
          </a:ln>
        </p:spPr>
      </p:pic>
      <p:sp>
        <p:nvSpPr>
          <p:cNvPr id="103" name="TextShape 4"/>
          <p:cNvSpPr txBox="1"/>
          <p:nvPr/>
        </p:nvSpPr>
        <p:spPr>
          <a:xfrm>
            <a:off x="8431920" y="665568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74258BB-E141-457D-9693-9A293742DEBE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935640" y="585000"/>
            <a:ext cx="7572240" cy="622548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2221560" y="727920"/>
            <a:ext cx="642600" cy="35676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5864760" y="2228040"/>
            <a:ext cx="1499760" cy="35676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2364480" y="2942280"/>
            <a:ext cx="2071440" cy="42840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2221560" y="3442680"/>
            <a:ext cx="713880" cy="28548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9"/>
          <p:cNvSpPr/>
          <p:nvPr/>
        </p:nvSpPr>
        <p:spPr>
          <a:xfrm>
            <a:off x="5864760" y="4942800"/>
            <a:ext cx="1499760" cy="42840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2292840" y="5799960"/>
            <a:ext cx="1499760" cy="42840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864360" y="6085800"/>
            <a:ext cx="1142640" cy="35676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12"/>
          <p:cNvSpPr txBox="1"/>
          <p:nvPr/>
        </p:nvSpPr>
        <p:spPr>
          <a:xfrm>
            <a:off x="964440" y="665568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w Cen MT"/>
              </a:rPr>
              <a:t>JAVACUP.ir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13" name="TextShape 13"/>
          <p:cNvSpPr txBox="1"/>
          <p:nvPr/>
        </p:nvSpPr>
        <p:spPr>
          <a:xfrm>
            <a:off x="3174120" y="665568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w Cen MT"/>
              </a:rPr>
              <a:t>Contents redistribution is allowed if JAVACUP is noted as the source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Java Programs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simple java program is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a file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file contains one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class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class name equal to the file name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names are </a:t>
            </a: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case sensitive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class contains a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main method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we run the program, the main method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Variables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is a variable?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 piece of memory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Holds data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For example a number, string or Boolean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Java variables have a fixed size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Platform independence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1367</TotalTime>
  <Words>439</Words>
  <Application>Microsoft Office PowerPoint</Application>
  <PresentationFormat>Widescreen</PresentationFormat>
  <Paragraphs>129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Courier New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subject/>
  <dc:creator>Windows User</dc:creator>
  <dc:description/>
  <cp:lastModifiedBy>Microsoft account</cp:lastModifiedBy>
  <cp:revision>92</cp:revision>
  <dcterms:created xsi:type="dcterms:W3CDTF">2017-09-09T03:23:22Z</dcterms:created>
  <dcterms:modified xsi:type="dcterms:W3CDTF">2021-02-16T10:01:49Z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