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273" r:id="rId57"/>
    <p:sldId id="274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util/regex/Pattern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cup.ir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Fall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floating-point types are </a:t>
            </a:r>
            <a:r>
              <a:rPr lang="en-US" b="1" dirty="0"/>
              <a:t>approximations of numbers </a:t>
            </a:r>
          </a:p>
          <a:p>
            <a:r>
              <a:rPr lang="en-US" dirty="0"/>
              <a:t>They cannot always hold as many significant digits as the integer types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4079145"/>
            <a:ext cx="86010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Point, Some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Double.NaN</a:t>
            </a:r>
            <a:endParaRPr lang="en-US" u="sng" dirty="0"/>
          </a:p>
          <a:p>
            <a:r>
              <a:rPr lang="en-US" dirty="0" smtClean="0"/>
              <a:t>Infinity</a:t>
            </a:r>
            <a:endParaRPr lang="en-US" dirty="0"/>
          </a:p>
          <a:p>
            <a:pPr lvl="1"/>
            <a:r>
              <a:rPr lang="en-US" dirty="0" smtClean="0"/>
              <a:t>Negative </a:t>
            </a:r>
            <a:r>
              <a:rPr lang="en-US" dirty="0"/>
              <a:t>infinity</a:t>
            </a:r>
          </a:p>
          <a:p>
            <a:r>
              <a:rPr lang="en-US" dirty="0" smtClean="0"/>
              <a:t>Formatting </a:t>
            </a:r>
            <a:r>
              <a:rPr lang="en-US" dirty="0"/>
              <a:t>a </a:t>
            </a:r>
            <a:r>
              <a:rPr lang="en-US" dirty="0" smtClean="0"/>
              <a:t>double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644" y="2214694"/>
            <a:ext cx="7172325" cy="2085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794" y="4850671"/>
            <a:ext cx="78771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8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doubles</a:t>
            </a:r>
          </a:p>
          <a:p>
            <a:r>
              <a:rPr lang="en-US" dirty="0"/>
              <a:t>Using == with float or double is an anti-pattern</a:t>
            </a:r>
          </a:p>
          <a:p>
            <a:r>
              <a:rPr lang="en-US" dirty="0"/>
              <a:t>An infinite loop: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4419599"/>
            <a:ext cx="75342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0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Numeric </a:t>
            </a:r>
            <a:r>
              <a:rPr lang="en-US" dirty="0" smtClean="0"/>
              <a:t>Suffix</a:t>
            </a:r>
            <a:endParaRPr lang="en-US" dirty="0"/>
          </a:p>
          <a:p>
            <a:r>
              <a:rPr lang="en-US" dirty="0" smtClean="0"/>
              <a:t>Assignment </a:t>
            </a:r>
            <a:r>
              <a:rPr lang="en-US" dirty="0"/>
              <a:t>Overflow</a:t>
            </a:r>
          </a:p>
          <a:p>
            <a:pPr lvl="1"/>
            <a:r>
              <a:rPr lang="en-US" dirty="0"/>
              <a:t>Large long to </a:t>
            </a:r>
            <a:r>
              <a:rPr lang="en-US" dirty="0" err="1"/>
              <a:t>int</a:t>
            </a:r>
            <a:endParaRPr lang="en-US" dirty="0"/>
          </a:p>
          <a:p>
            <a:pPr lvl="2"/>
            <a:r>
              <a:rPr lang="en-US" dirty="0"/>
              <a:t>Lower bits are used</a:t>
            </a:r>
          </a:p>
          <a:p>
            <a:pPr lvl="2"/>
            <a:r>
              <a:rPr lang="en-US" dirty="0"/>
              <a:t>No runtime error</a:t>
            </a:r>
          </a:p>
          <a:p>
            <a:pPr lvl="1"/>
            <a:r>
              <a:rPr lang="en-US" dirty="0"/>
              <a:t>Large double to integer</a:t>
            </a:r>
          </a:p>
          <a:p>
            <a:pPr lvl="2"/>
            <a:r>
              <a:rPr lang="en-US" dirty="0"/>
              <a:t>Brings a max </a:t>
            </a:r>
            <a:r>
              <a:rPr lang="en-US" dirty="0" err="1" smtClean="0"/>
              <a:t>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687" y="2367092"/>
            <a:ext cx="51816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0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alternative to if-else</a:t>
            </a:r>
          </a:p>
          <a:p>
            <a:r>
              <a:rPr lang="en-US" dirty="0"/>
              <a:t>Better structure</a:t>
            </a:r>
          </a:p>
          <a:p>
            <a:r>
              <a:rPr lang="en-US" dirty="0"/>
              <a:t>Before Java 1.7</a:t>
            </a:r>
          </a:p>
          <a:p>
            <a:pPr lvl="1"/>
            <a:r>
              <a:rPr lang="en-US" dirty="0"/>
              <a:t>When the condition is a numeric or an ordinal variable</a:t>
            </a:r>
          </a:p>
          <a:p>
            <a:r>
              <a:rPr lang="en-US" dirty="0"/>
              <a:t>With Java 1.7</a:t>
            </a:r>
          </a:p>
          <a:p>
            <a:pPr lvl="1"/>
            <a:r>
              <a:rPr lang="en-US" dirty="0"/>
              <a:t>Strings are also allowed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367092"/>
            <a:ext cx="6125702" cy="365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597"/>
            <a:ext cx="8018158" cy="655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Breaks the execution of a </a:t>
            </a:r>
            <a:r>
              <a:rPr lang="en-US" dirty="0" smtClean="0"/>
              <a:t>loop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3112423"/>
            <a:ext cx="79438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Stops the execution of the body of the loop and </a:t>
            </a:r>
            <a:r>
              <a:rPr lang="en-US" b="1" dirty="0"/>
              <a:t>continue</a:t>
            </a:r>
            <a:r>
              <a:rPr lang="en-US" dirty="0"/>
              <a:t>s from the beginning of the loop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Difference </a:t>
            </a:r>
            <a:r>
              <a:rPr lang="en-US" dirty="0"/>
              <a:t>between continue in </a:t>
            </a:r>
            <a:r>
              <a:rPr lang="en-US" b="1" dirty="0"/>
              <a:t>for</a:t>
            </a:r>
            <a:r>
              <a:rPr lang="en-US" dirty="0"/>
              <a:t> and </a:t>
            </a:r>
            <a:r>
              <a:rPr lang="en-US" b="1" dirty="0"/>
              <a:t>while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3314374"/>
            <a:ext cx="63912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1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endParaRPr lang="en-US" dirty="0" smtClean="0">
              <a:solidFill>
                <a:srgbClr val="000000"/>
              </a:solidFill>
              <a:latin typeface="Constantia (Body)"/>
            </a:endParaRPr>
          </a:p>
          <a:p>
            <a:endParaRPr lang="en-US" dirty="0">
              <a:solidFill>
                <a:srgbClr val="000000"/>
              </a:solidFill>
              <a:latin typeface="Constantia (Body)"/>
            </a:endParaRPr>
          </a:p>
          <a:p>
            <a:endParaRPr lang="en-US" dirty="0" smtClean="0">
              <a:solidFill>
                <a:srgbClr val="000000"/>
              </a:solidFill>
              <a:latin typeface="Constantia (Body)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tantia (Body)"/>
              </a:rPr>
              <a:t>How </a:t>
            </a:r>
            <a:r>
              <a:rPr lang="en-US" dirty="0">
                <a:solidFill>
                  <a:srgbClr val="000000"/>
                </a:solidFill>
                <a:latin typeface="Constantia (Body)"/>
              </a:rPr>
              <a:t>to break or continue from outer loop?</a:t>
            </a:r>
            <a:endParaRPr lang="en-US" dirty="0">
              <a:latin typeface="Constantia (Body)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214694"/>
            <a:ext cx="76581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Review</a:t>
            </a:r>
          </a:p>
          <a:p>
            <a:r>
              <a:rPr lang="en-US" sz="2400" dirty="0"/>
              <a:t>User input</a:t>
            </a:r>
          </a:p>
          <a:p>
            <a:pPr lvl="1"/>
            <a:r>
              <a:rPr lang="en-US" sz="2000" dirty="0"/>
              <a:t>Scanner</a:t>
            </a:r>
          </a:p>
          <a:p>
            <a:r>
              <a:rPr lang="en-US" sz="2400" dirty="0"/>
              <a:t>Strong type </a:t>
            </a:r>
            <a:r>
              <a:rPr lang="en-US" sz="2400" dirty="0" smtClean="0"/>
              <a:t>checking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Other flow-control structures</a:t>
            </a:r>
          </a:p>
          <a:p>
            <a:pPr lvl="1"/>
            <a:r>
              <a:rPr lang="en-US" sz="2000" dirty="0"/>
              <a:t>switch</a:t>
            </a:r>
          </a:p>
          <a:p>
            <a:pPr lvl="1"/>
            <a:r>
              <a:rPr lang="en-US" sz="2000" dirty="0"/>
              <a:t>break &amp; continue</a:t>
            </a:r>
          </a:p>
          <a:p>
            <a:r>
              <a:rPr lang="en-US" sz="2400" dirty="0"/>
              <a:t>Strings</a:t>
            </a:r>
          </a:p>
          <a:p>
            <a:r>
              <a:rPr lang="en-US" sz="2400" dirty="0" smtClean="0"/>
              <a:t>Arrays</a:t>
            </a:r>
          </a:p>
          <a:p>
            <a:r>
              <a:rPr lang="en-US" sz="2400" dirty="0" err="1" smtClean="0"/>
              <a:t>ArrayList</a:t>
            </a:r>
            <a:r>
              <a:rPr lang="en-US" sz="2400" dirty="0" smtClean="0"/>
              <a:t>, </a:t>
            </a:r>
            <a:r>
              <a:rPr lang="en-US" sz="2400" dirty="0" err="1" smtClean="0"/>
              <a:t>HashMap</a:t>
            </a:r>
            <a:r>
              <a:rPr lang="en-US" sz="2400" dirty="0" smtClean="0"/>
              <a:t>, </a:t>
            </a:r>
            <a:r>
              <a:rPr lang="en-US" sz="2400" dirty="0" err="1" smtClean="0"/>
              <a:t>LinkedList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214694"/>
            <a:ext cx="5270894" cy="37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of the Day: Indentation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214694"/>
            <a:ext cx="59531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 of the Day: Indentation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367092"/>
            <a:ext cx="76581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0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 are ignored by compiler</a:t>
            </a:r>
          </a:p>
          <a:p>
            <a:r>
              <a:rPr lang="en-US" dirty="0"/>
              <a:t>One-line comment</a:t>
            </a:r>
          </a:p>
          <a:p>
            <a:r>
              <a:rPr lang="en-US" dirty="0" smtClean="0"/>
              <a:t>Multiple-line </a:t>
            </a:r>
            <a:r>
              <a:rPr lang="en-US" dirty="0"/>
              <a:t>comment</a:t>
            </a:r>
          </a:p>
          <a:p>
            <a:r>
              <a:rPr lang="en-US" dirty="0" smtClean="0"/>
              <a:t>Javadoc </a:t>
            </a:r>
            <a:r>
              <a:rPr lang="en-US" dirty="0"/>
              <a:t>comments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44" y="3108202"/>
            <a:ext cx="4581525" cy="40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44" y="3508252"/>
            <a:ext cx="4514850" cy="2305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262" y="4972740"/>
            <a:ext cx="22288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367092"/>
            <a:ext cx="7815543" cy="411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sequence of characters</a:t>
            </a:r>
          </a:p>
          <a:p>
            <a:r>
              <a:rPr lang="en-US" dirty="0" smtClean="0"/>
              <a:t>Character</a:t>
            </a:r>
            <a:endParaRPr lang="en-US" dirty="0"/>
          </a:p>
          <a:p>
            <a:r>
              <a:rPr lang="en-US" dirty="0" smtClean="0"/>
              <a:t>Strings</a:t>
            </a:r>
          </a:p>
          <a:p>
            <a:r>
              <a:rPr lang="en-US" dirty="0" smtClean="0"/>
              <a:t>String </a:t>
            </a:r>
            <a:r>
              <a:rPr lang="en-US" dirty="0"/>
              <a:t>is not a primitive type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786" y="2564316"/>
            <a:ext cx="3238500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786" y="4154991"/>
            <a:ext cx="35052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String in C and C++</a:t>
            </a:r>
          </a:p>
          <a:p>
            <a:pPr lvl="1"/>
            <a:r>
              <a:rPr lang="en-US" dirty="0"/>
              <a:t>char* and char[]</a:t>
            </a:r>
          </a:p>
          <a:p>
            <a:pPr lvl="1"/>
            <a:r>
              <a:rPr lang="en-US" dirty="0"/>
              <a:t>\0 at the end of String</a:t>
            </a:r>
          </a:p>
          <a:p>
            <a:r>
              <a:rPr lang="en-US" dirty="0"/>
              <a:t>Some functions</a:t>
            </a:r>
          </a:p>
          <a:p>
            <a:pPr lvl="1"/>
            <a:r>
              <a:rPr lang="en-US" dirty="0" err="1"/>
              <a:t>strlen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, …</a:t>
            </a:r>
          </a:p>
          <a:p>
            <a:r>
              <a:rPr lang="en-US" dirty="0" smtClean="0"/>
              <a:t>String </a:t>
            </a:r>
            <a:r>
              <a:rPr lang="en-US" dirty="0"/>
              <a:t>in java is String in java is a class</a:t>
            </a:r>
          </a:p>
          <a:p>
            <a:r>
              <a:rPr lang="en-US" dirty="0" smtClean="0"/>
              <a:t>not </a:t>
            </a:r>
            <a:r>
              <a:rPr lang="en-US" dirty="0"/>
              <a:t>equal to char[]</a:t>
            </a:r>
          </a:p>
          <a:p>
            <a:r>
              <a:rPr lang="en-US" dirty="0"/>
              <a:t>Constant strings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salam</a:t>
            </a:r>
            <a:r>
              <a:rPr lang="en-US" dirty="0"/>
              <a:t>!”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Hellow</a:t>
            </a:r>
            <a:r>
              <a:rPr lang="en-US" dirty="0"/>
              <a:t> World</a:t>
            </a:r>
            <a:r>
              <a:rPr lang="en-US" dirty="0" smtClean="0"/>
              <a:t>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214694"/>
            <a:ext cx="5262908" cy="391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Example(2)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5026" y="2214694"/>
            <a:ext cx="10363200" cy="252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charAt</a:t>
            </a:r>
            <a:endParaRPr lang="en-US" dirty="0"/>
          </a:p>
          <a:p>
            <a:r>
              <a:rPr lang="en-US" dirty="0" err="1"/>
              <a:t>concat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 plus (+) operator</a:t>
            </a:r>
          </a:p>
          <a:p>
            <a:r>
              <a:rPr lang="en-US" dirty="0">
                <a:sym typeface="Wingdings" pitchFamily="2" charset="2"/>
              </a:rPr>
              <a:t>contains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 err="1"/>
              <a:t>indesxOf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 first index of </a:t>
            </a:r>
            <a:r>
              <a:rPr lang="en-US" dirty="0" err="1">
                <a:sym typeface="Wingdings" pitchFamily="2" charset="2"/>
              </a:rPr>
              <a:t>sth</a:t>
            </a:r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>
                <a:sym typeface="Wingdings" pitchFamily="2" charset="2"/>
              </a:rPr>
              <a:t>lastIndexOf</a:t>
            </a:r>
            <a:r>
              <a:rPr lang="en-US" dirty="0">
                <a:sym typeface="Wingdings" pitchFamily="2" charset="2"/>
              </a:rPr>
              <a:t>	</a:t>
            </a:r>
          </a:p>
          <a:p>
            <a:r>
              <a:rPr lang="en-US" dirty="0">
                <a:sym typeface="Wingdings" pitchFamily="2" charset="2"/>
              </a:rPr>
              <a:t>replace</a:t>
            </a:r>
          </a:p>
          <a:p>
            <a:r>
              <a:rPr lang="en-US" dirty="0"/>
              <a:t>substring</a:t>
            </a:r>
          </a:p>
          <a:p>
            <a:r>
              <a:rPr lang="en-US" dirty="0"/>
              <a:t>length</a:t>
            </a:r>
          </a:p>
          <a:p>
            <a:r>
              <a:rPr lang="en-US" dirty="0"/>
              <a:t>split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Variables</a:t>
            </a:r>
          </a:p>
          <a:p>
            <a:pPr lvl="1"/>
            <a:r>
              <a:rPr lang="en-US" sz="2400" dirty="0"/>
              <a:t>Primitive data types</a:t>
            </a:r>
          </a:p>
          <a:p>
            <a:r>
              <a:rPr lang="en-US" sz="2800" dirty="0"/>
              <a:t>Operators</a:t>
            </a:r>
          </a:p>
          <a:p>
            <a:r>
              <a:rPr lang="en-US" sz="2800" dirty="0"/>
              <a:t>Methods</a:t>
            </a:r>
          </a:p>
          <a:p>
            <a:pPr lvl="1"/>
            <a:r>
              <a:rPr lang="en-US" sz="2400" dirty="0"/>
              <a:t>Parameter passing</a:t>
            </a:r>
          </a:p>
          <a:p>
            <a:pPr lvl="1"/>
            <a:r>
              <a:rPr lang="en-US" sz="2400" dirty="0"/>
              <a:t>Call by </a:t>
            </a:r>
            <a:r>
              <a:rPr lang="en-US" sz="2400" dirty="0" smtClean="0"/>
              <a:t>value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800" dirty="0"/>
              <a:t>Conditions</a:t>
            </a:r>
          </a:p>
          <a:p>
            <a:pPr lvl="1"/>
            <a:r>
              <a:rPr lang="en-US" sz="2400" dirty="0"/>
              <a:t>If, else, else if</a:t>
            </a:r>
          </a:p>
          <a:p>
            <a:r>
              <a:rPr lang="en-US" sz="2800" dirty="0"/>
              <a:t>Loops</a:t>
            </a:r>
          </a:p>
          <a:p>
            <a:pPr lvl="1"/>
            <a:r>
              <a:rPr lang="en-US" sz="2400" dirty="0"/>
              <a:t>while</a:t>
            </a:r>
          </a:p>
          <a:p>
            <a:pPr lvl="1"/>
            <a:r>
              <a:rPr lang="en-US" sz="2400" dirty="0"/>
              <a:t>do-while</a:t>
            </a:r>
          </a:p>
          <a:p>
            <a:pPr lvl="1"/>
            <a:r>
              <a:rPr lang="en-US" sz="2400" dirty="0"/>
              <a:t>for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4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Regular Expression or Regex</a:t>
            </a:r>
          </a:p>
          <a:p>
            <a:r>
              <a:rPr lang="en-US" dirty="0"/>
              <a:t>Regex is a way to describe a set of strings </a:t>
            </a:r>
          </a:p>
          <a:p>
            <a:r>
              <a:rPr lang="en-US" dirty="0"/>
              <a:t>Based on their common characteristics</a:t>
            </a:r>
          </a:p>
          <a:p>
            <a:r>
              <a:rPr lang="en-US" dirty="0"/>
              <a:t>Regex can be used to search, edit, or manipulate text</a:t>
            </a:r>
          </a:p>
          <a:p>
            <a:r>
              <a:rPr lang="en-US" dirty="0"/>
              <a:t>You must learn a specific syntax to create regex</a:t>
            </a:r>
          </a:p>
          <a:p>
            <a:pPr lvl="1"/>
            <a:r>
              <a:rPr lang="en-US" sz="1800" dirty="0" smtClean="0">
                <a:hlinkClick r:id="rId2"/>
              </a:rPr>
              <a:t>http://docs.oracle.com/javase/8/docs/api/java/util/regex/Pattern.html</a:t>
            </a:r>
            <a:endParaRPr lang="en-US" sz="18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95536" y="2214694"/>
            <a:ext cx="6400928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and Regex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367092"/>
            <a:ext cx="89249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Usage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214694"/>
            <a:ext cx="95916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String in java is an immutable class</a:t>
            </a:r>
          </a:p>
          <a:p>
            <a:r>
              <a:rPr lang="en-US" dirty="0"/>
              <a:t>After creating a string, you can not change it</a:t>
            </a:r>
          </a:p>
          <a:p>
            <a:r>
              <a:rPr lang="en-US" dirty="0"/>
              <a:t>If you want to change it, you should create a new string</a:t>
            </a:r>
          </a:p>
          <a:p>
            <a:r>
              <a:rPr lang="en-US" dirty="0"/>
              <a:t>There is no such methods for strings:</a:t>
            </a:r>
          </a:p>
          <a:p>
            <a:pPr lvl="1"/>
            <a:r>
              <a:rPr lang="en-US" dirty="0" err="1"/>
              <a:t>setCharAt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setValue</a:t>
            </a:r>
            <a:r>
              <a:rPr lang="en-US" dirty="0"/>
              <a:t>(String)</a:t>
            </a:r>
          </a:p>
          <a:p>
            <a:r>
              <a:rPr lang="en-US" dirty="0"/>
              <a:t>Methods like replace and </a:t>
            </a:r>
            <a:r>
              <a:rPr lang="en-US" dirty="0" err="1"/>
              <a:t>replaceAll</a:t>
            </a:r>
            <a:r>
              <a:rPr lang="en-US" dirty="0"/>
              <a:t>, do not change the value</a:t>
            </a:r>
          </a:p>
          <a:p>
            <a:pPr lvl="1"/>
            <a:r>
              <a:rPr lang="en-US" dirty="0"/>
              <a:t>They return a new </a:t>
            </a:r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output of this code?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3110193"/>
            <a:ext cx="92773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Bit</a:t>
            </a:r>
          </a:p>
          <a:p>
            <a:r>
              <a:rPr lang="en-US" dirty="0"/>
              <a:t>Byte</a:t>
            </a:r>
          </a:p>
          <a:p>
            <a:r>
              <a:rPr lang="en-US" dirty="0"/>
              <a:t>Character</a:t>
            </a:r>
          </a:p>
          <a:p>
            <a:r>
              <a:rPr lang="en-US" dirty="0"/>
              <a:t>Word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3425" y="2367092"/>
            <a:ext cx="5844524" cy="24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741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Java character has two bytes</a:t>
            </a:r>
          </a:p>
          <a:p>
            <a:r>
              <a:rPr lang="en-US" dirty="0"/>
              <a:t>Java supports Unicode character set standard</a:t>
            </a:r>
          </a:p>
          <a:p>
            <a:pPr lvl="1"/>
            <a:r>
              <a:rPr lang="en-US" dirty="0"/>
              <a:t>ASCII</a:t>
            </a:r>
          </a:p>
          <a:p>
            <a:r>
              <a:rPr lang="en-US" dirty="0"/>
              <a:t>Java uses UTF-16 encoding</a:t>
            </a:r>
          </a:p>
          <a:p>
            <a:r>
              <a:rPr lang="en-US" dirty="0"/>
              <a:t>Other </a:t>
            </a:r>
            <a:r>
              <a:rPr lang="en-US" dirty="0" err="1"/>
              <a:t>unicode</a:t>
            </a:r>
            <a:r>
              <a:rPr lang="en-US" dirty="0"/>
              <a:t> encodings:</a:t>
            </a:r>
          </a:p>
          <a:p>
            <a:pPr lvl="1"/>
            <a:r>
              <a:rPr lang="en-US" dirty="0"/>
              <a:t>UTF-8</a:t>
            </a:r>
          </a:p>
          <a:p>
            <a:pPr lvl="1"/>
            <a:r>
              <a:rPr lang="en-US" dirty="0"/>
              <a:t>UTF-16</a:t>
            </a:r>
          </a:p>
          <a:p>
            <a:r>
              <a:rPr lang="en-US" dirty="0"/>
              <a:t>Other non-</a:t>
            </a:r>
            <a:r>
              <a:rPr lang="en-US" dirty="0" err="1"/>
              <a:t>unicode</a:t>
            </a:r>
            <a:r>
              <a:rPr lang="en-US" dirty="0"/>
              <a:t> encodings</a:t>
            </a:r>
          </a:p>
          <a:p>
            <a:pPr lvl="1"/>
            <a:r>
              <a:rPr lang="en-US" dirty="0"/>
              <a:t>Windows-1256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7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Special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Some characters are special characters</a:t>
            </a:r>
          </a:p>
          <a:p>
            <a:r>
              <a:rPr lang="en-US" dirty="0"/>
              <a:t>Special characters are shown using backslash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New line: </a:t>
            </a:r>
            <a:r>
              <a:rPr lang="en-US" b="1" dirty="0"/>
              <a:t>\n</a:t>
            </a:r>
          </a:p>
          <a:p>
            <a:pPr lvl="1"/>
            <a:r>
              <a:rPr lang="en-US" dirty="0"/>
              <a:t>Tab : </a:t>
            </a:r>
            <a:r>
              <a:rPr lang="en-US" b="1" dirty="0"/>
              <a:t>\t</a:t>
            </a:r>
          </a:p>
          <a:p>
            <a:pPr lvl="1"/>
            <a:r>
              <a:rPr lang="en-US" dirty="0"/>
              <a:t>Double-quote : </a:t>
            </a:r>
            <a:r>
              <a:rPr lang="en-US" b="1" dirty="0"/>
              <a:t>\”</a:t>
            </a:r>
          </a:p>
          <a:p>
            <a:pPr lvl="1"/>
            <a:r>
              <a:rPr lang="en-US" dirty="0"/>
              <a:t>Single-quote :</a:t>
            </a:r>
            <a:r>
              <a:rPr lang="en-US" b="1" dirty="0"/>
              <a:t> </a:t>
            </a:r>
            <a:r>
              <a:rPr lang="en-US" dirty="0"/>
              <a:t>\’</a:t>
            </a:r>
          </a:p>
          <a:p>
            <a:pPr lvl="1"/>
            <a:r>
              <a:rPr lang="en-US" dirty="0"/>
              <a:t>Backslash :</a:t>
            </a:r>
            <a:r>
              <a:rPr lang="en-US" b="1" dirty="0"/>
              <a:t> </a:t>
            </a:r>
            <a:r>
              <a:rPr lang="en-US" dirty="0"/>
              <a:t>\\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Special Characters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214694"/>
            <a:ext cx="6201765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on console</a:t>
            </a:r>
          </a:p>
          <a:p>
            <a:pPr lvl="1"/>
            <a:r>
              <a:rPr lang="en-US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highlight>
                  <a:srgbClr val="E8F2FE"/>
                </a:highlight>
                <a:latin typeface="Courier New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.println</a:t>
            </a:r>
            <a:endParaRPr lang="en-US" b="1" dirty="0"/>
          </a:p>
          <a:p>
            <a:r>
              <a:rPr lang="en-US" dirty="0"/>
              <a:t>How to read from console?</a:t>
            </a:r>
          </a:p>
          <a:p>
            <a:r>
              <a:rPr lang="en-US" dirty="0"/>
              <a:t>Scanner</a:t>
            </a:r>
          </a:p>
          <a:p>
            <a:r>
              <a:rPr lang="en-US" dirty="0"/>
              <a:t>Example:</a:t>
            </a:r>
          </a:p>
          <a:p>
            <a:pPr lvl="1"/>
            <a:endParaRPr lang="en-US" sz="2200" b="1" dirty="0">
              <a:solidFill>
                <a:srgbClr val="000000"/>
              </a:solidFill>
              <a:latin typeface="Courier New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273" y="4177751"/>
            <a:ext cx="77152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Collections of related data items</a:t>
            </a:r>
          </a:p>
          <a:p>
            <a:r>
              <a:rPr lang="en-US" dirty="0"/>
              <a:t>related data items of the same type</a:t>
            </a:r>
          </a:p>
          <a:p>
            <a:r>
              <a:rPr lang="en-US" dirty="0" smtClean="0"/>
              <a:t>Arrays are </a:t>
            </a:r>
            <a:r>
              <a:rPr lang="en-US" b="1" dirty="0" smtClean="0"/>
              <a:t>fixed-length</a:t>
            </a:r>
            <a:r>
              <a:rPr lang="en-US" dirty="0" smtClean="0"/>
              <a:t> entities </a:t>
            </a:r>
          </a:p>
          <a:p>
            <a:r>
              <a:rPr lang="en-US" dirty="0" smtClean="0"/>
              <a:t>they remain the same length once they are created</a:t>
            </a:r>
          </a:p>
          <a:p>
            <a:r>
              <a:rPr lang="en-US" dirty="0" smtClean="0"/>
              <a:t>An </a:t>
            </a:r>
            <a:r>
              <a:rPr lang="en-US" dirty="0"/>
              <a:t>array is a group of variables </a:t>
            </a:r>
          </a:p>
          <a:p>
            <a:pPr lvl="1"/>
            <a:r>
              <a:rPr lang="en-US" dirty="0"/>
              <a:t>called </a:t>
            </a:r>
            <a:r>
              <a:rPr lang="en-US" b="1" dirty="0"/>
              <a:t>elements</a:t>
            </a:r>
          </a:p>
          <a:p>
            <a:r>
              <a:rPr lang="en-US" dirty="0"/>
              <a:t>containing values that all have </a:t>
            </a:r>
            <a:r>
              <a:rPr lang="en-US" b="1" dirty="0"/>
              <a:t>the same type</a:t>
            </a:r>
          </a:p>
          <a:p>
            <a:r>
              <a:rPr lang="en-US" dirty="0"/>
              <a:t>The position number of the element is it’s </a:t>
            </a:r>
            <a:r>
              <a:rPr lang="en-US" b="1" dirty="0"/>
              <a:t>index</a:t>
            </a:r>
          </a:p>
          <a:p>
            <a:r>
              <a:rPr lang="en-US" dirty="0"/>
              <a:t>Array elements are sequentially located in </a:t>
            </a:r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9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77523" y="2214694"/>
            <a:ext cx="5436954" cy="436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60912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Create an array of 10 integer elements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		</a:t>
            </a:r>
            <a:r>
              <a:rPr lang="en-US" b="1" dirty="0" err="1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[] array =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[10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];</a:t>
            </a:r>
          </a:p>
          <a:p>
            <a:pPr>
              <a:buNone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		</a:t>
            </a:r>
            <a:r>
              <a:rPr lang="en-US" b="1" dirty="0" err="1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array[] =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[10];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E8F2FE"/>
                </a:highlight>
                <a:latin typeface="Courier New"/>
              </a:rPr>
              <a:t>//equal</a:t>
            </a:r>
          </a:p>
          <a:p>
            <a:pPr>
              <a:buNone/>
            </a:pPr>
            <a:r>
              <a:rPr lang="en-US" dirty="0"/>
              <a:t>Create an array of </a:t>
            </a:r>
            <a:r>
              <a:rPr lang="en-US" b="1" dirty="0"/>
              <a:t>n</a:t>
            </a:r>
            <a:r>
              <a:rPr lang="en-US" dirty="0"/>
              <a:t> characters</a:t>
            </a:r>
          </a:p>
          <a:p>
            <a:pPr>
              <a:buNone/>
            </a:pPr>
            <a:r>
              <a:rPr lang="en-US" b="1" dirty="0"/>
              <a:t>		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[] characters =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[n];</a:t>
            </a:r>
          </a:p>
          <a:p>
            <a:r>
              <a:rPr lang="en-US" dirty="0"/>
              <a:t>Change value of 5’th element</a:t>
            </a:r>
          </a:p>
          <a:p>
            <a:pPr>
              <a:buNone/>
            </a:pPr>
            <a:r>
              <a:rPr lang="en-US" b="1" dirty="0"/>
              <a:t>		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array[5] = 12;</a:t>
            </a:r>
          </a:p>
          <a:p>
            <a:r>
              <a:rPr lang="en-US" dirty="0"/>
              <a:t>Retrieving value of </a:t>
            </a:r>
            <a:r>
              <a:rPr lang="en-US" dirty="0" err="1"/>
              <a:t>n’th</a:t>
            </a:r>
            <a:r>
              <a:rPr lang="en-US" dirty="0"/>
              <a:t> element</a:t>
            </a:r>
          </a:p>
          <a:p>
            <a:pPr>
              <a:buNone/>
            </a:pPr>
            <a:r>
              <a:rPr lang="en-US" sz="3200" b="1" dirty="0"/>
              <a:t>		</a:t>
            </a:r>
            <a:r>
              <a:rPr lang="en-US" sz="32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 char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ch</a:t>
            </a:r>
            <a:r>
              <a:rPr lang="en-US" sz="32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= array[n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];</a:t>
            </a:r>
            <a:endParaRPr lang="en-US" sz="3200" b="1" dirty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6007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4" y="2214694"/>
            <a:ext cx="8141171" cy="373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39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Creation Shortcut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[] array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[3];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array[0]  = 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array[1]  = 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's'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array[2]  = 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't'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dirty="0"/>
              <a:t>The above code can be rewritten as: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	</a:t>
            </a:r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[] array = {</a:t>
            </a:r>
            <a:r>
              <a:rPr lang="en-US" b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'</a:t>
            </a:r>
            <a:r>
              <a:rPr lang="en-US" b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a'</a:t>
            </a:r>
            <a:r>
              <a:rPr lang="en-US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,</a:t>
            </a:r>
            <a:r>
              <a:rPr lang="en-US" b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's'</a:t>
            </a:r>
            <a:r>
              <a:rPr lang="en-US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,</a:t>
            </a:r>
            <a:r>
              <a:rPr lang="en-US" b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't</a:t>
            </a:r>
            <a:r>
              <a:rPr lang="en-US" b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};</a:t>
            </a:r>
          </a:p>
          <a:p>
            <a:r>
              <a:rPr lang="en-US" dirty="0"/>
              <a:t>Other examples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[] numbers = {1,2,3,5,9,123};</a:t>
            </a:r>
          </a:p>
          <a:p>
            <a:pPr lvl="1">
              <a:buNone/>
            </a:pPr>
            <a:r>
              <a:rPr lang="en-US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[] b = {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};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69744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214694"/>
            <a:ext cx="7439025" cy="113347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3775" y="3348169"/>
            <a:ext cx="5628341" cy="285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3962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Multidimensional Array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214694"/>
            <a:ext cx="7097007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04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to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367092"/>
            <a:ext cx="6215224" cy="41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777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determinant(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[][] matrix){…}</a:t>
            </a:r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[][] matrix = { {1,2}, {3,4}} ;  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de = determinant(matrix);</a:t>
            </a:r>
          </a:p>
          <a:p>
            <a:pPr>
              <a:buNone/>
            </a:pPr>
            <a:endParaRPr lang="en-US" b="1" dirty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check(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[][] array){…}</a:t>
            </a:r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[][] unbalanced = { {1,2}, {3,4,5,6,7,8}};  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check(unbalanced);</a:t>
            </a:r>
          </a:p>
          <a:p>
            <a:pPr>
              <a:buNone/>
            </a:pPr>
            <a:endParaRPr lang="en-US" b="1" dirty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f(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[][][] cube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){…}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30582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Element Values?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</a:t>
            </a:r>
          </a:p>
          <a:p>
            <a:r>
              <a:rPr lang="en-US" dirty="0"/>
              <a:t>If the method has an array parameter</a:t>
            </a:r>
          </a:p>
          <a:p>
            <a:r>
              <a:rPr lang="en-US" dirty="0"/>
              <a:t>Array elements are not copied on method invocations</a:t>
            </a:r>
          </a:p>
          <a:p>
            <a:r>
              <a:rPr lang="en-US" dirty="0"/>
              <a:t>A reference to the array is passed to the method</a:t>
            </a:r>
          </a:p>
          <a:p>
            <a:r>
              <a:rPr lang="en-US" dirty="0"/>
              <a:t>More about this topic </a:t>
            </a:r>
            <a:r>
              <a:rPr lang="en-US" dirty="0">
                <a:sym typeface="Wingdings" pitchFamily="2" charset="2"/>
              </a:rPr>
              <a:t> later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5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367092"/>
            <a:ext cx="80105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Write a method for </a:t>
            </a:r>
            <a:r>
              <a:rPr lang="en-US" b="1" dirty="0"/>
              <a:t>sorting </a:t>
            </a:r>
            <a:r>
              <a:rPr lang="en-US" dirty="0"/>
              <a:t>an array of integers</a:t>
            </a:r>
          </a:p>
          <a:p>
            <a:r>
              <a:rPr lang="en-US" dirty="0"/>
              <a:t>Write a method that compares two arrays</a:t>
            </a:r>
          </a:p>
          <a:p>
            <a:pPr lvl="1"/>
            <a:r>
              <a:rPr lang="en-US" dirty="0"/>
              <a:t>returns </a:t>
            </a:r>
            <a:r>
              <a:rPr lang="en-US" b="1" dirty="0"/>
              <a:t>true</a:t>
            </a:r>
            <a:r>
              <a:rPr lang="en-US" dirty="0"/>
              <a:t> if elements of the arrays are equal</a:t>
            </a:r>
          </a:p>
          <a:p>
            <a:pPr lvl="1"/>
            <a:r>
              <a:rPr lang="en-US" dirty="0"/>
              <a:t>returns </a:t>
            </a:r>
            <a:r>
              <a:rPr lang="en-US" b="1" dirty="0"/>
              <a:t>false</a:t>
            </a:r>
            <a:r>
              <a:rPr lang="en-US" dirty="0"/>
              <a:t> , otherwise</a:t>
            </a:r>
          </a:p>
          <a:p>
            <a:r>
              <a:rPr lang="en-US" dirty="0"/>
              <a:t>Write a method that returns determinant of a matrix</a:t>
            </a:r>
          </a:p>
          <a:p>
            <a:pPr lvl="1"/>
            <a:r>
              <a:rPr lang="en-US" dirty="0"/>
              <a:t>Matrix is a two-dimensional array as the method </a:t>
            </a:r>
            <a:r>
              <a:rPr lang="en-US" dirty="0" smtClean="0"/>
              <a:t>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688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479124"/>
            <a:ext cx="8133654" cy="251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342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31631" y="2477592"/>
            <a:ext cx="52387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931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ArrrayList</a:t>
            </a:r>
            <a:r>
              <a:rPr lang="en-US" dirty="0" smtClean="0"/>
              <a:t> vs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best to use an </a:t>
            </a:r>
            <a:r>
              <a:rPr lang="en-US" dirty="0" err="1"/>
              <a:t>ArrayList</a:t>
            </a:r>
            <a:r>
              <a:rPr lang="en-US" dirty="0"/>
              <a:t> when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You want to access random items frequently</a:t>
            </a:r>
          </a:p>
          <a:p>
            <a:pPr lvl="1"/>
            <a:r>
              <a:rPr lang="en-US" dirty="0"/>
              <a:t>You only need to add or remove elements at the end of the </a:t>
            </a:r>
            <a:r>
              <a:rPr lang="en-US" dirty="0" smtClean="0"/>
              <a:t>list</a:t>
            </a:r>
          </a:p>
          <a:p>
            <a:r>
              <a:rPr lang="en-US" dirty="0"/>
              <a:t>It is best to use a </a:t>
            </a:r>
            <a:r>
              <a:rPr lang="en-US" dirty="0" err="1"/>
              <a:t>LinkedList</a:t>
            </a:r>
            <a:r>
              <a:rPr lang="en-US" dirty="0"/>
              <a:t> when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You only use the list by looping through it instead of accessing random items</a:t>
            </a:r>
          </a:p>
          <a:p>
            <a:pPr lvl="1"/>
            <a:r>
              <a:rPr lang="en-US" dirty="0"/>
              <a:t>You frequently need to add and remove items from the beginning, middle or end of </a:t>
            </a:r>
            <a:r>
              <a:rPr lang="en-US" dirty="0" err="1" smtClean="0"/>
              <a:t>thelist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463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428872"/>
            <a:ext cx="67056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431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806011"/>
            <a:ext cx="4976725" cy="486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104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Java How to Program (9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endParaRPr lang="en-US" dirty="0"/>
          </a:p>
          <a:p>
            <a:r>
              <a:rPr lang="en-US" dirty="0"/>
              <a:t>Thinking in Java (Fourth Edition)</a:t>
            </a:r>
          </a:p>
          <a:p>
            <a:pPr lvl="1"/>
            <a:r>
              <a:rPr lang="en-US" dirty="0"/>
              <a:t>Bruce </a:t>
            </a:r>
            <a:r>
              <a:rPr lang="en-US" dirty="0" err="1"/>
              <a:t>Eckel</a:t>
            </a:r>
            <a:endParaRPr lang="en-US" dirty="0"/>
          </a:p>
          <a:p>
            <a:r>
              <a:rPr lang="en-US" dirty="0" smtClean="0">
                <a:hlinkClick r:id="rId2"/>
              </a:rPr>
              <a:t>Java cup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81" y="2366963"/>
            <a:ext cx="3424237" cy="3424237"/>
          </a:xfrm>
        </p:spPr>
      </p:pic>
    </p:spTree>
    <p:extLst>
      <p:ext uri="{BB962C8B-B14F-4D97-AF65-F5344CB8AC3E}">
        <p14:creationId xmlns:p14="http://schemas.microsoft.com/office/powerpoint/2010/main" val="38753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Java has a strong type-checking mechanism</a:t>
            </a:r>
          </a:p>
          <a:p>
            <a:r>
              <a:rPr lang="en-US" dirty="0"/>
              <a:t>Some assignment is not permitted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3597852"/>
            <a:ext cx="82200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219324"/>
            <a:ext cx="10363826" cy="3424107"/>
          </a:xfrm>
        </p:spPr>
        <p:txBody>
          <a:bodyPr/>
          <a:lstStyle/>
          <a:p>
            <a:r>
              <a:rPr lang="en-US" dirty="0"/>
              <a:t>The arrows are transitive</a:t>
            </a:r>
          </a:p>
          <a:p>
            <a:r>
              <a:rPr lang="en-US" dirty="0"/>
              <a:t>All other conversions need an explicit cast</a:t>
            </a:r>
          </a:p>
          <a:p>
            <a:r>
              <a:rPr lang="en-US" dirty="0" err="1"/>
              <a:t>boolean</a:t>
            </a:r>
            <a:r>
              <a:rPr lang="en-US" dirty="0"/>
              <a:t> is not convertible</a:t>
            </a:r>
          </a:p>
          <a:p>
            <a:r>
              <a:rPr lang="en-US" dirty="0"/>
              <a:t>char is a special type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374000" y="2111981"/>
            <a:ext cx="830927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791697" y="2122562"/>
            <a:ext cx="71438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338728" y="2862080"/>
            <a:ext cx="866199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056175" y="3581670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43871" y="4163595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043871" y="4841191"/>
            <a:ext cx="822695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890497" y="5536274"/>
            <a:ext cx="116705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 flipH="1">
            <a:off x="9771828" y="2540609"/>
            <a:ext cx="17636" cy="3214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9771828" y="3290708"/>
            <a:ext cx="677256" cy="2909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10449084" y="2551190"/>
            <a:ext cx="699803" cy="10304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 flipH="1">
            <a:off x="10436780" y="4010298"/>
            <a:ext cx="12304" cy="1532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10436780" y="4592223"/>
            <a:ext cx="18439" cy="2489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>
            <a:off x="10455219" y="5269819"/>
            <a:ext cx="18804" cy="2664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396597" y="3645625"/>
            <a:ext cx="122397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0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0887" y="2367092"/>
            <a:ext cx="8229600" cy="274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22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 : the conversion cannot be performed</a:t>
            </a:r>
          </a:p>
          <a:p>
            <a:r>
              <a:rPr lang="en-US" dirty="0"/>
              <a:t>Y : the conversion is performed automatically and implicitly by Java</a:t>
            </a:r>
          </a:p>
          <a:p>
            <a:r>
              <a:rPr lang="en-US" dirty="0"/>
              <a:t>C : the conversion is a narrowing conversion and requires an explicit cast</a:t>
            </a:r>
          </a:p>
          <a:p>
            <a:r>
              <a:rPr lang="en-US" dirty="0"/>
              <a:t>Y* : the conversion is an automatic widening conversion, but that some of the least significant digits of the value may be lost by the </a:t>
            </a:r>
            <a:r>
              <a:rPr lang="en-US" dirty="0" smtClean="0"/>
              <a:t>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9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2414</TotalTime>
  <Words>905</Words>
  <Application>Microsoft Office PowerPoint</Application>
  <PresentationFormat>Widescreen</PresentationFormat>
  <Paragraphs>262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Constantia (Body)</vt:lpstr>
      <vt:lpstr>Courier New</vt:lpstr>
      <vt:lpstr>Tw Cen MT</vt:lpstr>
      <vt:lpstr>Wingdings</vt:lpstr>
      <vt:lpstr>Droplet</vt:lpstr>
      <vt:lpstr>Advanced Programming</vt:lpstr>
      <vt:lpstr>Agenda</vt:lpstr>
      <vt:lpstr>Review</vt:lpstr>
      <vt:lpstr>User Input</vt:lpstr>
      <vt:lpstr>Example</vt:lpstr>
      <vt:lpstr>Type Checking</vt:lpstr>
      <vt:lpstr>Direct Type Conversion</vt:lpstr>
      <vt:lpstr>Type Conversion Grid</vt:lpstr>
      <vt:lpstr>Type Conversion</vt:lpstr>
      <vt:lpstr>Example</vt:lpstr>
      <vt:lpstr>Floating Point, Some Notes</vt:lpstr>
      <vt:lpstr>Comparison</vt:lpstr>
      <vt:lpstr>Numeric Assignments</vt:lpstr>
      <vt:lpstr>Switch statement</vt:lpstr>
      <vt:lpstr>switch example</vt:lpstr>
      <vt:lpstr>PowerPoint Presentation</vt:lpstr>
      <vt:lpstr>Break</vt:lpstr>
      <vt:lpstr>Continue</vt:lpstr>
      <vt:lpstr>Nested Loops</vt:lpstr>
      <vt:lpstr>Label </vt:lpstr>
      <vt:lpstr>Tip of the Day: Indentation</vt:lpstr>
      <vt:lpstr>Tip of the Day: Indentation</vt:lpstr>
      <vt:lpstr>Comments</vt:lpstr>
      <vt:lpstr>Comment Example</vt:lpstr>
      <vt:lpstr>String</vt:lpstr>
      <vt:lpstr>String</vt:lpstr>
      <vt:lpstr>Example</vt:lpstr>
      <vt:lpstr>Example(2)</vt:lpstr>
      <vt:lpstr>String methods</vt:lpstr>
      <vt:lpstr>Regular Expression</vt:lpstr>
      <vt:lpstr>Regex Examples</vt:lpstr>
      <vt:lpstr>String and Regex</vt:lpstr>
      <vt:lpstr>Regex Usage</vt:lpstr>
      <vt:lpstr>Immutable String</vt:lpstr>
      <vt:lpstr>Example</vt:lpstr>
      <vt:lpstr>Data Hierarchy</vt:lpstr>
      <vt:lpstr>Java Characters</vt:lpstr>
      <vt:lpstr>Java Special Characters</vt:lpstr>
      <vt:lpstr>Java Special Characters</vt:lpstr>
      <vt:lpstr>Array</vt:lpstr>
      <vt:lpstr>Array</vt:lpstr>
      <vt:lpstr>Samples</vt:lpstr>
      <vt:lpstr>Example</vt:lpstr>
      <vt:lpstr>Array Creation Shortcut</vt:lpstr>
      <vt:lpstr>Multidimensional Arrays</vt:lpstr>
      <vt:lpstr>Unbalanced Multidimensional Array</vt:lpstr>
      <vt:lpstr>Passing Arrays to Methods</vt:lpstr>
      <vt:lpstr>Multi-Dimensional Array Parameters</vt:lpstr>
      <vt:lpstr>Call by Element Values?</vt:lpstr>
      <vt:lpstr>Exercises</vt:lpstr>
      <vt:lpstr>ArrayList</vt:lpstr>
      <vt:lpstr>LinkedList</vt:lpstr>
      <vt:lpstr>ArrrayList vs LinkedList</vt:lpstr>
      <vt:lpstr>HashMap</vt:lpstr>
      <vt:lpstr>HashSet</vt:lpstr>
      <vt:lpstr>References</vt:lpstr>
      <vt:lpstr>Any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Windows User</dc:creator>
  <cp:lastModifiedBy>Microsoft account</cp:lastModifiedBy>
  <cp:revision>153</cp:revision>
  <dcterms:created xsi:type="dcterms:W3CDTF">2017-09-09T03:23:22Z</dcterms:created>
  <dcterms:modified xsi:type="dcterms:W3CDTF">2021-02-23T09:58:40Z</dcterms:modified>
</cp:coreProperties>
</file>