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040" cy="1595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913680" y="2367000"/>
            <a:ext cx="10363320" cy="163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913680" y="4155480"/>
            <a:ext cx="10363320" cy="163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040" cy="1595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913680" y="2367000"/>
            <a:ext cx="5057280" cy="163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224040" y="2367000"/>
            <a:ext cx="5057280" cy="163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224040" y="4155480"/>
            <a:ext cx="5057280" cy="163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913680" y="4155480"/>
            <a:ext cx="5057280" cy="163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040" cy="1595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913680" y="2367000"/>
            <a:ext cx="3336840" cy="163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417920" y="2367000"/>
            <a:ext cx="3336840" cy="163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7921800" y="2367000"/>
            <a:ext cx="3336840" cy="163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7921800" y="4155480"/>
            <a:ext cx="3336840" cy="163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4417920" y="4155480"/>
            <a:ext cx="3336840" cy="163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913680" y="4155480"/>
            <a:ext cx="3336840" cy="163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040" cy="1595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913680" y="2367000"/>
            <a:ext cx="10363320" cy="3423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040" cy="1595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913680" y="2367000"/>
            <a:ext cx="10363320" cy="3423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040" cy="1595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913680" y="2367000"/>
            <a:ext cx="5057280" cy="3423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6224040" y="2367000"/>
            <a:ext cx="5057280" cy="3423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040" cy="1595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913680" y="618480"/>
            <a:ext cx="10364040" cy="7398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040" cy="1595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913680" y="2367000"/>
            <a:ext cx="5057280" cy="163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913680" y="4155480"/>
            <a:ext cx="5057280" cy="163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4040" y="2367000"/>
            <a:ext cx="5057280" cy="3423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040" cy="1595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913680" y="2367000"/>
            <a:ext cx="10363320" cy="3423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040" cy="1595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913680" y="2367000"/>
            <a:ext cx="5057280" cy="3423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4040" y="2367000"/>
            <a:ext cx="5057280" cy="163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224040" y="4155480"/>
            <a:ext cx="5057280" cy="163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040" cy="1595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913680" y="2367000"/>
            <a:ext cx="5057280" cy="163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224040" y="2367000"/>
            <a:ext cx="5057280" cy="163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913680" y="4155480"/>
            <a:ext cx="10363320" cy="163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040" cy="1595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913680" y="2367000"/>
            <a:ext cx="10363320" cy="163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913680" y="4155480"/>
            <a:ext cx="10363320" cy="163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040" cy="1595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913680" y="2367000"/>
            <a:ext cx="5057280" cy="163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224040" y="2367000"/>
            <a:ext cx="5057280" cy="163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224040" y="4155480"/>
            <a:ext cx="5057280" cy="163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913680" y="4155480"/>
            <a:ext cx="5057280" cy="163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040" cy="1595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913680" y="2367000"/>
            <a:ext cx="3336840" cy="163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417920" y="2367000"/>
            <a:ext cx="3336840" cy="163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7921800" y="2367000"/>
            <a:ext cx="3336840" cy="163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7921800" y="4155480"/>
            <a:ext cx="3336840" cy="163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 type="body"/>
          </p:nvPr>
        </p:nvSpPr>
        <p:spPr>
          <a:xfrm>
            <a:off x="4417920" y="4155480"/>
            <a:ext cx="3336840" cy="163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 type="body"/>
          </p:nvPr>
        </p:nvSpPr>
        <p:spPr>
          <a:xfrm>
            <a:off x="913680" y="4155480"/>
            <a:ext cx="3336840" cy="163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040" cy="1595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subTitle"/>
          </p:nvPr>
        </p:nvSpPr>
        <p:spPr>
          <a:xfrm>
            <a:off x="913680" y="2367000"/>
            <a:ext cx="10363320" cy="3423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040" cy="1595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913680" y="2367000"/>
            <a:ext cx="10363320" cy="3423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040" cy="1595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913680" y="2367000"/>
            <a:ext cx="5057280" cy="3423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224040" y="2367000"/>
            <a:ext cx="5057280" cy="3423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040" cy="1595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040" cy="1595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913680" y="2367000"/>
            <a:ext cx="10363320" cy="3423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subTitle"/>
          </p:nvPr>
        </p:nvSpPr>
        <p:spPr>
          <a:xfrm>
            <a:off x="913680" y="618480"/>
            <a:ext cx="10364040" cy="7398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040" cy="1595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913680" y="2367000"/>
            <a:ext cx="5057280" cy="163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913680" y="4155480"/>
            <a:ext cx="5057280" cy="163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6224040" y="2367000"/>
            <a:ext cx="5057280" cy="3423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040" cy="1595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913680" y="2367000"/>
            <a:ext cx="5057280" cy="3423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6224040" y="2367000"/>
            <a:ext cx="5057280" cy="163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224040" y="4155480"/>
            <a:ext cx="5057280" cy="163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040" cy="1595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913680" y="2367000"/>
            <a:ext cx="5057280" cy="163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224040" y="2367000"/>
            <a:ext cx="5057280" cy="163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913680" y="4155480"/>
            <a:ext cx="10363320" cy="163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040" cy="1595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913680" y="2367000"/>
            <a:ext cx="10363320" cy="163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913680" y="4155480"/>
            <a:ext cx="10363320" cy="163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040" cy="1595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913680" y="2367000"/>
            <a:ext cx="5057280" cy="163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6224040" y="2367000"/>
            <a:ext cx="5057280" cy="163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6224040" y="4155480"/>
            <a:ext cx="5057280" cy="163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 type="body"/>
          </p:nvPr>
        </p:nvSpPr>
        <p:spPr>
          <a:xfrm>
            <a:off x="913680" y="4155480"/>
            <a:ext cx="5057280" cy="163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040" cy="1595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913680" y="2367000"/>
            <a:ext cx="3336840" cy="163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4417920" y="2367000"/>
            <a:ext cx="3336840" cy="163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7921800" y="2367000"/>
            <a:ext cx="3336840" cy="163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body"/>
          </p:nvPr>
        </p:nvSpPr>
        <p:spPr>
          <a:xfrm>
            <a:off x="7921800" y="4155480"/>
            <a:ext cx="3336840" cy="163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28" name="PlaceHolder 6"/>
          <p:cNvSpPr>
            <a:spLocks noGrp="1"/>
          </p:cNvSpPr>
          <p:nvPr>
            <p:ph type="body"/>
          </p:nvPr>
        </p:nvSpPr>
        <p:spPr>
          <a:xfrm>
            <a:off x="4417920" y="4155480"/>
            <a:ext cx="3336840" cy="163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29" name="PlaceHolder 7"/>
          <p:cNvSpPr>
            <a:spLocks noGrp="1"/>
          </p:cNvSpPr>
          <p:nvPr>
            <p:ph type="body"/>
          </p:nvPr>
        </p:nvSpPr>
        <p:spPr>
          <a:xfrm>
            <a:off x="913680" y="4155480"/>
            <a:ext cx="3336840" cy="163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040" cy="1595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913680" y="2367000"/>
            <a:ext cx="5057280" cy="3423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24040" y="2367000"/>
            <a:ext cx="5057280" cy="3423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040" cy="1595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913680" y="618480"/>
            <a:ext cx="10364040" cy="7398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040" cy="1595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913680" y="2367000"/>
            <a:ext cx="5057280" cy="163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913680" y="4155480"/>
            <a:ext cx="5057280" cy="163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24040" y="2367000"/>
            <a:ext cx="5057280" cy="3423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040" cy="1595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913680" y="2367000"/>
            <a:ext cx="5057280" cy="3423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24040" y="2367000"/>
            <a:ext cx="5057280" cy="163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224040" y="4155480"/>
            <a:ext cx="5057280" cy="163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040" cy="1595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913680" y="2367000"/>
            <a:ext cx="5057280" cy="163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24040" y="2367000"/>
            <a:ext cx="5057280" cy="163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913680" y="4155480"/>
            <a:ext cx="10363320" cy="163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/>
          <p:nvPr/>
        </p:nvPicPr>
        <p:blipFill>
          <a:blip r:embed="rId14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pic>
        <p:nvPicPr>
          <p:cNvPr id="8" name="Picture 6"/>
          <p:cNvPicPr/>
          <p:nvPr/>
        </p:nvPicPr>
        <p:blipFill>
          <a:blip r:embed="rId15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751040" y="1300680"/>
            <a:ext cx="8689680" cy="250884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4800" b="0" strike="noStrike" spc="-1">
                <a:solidFill>
                  <a:srgbClr val="000000"/>
                </a:solidFill>
                <a:latin typeface="Tw Cen MT"/>
              </a:rPr>
              <a:t>Click to edit Master title style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dt"/>
          </p:nvPr>
        </p:nvSpPr>
        <p:spPr>
          <a:xfrm>
            <a:off x="7678800" y="58831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839C1EB4-02F6-4827-81F1-450FF05F1910}" type="datetime">
              <a:rPr lang="en-US" sz="1000" b="0" strike="noStrike" spc="-1">
                <a:solidFill>
                  <a:srgbClr val="000000"/>
                </a:solidFill>
                <a:latin typeface="Tw Cen MT"/>
              </a:rPr>
              <a:t>2/23/2021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/>
          </p:nvPr>
        </p:nvSpPr>
        <p:spPr>
          <a:xfrm>
            <a:off x="913680" y="5883120"/>
            <a:ext cx="667260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/>
          </p:nvPr>
        </p:nvSpPr>
        <p:spPr>
          <a:xfrm>
            <a:off x="10514160" y="5883120"/>
            <a:ext cx="76392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02B5D9E9-07A9-4FC7-B6CA-6F0E778C204D}" type="slidenum">
              <a:rPr lang="en-US" sz="1000" b="0" strike="noStrike" spc="-1">
                <a:solidFill>
                  <a:srgbClr val="000000"/>
                </a:solidFill>
                <a:latin typeface="Tw Cen MT"/>
              </a:rPr>
              <a:t>‹#›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Tw Cen MT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000000"/>
                </a:solidFill>
                <a:latin typeface="Tw Cen MT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Tw Cen MT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Tw Cen MT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Tw Cen MT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Tw Cen MT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Tw Cen MT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2"/>
          <p:cNvPicPr/>
          <p:nvPr/>
        </p:nvPicPr>
        <p:blipFill>
          <a:blip r:embed="rId14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pic>
        <p:nvPicPr>
          <p:cNvPr id="44" name="Picture 2"/>
          <p:cNvPicPr/>
          <p:nvPr/>
        </p:nvPicPr>
        <p:blipFill>
          <a:blip r:embed="rId15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040" cy="15958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Tw Cen MT"/>
              </a:rPr>
              <a:t>Click to edit Master title style</a:t>
            </a: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913680" y="2367000"/>
            <a:ext cx="10363320" cy="3423600"/>
          </a:xfrm>
          <a:prstGeom prst="rect">
            <a:avLst/>
          </a:prstGeom>
        </p:spPr>
        <p:txBody>
          <a:bodyPr/>
          <a:lstStyle/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Tw Cen MT"/>
              </a:rPr>
              <a:t>Edit Master text styles</a:t>
            </a:r>
          </a:p>
          <a:p>
            <a:pPr marL="685800" lvl="1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Tw Cen MT"/>
              </a:rPr>
              <a:t>Second level</a:t>
            </a:r>
          </a:p>
          <a:p>
            <a:pPr marL="1143000" lvl="2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Tw Cen MT"/>
              </a:rPr>
              <a:t>Third level</a:t>
            </a:r>
          </a:p>
          <a:p>
            <a:pPr marL="1600200" lvl="3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Tw Cen MT"/>
              </a:rPr>
              <a:t>Fourth level</a:t>
            </a:r>
          </a:p>
          <a:p>
            <a:pPr marL="2057400" lvl="4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Tw Cen MT"/>
              </a:rPr>
              <a:t>Fifth level</a:t>
            </a:r>
          </a:p>
        </p:txBody>
      </p:sp>
      <p:sp>
        <p:nvSpPr>
          <p:cNvPr id="47" name="PlaceHolder 3"/>
          <p:cNvSpPr>
            <a:spLocks noGrp="1"/>
          </p:cNvSpPr>
          <p:nvPr>
            <p:ph type="dt"/>
          </p:nvPr>
        </p:nvSpPr>
        <p:spPr>
          <a:xfrm>
            <a:off x="7678800" y="58831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31DDE0D9-BCF2-4196-BC90-F6385CF7C017}" type="datetime">
              <a:rPr lang="en-US" sz="1000" b="0" strike="noStrike" spc="-1">
                <a:solidFill>
                  <a:srgbClr val="000000"/>
                </a:solidFill>
                <a:latin typeface="Tw Cen MT"/>
              </a:rPr>
              <a:t>2/23/2021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ftr"/>
          </p:nvPr>
        </p:nvSpPr>
        <p:spPr>
          <a:xfrm>
            <a:off x="913680" y="5883120"/>
            <a:ext cx="667260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sldNum"/>
          </p:nvPr>
        </p:nvSpPr>
        <p:spPr>
          <a:xfrm>
            <a:off x="10514160" y="5883120"/>
            <a:ext cx="76392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3DF700C3-4492-4C19-912F-110524460EB3}" type="slidenum">
              <a:rPr lang="en-US" sz="1000" b="0" strike="noStrike" spc="-1">
                <a:solidFill>
                  <a:srgbClr val="000000"/>
                </a:solidFill>
                <a:latin typeface="Tw Cen MT"/>
              </a:rPr>
              <a:t>‹#›</a:t>
            </a:fld>
            <a:endParaRPr lang="en-US" sz="10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Picture 2"/>
          <p:cNvPicPr/>
          <p:nvPr/>
        </p:nvPicPr>
        <p:blipFill>
          <a:blip r:embed="rId14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pic>
        <p:nvPicPr>
          <p:cNvPr id="87" name="Picture 9"/>
          <p:cNvPicPr/>
          <p:nvPr/>
        </p:nvPicPr>
        <p:blipFill>
          <a:blip r:embed="rId15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040" cy="15958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Tw Cen MT"/>
              </a:rPr>
              <a:t>Click to edit Master title style</a:t>
            </a: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913680" y="2367000"/>
            <a:ext cx="5105520" cy="3423600"/>
          </a:xfrm>
          <a:prstGeom prst="rect">
            <a:avLst/>
          </a:prstGeom>
        </p:spPr>
        <p:txBody>
          <a:bodyPr/>
          <a:lstStyle/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Tw Cen MT"/>
              </a:rPr>
              <a:t>Edit Master text styles</a:t>
            </a:r>
          </a:p>
          <a:p>
            <a:pPr marL="685800" lvl="1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Tw Cen MT"/>
              </a:rPr>
              <a:t>Second level</a:t>
            </a:r>
          </a:p>
          <a:p>
            <a:pPr marL="1143000" lvl="2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600" b="0" strike="noStrike" spc="-1">
                <a:solidFill>
                  <a:srgbClr val="000000"/>
                </a:solidFill>
                <a:latin typeface="Tw Cen MT"/>
              </a:rPr>
              <a:t>Third level</a:t>
            </a:r>
          </a:p>
          <a:p>
            <a:pPr marL="1600200" lvl="3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400" b="0" strike="noStrike" spc="-1">
                <a:solidFill>
                  <a:srgbClr val="000000"/>
                </a:solidFill>
                <a:latin typeface="Tw Cen MT"/>
              </a:rPr>
              <a:t>Fourth level</a:t>
            </a:r>
          </a:p>
          <a:p>
            <a:pPr marL="2057400" lvl="4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400" b="0" strike="noStrike" spc="-1">
                <a:solidFill>
                  <a:srgbClr val="000000"/>
                </a:solidFill>
                <a:latin typeface="Tw Cen MT"/>
              </a:rPr>
              <a:t>Fifth level</a:t>
            </a: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6172200" y="2367000"/>
            <a:ext cx="5105160" cy="3423600"/>
          </a:xfrm>
          <a:prstGeom prst="rect">
            <a:avLst/>
          </a:prstGeom>
        </p:spPr>
        <p:txBody>
          <a:bodyPr/>
          <a:lstStyle/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Tw Cen MT"/>
              </a:rPr>
              <a:t>Edit Master text styles</a:t>
            </a:r>
          </a:p>
          <a:p>
            <a:pPr marL="685800" lvl="1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Tw Cen MT"/>
              </a:rPr>
              <a:t>Second level</a:t>
            </a:r>
          </a:p>
          <a:p>
            <a:pPr marL="1143000" lvl="2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600" b="0" strike="noStrike" spc="-1">
                <a:solidFill>
                  <a:srgbClr val="000000"/>
                </a:solidFill>
                <a:latin typeface="Tw Cen MT"/>
              </a:rPr>
              <a:t>Third level</a:t>
            </a:r>
          </a:p>
          <a:p>
            <a:pPr marL="1600200" lvl="3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400" b="0" strike="noStrike" spc="-1">
                <a:solidFill>
                  <a:srgbClr val="000000"/>
                </a:solidFill>
                <a:latin typeface="Tw Cen MT"/>
              </a:rPr>
              <a:t>Fourth level</a:t>
            </a:r>
          </a:p>
          <a:p>
            <a:pPr marL="2057400" lvl="4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400" b="0" strike="noStrike" spc="-1">
                <a:solidFill>
                  <a:srgbClr val="000000"/>
                </a:solidFill>
                <a:latin typeface="Tw Cen MT"/>
              </a:rPr>
              <a:t>Fifth level</a:t>
            </a:r>
          </a:p>
        </p:txBody>
      </p:sp>
      <p:sp>
        <p:nvSpPr>
          <p:cNvPr id="91" name="PlaceHolder 4"/>
          <p:cNvSpPr>
            <a:spLocks noGrp="1"/>
          </p:cNvSpPr>
          <p:nvPr>
            <p:ph type="dt"/>
          </p:nvPr>
        </p:nvSpPr>
        <p:spPr>
          <a:xfrm>
            <a:off x="7678800" y="58831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0E5C648A-0D75-497E-B8EB-7F2588CC3A66}" type="datetime">
              <a:rPr lang="en-US" sz="1000" b="0" strike="noStrike" spc="-1">
                <a:solidFill>
                  <a:srgbClr val="000000"/>
                </a:solidFill>
                <a:latin typeface="Tw Cen MT"/>
              </a:rPr>
              <a:t>2/23/2021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92" name="PlaceHolder 5"/>
          <p:cNvSpPr>
            <a:spLocks noGrp="1"/>
          </p:cNvSpPr>
          <p:nvPr>
            <p:ph type="ftr"/>
          </p:nvPr>
        </p:nvSpPr>
        <p:spPr>
          <a:xfrm>
            <a:off x="913680" y="5883120"/>
            <a:ext cx="667260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93" name="PlaceHolder 6"/>
          <p:cNvSpPr>
            <a:spLocks noGrp="1"/>
          </p:cNvSpPr>
          <p:nvPr>
            <p:ph type="sldNum"/>
          </p:nvPr>
        </p:nvSpPr>
        <p:spPr>
          <a:xfrm>
            <a:off x="10514160" y="5883120"/>
            <a:ext cx="76392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02095B16-376B-4D12-8F9C-93848A932E12}" type="slidenum">
              <a:rPr lang="en-US" sz="1000" b="0" strike="noStrike" spc="-1">
                <a:solidFill>
                  <a:srgbClr val="000000"/>
                </a:solidFill>
                <a:latin typeface="Tw Cen MT"/>
              </a:rPr>
              <a:t>‹#›</a:t>
            </a:fld>
            <a:endParaRPr lang="en-US" sz="10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javacup.ir/" TargetMode="Externa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1751040" y="1300680"/>
            <a:ext cx="8689680" cy="2508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4800" b="0" strike="noStrike" spc="-1">
                <a:solidFill>
                  <a:srgbClr val="000000"/>
                </a:solidFill>
                <a:latin typeface="Tw Cen MT"/>
              </a:rPr>
              <a:t>Advanced Programming</a:t>
            </a:r>
          </a:p>
        </p:txBody>
      </p:sp>
      <p:sp>
        <p:nvSpPr>
          <p:cNvPr id="131" name="TextShape 2"/>
          <p:cNvSpPr txBox="1"/>
          <p:nvPr/>
        </p:nvSpPr>
        <p:spPr>
          <a:xfrm>
            <a:off x="1751040" y="3886200"/>
            <a:ext cx="8689680" cy="13712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lang="en-US" sz="2200" b="0" strike="noStrike" spc="-1" dirty="0" smtClean="0">
                <a:solidFill>
                  <a:srgbClr val="808080"/>
                </a:solidFill>
                <a:latin typeface="Tw Cen MT"/>
              </a:rPr>
              <a:t>Fall 2020</a:t>
            </a:r>
            <a:endParaRPr lang="en-US" sz="22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913680" y="618480"/>
            <a:ext cx="10364040" cy="15958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Tw Cen MT"/>
              </a:rPr>
              <a:t>OOP Characteristics</a:t>
            </a:r>
          </a:p>
        </p:txBody>
      </p:sp>
      <p:sp>
        <p:nvSpPr>
          <p:cNvPr id="152" name="TextShape 2"/>
          <p:cNvSpPr txBox="1"/>
          <p:nvPr/>
        </p:nvSpPr>
        <p:spPr>
          <a:xfrm>
            <a:off x="913680" y="2367000"/>
            <a:ext cx="10363320" cy="342360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2500" lnSpcReduction="20000"/>
          </a:bodyPr>
          <a:lstStyle/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Tw Cen MT"/>
              </a:rPr>
              <a:t>basic characteristics of Smalltalk:</a:t>
            </a:r>
          </a:p>
          <a:p>
            <a:pPr marL="514440" indent="-51408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Tw Cen MT"/>
              <a:buAutoNum type="arabicPeriod"/>
            </a:pPr>
            <a:r>
              <a:rPr lang="en-US" sz="2800" b="0" strike="noStrike" spc="-1">
                <a:solidFill>
                  <a:srgbClr val="000000"/>
                </a:solidFill>
                <a:latin typeface="Tw Cen MT"/>
              </a:rPr>
              <a:t>Everything is an object </a:t>
            </a:r>
          </a:p>
          <a:p>
            <a:pPr marL="514440" indent="-51408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Tw Cen MT"/>
              <a:buAutoNum type="arabicPeriod"/>
            </a:pPr>
            <a:r>
              <a:rPr lang="en-US" sz="2800" b="0" strike="noStrike" spc="-1">
                <a:solidFill>
                  <a:srgbClr val="000000"/>
                </a:solidFill>
                <a:latin typeface="Tw Cen MT"/>
              </a:rPr>
              <a:t>A program is a bunch of objects telling each other what to do </a:t>
            </a:r>
          </a:p>
          <a:p>
            <a:pPr marL="850320" lvl="1" indent="-4568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Tw Cen MT"/>
              </a:rPr>
              <a:t>by sending messages </a:t>
            </a:r>
          </a:p>
          <a:p>
            <a:pPr marL="514440" indent="-51408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Tw Cen MT"/>
              <a:buAutoNum type="arabicPeriod"/>
            </a:pPr>
            <a:r>
              <a:rPr lang="en-US" sz="2800" b="0" strike="noStrike" spc="-1">
                <a:solidFill>
                  <a:srgbClr val="000000"/>
                </a:solidFill>
                <a:latin typeface="Tw Cen MT"/>
              </a:rPr>
              <a:t>Each object has its own memory </a:t>
            </a:r>
          </a:p>
          <a:p>
            <a:pPr marL="850320" lvl="1" indent="-4568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Tw Cen MT"/>
              </a:rPr>
              <a:t>made up of other objects </a:t>
            </a:r>
          </a:p>
          <a:p>
            <a:pPr marL="514440" indent="-51408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Tw Cen MT"/>
              <a:buAutoNum type="arabicPeriod"/>
            </a:pPr>
            <a:r>
              <a:rPr lang="en-US" sz="2800" b="0" strike="noStrike" spc="-1">
                <a:solidFill>
                  <a:srgbClr val="000000"/>
                </a:solidFill>
                <a:latin typeface="Tw Cen MT"/>
              </a:rPr>
              <a:t>Every object has a type </a:t>
            </a:r>
          </a:p>
          <a:p>
            <a:pPr marL="514440" indent="-51408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Tw Cen MT"/>
              <a:buAutoNum type="arabicPeriod"/>
            </a:pPr>
            <a:r>
              <a:rPr lang="en-US" sz="2800" b="0" strike="noStrike" spc="-1">
                <a:solidFill>
                  <a:srgbClr val="000000"/>
                </a:solidFill>
                <a:latin typeface="Tw Cen MT"/>
              </a:rPr>
              <a:t>All objects of a particular type can receive the same messages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Shape 1"/>
          <p:cNvSpPr txBox="1"/>
          <p:nvPr/>
        </p:nvSpPr>
        <p:spPr>
          <a:xfrm>
            <a:off x="913680" y="618480"/>
            <a:ext cx="10364040" cy="15958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Tw Cen MT"/>
              </a:rPr>
              <a:t>Booch’s description of an Object</a:t>
            </a:r>
          </a:p>
        </p:txBody>
      </p:sp>
      <p:sp>
        <p:nvSpPr>
          <p:cNvPr id="154" name="TextShape 2"/>
          <p:cNvSpPr txBox="1"/>
          <p:nvPr/>
        </p:nvSpPr>
        <p:spPr>
          <a:xfrm>
            <a:off x="913680" y="2367000"/>
            <a:ext cx="10363320" cy="342360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2500" lnSpcReduction="20000"/>
          </a:bodyPr>
          <a:lstStyle/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i="1" strike="noStrike" spc="-1">
                <a:solidFill>
                  <a:srgbClr val="000000"/>
                </a:solidFill>
                <a:latin typeface="Tw Cen MT"/>
              </a:rPr>
              <a:t>An object has </a:t>
            </a:r>
            <a:r>
              <a:rPr lang="en-US" sz="2800" b="1" i="1" strike="noStrike" spc="-1">
                <a:solidFill>
                  <a:srgbClr val="000000"/>
                </a:solidFill>
                <a:latin typeface="Tw Cen MT"/>
              </a:rPr>
              <a:t>state</a:t>
            </a:r>
            <a:r>
              <a:rPr lang="en-US" sz="2800" b="0" i="1" strike="noStrike" spc="-1">
                <a:solidFill>
                  <a:srgbClr val="000000"/>
                </a:solidFill>
                <a:latin typeface="Tw Cen MT"/>
              </a:rPr>
              <a:t>, </a:t>
            </a:r>
            <a:r>
              <a:rPr lang="en-US" sz="2800" b="1" i="1" strike="noStrike" spc="-1">
                <a:solidFill>
                  <a:srgbClr val="000000"/>
                </a:solidFill>
                <a:latin typeface="Tw Cen MT"/>
              </a:rPr>
              <a:t>behavior</a:t>
            </a:r>
            <a:r>
              <a:rPr lang="en-US" sz="2800" b="0" i="1" strike="noStrike" spc="-1">
                <a:solidFill>
                  <a:srgbClr val="000000"/>
                </a:solidFill>
                <a:latin typeface="Tw Cen MT"/>
              </a:rPr>
              <a:t> and </a:t>
            </a:r>
            <a:r>
              <a:rPr lang="en-US" sz="2800" b="1" i="1" strike="noStrike" spc="-1">
                <a:solidFill>
                  <a:srgbClr val="000000"/>
                </a:solidFill>
                <a:latin typeface="Tw Cen MT"/>
              </a:rPr>
              <a:t>identity</a:t>
            </a:r>
            <a:endParaRPr lang="en-US" sz="2800" b="0" strike="noStrike" spc="-1">
              <a:solidFill>
                <a:srgbClr val="000000"/>
              </a:solidFill>
              <a:latin typeface="Tw Cen MT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i="1" strike="noStrike" spc="-1">
                <a:solidFill>
                  <a:srgbClr val="000000"/>
                </a:solidFill>
                <a:latin typeface="Tw Cen MT"/>
              </a:rPr>
              <a:t>Booch added identity to the description</a:t>
            </a:r>
            <a:endParaRPr lang="en-US" sz="2800" b="0" strike="noStrike" spc="-1">
              <a:solidFill>
                <a:srgbClr val="000000"/>
              </a:solidFill>
              <a:latin typeface="Tw Cen MT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Tw Cen MT"/>
              </a:rPr>
              <a:t>An object (may) have internal data </a:t>
            </a:r>
          </a:p>
          <a:p>
            <a:pPr marL="685800" lvl="1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Tw Cen MT"/>
              </a:rPr>
              <a:t>which gives it state</a:t>
            </a: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Tw Cen MT"/>
              </a:rPr>
              <a:t>An object (may) have methods </a:t>
            </a:r>
          </a:p>
          <a:p>
            <a:pPr marL="685800" lvl="1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Tw Cen MT"/>
              </a:rPr>
              <a:t>to produce behavior</a:t>
            </a: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Tw Cen MT"/>
              </a:rPr>
              <a:t>And each object can be uniquely distinguished from every other object</a:t>
            </a:r>
          </a:p>
          <a:p>
            <a:pPr marL="685800" lvl="1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Tw Cen MT"/>
              </a:rPr>
              <a:t>Each object has a unique address in memory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913680" y="618480"/>
            <a:ext cx="10364040" cy="15958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Tw Cen MT"/>
              </a:rPr>
              <a:t>Interface</a:t>
            </a:r>
          </a:p>
        </p:txBody>
      </p:sp>
      <p:sp>
        <p:nvSpPr>
          <p:cNvPr id="156" name="TextShape 2"/>
          <p:cNvSpPr txBox="1"/>
          <p:nvPr/>
        </p:nvSpPr>
        <p:spPr>
          <a:xfrm>
            <a:off x="913680" y="2367000"/>
            <a:ext cx="10363320" cy="3423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Tw Cen MT"/>
              </a:rPr>
              <a:t>Each object can satisfy only certain requests</a:t>
            </a: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Tw Cen MT"/>
              </a:rPr>
              <a:t>The requests you can make of an object are defined by its </a:t>
            </a:r>
            <a:r>
              <a:rPr lang="en-US" sz="2800" b="1" i="1" strike="noStrike" spc="-1">
                <a:solidFill>
                  <a:srgbClr val="000000"/>
                </a:solidFill>
                <a:latin typeface="Tw Cen MT"/>
              </a:rPr>
              <a:t>interface</a:t>
            </a:r>
            <a:endParaRPr lang="en-US" sz="2800" b="0" strike="noStrike" spc="-1">
              <a:solidFill>
                <a:srgbClr val="000000"/>
              </a:solidFill>
              <a:latin typeface="Tw Cen MT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Tw Cen MT"/>
              </a:rPr>
              <a:t>The type is what determines the interface</a:t>
            </a: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800" b="0" strike="noStrike" spc="-1">
              <a:solidFill>
                <a:srgbClr val="000000"/>
              </a:solidFill>
              <a:latin typeface="Tw Cen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913680" y="618480"/>
            <a:ext cx="10364040" cy="15958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Tw Cen MT"/>
              </a:rPr>
              <a:t>Representation of a light bulb</a:t>
            </a:r>
          </a:p>
        </p:txBody>
      </p:sp>
      <p:pic>
        <p:nvPicPr>
          <p:cNvPr id="158" name="Picture 2"/>
          <p:cNvPicPr/>
          <p:nvPr/>
        </p:nvPicPr>
        <p:blipFill>
          <a:blip r:embed="rId2"/>
          <a:stretch/>
        </p:blipFill>
        <p:spPr>
          <a:xfrm>
            <a:off x="5513400" y="2214720"/>
            <a:ext cx="5009760" cy="2638080"/>
          </a:xfrm>
          <a:prstGeom prst="rect">
            <a:avLst/>
          </a:prstGeom>
          <a:ln w="9360">
            <a:noFill/>
          </a:ln>
        </p:spPr>
      </p:pic>
      <p:sp>
        <p:nvSpPr>
          <p:cNvPr id="159" name="CustomShape 2"/>
          <p:cNvSpPr/>
          <p:nvPr/>
        </p:nvSpPr>
        <p:spPr>
          <a:xfrm>
            <a:off x="6839640" y="2014560"/>
            <a:ext cx="235692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3E5C83"/>
                </a:solidFill>
                <a:latin typeface="Tw Cen MT"/>
              </a:rPr>
              <a:t>UML Diagram</a:t>
            </a:r>
            <a:endParaRPr lang="en-US" sz="2000" b="0" strike="noStrike" spc="-1">
              <a:latin typeface="Arial"/>
            </a:endParaRPr>
          </a:p>
        </p:txBody>
      </p:sp>
      <p:pic>
        <p:nvPicPr>
          <p:cNvPr id="160" name="Picture 5"/>
          <p:cNvPicPr/>
          <p:nvPr/>
        </p:nvPicPr>
        <p:blipFill>
          <a:blip r:embed="rId3"/>
          <a:stretch/>
        </p:blipFill>
        <p:spPr>
          <a:xfrm>
            <a:off x="913680" y="2214720"/>
            <a:ext cx="4749120" cy="11098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Shape 1"/>
          <p:cNvSpPr txBox="1"/>
          <p:nvPr/>
        </p:nvSpPr>
        <p:spPr>
          <a:xfrm>
            <a:off x="913680" y="618480"/>
            <a:ext cx="10364040" cy="15958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Tw Cen MT"/>
              </a:rPr>
              <a:t>Person in an Education System</a:t>
            </a:r>
          </a:p>
        </p:txBody>
      </p:sp>
      <p:sp>
        <p:nvSpPr>
          <p:cNvPr id="162" name="TextShape 2"/>
          <p:cNvSpPr txBox="1"/>
          <p:nvPr/>
        </p:nvSpPr>
        <p:spPr>
          <a:xfrm>
            <a:off x="913680" y="2367000"/>
            <a:ext cx="10363320" cy="3423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latin typeface="Tw Cen MT"/>
            </a:endParaRPr>
          </a:p>
        </p:txBody>
      </p:sp>
      <p:pic>
        <p:nvPicPr>
          <p:cNvPr id="163" name="Picture 1"/>
          <p:cNvPicPr/>
          <p:nvPr/>
        </p:nvPicPr>
        <p:blipFill>
          <a:blip r:embed="rId2"/>
          <a:stretch/>
        </p:blipFill>
        <p:spPr>
          <a:xfrm>
            <a:off x="6095520" y="1855800"/>
            <a:ext cx="5293440" cy="3934800"/>
          </a:xfrm>
          <a:prstGeom prst="rect">
            <a:avLst/>
          </a:prstGeom>
          <a:ln w="9360">
            <a:noFill/>
          </a:ln>
        </p:spPr>
      </p:pic>
      <p:pic>
        <p:nvPicPr>
          <p:cNvPr id="164" name="Picture 5"/>
          <p:cNvPicPr/>
          <p:nvPr/>
        </p:nvPicPr>
        <p:blipFill>
          <a:blip r:embed="rId3"/>
          <a:stretch/>
        </p:blipFill>
        <p:spPr>
          <a:xfrm>
            <a:off x="538560" y="2518613"/>
            <a:ext cx="5445000" cy="1569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913680" y="618480"/>
            <a:ext cx="10364040" cy="15958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Tw Cen MT"/>
              </a:rPr>
              <a:t>New names in OOP</a:t>
            </a:r>
          </a:p>
        </p:txBody>
      </p:sp>
      <p:sp>
        <p:nvSpPr>
          <p:cNvPr id="166" name="TextShape 2"/>
          <p:cNvSpPr txBox="1"/>
          <p:nvPr/>
        </p:nvSpPr>
        <p:spPr>
          <a:xfrm>
            <a:off x="913680" y="2367000"/>
            <a:ext cx="10363320" cy="3423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Tw Cen MT"/>
              </a:rPr>
              <a:t>Function </a:t>
            </a:r>
            <a:r>
              <a:rPr lang="en-US" sz="2800" b="0" strike="noStrike" spc="-1">
                <a:solidFill>
                  <a:srgbClr val="000000"/>
                </a:solidFill>
                <a:latin typeface="Wingdings"/>
              </a:rPr>
              <a:t></a:t>
            </a:r>
            <a:r>
              <a:rPr lang="en-US" sz="2800" b="0" strike="noStrike" spc="-1">
                <a:solidFill>
                  <a:srgbClr val="000000"/>
                </a:solidFill>
                <a:latin typeface="Tw Cen MT"/>
              </a:rPr>
              <a:t> Method, Service</a:t>
            </a: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Tw Cen MT"/>
              </a:rPr>
              <a:t>Variable </a:t>
            </a:r>
            <a:r>
              <a:rPr lang="en-US" sz="2800" b="0" strike="noStrike" spc="-1">
                <a:solidFill>
                  <a:srgbClr val="000000"/>
                </a:solidFill>
                <a:latin typeface="Wingdings"/>
              </a:rPr>
              <a:t></a:t>
            </a:r>
            <a:r>
              <a:rPr lang="en-US" sz="2800" b="0" strike="noStrike" spc="-1">
                <a:solidFill>
                  <a:srgbClr val="000000"/>
                </a:solidFill>
                <a:latin typeface="Tw Cen MT"/>
              </a:rPr>
              <a:t> Property, State</a:t>
            </a: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800" b="0" strike="noStrike" spc="-1">
              <a:solidFill>
                <a:srgbClr val="000000"/>
              </a:solidFill>
              <a:latin typeface="Tw Cen MT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800" b="0" strike="noStrike" spc="-1">
              <a:solidFill>
                <a:srgbClr val="000000"/>
              </a:solidFill>
              <a:latin typeface="Tw Cen MT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800" b="0" strike="noStrike" spc="-1">
              <a:solidFill>
                <a:srgbClr val="000000"/>
              </a:solidFill>
              <a:latin typeface="Tw Cen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913680" y="618480"/>
            <a:ext cx="10364040" cy="15958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Tw Cen MT"/>
              </a:rPr>
              <a:t>Encapsulation</a:t>
            </a:r>
          </a:p>
        </p:txBody>
      </p:sp>
      <p:sp>
        <p:nvSpPr>
          <p:cNvPr id="168" name="TextShape 2"/>
          <p:cNvSpPr txBox="1"/>
          <p:nvPr/>
        </p:nvSpPr>
        <p:spPr>
          <a:xfrm>
            <a:off x="913680" y="2367000"/>
            <a:ext cx="10363320" cy="3423600"/>
          </a:xfrm>
          <a:prstGeom prst="rect">
            <a:avLst/>
          </a:prstGeom>
          <a:noFill/>
          <a:ln>
            <a:noFill/>
          </a:ln>
        </p:spPr>
        <p:txBody>
          <a:bodyPr>
            <a:normAutofit lnSpcReduction="10000"/>
          </a:bodyPr>
          <a:lstStyle/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Tw Cen MT"/>
              </a:rPr>
              <a:t>Commercial products are encapsulated</a:t>
            </a:r>
          </a:p>
          <a:p>
            <a:pPr marL="685800" lvl="1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Tw Cen MT"/>
              </a:rPr>
              <a:t>Remote control</a:t>
            </a:r>
          </a:p>
          <a:p>
            <a:pPr marL="685800" lvl="1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Tw Cen MT"/>
              </a:rPr>
              <a:t>TV</a:t>
            </a:r>
          </a:p>
          <a:p>
            <a:pPr marL="685800" lvl="1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Tw Cen MT"/>
              </a:rPr>
              <a:t>Cell phone</a:t>
            </a: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Tw Cen MT"/>
              </a:rPr>
              <a:t>They are </a:t>
            </a:r>
            <a:r>
              <a:rPr lang="en-US" sz="2800" b="1" strike="noStrike" spc="-1">
                <a:solidFill>
                  <a:srgbClr val="000000"/>
                </a:solidFill>
                <a:latin typeface="Tw Cen MT"/>
              </a:rPr>
              <a:t>Black Box</a:t>
            </a:r>
            <a:r>
              <a:rPr lang="en-US" sz="2800" b="0" strike="noStrike" spc="-1">
                <a:solidFill>
                  <a:srgbClr val="000000"/>
                </a:solidFill>
                <a:latin typeface="Tw Cen MT"/>
              </a:rPr>
              <a:t>es</a:t>
            </a: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1" strike="noStrike" spc="-1">
                <a:solidFill>
                  <a:srgbClr val="000000"/>
                </a:solidFill>
                <a:latin typeface="Tw Cen MT"/>
              </a:rPr>
              <a:t>Hidden Implementations</a:t>
            </a:r>
            <a:endParaRPr lang="en-US" sz="2800" b="0" strike="noStrike" spc="-1">
              <a:solidFill>
                <a:srgbClr val="000000"/>
              </a:solidFill>
              <a:latin typeface="Tw Cen MT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Tw Cen MT"/>
              </a:rPr>
              <a:t>Public interface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1"/>
          <p:cNvSpPr txBox="1"/>
          <p:nvPr/>
        </p:nvSpPr>
        <p:spPr>
          <a:xfrm>
            <a:off x="913680" y="618480"/>
            <a:ext cx="10364040" cy="15958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Tw Cen MT"/>
              </a:rPr>
              <a:t>Why Encapsulation?</a:t>
            </a:r>
          </a:p>
        </p:txBody>
      </p:sp>
      <p:sp>
        <p:nvSpPr>
          <p:cNvPr id="170" name="TextShape 2"/>
          <p:cNvSpPr txBox="1"/>
          <p:nvPr/>
        </p:nvSpPr>
        <p:spPr>
          <a:xfrm>
            <a:off x="913680" y="2367000"/>
            <a:ext cx="10363320" cy="34236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Tw Cen MT"/>
              </a:rPr>
              <a:t>Simplified use</a:t>
            </a:r>
          </a:p>
          <a:p>
            <a:pPr marL="685800" lvl="1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Tw Cen MT"/>
              </a:rPr>
              <a:t>Even for the producer</a:t>
            </a: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Tw Cen MT"/>
              </a:rPr>
              <a:t>Open implementation </a:t>
            </a:r>
            <a:r>
              <a:rPr lang="en-US" sz="2800" b="0" strike="noStrike" spc="-1">
                <a:solidFill>
                  <a:srgbClr val="000000"/>
                </a:solidFill>
                <a:latin typeface="Wingdings"/>
              </a:rPr>
              <a:t></a:t>
            </a:r>
            <a:r>
              <a:rPr lang="en-US" sz="2800" b="0" strike="noStrike" spc="-1">
                <a:solidFill>
                  <a:srgbClr val="000000"/>
                </a:solidFill>
                <a:latin typeface="Tw Cen MT"/>
              </a:rPr>
              <a:t> bad use</a:t>
            </a: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Tw Cen MT"/>
              </a:rPr>
              <a:t>Hiding the implementation reduces bugs</a:t>
            </a: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Tw Cen MT"/>
              </a:rPr>
              <a:t>It is more beautiful!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913680" y="618480"/>
            <a:ext cx="10364040" cy="15958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Tw Cen MT"/>
              </a:rPr>
              <a:t>Object Encapsulation</a:t>
            </a:r>
          </a:p>
        </p:txBody>
      </p:sp>
      <p:sp>
        <p:nvSpPr>
          <p:cNvPr id="172" name="TextShape 2"/>
          <p:cNvSpPr txBox="1"/>
          <p:nvPr/>
        </p:nvSpPr>
        <p:spPr>
          <a:xfrm>
            <a:off x="913680" y="2367000"/>
            <a:ext cx="10363320" cy="342360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2500" lnSpcReduction="10000"/>
          </a:bodyPr>
          <a:lstStyle/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Tw Cen MT"/>
              </a:rPr>
              <a:t>Encapsulation of a problem-space concept into a class of objects</a:t>
            </a: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Tw Cen MT"/>
              </a:rPr>
              <a:t>Define </a:t>
            </a:r>
            <a:r>
              <a:rPr lang="en-US" sz="2800" b="1" strike="noStrike" spc="-1">
                <a:solidFill>
                  <a:srgbClr val="000000"/>
                </a:solidFill>
                <a:latin typeface="Tw Cen MT"/>
              </a:rPr>
              <a:t>interface</a:t>
            </a:r>
            <a:endParaRPr lang="en-US" sz="2800" b="0" strike="noStrike" spc="-1">
              <a:solidFill>
                <a:srgbClr val="000000"/>
              </a:solidFill>
              <a:latin typeface="Tw Cen MT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Tw Cen MT"/>
              </a:rPr>
              <a:t>Hide the implementation</a:t>
            </a: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Tw Cen MT"/>
              </a:rPr>
              <a:t>Black box</a:t>
            </a: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Tw Cen MT"/>
              </a:rPr>
              <a:t>The client may see the implementation</a:t>
            </a: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Tw Cen MT"/>
              </a:rPr>
              <a:t>But can not use it directly</a:t>
            </a: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Tw Cen MT"/>
              </a:rPr>
              <a:t>This is better even for the producer (programmer)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913680" y="618480"/>
            <a:ext cx="10364040" cy="15958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Tw Cen MT"/>
              </a:rPr>
              <a:t>Access Control</a:t>
            </a:r>
          </a:p>
        </p:txBody>
      </p:sp>
      <p:sp>
        <p:nvSpPr>
          <p:cNvPr id="174" name="TextShape 2"/>
          <p:cNvSpPr txBox="1"/>
          <p:nvPr/>
        </p:nvSpPr>
        <p:spPr>
          <a:xfrm>
            <a:off x="913680" y="2367000"/>
            <a:ext cx="10363320" cy="34236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Tw Cen MT"/>
              </a:rPr>
              <a:t>Access to some parts of the class is restricted</a:t>
            </a: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1" strike="noStrike" spc="-1">
                <a:solidFill>
                  <a:srgbClr val="000000"/>
                </a:solidFill>
                <a:latin typeface="Tw Cen MT"/>
              </a:rPr>
              <a:t>Public</a:t>
            </a:r>
            <a:r>
              <a:rPr lang="en-US" sz="2800" b="0" strike="noStrike" spc="-1">
                <a:solidFill>
                  <a:srgbClr val="000000"/>
                </a:solidFill>
                <a:latin typeface="Tw Cen MT"/>
              </a:rPr>
              <a:t> and </a:t>
            </a:r>
            <a:r>
              <a:rPr lang="en-US" sz="2800" b="1" strike="noStrike" spc="-1">
                <a:solidFill>
                  <a:srgbClr val="000000"/>
                </a:solidFill>
                <a:latin typeface="Tw Cen MT"/>
              </a:rPr>
              <a:t>Private</a:t>
            </a:r>
            <a:r>
              <a:rPr lang="en-US" sz="2800" b="0" strike="noStrike" spc="-1">
                <a:solidFill>
                  <a:srgbClr val="000000"/>
                </a:solidFill>
                <a:latin typeface="Tw Cen MT"/>
              </a:rPr>
              <a:t> area of the class</a:t>
            </a: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Tw Cen MT"/>
              </a:rPr>
              <a:t>The client of a class can use only public area</a:t>
            </a: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Tw Cen MT"/>
              </a:rPr>
              <a:t>Public area = class interface</a:t>
            </a:r>
          </a:p>
          <a:p>
            <a:pPr marL="685800" lvl="1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Tw Cen MT"/>
              </a:rPr>
              <a:t>Public methods</a:t>
            </a:r>
          </a:p>
          <a:p>
            <a:pPr marL="685800" lvl="1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Tw Cen MT"/>
              </a:rPr>
              <a:t>Public variables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913680" y="618480"/>
            <a:ext cx="10364040" cy="15958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Tw Cen MT"/>
              </a:rPr>
              <a:t>Agenda</a:t>
            </a:r>
          </a:p>
        </p:txBody>
      </p:sp>
      <p:sp>
        <p:nvSpPr>
          <p:cNvPr id="135" name="TextShape 2"/>
          <p:cNvSpPr txBox="1"/>
          <p:nvPr/>
        </p:nvSpPr>
        <p:spPr>
          <a:xfrm>
            <a:off x="913680" y="2367000"/>
            <a:ext cx="10363320" cy="34236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Tw Cen MT"/>
              </a:rPr>
              <a:t>Object Oriented Programming</a:t>
            </a: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Tw Cen MT"/>
              </a:rPr>
              <a:t>Characteristics of objects</a:t>
            </a: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Tw Cen MT"/>
              </a:rPr>
              <a:t>Interface</a:t>
            </a: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Tw Cen MT"/>
              </a:rPr>
              <a:t>Encapsulation</a:t>
            </a: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400" b="0" strike="noStrike" spc="-1">
              <a:solidFill>
                <a:srgbClr val="000000"/>
              </a:solidFill>
              <a:latin typeface="Tw Cen MT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400" b="0" strike="noStrike" spc="-1">
              <a:solidFill>
                <a:srgbClr val="000000"/>
              </a:solidFill>
              <a:latin typeface="Tw Cen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913680" y="618480"/>
            <a:ext cx="10364040" cy="15958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Tw Cen MT"/>
              </a:rPr>
              <a:t>Example: Rectangle</a:t>
            </a:r>
          </a:p>
        </p:txBody>
      </p:sp>
      <p:sp>
        <p:nvSpPr>
          <p:cNvPr id="176" name="TextShape 2"/>
          <p:cNvSpPr txBox="1"/>
          <p:nvPr/>
        </p:nvSpPr>
        <p:spPr>
          <a:xfrm>
            <a:off x="913680" y="2367000"/>
            <a:ext cx="10363320" cy="3423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Tw Cen MT"/>
              </a:rPr>
              <a:t>Lets encapsulate a rectangle</a:t>
            </a: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Tw Cen MT"/>
              </a:rPr>
              <a:t>What is a rectangle?</a:t>
            </a:r>
          </a:p>
          <a:p>
            <a:pPr marL="685800" lvl="1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Tw Cen MT"/>
              </a:rPr>
              <a:t>An object</a:t>
            </a:r>
          </a:p>
          <a:p>
            <a:pPr marL="685800" lvl="1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Tw Cen MT"/>
              </a:rPr>
              <a:t>Which has length and width (properties)</a:t>
            </a:r>
          </a:p>
          <a:p>
            <a:pPr marL="685800" lvl="1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Tw Cen MT"/>
              </a:rPr>
              <a:t>Lets you specify its length and width</a:t>
            </a:r>
          </a:p>
          <a:p>
            <a:pPr marL="685800" lvl="1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Tw Cen MT"/>
              </a:rPr>
              <a:t>Can calculate its area and perimeter</a:t>
            </a: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400" b="0" strike="noStrike" spc="-1">
              <a:solidFill>
                <a:srgbClr val="000000"/>
              </a:solidFill>
              <a:latin typeface="Tw Cen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Shape 1"/>
          <p:cNvSpPr txBox="1"/>
          <p:nvPr/>
        </p:nvSpPr>
        <p:spPr>
          <a:xfrm>
            <a:off x="913680" y="618480"/>
            <a:ext cx="10364040" cy="15958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Tw Cen MT"/>
              </a:rPr>
              <a:t>Class Declaration</a:t>
            </a:r>
          </a:p>
        </p:txBody>
      </p:sp>
      <p:sp>
        <p:nvSpPr>
          <p:cNvPr id="178" name="TextShape 2"/>
          <p:cNvSpPr txBox="1"/>
          <p:nvPr/>
        </p:nvSpPr>
        <p:spPr>
          <a:xfrm>
            <a:off x="913680" y="2367000"/>
            <a:ext cx="10363320" cy="3423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latin typeface="Tw Cen MT"/>
            </a:endParaRPr>
          </a:p>
        </p:txBody>
      </p:sp>
      <p:pic>
        <p:nvPicPr>
          <p:cNvPr id="179" name="Picture 5"/>
          <p:cNvPicPr/>
          <p:nvPr/>
        </p:nvPicPr>
        <p:blipFill>
          <a:blip r:embed="rId2"/>
          <a:stretch/>
        </p:blipFill>
        <p:spPr>
          <a:xfrm>
            <a:off x="4076280" y="1752120"/>
            <a:ext cx="4038120" cy="4828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913680" y="618480"/>
            <a:ext cx="10364040" cy="15958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Tw Cen MT"/>
              </a:rPr>
              <a:t>How to Use Rectangle?</a:t>
            </a:r>
          </a:p>
        </p:txBody>
      </p:sp>
      <p:pic>
        <p:nvPicPr>
          <p:cNvPr id="181" name="Content Placeholder 3"/>
          <p:cNvPicPr/>
          <p:nvPr/>
        </p:nvPicPr>
        <p:blipFill>
          <a:blip r:embed="rId2"/>
          <a:stretch/>
        </p:blipFill>
        <p:spPr>
          <a:xfrm>
            <a:off x="913680" y="2214720"/>
            <a:ext cx="9551160" cy="2585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913680" y="618480"/>
            <a:ext cx="10364040" cy="15958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Tw Cen MT"/>
              </a:rPr>
              <a:t>References</a:t>
            </a:r>
          </a:p>
        </p:txBody>
      </p:sp>
      <p:sp>
        <p:nvSpPr>
          <p:cNvPr id="183" name="TextShape 2"/>
          <p:cNvSpPr txBox="1"/>
          <p:nvPr/>
        </p:nvSpPr>
        <p:spPr>
          <a:xfrm>
            <a:off x="913680" y="2367000"/>
            <a:ext cx="10363320" cy="3423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Tw Cen MT"/>
              </a:rPr>
              <a:t>Java How to Program (9</a:t>
            </a:r>
            <a:r>
              <a:rPr lang="en-US" sz="2800" b="0" strike="noStrike" spc="-1" baseline="30000">
                <a:solidFill>
                  <a:srgbClr val="000000"/>
                </a:solidFill>
                <a:latin typeface="Tw Cen MT"/>
              </a:rPr>
              <a:t>th</a:t>
            </a:r>
            <a:r>
              <a:rPr lang="en-US" sz="2800" b="0" strike="noStrike" spc="-1">
                <a:solidFill>
                  <a:srgbClr val="000000"/>
                </a:solidFill>
                <a:latin typeface="Tw Cen MT"/>
              </a:rPr>
              <a:t> Edition)</a:t>
            </a:r>
          </a:p>
          <a:p>
            <a:pPr marL="685800" lvl="1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Tw Cen MT"/>
              </a:rPr>
              <a:t>Deitel &amp; Deitel</a:t>
            </a: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Tw Cen MT"/>
              </a:rPr>
              <a:t>Thinking in Java (Fourth Edition)</a:t>
            </a:r>
          </a:p>
          <a:p>
            <a:pPr marL="685800" lvl="1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Tw Cen MT"/>
              </a:rPr>
              <a:t>Bruce Eckel</a:t>
            </a: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u="sng" strike="noStrike" spc="-1">
                <a:solidFill>
                  <a:srgbClr val="56BCFE"/>
                </a:solidFill>
                <a:uFillTx/>
                <a:latin typeface="Tw Cen MT"/>
                <a:hlinkClick r:id="rId2"/>
              </a:rPr>
              <a:t>Java cup</a:t>
            </a:r>
            <a:endParaRPr lang="en-US" sz="2800" b="0" strike="noStrike" spc="-1">
              <a:solidFill>
                <a:srgbClr val="000000"/>
              </a:solidFill>
              <a:latin typeface="Tw Cen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extShape 1"/>
          <p:cNvSpPr txBox="1"/>
          <p:nvPr/>
        </p:nvSpPr>
        <p:spPr>
          <a:xfrm>
            <a:off x="913680" y="618480"/>
            <a:ext cx="10364040" cy="15958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Tw Cen MT"/>
              </a:rPr>
              <a:t>Any Question</a:t>
            </a:r>
          </a:p>
        </p:txBody>
      </p:sp>
      <p:pic>
        <p:nvPicPr>
          <p:cNvPr id="185" name="Content Placeholder 3"/>
          <p:cNvPicPr/>
          <p:nvPr/>
        </p:nvPicPr>
        <p:blipFill>
          <a:blip r:embed="rId2"/>
          <a:stretch/>
        </p:blipFill>
        <p:spPr>
          <a:xfrm>
            <a:off x="4383720" y="2367000"/>
            <a:ext cx="3423960" cy="3423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913680" y="618480"/>
            <a:ext cx="10364040" cy="15958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Tw Cen MT"/>
              </a:rPr>
              <a:t>Abstraction</a:t>
            </a:r>
          </a:p>
        </p:txBody>
      </p:sp>
      <p:sp>
        <p:nvSpPr>
          <p:cNvPr id="137" name="TextShape 2"/>
          <p:cNvSpPr txBox="1"/>
          <p:nvPr/>
        </p:nvSpPr>
        <p:spPr>
          <a:xfrm>
            <a:off x="913680" y="2367000"/>
            <a:ext cx="10363320" cy="342360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2500" lnSpcReduction="10000"/>
          </a:bodyPr>
          <a:lstStyle/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1" strike="noStrike" spc="-1">
                <a:solidFill>
                  <a:srgbClr val="000000"/>
                </a:solidFill>
                <a:latin typeface="Tw Cen MT"/>
              </a:rPr>
              <a:t>Machine language</a:t>
            </a:r>
            <a:endParaRPr lang="en-US" sz="2800" b="0" strike="noStrike" spc="-1">
              <a:solidFill>
                <a:srgbClr val="000000"/>
              </a:solidFill>
              <a:latin typeface="Tw Cen MT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1" strike="noStrike" spc="-1">
                <a:solidFill>
                  <a:srgbClr val="000000"/>
                </a:solidFill>
                <a:latin typeface="Tw Cen MT"/>
              </a:rPr>
              <a:t>Assembly</a:t>
            </a:r>
            <a:r>
              <a:rPr lang="en-US" sz="2800" b="0" strike="noStrike" spc="-1">
                <a:solidFill>
                  <a:srgbClr val="000000"/>
                </a:solidFill>
                <a:latin typeface="Tw Cen MT"/>
              </a:rPr>
              <a:t>: an abstraction of the machine language</a:t>
            </a: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Tw Cen MT"/>
              </a:rPr>
              <a:t>Many languages are abstraction of assembly language</a:t>
            </a:r>
          </a:p>
          <a:p>
            <a:pPr marL="685800" lvl="1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Tw Cen MT"/>
              </a:rPr>
              <a:t>Fortran, Basic, C</a:t>
            </a: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Tw Cen MT"/>
              </a:rPr>
              <a:t>Big improvement</a:t>
            </a: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Tw Cen MT"/>
              </a:rPr>
              <a:t>But they still require you to think in terms of the structure of the computer </a:t>
            </a: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Tw Cen MT"/>
              </a:rPr>
              <a:t>Rather than the structure of the problem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913680" y="618480"/>
            <a:ext cx="10364040" cy="15958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Tw Cen MT"/>
              </a:rPr>
              <a:t>Different Contexts</a:t>
            </a:r>
          </a:p>
        </p:txBody>
      </p:sp>
      <p:sp>
        <p:nvSpPr>
          <p:cNvPr id="139" name="TextShape 2"/>
          <p:cNvSpPr txBox="1"/>
          <p:nvPr/>
        </p:nvSpPr>
        <p:spPr>
          <a:xfrm>
            <a:off x="913680" y="2367000"/>
            <a:ext cx="10363320" cy="34236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Tw Cen MT"/>
              </a:rPr>
              <a:t>Problem Space</a:t>
            </a:r>
          </a:p>
          <a:p>
            <a:pPr marL="685800" lvl="1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Tw Cen MT"/>
              </a:rPr>
              <a:t>the place where the problem exists</a:t>
            </a:r>
          </a:p>
          <a:p>
            <a:pPr marL="685800" lvl="1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Tw Cen MT"/>
              </a:rPr>
              <a:t>such as a business</a:t>
            </a: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Tw Cen MT"/>
              </a:rPr>
              <a:t>Solution Space</a:t>
            </a:r>
          </a:p>
          <a:p>
            <a:pPr marL="685800" lvl="1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Tw Cen MT"/>
              </a:rPr>
              <a:t>the place where you’re implementing that solution</a:t>
            </a:r>
          </a:p>
          <a:p>
            <a:pPr marL="685800" lvl="1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Tw Cen MT"/>
              </a:rPr>
              <a:t>such as a computer</a:t>
            </a: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Tw Cen MT"/>
              </a:rPr>
              <a:t>The effort required to perform this mapping</a:t>
            </a: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800" b="0" strike="noStrike" spc="-1">
              <a:solidFill>
                <a:srgbClr val="000000"/>
              </a:solidFill>
              <a:latin typeface="Tw Cen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913680" y="618480"/>
            <a:ext cx="10364040" cy="15958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Tw Cen MT"/>
              </a:rPr>
              <a:t>Library Problem</a:t>
            </a:r>
          </a:p>
        </p:txBody>
      </p:sp>
      <p:sp>
        <p:nvSpPr>
          <p:cNvPr id="141" name="TextShape 2"/>
          <p:cNvSpPr txBox="1"/>
          <p:nvPr/>
        </p:nvSpPr>
        <p:spPr>
          <a:xfrm>
            <a:off x="913680" y="2367000"/>
            <a:ext cx="10363320" cy="3423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Tw Cen MT"/>
              </a:rPr>
              <a:t>Suppose you want to write a library program</a:t>
            </a: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Tw Cen MT"/>
              </a:rPr>
              <a:t>What are the elements of your program?</a:t>
            </a: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Tw Cen MT"/>
              </a:rPr>
              <a:t>We think about functions and variables…</a:t>
            </a: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800" b="0" strike="noStrike" spc="-1">
              <a:solidFill>
                <a:srgbClr val="000000"/>
              </a:solidFill>
              <a:latin typeface="Tw Cen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913680" y="618480"/>
            <a:ext cx="10364040" cy="15958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Tw Cen MT"/>
              </a:rPr>
              <a:t>Object Oriented Approach</a:t>
            </a:r>
          </a:p>
        </p:txBody>
      </p:sp>
      <p:sp>
        <p:nvSpPr>
          <p:cNvPr id="143" name="TextShape 2"/>
          <p:cNvSpPr txBox="1"/>
          <p:nvPr/>
        </p:nvSpPr>
        <p:spPr>
          <a:xfrm>
            <a:off x="913680" y="2367000"/>
            <a:ext cx="10363320" cy="34236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Tw Cen MT"/>
              </a:rPr>
              <a:t>A step further </a:t>
            </a: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Tw Cen MT"/>
              </a:rPr>
              <a:t>Represent problem space elements</a:t>
            </a: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Tw Cen MT"/>
              </a:rPr>
              <a:t>This representation is general enough </a:t>
            </a: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Tw Cen MT"/>
              </a:rPr>
              <a:t>Is not constrained to any particular type of problem. </a:t>
            </a: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Tw Cen MT"/>
              </a:rPr>
              <a:t>The elements in the problem space and their representations in the solution space are referred to as “</a:t>
            </a:r>
            <a:r>
              <a:rPr lang="en-US" sz="2800" b="1" u="sng" strike="noStrike" spc="-1">
                <a:solidFill>
                  <a:srgbClr val="000000"/>
                </a:solidFill>
                <a:uFillTx/>
                <a:latin typeface="Tw Cen MT"/>
              </a:rPr>
              <a:t>objects</a:t>
            </a:r>
            <a:r>
              <a:rPr lang="en-US" sz="2800" b="0" strike="noStrike" spc="-1">
                <a:solidFill>
                  <a:srgbClr val="000000"/>
                </a:solidFill>
                <a:latin typeface="Tw Cen MT"/>
              </a:rPr>
              <a:t>” </a:t>
            </a: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800" b="0" strike="noStrike" spc="-1">
              <a:solidFill>
                <a:srgbClr val="000000"/>
              </a:solidFill>
              <a:latin typeface="Tw Cen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913680" y="618480"/>
            <a:ext cx="10364040" cy="15958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Tw Cen MT"/>
              </a:rPr>
              <a:t>Object Oriented Principle</a:t>
            </a:r>
          </a:p>
        </p:txBody>
      </p:sp>
      <p:sp>
        <p:nvSpPr>
          <p:cNvPr id="145" name="TextShape 2"/>
          <p:cNvSpPr txBox="1"/>
          <p:nvPr/>
        </p:nvSpPr>
        <p:spPr>
          <a:xfrm>
            <a:off x="913680" y="2367000"/>
            <a:ext cx="10363320" cy="34236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Tw Cen MT"/>
              </a:rPr>
              <a:t>The program is allowed to adapt itself to the </a:t>
            </a:r>
            <a:r>
              <a:rPr lang="en-US" sz="2800" b="1" strike="noStrike" spc="-1">
                <a:solidFill>
                  <a:srgbClr val="000000"/>
                </a:solidFill>
                <a:latin typeface="Tw Cen MT"/>
              </a:rPr>
              <a:t>lingo</a:t>
            </a:r>
            <a:r>
              <a:rPr lang="en-US" sz="2800" b="0" strike="noStrike" spc="-1">
                <a:solidFill>
                  <a:srgbClr val="000000"/>
                </a:solidFill>
                <a:latin typeface="Tw Cen MT"/>
              </a:rPr>
              <a:t> of the problem </a:t>
            </a:r>
          </a:p>
          <a:p>
            <a:pPr marL="685800" lvl="1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Tw Cen MT"/>
              </a:rPr>
              <a:t>by adding new types of objects</a:t>
            </a: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Tw Cen MT"/>
              </a:rPr>
              <a:t>when you </a:t>
            </a:r>
            <a:r>
              <a:rPr lang="en-US" sz="2800" b="1" strike="noStrike" spc="-1">
                <a:solidFill>
                  <a:srgbClr val="000000"/>
                </a:solidFill>
                <a:latin typeface="Tw Cen MT"/>
              </a:rPr>
              <a:t>read the code</a:t>
            </a:r>
            <a:r>
              <a:rPr lang="en-US" sz="2800" b="0" strike="noStrike" spc="-1">
                <a:solidFill>
                  <a:srgbClr val="000000"/>
                </a:solidFill>
                <a:latin typeface="Tw Cen MT"/>
              </a:rPr>
              <a:t>, you’re reading words that also express the problem. </a:t>
            </a: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Tw Cen MT"/>
              </a:rPr>
              <a:t>This is a more flexible and powerful language abstraction </a:t>
            </a: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800" b="0" strike="noStrike" spc="-1">
              <a:solidFill>
                <a:srgbClr val="000000"/>
              </a:solidFill>
              <a:latin typeface="Tw Cen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913680" y="618480"/>
            <a:ext cx="10364040" cy="15958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Tw Cen MT"/>
              </a:rPr>
              <a:t>Object Oriented Languages</a:t>
            </a:r>
          </a:p>
        </p:txBody>
      </p:sp>
      <p:sp>
        <p:nvSpPr>
          <p:cNvPr id="147" name="TextShape 2"/>
          <p:cNvSpPr txBox="1"/>
          <p:nvPr/>
        </p:nvSpPr>
        <p:spPr>
          <a:xfrm>
            <a:off x="913680" y="2367000"/>
            <a:ext cx="10363320" cy="34236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Tw Cen MT"/>
              </a:rPr>
              <a:t>Smalltalk</a:t>
            </a:r>
          </a:p>
          <a:p>
            <a:pPr marL="685800" lvl="1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Tw Cen MT"/>
              </a:rPr>
              <a:t>The first successful object-oriented language </a:t>
            </a:r>
          </a:p>
          <a:p>
            <a:pPr marL="685800" lvl="1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Tw Cen MT"/>
              </a:rPr>
              <a:t>One of the languages upon which Java is based</a:t>
            </a: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Tw Cen MT"/>
              </a:rPr>
              <a:t>Java</a:t>
            </a: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Tw Cen MT"/>
              </a:rPr>
              <a:t>C++</a:t>
            </a: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Tw Cen MT"/>
              </a:rPr>
              <a:t>C</a:t>
            </a:r>
            <a:r>
              <a:rPr lang="en-US" sz="2800" b="0" strike="noStrike" spc="-1" dirty="0" smtClean="0">
                <a:solidFill>
                  <a:srgbClr val="000000"/>
                </a:solidFill>
                <a:latin typeface="Tw Cen MT"/>
              </a:rPr>
              <a:t>#</a:t>
            </a:r>
            <a:endParaRPr lang="en-US" sz="2800" b="0" strike="noStrike" spc="-1" dirty="0">
              <a:solidFill>
                <a:srgbClr val="000000"/>
              </a:solidFill>
              <a:latin typeface="Tw Cen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1"/>
          <p:cNvSpPr txBox="1"/>
          <p:nvPr/>
        </p:nvSpPr>
        <p:spPr>
          <a:xfrm>
            <a:off x="913680" y="618480"/>
            <a:ext cx="10364040" cy="15958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Tw Cen MT"/>
              </a:rPr>
              <a:t>OOP vs. Procedural Approach</a:t>
            </a:r>
          </a:p>
        </p:txBody>
      </p:sp>
      <p:sp>
        <p:nvSpPr>
          <p:cNvPr id="149" name="TextShape 2"/>
          <p:cNvSpPr txBox="1"/>
          <p:nvPr/>
        </p:nvSpPr>
        <p:spPr>
          <a:xfrm>
            <a:off x="913680" y="2367000"/>
            <a:ext cx="5105520" cy="34236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Tw Cen MT"/>
              </a:rPr>
              <a:t>Elements of OOP</a:t>
            </a:r>
          </a:p>
          <a:p>
            <a:pPr marL="685800" lvl="1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Tw Cen MT"/>
              </a:rPr>
              <a:t>Objects</a:t>
            </a:r>
          </a:p>
          <a:p>
            <a:pPr marL="685800" lvl="1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Tw Cen MT"/>
              </a:rPr>
              <a:t>Message passing between objects</a:t>
            </a: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Tw Cen MT"/>
              </a:rPr>
              <a:t>Elements of procedural programming</a:t>
            </a:r>
          </a:p>
          <a:p>
            <a:pPr marL="685800" lvl="1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Tw Cen MT"/>
              </a:rPr>
              <a:t>Functions </a:t>
            </a:r>
          </a:p>
          <a:p>
            <a:pPr marL="685800" lvl="1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Tw Cen MT"/>
              </a:rPr>
              <a:t>Variables</a:t>
            </a:r>
          </a:p>
          <a:p>
            <a:pPr marL="685800" lvl="1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Tw Cen MT"/>
              </a:rPr>
              <a:t>Function invocation</a:t>
            </a:r>
          </a:p>
        </p:txBody>
      </p:sp>
      <p:sp>
        <p:nvSpPr>
          <p:cNvPr id="150" name="TextShape 3"/>
          <p:cNvSpPr txBox="1"/>
          <p:nvPr/>
        </p:nvSpPr>
        <p:spPr>
          <a:xfrm>
            <a:off x="6172200" y="2367000"/>
            <a:ext cx="5105160" cy="3423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Tw Cen MT"/>
              </a:rPr>
              <a:t>The way of thinking</a:t>
            </a:r>
          </a:p>
          <a:p>
            <a:pPr marL="685800" lvl="1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Tw Cen MT"/>
              </a:rPr>
              <a:t>Thinking about objects and relations</a:t>
            </a:r>
          </a:p>
          <a:p>
            <a:pPr marL="685800" lvl="1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Tw Cen MT"/>
              </a:rPr>
              <a:t>Thinking about functions and computer structure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1939</TotalTime>
  <Words>624</Words>
  <Application>Microsoft Office PowerPoint</Application>
  <PresentationFormat>Widescreen</PresentationFormat>
  <Paragraphs>130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Arial</vt:lpstr>
      <vt:lpstr>DejaVu Sans</vt:lpstr>
      <vt:lpstr>Symbol</vt:lpstr>
      <vt:lpstr>Times New Roman</vt:lpstr>
      <vt:lpstr>Tw Cen MT</vt:lpstr>
      <vt:lpstr>Wingdings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Programming</dc:title>
  <dc:subject/>
  <dc:creator>Windows User</dc:creator>
  <dc:description/>
  <cp:lastModifiedBy>Microsoft account</cp:lastModifiedBy>
  <cp:revision>179</cp:revision>
  <dcterms:created xsi:type="dcterms:W3CDTF">2017-09-09T03:23:22Z</dcterms:created>
  <dcterms:modified xsi:type="dcterms:W3CDTF">2021-02-23T11:31:45Z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25</vt:i4>
  </property>
</Properties>
</file>