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16" r:id="rId25"/>
    <p:sldId id="317" r:id="rId26"/>
    <p:sldId id="298" r:id="rId27"/>
    <p:sldId id="318" r:id="rId28"/>
    <p:sldId id="319" r:id="rId29"/>
    <p:sldId id="320" r:id="rId30"/>
    <p:sldId id="321" r:id="rId31"/>
    <p:sldId id="299" r:id="rId32"/>
    <p:sldId id="322" r:id="rId33"/>
    <p:sldId id="323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273" r:id="rId51"/>
    <p:sldId id="27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elements are stored in heap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 </a:t>
            </a:r>
            <a:r>
              <a:rPr lang="en-US" dirty="0"/>
              <a:t>elements are references not objects</a:t>
            </a:r>
          </a:p>
          <a:p>
            <a:pPr lvl="1"/>
            <a:r>
              <a:rPr lang="en-US" dirty="0"/>
              <a:t>Exception : primitives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921534"/>
            <a:ext cx="6809050" cy="18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Primitive-Type Array Sample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92" y="2367092"/>
            <a:ext cx="8882190" cy="29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06" y="2367092"/>
            <a:ext cx="9053361" cy="30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is three type of variable in this code</a:t>
            </a:r>
          </a:p>
          <a:p>
            <a:pPr lvl="1"/>
            <a:r>
              <a:rPr lang="en-US" dirty="0"/>
              <a:t>array reference</a:t>
            </a:r>
          </a:p>
          <a:p>
            <a:pPr lvl="1"/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 references</a:t>
            </a:r>
          </a:p>
          <a:p>
            <a:pPr lvl="2"/>
            <a:r>
              <a:rPr lang="en-US" dirty="0"/>
              <a:t>Initial value: </a:t>
            </a:r>
            <a:r>
              <a:rPr lang="en-US" b="1" dirty="0"/>
              <a:t>null</a:t>
            </a:r>
          </a:p>
          <a:p>
            <a:pPr lvl="1"/>
            <a:r>
              <a:rPr lang="en-US" dirty="0"/>
              <a:t>array[</a:t>
            </a:r>
            <a:r>
              <a:rPr lang="en-US" dirty="0" err="1"/>
              <a:t>i</a:t>
            </a:r>
            <a:r>
              <a:rPr lang="en-US" dirty="0"/>
              <a:t>] objects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51" y="3093387"/>
            <a:ext cx="6995237" cy="17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35" y="289307"/>
            <a:ext cx="49815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Happen to Students </a:t>
            </a:r>
            <a:r>
              <a:rPr lang="en-US" dirty="0" smtClean="0"/>
              <a:t>After </a:t>
            </a:r>
            <a:r>
              <a:rPr lang="en-US" dirty="0"/>
              <a:t>Method Invocation?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7311" y="2214694"/>
            <a:ext cx="9617377" cy="31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Allocated memory should be released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i="1" dirty="0"/>
              <a:t>delete</a:t>
            </a:r>
            <a:r>
              <a:rPr lang="en-US" dirty="0"/>
              <a:t> operator in C++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Problems with </a:t>
            </a:r>
            <a:r>
              <a:rPr lang="en-US" b="1" dirty="0"/>
              <a:t>delete</a:t>
            </a:r>
            <a:r>
              <a:rPr lang="en-US" dirty="0"/>
              <a:t> in C++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Error-Prone</a:t>
            </a:r>
          </a:p>
          <a:p>
            <a:pPr marL="822960" lvl="3" indent="-274320">
              <a:buSzPct val="95000"/>
            </a:pPr>
            <a:r>
              <a:rPr lang="en-US" dirty="0"/>
              <a:t>Segmentation Fault!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Sometimes causes memory leak</a:t>
            </a:r>
          </a:p>
          <a:p>
            <a:pPr marL="822960" lvl="3" indent="-274320">
              <a:buSzPct val="95000"/>
            </a:pPr>
            <a:r>
              <a:rPr lang="en-US" dirty="0"/>
              <a:t>a program consumes memory but is unable to release it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Complicated in many situations</a:t>
            </a:r>
          </a:p>
          <a:p>
            <a:r>
              <a:rPr lang="en-US" dirty="0"/>
              <a:t>You don’t need it in java</a:t>
            </a:r>
          </a:p>
          <a:p>
            <a:r>
              <a:rPr lang="en-US" dirty="0"/>
              <a:t>Garbage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624" y="1809750"/>
            <a:ext cx="86201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58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000" dirty="0"/>
              <a:t>Object Abstraction</a:t>
            </a:r>
          </a:p>
          <a:p>
            <a:pPr lvl="1"/>
            <a:r>
              <a:rPr lang="en-US" sz="2600" dirty="0"/>
              <a:t>Abstract Data Type</a:t>
            </a:r>
          </a:p>
          <a:p>
            <a:pPr lvl="1"/>
            <a:r>
              <a:rPr lang="en-US" sz="2600" dirty="0"/>
              <a:t>Object Declaration (Class Declaration)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run(){...}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talk(){...}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 Instantiation</a:t>
            </a:r>
          </a:p>
          <a:p>
            <a:pPr lvl="1"/>
            <a:r>
              <a:rPr lang="en-US" dirty="0"/>
              <a:t>new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JafarAgha.setAge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(50);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JafarAgha.setName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>
                <a:solidFill>
                  <a:srgbClr val="2A00FF"/>
                </a:solidFill>
                <a:latin typeface="Courier New"/>
              </a:rPr>
              <a:t>Jafar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JafarAgha.talk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Person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AzamKhanoom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Person();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endParaRPr lang="en-US" sz="3000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Creation</a:t>
            </a:r>
          </a:p>
          <a:p>
            <a:r>
              <a:rPr lang="en-US" dirty="0"/>
              <a:t>Object Storage</a:t>
            </a:r>
          </a:p>
          <a:p>
            <a:r>
              <a:rPr lang="en-US" dirty="0"/>
              <a:t>More on Arrays</a:t>
            </a:r>
          </a:p>
          <a:p>
            <a:r>
              <a:rPr lang="en-US" dirty="0"/>
              <a:t>Parameter Passing</a:t>
            </a:r>
          </a:p>
          <a:p>
            <a:r>
              <a:rPr lang="en-US" dirty="0"/>
              <a:t>For Each</a:t>
            </a:r>
          </a:p>
          <a:p>
            <a:r>
              <a:rPr lang="en-US" dirty="0" err="1"/>
              <a:t>VarArgs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877611"/>
              </p:ext>
            </p:extLst>
          </p:nvPr>
        </p:nvGraphicFramePr>
        <p:xfrm>
          <a:off x="6876256" y="1935162"/>
          <a:ext cx="1810544" cy="247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3509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509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3509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…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986750"/>
              </p:ext>
            </p:extLst>
          </p:nvPr>
        </p:nvGraphicFramePr>
        <p:xfrm>
          <a:off x="2905471" y="4745437"/>
          <a:ext cx="1810544" cy="82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3509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J|a|f|a|r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 flipV="1">
            <a:off x="4716016" y="2492896"/>
            <a:ext cx="2808312" cy="266429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 by value</a:t>
            </a:r>
          </a:p>
          <a:p>
            <a:r>
              <a:rPr lang="en-US" dirty="0"/>
              <a:t>Call by reference</a:t>
            </a:r>
          </a:p>
          <a:p>
            <a:r>
              <a:rPr lang="en-US" dirty="0"/>
              <a:t>Call by pointer</a:t>
            </a:r>
          </a:p>
          <a:p>
            <a:endParaRPr lang="en-US" dirty="0"/>
          </a:p>
          <a:p>
            <a:r>
              <a:rPr lang="en-US" dirty="0"/>
              <a:t>Java style : Call by passing value of references!</a:t>
            </a:r>
          </a:p>
          <a:p>
            <a:r>
              <a:rPr lang="en-US" dirty="0"/>
              <a:t>Let’s see!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method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2266950"/>
            <a:ext cx="62103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866" y="4786322"/>
            <a:ext cx="5956266" cy="9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66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  <a:p>
            <a:r>
              <a:rPr lang="en-US" dirty="0"/>
              <a:t>Call by pointer</a:t>
            </a:r>
          </a:p>
          <a:p>
            <a:r>
              <a:rPr lang="en-US" dirty="0"/>
              <a:t>Call by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29722" y="681576"/>
            <a:ext cx="5179391" cy="56294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Person*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Person&amp;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byValue.name =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-&gt;name =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byReference.name =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p1, p3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 Person*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p2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p2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new Person(…);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p1, p2, p3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9113" y="657766"/>
            <a:ext cx="4534017" cy="707886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This is a C++ code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This is NOT a java code!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9113" y="2049728"/>
            <a:ext cx="4534019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/>
              <a:t>p1.name</a:t>
            </a:r>
            <a:r>
              <a:rPr lang="en-US" sz="2600" dirty="0"/>
              <a:t> 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/>
              <a:t>p2-&gt;name</a:t>
            </a:r>
            <a:r>
              <a:rPr lang="en-US" sz="2600" dirty="0"/>
              <a:t> 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/>
              <a:t>p3.name</a:t>
            </a:r>
            <a:r>
              <a:rPr lang="en-US" sz="2600" dirty="0"/>
              <a:t> 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279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04537" y="631700"/>
            <a:ext cx="5146139" cy="54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Person*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Person&amp;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Person*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Person;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*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*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(p1, p2, p3);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0676" y="631700"/>
            <a:ext cx="4392704" cy="707886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This is a C++ code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This is NOT a java code!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0676" y="1971466"/>
            <a:ext cx="439270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p1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p2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p3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864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has no pointer</a:t>
            </a:r>
          </a:p>
          <a:p>
            <a:r>
              <a:rPr lang="en-US" dirty="0"/>
              <a:t>Java references are different from C++ references</a:t>
            </a:r>
          </a:p>
          <a:p>
            <a:r>
              <a:rPr lang="en-US" dirty="0"/>
              <a:t>Java references are more like C++ pointers </a:t>
            </a:r>
          </a:p>
          <a:p>
            <a:pPr lvl="1"/>
            <a:r>
              <a:rPr lang="en-US" dirty="0"/>
              <a:t>than C++ references</a:t>
            </a:r>
          </a:p>
          <a:p>
            <a:r>
              <a:rPr lang="en-US" dirty="0"/>
              <a:t>A Java reference is something like a limited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63220" y="664952"/>
            <a:ext cx="5087951" cy="5400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javaMethod(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Person first,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Person second,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number){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first.</a:t>
            </a:r>
            <a:r>
              <a:rPr lang="en-US" sz="2400" b="1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= 12;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number = 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smtClean="0">
              <a:latin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Person newP = 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second = newP;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javaMethod(p1, p2, myInt);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1171" y="396196"/>
            <a:ext cx="488788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p1.age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yes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err="1" smtClean="0"/>
              <a:t>myInt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/>
              <a:t>Does </a:t>
            </a:r>
            <a:r>
              <a:rPr lang="en-US" sz="2600" b="1" i="1" dirty="0" smtClean="0"/>
              <a:t>p2</a:t>
            </a:r>
            <a:r>
              <a:rPr lang="en-US" sz="2600" dirty="0" smtClean="0"/>
              <a:t> </a:t>
            </a:r>
            <a:r>
              <a:rPr lang="en-US" sz="2600" dirty="0"/>
              <a:t>change</a:t>
            </a:r>
            <a:r>
              <a:rPr lang="en-US" sz="2600" dirty="0" smtClean="0"/>
              <a:t>?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no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251171" y="3492540"/>
            <a:ext cx="4887884" cy="2573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In java, primitive variables are passed to methods by their values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Reference values are passed by their reference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149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4610878"/>
            <a:ext cx="681380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405062"/>
            <a:ext cx="7181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87" y="2429914"/>
            <a:ext cx="739140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87" y="3790949"/>
            <a:ext cx="7524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80" y="745981"/>
            <a:ext cx="5307156" cy="351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80" y="4288412"/>
            <a:ext cx="4278456" cy="1274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44836" y="4556431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Object Creation (instantiation)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4836" y="4875106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changing </a:t>
            </a:r>
            <a:r>
              <a:rPr lang="en-US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the object’s state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44836" y="5244438"/>
            <a:ext cx="40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sym typeface="Wingdings" pitchFamily="2" charset="2"/>
              </a:rPr>
              <a:t>passing </a:t>
            </a:r>
            <a:r>
              <a:rPr lang="en-US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message to object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5598" y="55952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dog </a:t>
            </a:r>
            <a:r>
              <a:rPr lang="en-US" b="1" dirty="0"/>
              <a:t>is an object</a:t>
            </a:r>
          </a:p>
          <a:p>
            <a:r>
              <a:rPr lang="en-US" b="1" dirty="0" smtClean="0"/>
              <a:t>dog </a:t>
            </a:r>
            <a:r>
              <a:rPr lang="en-US" b="1" dirty="0"/>
              <a:t>is a reference to an object</a:t>
            </a:r>
          </a:p>
        </p:txBody>
      </p:sp>
    </p:spTree>
    <p:extLst>
      <p:ext uri="{BB962C8B-B14F-4D97-AF65-F5344CB8AC3E}">
        <p14:creationId xmlns:p14="http://schemas.microsoft.com/office/powerpoint/2010/main" val="1543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6762" y="2388457"/>
            <a:ext cx="5657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68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Everything is passed by value</a:t>
            </a:r>
          </a:p>
          <a:p>
            <a:r>
              <a:rPr lang="en-US" dirty="0"/>
              <a:t>Primitive-types are passed by value</a:t>
            </a:r>
          </a:p>
          <a:p>
            <a:r>
              <a:rPr lang="en-US" dirty="0"/>
              <a:t>References are passed by value</a:t>
            </a:r>
          </a:p>
          <a:p>
            <a:pPr lvl="1"/>
            <a:r>
              <a:rPr lang="en-US" dirty="0"/>
              <a:t>But not the value of the object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value of the reference</a:t>
            </a:r>
          </a:p>
          <a:p>
            <a:r>
              <a:rPr lang="en-US" dirty="0"/>
              <a:t>If you want to pass something by reference…</a:t>
            </a:r>
          </a:p>
          <a:p>
            <a:pPr lvl="1"/>
            <a:r>
              <a:rPr lang="en-US" dirty="0"/>
              <a:t>Wrap it in an object</a:t>
            </a:r>
          </a:p>
          <a:p>
            <a:pPr lvl="1"/>
            <a:r>
              <a:rPr lang="en-US" dirty="0"/>
              <a:t>And make it mutable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99" y="2367092"/>
            <a:ext cx="5819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7" y="2367092"/>
            <a:ext cx="1070610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37" y="3870656"/>
            <a:ext cx="8115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62" y="1695450"/>
            <a:ext cx="8020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for each expression, each element is assigned to another variable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X is a primitive type, element values are </a:t>
            </a:r>
            <a:r>
              <a:rPr lang="en-US" b="1" u="sng" dirty="0"/>
              <a:t>copied</a:t>
            </a:r>
            <a:r>
              <a:rPr lang="en-US" dirty="0"/>
              <a:t> into </a:t>
            </a:r>
            <a:r>
              <a:rPr lang="en-US" b="1" dirty="0"/>
              <a:t>item</a:t>
            </a:r>
            <a:r>
              <a:rPr lang="en-US" dirty="0"/>
              <a:t> variable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5774" y="2943742"/>
            <a:ext cx="6219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2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4" y="2214694"/>
            <a:ext cx="7248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Sometimes they are called </a:t>
            </a:r>
            <a:r>
              <a:rPr lang="en-US" b="1" dirty="0" err="1"/>
              <a:t>vararg</a:t>
            </a:r>
            <a:endParaRPr lang="en-US" dirty="0"/>
          </a:p>
          <a:p>
            <a:r>
              <a:rPr lang="en-US" dirty="0" err="1"/>
              <a:t>Varargs</a:t>
            </a:r>
            <a:r>
              <a:rPr lang="en-US" dirty="0"/>
              <a:t> are actually arrays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9" y="3675091"/>
            <a:ext cx="7115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544" y="1795948"/>
            <a:ext cx="6518587" cy="4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52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storage lives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Non-RAM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Remember : an object has </a:t>
            </a:r>
            <a:r>
              <a:rPr lang="en-US" b="1" i="1" dirty="0"/>
              <a:t>state</a:t>
            </a:r>
            <a:r>
              <a:rPr lang="en-US" dirty="0"/>
              <a:t>, </a:t>
            </a:r>
            <a:r>
              <a:rPr lang="en-US" b="1" i="1" dirty="0"/>
              <a:t>behavior</a:t>
            </a:r>
            <a:r>
              <a:rPr lang="en-US" dirty="0"/>
              <a:t> and </a:t>
            </a:r>
            <a:r>
              <a:rPr lang="en-US" b="1" i="1" dirty="0"/>
              <a:t>identity</a:t>
            </a:r>
          </a:p>
          <a:p>
            <a:r>
              <a:rPr lang="en-US" dirty="0"/>
              <a:t>Each object is stored in memory</a:t>
            </a:r>
          </a:p>
          <a:p>
            <a:r>
              <a:rPr lang="en-US" dirty="0"/>
              <a:t>Memory address </a:t>
            </a:r>
            <a:r>
              <a:rPr lang="en-US" b="1" dirty="0">
                <a:latin typeface="Constantia"/>
                <a:sym typeface="Wingdings" pitchFamily="2" charset="2"/>
              </a:rPr>
              <a:t>≈</a:t>
            </a:r>
            <a:r>
              <a:rPr lang="en-US" dirty="0">
                <a:latin typeface="Constantia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object identity</a:t>
            </a:r>
          </a:p>
          <a:p>
            <a:r>
              <a:rPr lang="en-US" dirty="0">
                <a:sym typeface="Wingdings" pitchFamily="2" charset="2"/>
              </a:rPr>
              <a:t>Memory content  object state</a:t>
            </a:r>
          </a:p>
          <a:p>
            <a:r>
              <a:rPr lang="en-US" dirty="0"/>
              <a:t>The behavior of an object is declared in its </a:t>
            </a:r>
            <a:r>
              <a:rPr lang="en-US" b="1" dirty="0"/>
              <a:t>class</a:t>
            </a:r>
            <a:r>
              <a:rPr lang="en-US" dirty="0"/>
              <a:t> </a:t>
            </a:r>
          </a:p>
          <a:p>
            <a:r>
              <a:rPr lang="en-US" dirty="0"/>
              <a:t>Class declaration is also stored in memory</a:t>
            </a:r>
          </a:p>
          <a:p>
            <a:pPr lvl="1"/>
            <a:r>
              <a:rPr lang="en-US" dirty="0"/>
              <a:t>But class declaration is stored once for each class</a:t>
            </a:r>
          </a:p>
          <a:p>
            <a:pPr lvl="1"/>
            <a:r>
              <a:rPr lang="en-US" dirty="0"/>
              <a:t>For each object a separate piece of memory is needed</a:t>
            </a:r>
          </a:p>
          <a:p>
            <a:pPr lvl="2"/>
            <a:r>
              <a:rPr lang="en-US" dirty="0"/>
              <a:t>To store its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49" y="1992448"/>
            <a:ext cx="4828409" cy="448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87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Fastest</a:t>
            </a:r>
          </a:p>
          <a:p>
            <a:r>
              <a:rPr lang="en-US" dirty="0"/>
              <a:t>Inside the CPU</a:t>
            </a:r>
          </a:p>
          <a:p>
            <a:r>
              <a:rPr lang="en-US" dirty="0"/>
              <a:t>Number of registers are limited</a:t>
            </a:r>
          </a:p>
          <a:p>
            <a:r>
              <a:rPr lang="en-US" dirty="0"/>
              <a:t>You don’t have direct control over registers</a:t>
            </a:r>
          </a:p>
          <a:p>
            <a:r>
              <a:rPr lang="en-US" dirty="0"/>
              <a:t>In assembly you have direct access to registers</a:t>
            </a:r>
          </a:p>
          <a:p>
            <a:r>
              <a:rPr lang="en-US" dirty="0"/>
              <a:t>C and C++ have access to this storage to some extent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RAM</a:t>
            </a:r>
          </a:p>
          <a:p>
            <a:r>
              <a:rPr lang="en-US" dirty="0"/>
              <a:t>Slower than register but less limited</a:t>
            </a:r>
          </a:p>
          <a:p>
            <a:r>
              <a:rPr lang="en-US" dirty="0"/>
              <a:t>Mechanism of function call in CPU</a:t>
            </a:r>
          </a:p>
          <a:p>
            <a:pPr lvl="1"/>
            <a:r>
              <a:rPr lang="en-US" dirty="0"/>
              <a:t>Stack pointer (</a:t>
            </a:r>
            <a:r>
              <a:rPr lang="en-US" dirty="0" err="1"/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 of CPU</a:t>
            </a:r>
          </a:p>
          <a:p>
            <a:r>
              <a:rPr lang="en-US" dirty="0"/>
              <a:t>Java references are (usually) placed on stack</a:t>
            </a:r>
          </a:p>
          <a:p>
            <a:r>
              <a:rPr lang="en-US" dirty="0"/>
              <a:t>Primitive data types are also (usually) located in stack</a:t>
            </a:r>
          </a:p>
          <a:p>
            <a:r>
              <a:rPr lang="en-US" dirty="0"/>
              <a:t>Java compiler must know the lifetime and size of all the items on the stack</a:t>
            </a:r>
          </a:p>
          <a:p>
            <a:r>
              <a:rPr lang="en-US" dirty="0"/>
              <a:t>Java objects themselves are not placed on the </a:t>
            </a:r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allows allocation of objects on the stack</a:t>
            </a:r>
          </a:p>
          <a:p>
            <a:r>
              <a:rPr lang="en-US" dirty="0"/>
              <a:t>E.g. this code creates an object on the stack</a:t>
            </a:r>
          </a:p>
          <a:p>
            <a:pPr algn="ctr">
              <a:buNone/>
            </a:pPr>
            <a:r>
              <a:rPr lang="en-US" dirty="0"/>
              <a:t>Person p;</a:t>
            </a:r>
          </a:p>
          <a:p>
            <a:r>
              <a:rPr lang="en-US" dirty="0"/>
              <a:t>In C++ it creates an object on the stack</a:t>
            </a:r>
          </a:p>
          <a:p>
            <a:r>
              <a:rPr lang="en-US" dirty="0"/>
              <a:t>In Java it creates only a reference on the stack</a:t>
            </a:r>
          </a:p>
          <a:p>
            <a:pPr lvl="1"/>
            <a:r>
              <a:rPr lang="en-US" dirty="0"/>
              <a:t>The actual object will be on Heap</a:t>
            </a:r>
          </a:p>
          <a:p>
            <a:r>
              <a:rPr lang="en-US" dirty="0"/>
              <a:t>C++ allows arrays of known size on stack</a:t>
            </a:r>
          </a:p>
          <a:p>
            <a:r>
              <a:rPr lang="en-US" dirty="0"/>
              <a:t>Java does not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vs.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information are available at compile time</a:t>
            </a:r>
          </a:p>
          <a:p>
            <a:r>
              <a:rPr lang="en-US" dirty="0"/>
              <a:t>Stack elements should be specified in compile time</a:t>
            </a:r>
          </a:p>
          <a:p>
            <a:pPr lvl="1"/>
            <a:r>
              <a:rPr lang="en-US" dirty="0"/>
              <a:t>So C++ allows these variables on stack: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array[10];</a:t>
            </a:r>
          </a:p>
          <a:p>
            <a:pPr lvl="2"/>
            <a:r>
              <a:rPr lang="en-US" dirty="0"/>
              <a:t>Person p;</a:t>
            </a:r>
          </a:p>
          <a:p>
            <a:r>
              <a:rPr lang="en-US" dirty="0"/>
              <a:t>Some information are not available at compile time</a:t>
            </a:r>
          </a:p>
          <a:p>
            <a:r>
              <a:rPr lang="en-US" dirty="0"/>
              <a:t>So variable length variables can not be on stack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n</a:t>
            </a:r>
            <a:r>
              <a:rPr lang="en-US" dirty="0"/>
              <a:t> is a variable “</a:t>
            </a:r>
            <a:r>
              <a:rPr lang="en-US" b="1" i="1" dirty="0" err="1"/>
              <a:t>int</a:t>
            </a:r>
            <a:r>
              <a:rPr lang="en-US" b="1" i="1" dirty="0"/>
              <a:t> array[n]</a:t>
            </a:r>
            <a:r>
              <a:rPr lang="en-US" dirty="0"/>
              <a:t> “ is not allowed in C++</a:t>
            </a:r>
          </a:p>
          <a:p>
            <a:r>
              <a:rPr lang="en-US" dirty="0"/>
              <a:t>Java is simple! No object on stack!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a general-purpose pool of memory </a:t>
            </a:r>
          </a:p>
          <a:p>
            <a:r>
              <a:rPr lang="en-US" dirty="0"/>
              <a:t>Also in the RAM area </a:t>
            </a:r>
          </a:p>
          <a:p>
            <a:r>
              <a:rPr lang="en-US" dirty="0"/>
              <a:t>All Java objects live here</a:t>
            </a:r>
          </a:p>
          <a:p>
            <a:r>
              <a:rPr lang="en-US" dirty="0"/>
              <a:t>The compiler doesn’t need to know the length of the variables</a:t>
            </a:r>
          </a:p>
          <a:p>
            <a:r>
              <a:rPr lang="en-US" b="1" i="1" dirty="0"/>
              <a:t>new </a:t>
            </a:r>
            <a:r>
              <a:rPr lang="en-US" dirty="0"/>
              <a:t>operator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the storage is allocated on the heap</a:t>
            </a:r>
          </a:p>
          <a:p>
            <a:r>
              <a:rPr lang="en-US" dirty="0"/>
              <a:t>The objects may become </a:t>
            </a:r>
            <a:r>
              <a:rPr lang="en-US" b="1" dirty="0"/>
              <a:t>garbage</a:t>
            </a:r>
          </a:p>
          <a:p>
            <a:pPr lvl="1"/>
            <a:r>
              <a:rPr lang="en-US" b="1" dirty="0"/>
              <a:t>Garbage </a:t>
            </a:r>
            <a:r>
              <a:rPr lang="en-US" b="1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heap is split up into </a:t>
            </a:r>
            <a:r>
              <a:rPr lang="en-US" b="1" i="1" dirty="0"/>
              <a:t>generations</a:t>
            </a:r>
          </a:p>
          <a:p>
            <a:r>
              <a:rPr lang="en-US" b="1" dirty="0"/>
              <a:t>The young generation </a:t>
            </a:r>
          </a:p>
          <a:p>
            <a:pPr lvl="1"/>
            <a:r>
              <a:rPr lang="en-US" dirty="0"/>
              <a:t>stores short-lived objects that are created and immediately garbage collected</a:t>
            </a:r>
          </a:p>
          <a:p>
            <a:r>
              <a:rPr lang="en-US" b="1" dirty="0"/>
              <a:t>The Old generation</a:t>
            </a:r>
          </a:p>
          <a:p>
            <a:pPr lvl="1"/>
            <a:r>
              <a:rPr lang="en-US" dirty="0"/>
              <a:t>Objects that persist longer are moved to the old generation </a:t>
            </a:r>
          </a:p>
          <a:p>
            <a:pPr lvl="1"/>
            <a:r>
              <a:rPr lang="en-US" dirty="0"/>
              <a:t>also called the tenured generation</a:t>
            </a:r>
          </a:p>
          <a:p>
            <a:r>
              <a:rPr lang="en-US" b="1" dirty="0"/>
              <a:t>The permanent generation (or </a:t>
            </a:r>
            <a:r>
              <a:rPr lang="en-US" b="1" dirty="0" err="1"/>
              <a:t>permgen</a:t>
            </a:r>
            <a:r>
              <a:rPr lang="en-US" b="1" dirty="0"/>
              <a:t>) </a:t>
            </a:r>
          </a:p>
          <a:p>
            <a:pPr lvl="1"/>
            <a:r>
              <a:rPr lang="en-US" dirty="0"/>
              <a:t>is used for class definitions and associated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i="1" dirty="0"/>
              <a:t>new</a:t>
            </a:r>
            <a:r>
              <a:rPr lang="en-US" dirty="0"/>
              <a:t> is not efficient for these small variables</a:t>
            </a:r>
          </a:p>
          <a:p>
            <a:pPr algn="ctr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algn="ctr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In these cases, automatic variable is created </a:t>
            </a:r>
          </a:p>
          <a:p>
            <a:pPr lvl="1"/>
            <a:r>
              <a:rPr lang="en-US" dirty="0"/>
              <a:t>that is </a:t>
            </a:r>
            <a:r>
              <a:rPr lang="en-US" i="1" dirty="0"/>
              <a:t>not a reference</a:t>
            </a:r>
          </a:p>
          <a:p>
            <a:r>
              <a:rPr lang="en-US" dirty="0"/>
              <a:t>The variable holds the value directly</a:t>
            </a:r>
          </a:p>
          <a:p>
            <a:r>
              <a:rPr lang="en-US" dirty="0"/>
              <a:t>It’s placed on the stack</a:t>
            </a:r>
          </a:p>
          <a:p>
            <a:pPr lvl="1"/>
            <a:r>
              <a:rPr lang="en-US" dirty="0"/>
              <a:t>Much more efficient</a:t>
            </a:r>
          </a:p>
          <a:p>
            <a:r>
              <a:rPr lang="en-US" dirty="0"/>
              <a:t>When these primitives are not stored on stack?</a:t>
            </a:r>
          </a:p>
          <a:p>
            <a:pPr lvl="1"/>
            <a:r>
              <a:rPr lang="en-US" dirty="0"/>
              <a:t>When they are inside an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Used to represent primitive values when an Object is required</a:t>
            </a:r>
          </a:p>
          <a:p>
            <a:r>
              <a:rPr lang="en-US" dirty="0"/>
              <a:t>All of them are </a:t>
            </a:r>
            <a:r>
              <a:rPr lang="en-US" b="1" dirty="0"/>
              <a:t>immutable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2061" y="3102775"/>
            <a:ext cx="4285140" cy="268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30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90702" y="2214694"/>
            <a:ext cx="581059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creates a new object from specified type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new String();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new Book();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(); </a:t>
            </a:r>
          </a:p>
          <a:p>
            <a:r>
              <a:rPr lang="en-US" dirty="0"/>
              <a:t>Primitive types are not referenced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6492" y="4303135"/>
            <a:ext cx="523876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92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operator creates a new object from the specified type</a:t>
            </a:r>
          </a:p>
          <a:p>
            <a:r>
              <a:rPr lang="en-US" dirty="0"/>
              <a:t>Returns the reference to the created object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String();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/>
              </a:rPr>
              <a:t>Dog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Dog();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/>
              </a:rPr>
              <a:t>Rectangle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rectangle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Rectangle();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Remember C++ pointers</a:t>
            </a:r>
          </a:p>
          <a:p>
            <a:r>
              <a:rPr lang="en-US" dirty="0"/>
              <a:t>When you declare an object, you declare its reference</a:t>
            </a:r>
          </a:p>
          <a:p>
            <a:r>
              <a:rPr lang="en-US" dirty="0" smtClean="0"/>
              <a:t>Exception</a:t>
            </a:r>
            <a:r>
              <a:rPr lang="en-US" dirty="0"/>
              <a:t>: ?</a:t>
            </a:r>
          </a:p>
          <a:p>
            <a:pPr lvl="1"/>
            <a:r>
              <a:rPr lang="en-US" dirty="0"/>
              <a:t>Primitive types</a:t>
            </a:r>
          </a:p>
          <a:p>
            <a:r>
              <a:rPr lang="en-US" dirty="0"/>
              <a:t>Primitive types are not actually objects</a:t>
            </a:r>
          </a:p>
          <a:p>
            <a:pPr lvl="1"/>
            <a:r>
              <a:rPr lang="en-US" dirty="0"/>
              <a:t>They can not have references</a:t>
            </a:r>
          </a:p>
          <a:p>
            <a:r>
              <a:rPr lang="en-US" dirty="0"/>
              <a:t>Java references are different from C++ </a:t>
            </a:r>
            <a:r>
              <a:rPr lang="en-US" dirty="0" smtClean="0"/>
              <a:t>pointers and references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83" y="3380644"/>
            <a:ext cx="5460217" cy="8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code will not create an object: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just creates a reference</a:t>
            </a:r>
          </a:p>
          <a:p>
            <a:r>
              <a:rPr lang="en-US" dirty="0"/>
              <a:t>This is a key difference between Java and C++</a:t>
            </a:r>
          </a:p>
          <a:p>
            <a:r>
              <a:rPr lang="en-US" dirty="0"/>
              <a:t>You can not use “</a:t>
            </a:r>
            <a:r>
              <a:rPr lang="en-US" dirty="0" smtClean="0"/>
              <a:t>s”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s” </a:t>
            </a:r>
            <a:r>
              <a:rPr lang="en-US" dirty="0"/>
              <a:t>is </a:t>
            </a:r>
            <a:r>
              <a:rPr lang="en-US" b="1" dirty="0"/>
              <a:t>null</a:t>
            </a:r>
          </a:p>
          <a:p>
            <a:r>
              <a:rPr lang="en-US" b="1" dirty="0"/>
              <a:t>null </a:t>
            </a:r>
            <a:r>
              <a:rPr lang="en-US" dirty="0"/>
              <a:t>value in java</a:t>
            </a:r>
          </a:p>
          <a:p>
            <a:r>
              <a:rPr lang="en-US" dirty="0"/>
              <a:t>You should connect </a:t>
            </a:r>
            <a:r>
              <a:rPr lang="en-US" b="1" dirty="0"/>
              <a:t>references</a:t>
            </a:r>
            <a:r>
              <a:rPr lang="en-US" dirty="0"/>
              <a:t> to real </a:t>
            </a:r>
            <a:r>
              <a:rPr lang="en-US" b="1" dirty="0"/>
              <a:t>object</a:t>
            </a:r>
            <a:r>
              <a:rPr lang="en-US" dirty="0"/>
              <a:t>s</a:t>
            </a:r>
          </a:p>
          <a:p>
            <a:r>
              <a:rPr lang="en-US" dirty="0"/>
              <a:t>How to create objects?</a:t>
            </a:r>
          </a:p>
          <a:p>
            <a:pPr lvl="1"/>
            <a:r>
              <a:rPr lang="en-US" dirty="0"/>
              <a:t>new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017087"/>
            <a:ext cx="4814800" cy="7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new</a:t>
            </a:r>
            <a:r>
              <a:rPr lang="en-US" dirty="0"/>
              <a:t> creates a piece of memory</a:t>
            </a:r>
          </a:p>
          <a:p>
            <a:r>
              <a:rPr lang="en-US" dirty="0"/>
              <a:t>Returns its reference</a:t>
            </a:r>
          </a:p>
          <a:p>
            <a:r>
              <a:rPr lang="en-US" dirty="0"/>
              <a:t>Where is the piece of memory?</a:t>
            </a:r>
          </a:p>
          <a:p>
            <a:pPr lvl="1"/>
            <a:r>
              <a:rPr lang="en-US" dirty="0"/>
              <a:t>In </a:t>
            </a:r>
            <a:r>
              <a:rPr lang="en-US" b="1" i="1" dirty="0"/>
              <a:t>Heap</a:t>
            </a:r>
          </a:p>
          <a:p>
            <a:r>
              <a:rPr lang="en-US" dirty="0"/>
              <a:t>Where is the Heap?</a:t>
            </a:r>
          </a:p>
          <a:p>
            <a:pPr lvl="1"/>
            <a:r>
              <a:rPr lang="en-US" dirty="0"/>
              <a:t>Later…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3273</TotalTime>
  <Words>1207</Words>
  <Application>Microsoft Office PowerPoint</Application>
  <PresentationFormat>Widescreen</PresentationFormat>
  <Paragraphs>306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Constantia</vt:lpstr>
      <vt:lpstr>Courier New</vt:lpstr>
      <vt:lpstr>Tw Cen MT</vt:lpstr>
      <vt:lpstr>Wingdings</vt:lpstr>
      <vt:lpstr>Wingdings 2</vt:lpstr>
      <vt:lpstr>Droplet</vt:lpstr>
      <vt:lpstr>Advanced Programming</vt:lpstr>
      <vt:lpstr>Agenda</vt:lpstr>
      <vt:lpstr>PowerPoint Presentation</vt:lpstr>
      <vt:lpstr>Object Memory</vt:lpstr>
      <vt:lpstr>new Operator</vt:lpstr>
      <vt:lpstr>new</vt:lpstr>
      <vt:lpstr>Object References</vt:lpstr>
      <vt:lpstr>Create Objects</vt:lpstr>
      <vt:lpstr>new</vt:lpstr>
      <vt:lpstr>Array in java</vt:lpstr>
      <vt:lpstr>Primitive-Type Array Sample</vt:lpstr>
      <vt:lpstr>Array Samples</vt:lpstr>
      <vt:lpstr>Array References</vt:lpstr>
      <vt:lpstr>PowerPoint Presentation</vt:lpstr>
      <vt:lpstr>What Does Happen to Students After Method Invocation?</vt:lpstr>
      <vt:lpstr>Object Destruction</vt:lpstr>
      <vt:lpstr>What is the output of this code?</vt:lpstr>
      <vt:lpstr>Example</vt:lpstr>
      <vt:lpstr>Example</vt:lpstr>
      <vt:lpstr>Objects in Memory</vt:lpstr>
      <vt:lpstr>Parameter Passing Styles</vt:lpstr>
      <vt:lpstr>What happens in a method call</vt:lpstr>
      <vt:lpstr>C++ Parameter Passing</vt:lpstr>
      <vt:lpstr>PowerPoint Presentation</vt:lpstr>
      <vt:lpstr>PowerPoint Presentation</vt:lpstr>
      <vt:lpstr>Java Parameter Passing</vt:lpstr>
      <vt:lpstr>PowerPoint Presentation</vt:lpstr>
      <vt:lpstr>Swap</vt:lpstr>
      <vt:lpstr>Swap</vt:lpstr>
      <vt:lpstr>Call by reference in C++</vt:lpstr>
      <vt:lpstr>In java</vt:lpstr>
      <vt:lpstr>Example</vt:lpstr>
      <vt:lpstr>Example</vt:lpstr>
      <vt:lpstr>For Each</vt:lpstr>
      <vt:lpstr>For Each (2)</vt:lpstr>
      <vt:lpstr>Variable argument lists</vt:lpstr>
      <vt:lpstr>Variable argument lists</vt:lpstr>
      <vt:lpstr>Quiz!</vt:lpstr>
      <vt:lpstr>Where storage lives</vt:lpstr>
      <vt:lpstr>Memory Hierarchy</vt:lpstr>
      <vt:lpstr>Registers</vt:lpstr>
      <vt:lpstr>The Stack</vt:lpstr>
      <vt:lpstr>The stack (cont.)</vt:lpstr>
      <vt:lpstr>Compile time vs. Run time</vt:lpstr>
      <vt:lpstr>The Heap</vt:lpstr>
      <vt:lpstr>Heap Generations</vt:lpstr>
      <vt:lpstr>Primitive Types</vt:lpstr>
      <vt:lpstr>Primitive Wrapper Classes</vt:lpstr>
      <vt:lpstr>Sample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223</cp:revision>
  <dcterms:created xsi:type="dcterms:W3CDTF">2017-09-09T03:23:22Z</dcterms:created>
  <dcterms:modified xsi:type="dcterms:W3CDTF">2021-02-21T07:41:11Z</dcterms:modified>
</cp:coreProperties>
</file>