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up.i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Fall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Constructor is a special method</a:t>
            </a:r>
          </a:p>
          <a:p>
            <a:r>
              <a:rPr lang="en-US" dirty="0"/>
              <a:t>With the same name as the class</a:t>
            </a:r>
          </a:p>
          <a:p>
            <a:r>
              <a:rPr lang="en-US" dirty="0"/>
              <a:t>Without any return type</a:t>
            </a:r>
          </a:p>
          <a:p>
            <a:r>
              <a:rPr lang="en-US" dirty="0"/>
              <a:t>A constructor is called when an object is instantiated</a:t>
            </a:r>
          </a:p>
          <a:p>
            <a:pPr lvl="1"/>
            <a:r>
              <a:rPr lang="en-US" dirty="0"/>
              <a:t>No invalid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5273" y="1860740"/>
            <a:ext cx="703695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06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Constructors </a:t>
            </a:r>
            <a:r>
              <a:rPr lang="en-US" dirty="0"/>
              <a:t>may have parameters</a:t>
            </a:r>
          </a:p>
          <a:p>
            <a:endParaRPr lang="en-US" dirty="0"/>
          </a:p>
          <a:p>
            <a:r>
              <a:rPr lang="en-US" dirty="0"/>
              <a:t>Default constructor : no parameter</a:t>
            </a:r>
          </a:p>
          <a:p>
            <a:pPr lvl="1"/>
            <a:r>
              <a:rPr lang="en-US" dirty="0"/>
              <a:t>Is implicitly implemented</a:t>
            </a:r>
          </a:p>
          <a:p>
            <a:pPr lvl="1"/>
            <a:r>
              <a:rPr lang="en-US" dirty="0"/>
              <a:t>You can write your own default-constructor</a:t>
            </a:r>
          </a:p>
          <a:p>
            <a:pPr lvl="1"/>
            <a:r>
              <a:rPr lang="en-US" dirty="0"/>
              <a:t>If you write any constructor, default implicit constructor is vanished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0977" y="80575"/>
            <a:ext cx="8858250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2085719" y="2528843"/>
            <a:ext cx="7632848" cy="108012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702343" y="2312819"/>
            <a:ext cx="2376264" cy="54006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85719" y="3680971"/>
            <a:ext cx="8352928" cy="108012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206399" y="4293039"/>
            <a:ext cx="2376264" cy="540060"/>
          </a:xfrm>
          <a:prstGeom prst="roundRect">
            <a:avLst/>
          </a:prstGeom>
          <a:solidFill>
            <a:schemeClr val="accent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922" y="546561"/>
            <a:ext cx="88582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47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 needs no destructor</a:t>
            </a:r>
          </a:p>
          <a:p>
            <a:r>
              <a:rPr lang="en-US" dirty="0"/>
              <a:t>Destructor method in C++</a:t>
            </a:r>
          </a:p>
          <a:p>
            <a:r>
              <a:rPr lang="en-US" dirty="0"/>
              <a:t>Java has a finalize() method</a:t>
            </a:r>
          </a:p>
          <a:p>
            <a:r>
              <a:rPr lang="en-US" dirty="0"/>
              <a:t>You can implement it for your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Java </a:t>
            </a:r>
            <a:r>
              <a:rPr lang="en-US" dirty="0"/>
              <a:t>has no destructor</a:t>
            </a:r>
          </a:p>
          <a:p>
            <a:r>
              <a:rPr lang="en-US" dirty="0"/>
              <a:t>Java has a special method: </a:t>
            </a:r>
            <a:r>
              <a:rPr lang="en-US" b="1" dirty="0"/>
              <a:t>finalize</a:t>
            </a:r>
          </a:p>
          <a:p>
            <a:r>
              <a:rPr lang="en-US" dirty="0" err="1"/>
              <a:t>finilize</a:t>
            </a:r>
            <a:r>
              <a:rPr lang="en-US" dirty="0"/>
              <a:t>() is called when the object is </a:t>
            </a:r>
            <a:r>
              <a:rPr lang="en-US" b="1" dirty="0"/>
              <a:t>garbage-collected</a:t>
            </a:r>
          </a:p>
          <a:p>
            <a:r>
              <a:rPr lang="en-US" dirty="0"/>
              <a:t>If garbage collector is not invoked</a:t>
            </a:r>
          </a:p>
          <a:p>
            <a:pPr lvl="1"/>
            <a:r>
              <a:rPr lang="en-US" i="1" dirty="0"/>
              <a:t>finalize()</a:t>
            </a:r>
            <a:r>
              <a:rPr lang="en-US" dirty="0"/>
              <a:t> method is not called</a:t>
            </a:r>
          </a:p>
          <a:p>
            <a:r>
              <a:rPr lang="en-US" dirty="0"/>
              <a:t>Why we may need finalize?</a:t>
            </a:r>
          </a:p>
          <a:p>
            <a:r>
              <a:rPr lang="en-US" dirty="0"/>
              <a:t>Garbage collection is only about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30195" y="101352"/>
            <a:ext cx="8686800" cy="65680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Circle 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0000C0"/>
                </a:solidFill>
                <a:latin typeface="Courier New"/>
              </a:rPr>
              <a:t>radius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Circle(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r) 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00C0"/>
                </a:solidFill>
                <a:latin typeface="Courier New"/>
              </a:rPr>
              <a:t>		radius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= r;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"Circle [radius="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dirty="0" smtClean="0">
                <a:solidFill>
                  <a:srgbClr val="0000C0"/>
                </a:solidFill>
                <a:latin typeface="Courier New"/>
              </a:rPr>
              <a:t>radius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dirty="0" smtClean="0">
                <a:solidFill>
                  <a:srgbClr val="2A00FF"/>
                </a:solidFill>
                <a:latin typeface="Courier New"/>
              </a:rPr>
              <a:t>"]"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finalize()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Throwable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i="1" dirty="0" smtClean="0">
                <a:solidFill>
                  <a:srgbClr val="2A00FF"/>
                </a:solidFill>
                <a:latin typeface="Courier New"/>
              </a:rPr>
              <a:t>"Finalize: "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i="1" dirty="0" err="1" smtClean="0">
                <a:solidFill>
                  <a:srgbClr val="000000"/>
                </a:solidFill>
                <a:latin typeface="Courier New"/>
              </a:rPr>
              <a:t>toString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		f();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i="1" dirty="0" err="1" smtClean="0">
                <a:solidFill>
                  <a:srgbClr val="000000"/>
                </a:solidFill>
                <a:latin typeface="Courier New"/>
              </a:rPr>
              <a:t>gc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f() 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	Circle c = </a:t>
            </a:r>
            <a:r>
              <a:rPr lang="en-US" sz="1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 Circle(2);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400" b="1" i="1" dirty="0" smtClean="0">
                <a:solidFill>
                  <a:srgbClr val="000000"/>
                </a:solidFill>
                <a:latin typeface="Courier New"/>
              </a:rPr>
              <a:t>(c);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4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3970" y="2845296"/>
            <a:ext cx="7632848" cy="108012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66947" y="4489795"/>
            <a:ext cx="1944216" cy="36004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5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 How to Program (9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Thinking in Java (Fourth Edition)</a:t>
            </a:r>
          </a:p>
          <a:p>
            <a:pPr lvl="1"/>
            <a:r>
              <a:rPr lang="en-US" dirty="0"/>
              <a:t>Bruce </a:t>
            </a:r>
            <a:r>
              <a:rPr lang="en-US" dirty="0" err="1"/>
              <a:t>Eckel</a:t>
            </a:r>
            <a:endParaRPr lang="en-US" dirty="0"/>
          </a:p>
          <a:p>
            <a:r>
              <a:rPr lang="en-US" dirty="0" smtClean="0">
                <a:hlinkClick r:id="rId2"/>
              </a:rPr>
              <a:t>Java cup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81" y="2366963"/>
            <a:ext cx="3424237" cy="3424237"/>
          </a:xfrm>
        </p:spPr>
      </p:pic>
    </p:spTree>
    <p:extLst>
      <p:ext uri="{BB962C8B-B14F-4D97-AF65-F5344CB8AC3E}">
        <p14:creationId xmlns:p14="http://schemas.microsoft.com/office/powerpoint/2010/main" val="3875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methods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No Destructor</a:t>
            </a:r>
          </a:p>
          <a:p>
            <a:r>
              <a:rPr lang="en-US" dirty="0"/>
              <a:t>Initialization</a:t>
            </a:r>
          </a:p>
          <a:p>
            <a:r>
              <a:rPr lang="en-US" dirty="0" smtClean="0"/>
              <a:t>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3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instantiated object, is not a ready object</a:t>
            </a:r>
          </a:p>
          <a:p>
            <a:r>
              <a:rPr lang="en-US" dirty="0"/>
              <a:t>It may be and invalid object</a:t>
            </a:r>
          </a:p>
          <a:p>
            <a:pPr lvl="1"/>
            <a:r>
              <a:rPr lang="en-US" dirty="0"/>
              <a:t>Person p = new Person();</a:t>
            </a:r>
          </a:p>
          <a:p>
            <a:pPr lvl="1"/>
            <a:r>
              <a:rPr lang="en-US" b="1" i="1" dirty="0"/>
              <a:t>p</a:t>
            </a:r>
            <a:r>
              <a:rPr lang="en-US" dirty="0"/>
              <a:t> is an object without name, id and, …</a:t>
            </a:r>
          </a:p>
          <a:p>
            <a:pPr lvl="1"/>
            <a:r>
              <a:rPr lang="en-US" b="1" i="1" dirty="0"/>
              <a:t>p</a:t>
            </a:r>
            <a:r>
              <a:rPr lang="en-US" dirty="0"/>
              <a:t> is an invalid object</a:t>
            </a:r>
          </a:p>
          <a:p>
            <a:r>
              <a:rPr lang="en-US" dirty="0"/>
              <a:t>It should be initialized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7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Student {</a:t>
            </a:r>
          </a:p>
          <a:p>
            <a:pPr>
              <a:buNone/>
            </a:pPr>
            <a:r>
              <a:rPr lang="en-US" b="1" dirty="0">
                <a:solidFill>
                  <a:srgbClr val="3F7F5F"/>
                </a:solidFill>
                <a:latin typeface="Courier New"/>
              </a:rPr>
              <a:t>		//Mandatory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b="1" dirty="0">
                <a:solidFill>
                  <a:srgbClr val="3F7F5F"/>
                </a:solidFill>
                <a:latin typeface="Courier New"/>
              </a:rPr>
              <a:t>	//Optional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	private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homepage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...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0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19498" y="219226"/>
            <a:ext cx="8229600" cy="60388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1800" b="1" dirty="0" smtClean="0">
              <a:solidFill>
                <a:srgbClr val="7F0055"/>
              </a:solidFill>
              <a:latin typeface="Courier New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(String name)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	if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(name !=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&amp;&amp; !</a:t>
            </a:r>
            <a:r>
              <a:rPr lang="en-US" sz="18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.equals(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name.trim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()) &amp;&amp;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name.matches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smtClean="0">
                <a:solidFill>
                  <a:srgbClr val="2A00FF"/>
                </a:solidFill>
                <a:latin typeface="Courier New"/>
              </a:rPr>
              <a:t>"[a-</a:t>
            </a:r>
            <a:r>
              <a:rPr lang="en-US" sz="1800" b="1" dirty="0" err="1" smtClean="0">
                <a:solidFill>
                  <a:srgbClr val="2A00FF"/>
                </a:solidFill>
                <a:latin typeface="Courier New"/>
              </a:rPr>
              <a:t>zA</a:t>
            </a:r>
            <a:r>
              <a:rPr lang="en-US" sz="1800" b="1" dirty="0" smtClean="0">
                <a:solidFill>
                  <a:srgbClr val="2A00FF"/>
                </a:solidFill>
                <a:latin typeface="Courier New"/>
              </a:rPr>
              <a:t>-Z ]+"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))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			this.</a:t>
            </a:r>
            <a:r>
              <a:rPr lang="en-US" sz="1800" b="1" dirty="0" smtClean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= name;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800" b="1" dirty="0" smtClean="0">
              <a:latin typeface="Courier New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setId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id)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	if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(id &gt; 10000000 &amp;&amp; id &lt; 100000000)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		this.</a:t>
            </a:r>
            <a:r>
              <a:rPr lang="en-US" sz="1800" b="1" dirty="0" smtClean="0">
                <a:solidFill>
                  <a:srgbClr val="0000C0"/>
                </a:solidFill>
                <a:latin typeface="Courier New"/>
              </a:rPr>
              <a:t>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= id;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</a:rPr>
              <a:t>setHomepage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(String homepage)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800" b="1" dirty="0" smtClean="0">
                <a:solidFill>
                  <a:srgbClr val="0000C0"/>
                </a:solidFill>
                <a:latin typeface="Courier New"/>
              </a:rPr>
              <a:t>homepage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= homepage;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82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init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(String name,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id)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setName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(name);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setId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(id);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8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Student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Student();</a:t>
            </a:r>
          </a:p>
          <a:p>
            <a:pPr>
              <a:buNone/>
            </a:pPr>
            <a:r>
              <a:rPr lang="en-US" b="1" dirty="0">
                <a:solidFill>
                  <a:srgbClr val="3F7F5F"/>
                </a:solidFill>
                <a:latin typeface="Courier New"/>
              </a:rPr>
              <a:t>		// </a:t>
            </a:r>
            <a:r>
              <a:rPr lang="en-US" b="1" dirty="0" err="1">
                <a:solidFill>
                  <a:srgbClr val="3F7F5F"/>
                </a:solidFill>
                <a:latin typeface="Courier New"/>
              </a:rPr>
              <a:t>st</a:t>
            </a:r>
            <a:r>
              <a:rPr lang="en-US" b="1" dirty="0">
                <a:solidFill>
                  <a:srgbClr val="3F7F5F"/>
                </a:solidFill>
                <a:latin typeface="Courier New"/>
              </a:rPr>
              <a:t> is an invalid object now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st.init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"Hossein 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Alizadeh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, 45205068);</a:t>
            </a:r>
          </a:p>
          <a:p>
            <a:pPr>
              <a:buNone/>
            </a:pPr>
            <a:r>
              <a:rPr lang="en-US" b="1" dirty="0">
                <a:solidFill>
                  <a:srgbClr val="3F7F5F"/>
                </a:solidFill>
                <a:latin typeface="Courier New"/>
              </a:rPr>
              <a:t>		// </a:t>
            </a:r>
            <a:r>
              <a:rPr lang="en-US" b="1" dirty="0" err="1">
                <a:solidFill>
                  <a:srgbClr val="3F7F5F"/>
                </a:solidFill>
                <a:latin typeface="Courier New"/>
              </a:rPr>
              <a:t>st</a:t>
            </a:r>
            <a:r>
              <a:rPr lang="en-US" b="1" dirty="0">
                <a:solidFill>
                  <a:srgbClr val="3F7F5F"/>
                </a:solidFill>
                <a:latin typeface="Courier New"/>
              </a:rPr>
              <a:t> is initialized now. ready to be used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st.getName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st.getId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Circle c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Circle();</a:t>
            </a: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c.init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(12);</a:t>
            </a:r>
          </a:p>
          <a:p>
            <a:pPr>
              <a:buNone/>
            </a:pPr>
            <a:endParaRPr lang="en-US" b="1" dirty="0"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Book b1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Book();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b1.init(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“</a:t>
            </a:r>
            <a:r>
              <a:rPr lang="fa-IR" b="1" dirty="0">
                <a:solidFill>
                  <a:srgbClr val="2A00FF"/>
                </a:solidFill>
                <a:latin typeface="Courier New"/>
              </a:rPr>
              <a:t>من او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”, “</a:t>
            </a:r>
            <a:r>
              <a:rPr lang="fa-IR" b="1" dirty="0">
                <a:solidFill>
                  <a:srgbClr val="2A00FF"/>
                </a:solidFill>
                <a:latin typeface="Courier New"/>
              </a:rPr>
              <a:t>رضا اميرخانی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”</a:t>
            </a:r>
            <a:r>
              <a:rPr lang="en-US" b="1" dirty="0"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Book b2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Book();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b2.init(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“</a:t>
            </a:r>
            <a:r>
              <a:rPr lang="fa-IR" b="1" dirty="0">
                <a:solidFill>
                  <a:srgbClr val="2A00FF"/>
                </a:solidFill>
                <a:latin typeface="Courier New"/>
              </a:rPr>
              <a:t>شاهنامه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”, “</a:t>
            </a:r>
            <a:r>
              <a:rPr lang="fa-IR" b="1" dirty="0">
                <a:solidFill>
                  <a:srgbClr val="2A00FF"/>
                </a:solidFill>
                <a:latin typeface="Courier New"/>
              </a:rPr>
              <a:t>ابوالقاسم فردوسی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”</a:t>
            </a:r>
            <a:r>
              <a:rPr lang="en-US" b="1" dirty="0">
                <a:latin typeface="Courier New"/>
              </a:rPr>
              <a:t>);</a:t>
            </a:r>
            <a:endParaRPr lang="fa-IR" b="1" dirty="0">
              <a:latin typeface="Courier New"/>
            </a:endParaRP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are the disadvantages of </a:t>
            </a:r>
            <a:r>
              <a:rPr lang="en-US" b="1" i="1" dirty="0" err="1"/>
              <a:t>init</a:t>
            </a:r>
            <a:r>
              <a:rPr lang="en-US" b="1" i="1" dirty="0"/>
              <a:t>()</a:t>
            </a:r>
            <a:r>
              <a:rPr lang="en-US" dirty="0"/>
              <a:t> method?</a:t>
            </a:r>
          </a:p>
          <a:p>
            <a:endParaRPr lang="fa-IR" dirty="0"/>
          </a:p>
          <a:p>
            <a:r>
              <a:rPr lang="en-US" dirty="0" err="1"/>
              <a:t>Init</a:t>
            </a:r>
            <a:r>
              <a:rPr lang="en-US" dirty="0"/>
              <a:t> method is invoked manually</a:t>
            </a:r>
            <a:endParaRPr lang="fa-IR" dirty="0"/>
          </a:p>
          <a:p>
            <a:r>
              <a:rPr lang="en-US" dirty="0"/>
              <a:t>There is no guarantee for </a:t>
            </a:r>
            <a:r>
              <a:rPr lang="en-US" dirty="0" err="1"/>
              <a:t>init</a:t>
            </a:r>
            <a:r>
              <a:rPr lang="en-US" dirty="0"/>
              <a:t> invocation</a:t>
            </a:r>
            <a:endParaRPr lang="fa-IR" dirty="0"/>
          </a:p>
          <a:p>
            <a:r>
              <a:rPr lang="en-US" dirty="0"/>
              <a:t>Before calling </a:t>
            </a:r>
            <a:r>
              <a:rPr lang="en-US" dirty="0" err="1"/>
              <a:t>init</a:t>
            </a:r>
            <a:r>
              <a:rPr lang="en-US" dirty="0"/>
              <a:t> method, the object has an invalid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1719</TotalTime>
  <Words>324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Tw Cen MT</vt:lpstr>
      <vt:lpstr>Droplet</vt:lpstr>
      <vt:lpstr>Advanced Programming</vt:lpstr>
      <vt:lpstr>Agenda</vt:lpstr>
      <vt:lpstr>Initialization</vt:lpstr>
      <vt:lpstr>PowerPoint Presentation</vt:lpstr>
      <vt:lpstr>PowerPoint Presentation</vt:lpstr>
      <vt:lpstr>Initialization Method</vt:lpstr>
      <vt:lpstr>Using the Object</vt:lpstr>
      <vt:lpstr>Other Examples</vt:lpstr>
      <vt:lpstr>init() Method</vt:lpstr>
      <vt:lpstr>Constructors</vt:lpstr>
      <vt:lpstr>Constructor example</vt:lpstr>
      <vt:lpstr>Default Constructor</vt:lpstr>
      <vt:lpstr>PowerPoint Presentation</vt:lpstr>
      <vt:lpstr>PowerPoint Presentation</vt:lpstr>
      <vt:lpstr>Destructor</vt:lpstr>
      <vt:lpstr>Finalize method</vt:lpstr>
      <vt:lpstr>PowerPoint Presentation</vt:lpstr>
      <vt:lpstr>References</vt:lpstr>
      <vt:lpstr>Any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Windows User</dc:creator>
  <cp:lastModifiedBy>Microsoft account</cp:lastModifiedBy>
  <cp:revision>195</cp:revision>
  <dcterms:created xsi:type="dcterms:W3CDTF">2017-09-09T03:23:22Z</dcterms:created>
  <dcterms:modified xsi:type="dcterms:W3CDTF">2021-02-21T07:40:44Z</dcterms:modified>
</cp:coreProperties>
</file>