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328" r:id="rId4"/>
    <p:sldId id="276" r:id="rId5"/>
    <p:sldId id="277" r:id="rId6"/>
    <p:sldId id="329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9" r:id="rId47"/>
    <p:sldId id="317" r:id="rId48"/>
    <p:sldId id="321" r:id="rId49"/>
    <p:sldId id="318" r:id="rId50"/>
    <p:sldId id="320" r:id="rId51"/>
    <p:sldId id="322" r:id="rId52"/>
    <p:sldId id="323" r:id="rId53"/>
    <p:sldId id="324" r:id="rId54"/>
    <p:sldId id="325" r:id="rId55"/>
    <p:sldId id="326" r:id="rId56"/>
    <p:sldId id="327" r:id="rId57"/>
    <p:sldId id="273" r:id="rId58"/>
    <p:sldId id="274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javacup.ir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mtClean="0"/>
              <a:t>Fall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package contains a group of </a:t>
            </a:r>
            <a:r>
              <a:rPr lang="en-US" dirty="0" smtClean="0"/>
              <a:t>classes</a:t>
            </a:r>
            <a:endParaRPr lang="en-US" dirty="0"/>
          </a:p>
          <a:p>
            <a:r>
              <a:rPr lang="en-US" dirty="0"/>
              <a:t>Organized together under a single </a:t>
            </a:r>
            <a:r>
              <a:rPr lang="en-US" b="1" i="1" dirty="0"/>
              <a:t>namespace</a:t>
            </a:r>
          </a:p>
          <a:p>
            <a:r>
              <a:rPr lang="en-US" dirty="0" smtClean="0"/>
              <a:t>Packages </a:t>
            </a:r>
            <a:r>
              <a:rPr lang="en-US" dirty="0"/>
              <a:t>organize classes belonging to the </a:t>
            </a:r>
            <a:r>
              <a:rPr lang="en-US" b="1" dirty="0"/>
              <a:t>same category</a:t>
            </a:r>
            <a:r>
              <a:rPr lang="en-US" dirty="0"/>
              <a:t> or providing </a:t>
            </a:r>
            <a:r>
              <a:rPr lang="en-US" b="1" dirty="0"/>
              <a:t>similar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package provides a unique namespace for the types it contains</a:t>
            </a:r>
          </a:p>
          <a:p>
            <a:r>
              <a:rPr lang="en-US" dirty="0" smtClean="0"/>
              <a:t>Classes </a:t>
            </a:r>
            <a:r>
              <a:rPr lang="en-US" dirty="0"/>
              <a:t>in one package has </a:t>
            </a:r>
            <a:r>
              <a:rPr lang="en-US" b="1" dirty="0"/>
              <a:t>the same folder</a:t>
            </a:r>
          </a:p>
          <a:p>
            <a:r>
              <a:rPr lang="en-US" dirty="0" smtClean="0"/>
              <a:t>Packages </a:t>
            </a:r>
            <a:r>
              <a:rPr lang="en-US" dirty="0"/>
              <a:t>may contain other packages</a:t>
            </a:r>
          </a:p>
          <a:p>
            <a:pPr lvl="1"/>
            <a:r>
              <a:rPr lang="en-US" dirty="0"/>
              <a:t>Hierarchy of packages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8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and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1612" y="1857340"/>
            <a:ext cx="649825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and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9831" y="2642394"/>
            <a:ext cx="3571900" cy="363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6610" y="1878676"/>
            <a:ext cx="2976825" cy="484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7263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famous java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java.util</a:t>
            </a:r>
            <a:endParaRPr lang="en-US" dirty="0"/>
          </a:p>
          <a:p>
            <a:r>
              <a:rPr lang="en-US" dirty="0" err="1"/>
              <a:t>java.lang</a:t>
            </a:r>
            <a:endParaRPr lang="en-US" dirty="0"/>
          </a:p>
          <a:p>
            <a:r>
              <a:rPr lang="en-US" dirty="0" smtClean="0"/>
              <a:t>java.io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Remember public and private access specifiers</a:t>
            </a:r>
          </a:p>
          <a:p>
            <a:r>
              <a:rPr lang="en-US" dirty="0"/>
              <a:t>The default access has no keyword</a:t>
            </a:r>
          </a:p>
          <a:p>
            <a:r>
              <a:rPr lang="en-US" dirty="0"/>
              <a:t>It is commonly referred to as </a:t>
            </a:r>
            <a:r>
              <a:rPr lang="en-US" b="1" dirty="0"/>
              <a:t>package access </a:t>
            </a:r>
          </a:p>
          <a:p>
            <a:pPr lvl="1"/>
            <a:r>
              <a:rPr lang="en-US" b="1" dirty="0"/>
              <a:t>friendly</a:t>
            </a:r>
          </a:p>
          <a:p>
            <a:r>
              <a:rPr lang="en-US" dirty="0"/>
              <a:t>Other classes in the current package have access to that member</a:t>
            </a:r>
          </a:p>
          <a:p>
            <a:r>
              <a:rPr lang="en-US" dirty="0"/>
              <a:t>To classes outside of this package, the member appears to be </a:t>
            </a:r>
            <a:r>
              <a:rPr lang="en-US" b="1" dirty="0" smtClean="0"/>
              <a:t>private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03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import keyword</a:t>
            </a:r>
          </a:p>
          <a:p>
            <a:r>
              <a:rPr lang="en-US" dirty="0"/>
              <a:t>Class Qualified Name = package-name + class-name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java .</a:t>
            </a:r>
            <a:r>
              <a:rPr lang="en-US" dirty="0" err="1"/>
              <a:t>lang.</a:t>
            </a:r>
            <a:r>
              <a:rPr lang="en-US" b="1" dirty="0" err="1"/>
              <a:t>String</a:t>
            </a:r>
            <a:endParaRPr lang="en-US" b="1" dirty="0"/>
          </a:p>
          <a:p>
            <a:pPr lvl="1"/>
            <a:r>
              <a:rPr lang="en-US" dirty="0" err="1"/>
              <a:t>java.lang.</a:t>
            </a:r>
            <a:r>
              <a:rPr lang="en-US" b="1" dirty="0" err="1"/>
              <a:t>Math</a:t>
            </a:r>
            <a:endParaRPr lang="en-US" b="1" dirty="0"/>
          </a:p>
          <a:p>
            <a:pPr lvl="2"/>
            <a:r>
              <a:rPr lang="en-US" dirty="0"/>
              <a:t>double </a:t>
            </a:r>
            <a:r>
              <a:rPr lang="en-US" dirty="0" err="1"/>
              <a:t>sqrt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(123);</a:t>
            </a:r>
          </a:p>
          <a:p>
            <a:pPr lvl="1"/>
            <a:r>
              <a:rPr lang="en-US" dirty="0" err="1"/>
              <a:t>java.util.</a:t>
            </a:r>
            <a:r>
              <a:rPr lang="en-US" b="1" dirty="0" err="1"/>
              <a:t>Scanner</a:t>
            </a:r>
            <a:endParaRPr lang="en-US" b="1" dirty="0"/>
          </a:p>
          <a:p>
            <a:pPr lvl="1"/>
            <a:r>
              <a:rPr lang="en-US" dirty="0" err="1"/>
              <a:t>java.awt.</a:t>
            </a:r>
            <a:r>
              <a:rPr lang="en-US" b="1" dirty="0" err="1"/>
              <a:t>Event</a:t>
            </a:r>
            <a:endParaRPr lang="en-US" b="1" dirty="0"/>
          </a:p>
          <a:p>
            <a:pPr lvl="1"/>
            <a:r>
              <a:rPr lang="en-US" dirty="0" smtClean="0"/>
              <a:t>org.w3c.dom.events.</a:t>
            </a:r>
            <a:r>
              <a:rPr lang="en-US" b="1" dirty="0" smtClean="0"/>
              <a:t>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0451" y="2214694"/>
            <a:ext cx="74961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5213" y="2443294"/>
            <a:ext cx="74866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81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err="1"/>
              <a:t>java.lang</a:t>
            </a:r>
            <a:r>
              <a:rPr lang="en-US" dirty="0"/>
              <a:t> is implicitly imported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2887" y="3362324"/>
            <a:ext cx="67437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8223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import in Byte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Unused imports have a trivial impact on the compiler</a:t>
            </a:r>
          </a:p>
          <a:p>
            <a:r>
              <a:rPr lang="en-US" dirty="0"/>
              <a:t>But there are no imports in the byte code or at runtime</a:t>
            </a:r>
          </a:p>
          <a:p>
            <a:r>
              <a:rPr lang="en-US" dirty="0"/>
              <a:t>Unused import have no impact in runtime</a:t>
            </a:r>
          </a:p>
          <a:p>
            <a:pPr lvl="1"/>
            <a:r>
              <a:rPr lang="en-US" dirty="0"/>
              <a:t>But it is better to remove them</a:t>
            </a:r>
          </a:p>
          <a:p>
            <a:r>
              <a:rPr lang="en-US" dirty="0"/>
              <a:t>Organize </a:t>
            </a:r>
            <a:r>
              <a:rPr lang="en-US" dirty="0" smtClean="0"/>
              <a:t>Imports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Package</a:t>
            </a:r>
          </a:p>
          <a:p>
            <a:pPr lvl="1"/>
            <a:r>
              <a:rPr lang="en-US" dirty="0"/>
              <a:t>Package access</a:t>
            </a:r>
          </a:p>
          <a:p>
            <a:r>
              <a:rPr lang="en-US" dirty="0"/>
              <a:t>Static</a:t>
            </a:r>
          </a:p>
          <a:p>
            <a:r>
              <a:rPr lang="en-US" dirty="0"/>
              <a:t>this</a:t>
            </a:r>
          </a:p>
          <a:p>
            <a:r>
              <a:rPr lang="en-US" dirty="0"/>
              <a:t>Method overloading</a:t>
            </a:r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smtClean="0"/>
              <a:t>equals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Members and </a:t>
            </a:r>
            <a:r>
              <a:rPr lang="en-US" i="1" dirty="0"/>
              <a:t>this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8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eBay for Cars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Peykan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{...}</a:t>
            </a:r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Pride 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color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price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urier New"/>
              </a:rPr>
              <a:t>isHatchBack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urier New"/>
              </a:rPr>
              <a:t>designYear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width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1053" y="3445626"/>
            <a:ext cx="2504721" cy="369332"/>
          </a:xfrm>
          <a:prstGeom prst="rect">
            <a:avLst/>
          </a:prstGeom>
          <a:solidFill>
            <a:schemeClr val="tx2">
              <a:alpha val="5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Properties of objects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1054" y="4787172"/>
            <a:ext cx="2504720" cy="369332"/>
          </a:xfrm>
          <a:prstGeom prst="rect">
            <a:avLst/>
          </a:prstGeom>
          <a:solidFill>
            <a:schemeClr val="tx2">
              <a:alpha val="5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Properties of class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54413" y="3011804"/>
            <a:ext cx="3412201" cy="1357322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54413" y="4369126"/>
            <a:ext cx="3412201" cy="1071570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5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create a class </a:t>
            </a:r>
          </a:p>
          <a:p>
            <a:pPr lvl="1"/>
            <a:r>
              <a:rPr lang="en-US" dirty="0"/>
              <a:t>You describe how objects of that class look</a:t>
            </a:r>
          </a:p>
          <a:p>
            <a:pPr lvl="1"/>
            <a:r>
              <a:rPr lang="en-US" dirty="0"/>
              <a:t>And how they will behave</a:t>
            </a:r>
          </a:p>
          <a:p>
            <a:r>
              <a:rPr lang="en-US" dirty="0"/>
              <a:t>You don’t actually get an object until you create one</a:t>
            </a:r>
          </a:p>
          <a:p>
            <a:pPr lvl="1"/>
            <a:r>
              <a:rPr lang="en-US" dirty="0"/>
              <a:t>using </a:t>
            </a:r>
            <a:r>
              <a:rPr lang="en-US" b="1" i="1" dirty="0"/>
              <a:t>new</a:t>
            </a:r>
          </a:p>
          <a:p>
            <a:r>
              <a:rPr lang="en-US" dirty="0"/>
              <a:t>At that point storage is allocated and methods become available. </a:t>
            </a:r>
          </a:p>
        </p:txBody>
      </p:sp>
    </p:spTree>
    <p:extLst>
      <p:ext uri="{BB962C8B-B14F-4D97-AF65-F5344CB8AC3E}">
        <p14:creationId xmlns:p14="http://schemas.microsoft.com/office/powerpoint/2010/main" val="136941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There are two situations in which this approach is not sufficient.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 data or static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 method or static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/>
            <a:r>
              <a:rPr lang="en-US" dirty="0"/>
              <a:t>You want to have only a single piece of storage for a particular field</a:t>
            </a:r>
          </a:p>
          <a:p>
            <a:pPr marL="514350" indent="-514350"/>
            <a:r>
              <a:rPr lang="en-US" dirty="0"/>
              <a:t>regardless of how many objects of that class are created</a:t>
            </a:r>
          </a:p>
          <a:p>
            <a:pPr marL="514350" indent="-514350"/>
            <a:r>
              <a:rPr lang="en-US" dirty="0"/>
              <a:t>or even if no objects are created</a:t>
            </a:r>
          </a:p>
          <a:p>
            <a:pPr marL="514350" indent="-514350"/>
            <a:r>
              <a:rPr lang="en-US" dirty="0"/>
              <a:t>Example:</a:t>
            </a:r>
          </a:p>
          <a:p>
            <a:pPr marL="880110" lvl="1" indent="-514350"/>
            <a:r>
              <a:rPr lang="en-US" dirty="0" err="1"/>
              <a:t>Pride.designYear</a:t>
            </a:r>
            <a:endParaRPr lang="en-US" dirty="0"/>
          </a:p>
          <a:p>
            <a:pPr marL="880110" lvl="1" indent="-514350"/>
            <a:r>
              <a:rPr lang="en-US" dirty="0"/>
              <a:t>Person.?</a:t>
            </a:r>
          </a:p>
          <a:p>
            <a:pPr marL="880110" lvl="1" indent="-514350"/>
            <a:endParaRPr lang="en-US" dirty="0"/>
          </a:p>
          <a:p>
            <a:pPr marL="514350" indent="-514350"/>
            <a:r>
              <a:rPr lang="en-US" dirty="0"/>
              <a:t>Class data = </a:t>
            </a:r>
            <a:r>
              <a:rPr lang="en-US" b="1" dirty="0"/>
              <a:t>static </a:t>
            </a:r>
            <a:r>
              <a:rPr lang="en-US" b="1" dirty="0" smtClean="0"/>
              <a:t>properties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15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if you need a method that isn’t associated with any particular object of this class. </a:t>
            </a:r>
          </a:p>
          <a:p>
            <a:pPr marL="514350" indent="-514350"/>
            <a:r>
              <a:rPr lang="en-US" dirty="0"/>
              <a:t>You need a method that you can call even if no objects are created</a:t>
            </a: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Class methods = </a:t>
            </a:r>
            <a:r>
              <a:rPr lang="en-US" b="1" dirty="0"/>
              <a:t>static </a:t>
            </a:r>
            <a:r>
              <a:rPr lang="en-US" b="1" dirty="0" smtClean="0"/>
              <a:t>methods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21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static properties</a:t>
            </a:r>
            <a:r>
              <a:rPr lang="en-US" dirty="0"/>
              <a:t> are shared among all the objects</a:t>
            </a:r>
          </a:p>
          <a:p>
            <a:r>
              <a:rPr lang="en-US" dirty="0"/>
              <a:t>static properties are properties of classes</a:t>
            </a:r>
          </a:p>
          <a:p>
            <a:pPr lvl="1"/>
            <a:r>
              <a:rPr lang="en-US" dirty="0"/>
              <a:t>Not objects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Integer.MAX_VALUE</a:t>
            </a:r>
            <a:endParaRPr lang="en-US" dirty="0"/>
          </a:p>
          <a:p>
            <a:pPr lvl="1"/>
            <a:r>
              <a:rPr lang="en-US" dirty="0" err="1" smtClean="0"/>
              <a:t>Player.NumberOfObjects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Static methods can access only static properties</a:t>
            </a:r>
          </a:p>
          <a:p>
            <a:r>
              <a:rPr lang="en-US" dirty="0"/>
              <a:t>Static methods are actually class operations</a:t>
            </a:r>
          </a:p>
          <a:p>
            <a:r>
              <a:rPr lang="en-US" dirty="0" smtClean="0"/>
              <a:t>If </a:t>
            </a:r>
            <a:r>
              <a:rPr lang="en-US" dirty="0"/>
              <a:t>a method uses only static fields, make it static!</a:t>
            </a:r>
          </a:p>
          <a:p>
            <a:r>
              <a:rPr lang="en-US" dirty="0"/>
              <a:t>Static methods are accessible via classes</a:t>
            </a:r>
          </a:p>
          <a:p>
            <a:pPr lvl="1"/>
            <a:r>
              <a:rPr lang="en-US" dirty="0"/>
              <a:t>double d = </a:t>
            </a:r>
            <a:r>
              <a:rPr lang="en-US" dirty="0" err="1"/>
              <a:t>Double.parseDouble</a:t>
            </a:r>
            <a:r>
              <a:rPr lang="en-US" dirty="0"/>
              <a:t>("12");</a:t>
            </a:r>
          </a:p>
          <a:p>
            <a:pPr lvl="1"/>
            <a:r>
              <a:rPr lang="en-US" dirty="0"/>
              <a:t>String s = </a:t>
            </a:r>
            <a:r>
              <a:rPr lang="en-US" dirty="0" err="1"/>
              <a:t>String.valueOf</a:t>
            </a:r>
            <a:r>
              <a:rPr lang="en-US" dirty="0"/>
              <a:t>(12);</a:t>
            </a:r>
          </a:p>
          <a:p>
            <a:pPr lvl="1"/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Static properties and methods are invoked on class name</a:t>
            </a:r>
          </a:p>
          <a:p>
            <a:pPr lvl="1"/>
            <a:r>
              <a:rPr lang="en-US" dirty="0"/>
              <a:t>Are not invoked on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13944" y="1818323"/>
            <a:ext cx="4964112" cy="485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Static properties are class data, not object data</a:t>
            </a:r>
          </a:p>
          <a:p>
            <a:r>
              <a:rPr lang="en-US" dirty="0"/>
              <a:t>Constructors are created for initializing object data</a:t>
            </a:r>
          </a:p>
          <a:p>
            <a:r>
              <a:rPr lang="en-US" dirty="0"/>
              <a:t>How to initialize class data?</a:t>
            </a:r>
          </a:p>
          <a:p>
            <a:r>
              <a:rPr lang="en-US" dirty="0"/>
              <a:t>Two ways:</a:t>
            </a:r>
          </a:p>
          <a:p>
            <a:pPr lvl="1"/>
            <a:r>
              <a:rPr lang="en-US" dirty="0"/>
              <a:t>Inline values</a:t>
            </a:r>
          </a:p>
          <a:p>
            <a:pPr lvl="1"/>
            <a:r>
              <a:rPr lang="en-US" dirty="0"/>
              <a:t>Static block</a:t>
            </a:r>
          </a:p>
          <a:p>
            <a:endParaRPr lang="en-US" u="sng" dirty="0"/>
          </a:p>
          <a:p>
            <a:r>
              <a:rPr lang="en-US" b="1" u="sng" dirty="0"/>
              <a:t>Static initialization is done when Class Loader loads the </a:t>
            </a:r>
            <a:r>
              <a:rPr lang="en-US" b="1" u="sng" dirty="0" smtClean="0"/>
              <a:t>class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724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Specifiers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urier New"/>
              </a:rPr>
              <a:t>MAX_AGE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 = 150;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urier New"/>
              </a:rPr>
              <a:t>PI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 = 3.14;</a:t>
            </a:r>
          </a:p>
          <a:p>
            <a:pPr>
              <a:buNone/>
            </a:pP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defaultName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theDefaultName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(); 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theDefaultName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"Ali </a:t>
            </a:r>
            <a:r>
              <a:rPr lang="en-US" b="1" dirty="0" err="1">
                <a:solidFill>
                  <a:srgbClr val="2A00FF"/>
                </a:solidFill>
                <a:latin typeface="Courier New"/>
              </a:rPr>
              <a:t>Alavi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75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32874" y="1760133"/>
            <a:ext cx="5126251" cy="47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2605" y="1988459"/>
            <a:ext cx="9066163" cy="472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16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Once per class</a:t>
            </a:r>
          </a:p>
          <a:p>
            <a:pPr lvl="1"/>
            <a:r>
              <a:rPr lang="en-US" dirty="0"/>
              <a:t>Static variable declaration</a:t>
            </a:r>
          </a:p>
          <a:p>
            <a:pPr lvl="1"/>
            <a:r>
              <a:rPr lang="en-US" dirty="0"/>
              <a:t>Static block</a:t>
            </a:r>
          </a:p>
          <a:p>
            <a:r>
              <a:rPr lang="en-US" dirty="0"/>
              <a:t>Once per object</a:t>
            </a:r>
          </a:p>
          <a:p>
            <a:pPr lvl="1"/>
            <a:r>
              <a:rPr lang="en-US" dirty="0"/>
              <a:t>variable declaration</a:t>
            </a:r>
          </a:p>
          <a:p>
            <a:pPr lvl="1"/>
            <a:r>
              <a:rPr lang="en-US" dirty="0"/>
              <a:t>Initialization block</a:t>
            </a:r>
          </a:p>
          <a:p>
            <a:pPr lvl="1"/>
            <a:r>
              <a:rPr lang="en-US" dirty="0" smtClean="0"/>
              <a:t>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65" y="142852"/>
            <a:ext cx="4135225" cy="6553941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2252749" y="142852"/>
            <a:ext cx="8229600" cy="67151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sz="900" b="1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38459" y="428604"/>
            <a:ext cx="4929222" cy="571504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010669" y="526655"/>
            <a:ext cx="167366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Static variables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38459" y="2000240"/>
            <a:ext cx="4714908" cy="1000132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033586" y="2351359"/>
            <a:ext cx="178427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Object variables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95979" y="3214686"/>
            <a:ext cx="5572164" cy="1477328"/>
          </a:xfrm>
          <a:prstGeom prst="rect">
            <a:avLst/>
          </a:prstGeom>
          <a:solidFill>
            <a:schemeClr val="accent5">
              <a:alpha val="22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69850"/>
            <a:bevelB w="50800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Person p1 =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Person();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Person p2 =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Person(20, 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 smtClean="0">
                <a:solidFill>
                  <a:srgbClr val="2A00FF"/>
                </a:solidFill>
                <a:latin typeface="Courier New"/>
              </a:rPr>
              <a:t>Taghi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27" name="Oval 26"/>
          <p:cNvSpPr/>
          <p:nvPr/>
        </p:nvSpPr>
        <p:spPr>
          <a:xfrm>
            <a:off x="6136901" y="500042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134843" y="1357298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134843" y="2321711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554357" y="3500426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581599" y="4584125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582041" y="2321711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055495" y="3500426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553866" y="5640459"/>
            <a:ext cx="428628" cy="428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9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Method-property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getArea</a:t>
            </a:r>
            <a:r>
              <a:rPr lang="en-US" dirty="0"/>
              <a:t>() know where radius is?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8586" y="2993328"/>
            <a:ext cx="6123275" cy="3939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903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reference to the object is </a:t>
            </a:r>
            <a:r>
              <a:rPr lang="en-US" b="1" dirty="0"/>
              <a:t>implicitly passed</a:t>
            </a:r>
            <a:r>
              <a:rPr lang="en-US" dirty="0"/>
              <a:t> to methods</a:t>
            </a:r>
          </a:p>
          <a:p>
            <a:pPr>
              <a:buNone/>
            </a:pPr>
            <a:r>
              <a:rPr lang="en-US" b="1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circle.getArea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None/>
            </a:pPr>
            <a:r>
              <a:rPr lang="en-US" dirty="0"/>
              <a:t>	is converted (by compiler) to something like:</a:t>
            </a:r>
          </a:p>
          <a:p>
            <a:pPr>
              <a:buNone/>
            </a:pPr>
            <a:r>
              <a:rPr lang="en-US" b="1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Circle.getArea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(circle)</a:t>
            </a:r>
          </a:p>
          <a:p>
            <a:r>
              <a:rPr lang="en-US" dirty="0"/>
              <a:t>What if you want to access this circle object?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this</a:t>
            </a:r>
            <a:r>
              <a:rPr lang="en-US" dirty="0"/>
              <a:t> keyword</a:t>
            </a:r>
          </a:p>
          <a:p>
            <a:r>
              <a:rPr lang="en-US" b="1" dirty="0"/>
              <a:t>this</a:t>
            </a:r>
            <a:r>
              <a:rPr lang="en-US" dirty="0"/>
              <a:t> is available within non-static </a:t>
            </a:r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1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 of </a:t>
            </a:r>
            <a:r>
              <a:rPr lang="en-US" b="1" i="1" dirty="0"/>
              <a:t>this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2787" y="2367092"/>
            <a:ext cx="83058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61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 of </a:t>
            </a:r>
            <a:r>
              <a:rPr lang="en-US" b="1" i="1" dirty="0"/>
              <a:t>this</a:t>
            </a:r>
            <a:r>
              <a:rPr lang="en-US" dirty="0"/>
              <a:t> (2)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23877" y="2214694"/>
            <a:ext cx="5544246" cy="387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  <a:p>
            <a:pPr lvl="1"/>
            <a:r>
              <a:rPr lang="en-US" dirty="0"/>
              <a:t>Interface access</a:t>
            </a:r>
          </a:p>
          <a:p>
            <a:r>
              <a:rPr lang="en-US" dirty="0"/>
              <a:t>private</a:t>
            </a:r>
          </a:p>
          <a:p>
            <a:pPr lvl="1"/>
            <a:r>
              <a:rPr lang="en-US" dirty="0"/>
              <a:t>Don’t touch!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</a:t>
            </a:r>
            <a:r>
              <a:rPr lang="en-US" b="1" i="1" dirty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are static methods?</a:t>
            </a:r>
          </a:p>
          <a:p>
            <a:r>
              <a:rPr lang="en-US" dirty="0"/>
              <a:t>Methods without implicit </a:t>
            </a:r>
            <a:r>
              <a:rPr lang="en-US" b="1" dirty="0"/>
              <a:t>this</a:t>
            </a:r>
          </a:p>
          <a:p>
            <a:r>
              <a:rPr lang="en-US" dirty="0"/>
              <a:t>Static methods are bound to classes, not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Methods with the same name in the same class</a:t>
            </a:r>
          </a:p>
          <a:p>
            <a:r>
              <a:rPr lang="en-US" dirty="0"/>
              <a:t>With different parameters</a:t>
            </a:r>
          </a:p>
          <a:p>
            <a:r>
              <a:rPr lang="en-US" dirty="0"/>
              <a:t>Different </a:t>
            </a:r>
            <a:r>
              <a:rPr lang="en-US" dirty="0" smtClean="0"/>
              <a:t>Signatures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2586" y="734101"/>
            <a:ext cx="8866201" cy="544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77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Return type method overloading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Why this is not permitted?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3016" y="3057258"/>
            <a:ext cx="7745342" cy="346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459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this one is 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f(){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	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	return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0;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f(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/>
              </a:rPr>
              <a:t>	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3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Operations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can change the type by type casting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Casting in reference types and other objects is not so simple</a:t>
            </a:r>
          </a:p>
          <a:p>
            <a:pPr lvl="1"/>
            <a:r>
              <a:rPr lang="en-US" dirty="0"/>
              <a:t>See it later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8593" y="3282748"/>
            <a:ext cx="5362596" cy="120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5915" y="5240145"/>
            <a:ext cx="5143536" cy="124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08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Sometimes we want to convert an object to another type</a:t>
            </a:r>
          </a:p>
          <a:p>
            <a:r>
              <a:rPr lang="en-US" dirty="0"/>
              <a:t>Type casting is not the solution here</a:t>
            </a:r>
          </a:p>
          <a:p>
            <a:r>
              <a:rPr lang="en-US" dirty="0"/>
              <a:t>We should write some methods to convert the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0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7833" y="2367092"/>
            <a:ext cx="688866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C:\DOCUME~1\ADMINI~1\LOCALS~1\Temp\msohtmlclip1\01\clip_image0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5023" y="4295918"/>
            <a:ext cx="5286412" cy="952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1162" y="2367092"/>
            <a:ext cx="38290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9074" y="3865611"/>
            <a:ext cx="67532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1041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 is a special method</a:t>
            </a:r>
          </a:p>
          <a:p>
            <a:r>
              <a:rPr lang="en-US" dirty="0"/>
              <a:t>You can write it for every </a:t>
            </a:r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2711" y="0"/>
            <a:ext cx="8582025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465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equality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4079" y="2388928"/>
            <a:ext cx="65532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4079" y="3236645"/>
            <a:ext cx="67151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51216" y="4544339"/>
            <a:ext cx="66389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0957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7036" y="2367092"/>
            <a:ext cx="6997302" cy="176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613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Equals()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Person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email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age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equals(Person other)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return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.equals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other.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);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0051" y="2214694"/>
            <a:ext cx="7800728" cy="1781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Person p1 =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Person(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"1290786547"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"Ali </a:t>
            </a:r>
            <a:r>
              <a:rPr lang="en-US" sz="1800" b="1" dirty="0" err="1">
                <a:solidFill>
                  <a:srgbClr val="2A00FF"/>
                </a:solidFill>
                <a:latin typeface="Courier New"/>
              </a:rPr>
              <a:t>Alavi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Person p2 =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Person(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"1290786547"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b="1" dirty="0" err="1">
                <a:solidFill>
                  <a:srgbClr val="2A00FF"/>
                </a:solidFill>
                <a:latin typeface="Courier New"/>
              </a:rPr>
              <a:t>Taghi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2A00FF"/>
                </a:solidFill>
                <a:latin typeface="Courier New"/>
              </a:rPr>
              <a:t>Taghavi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Person p3 =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Person(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"0578905672"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b="1" dirty="0" err="1">
                <a:solidFill>
                  <a:srgbClr val="2A00FF"/>
                </a:solidFill>
                <a:latin typeface="Courier New"/>
              </a:rPr>
              <a:t>Taghi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2A00FF"/>
                </a:solidFill>
                <a:latin typeface="Courier New"/>
              </a:rPr>
              <a:t>Taghavi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b="1" i="1" dirty="0" smtClean="0">
                <a:solidFill>
                  <a:srgbClr val="000000"/>
                </a:solidFill>
                <a:latin typeface="Courier New"/>
              </a:rPr>
              <a:t>(p1.equals(p2</a:t>
            </a:r>
            <a:r>
              <a:rPr lang="en-US" sz="1800" b="1" i="1" dirty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urier New"/>
              </a:rPr>
              <a:t>(p2.equals(p3));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778924" y="4222865"/>
            <a:ext cx="4896196" cy="1080416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Equals()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fact, equals() is more complicated</a:t>
            </a:r>
          </a:p>
          <a:p>
            <a:r>
              <a:rPr lang="en-US" dirty="0"/>
              <a:t>The parameter should be an </a:t>
            </a:r>
            <a:r>
              <a:rPr lang="en-US" b="1" dirty="0"/>
              <a:t>Object</a:t>
            </a:r>
          </a:p>
          <a:p>
            <a:pPr lvl="1"/>
            <a:r>
              <a:rPr lang="en-US" b="1" dirty="0"/>
              <a:t>Person</a:t>
            </a:r>
            <a:r>
              <a:rPr lang="en-US" dirty="0"/>
              <a:t> as the parameter was incorrect</a:t>
            </a:r>
          </a:p>
          <a:p>
            <a:r>
              <a:rPr lang="en-US" dirty="0"/>
              <a:t>More checks are required</a:t>
            </a:r>
          </a:p>
          <a:p>
            <a:endParaRPr lang="en-US" dirty="0"/>
          </a:p>
          <a:p>
            <a:r>
              <a:rPr lang="en-US" b="1" dirty="0"/>
              <a:t>IDE Support</a:t>
            </a:r>
            <a:r>
              <a:rPr lang="en-US" dirty="0"/>
              <a:t> for writing equals</a:t>
            </a:r>
          </a:p>
          <a:p>
            <a:pPr lvl="1"/>
            <a:r>
              <a:rPr lang="en-US" dirty="0"/>
              <a:t>Use your IDE for</a:t>
            </a:r>
          </a:p>
          <a:p>
            <a:pPr lvl="2"/>
            <a:r>
              <a:rPr lang="en-US" dirty="0"/>
              <a:t>getters, setters, constructors, …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582067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equals(Object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obj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obj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    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obj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    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getClass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 !=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obj.getClass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())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    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 Person other = (Person)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obj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b="1" dirty="0" err="1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other.</a:t>
            </a:r>
            <a:r>
              <a:rPr lang="en-US" b="1" dirty="0" err="1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      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/>
              </a:rPr>
              <a:t>  }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(!</a:t>
            </a:r>
            <a:r>
              <a:rPr lang="en-US" sz="2000" b="1" dirty="0" err="1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.equals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other.</a:t>
            </a:r>
            <a:r>
              <a:rPr lang="en-US" sz="2000" b="1" dirty="0" err="1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      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  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15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 How to Program (9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endParaRPr lang="en-US" dirty="0"/>
          </a:p>
          <a:p>
            <a:r>
              <a:rPr lang="en-US" dirty="0"/>
              <a:t>Thinking in Java (Fourth Edition)</a:t>
            </a:r>
          </a:p>
          <a:p>
            <a:pPr lvl="1"/>
            <a:r>
              <a:rPr lang="en-US" dirty="0"/>
              <a:t>Bruce </a:t>
            </a:r>
            <a:r>
              <a:rPr lang="en-US" dirty="0" err="1"/>
              <a:t>Eckel</a:t>
            </a:r>
            <a:endParaRPr lang="en-US" dirty="0"/>
          </a:p>
          <a:p>
            <a:r>
              <a:rPr lang="en-US" dirty="0" smtClean="0">
                <a:hlinkClick r:id="rId2"/>
              </a:rPr>
              <a:t>Java cup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81" y="2366963"/>
            <a:ext cx="3424237" cy="3424237"/>
          </a:xfrm>
        </p:spPr>
      </p:pic>
    </p:spTree>
    <p:extLst>
      <p:ext uri="{BB962C8B-B14F-4D97-AF65-F5344CB8AC3E}">
        <p14:creationId xmlns:p14="http://schemas.microsoft.com/office/powerpoint/2010/main" val="38753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7364" y="2367092"/>
            <a:ext cx="5356646" cy="235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176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declare a class which is not public</a:t>
            </a:r>
          </a:p>
          <a:p>
            <a:r>
              <a:rPr lang="en-US" dirty="0"/>
              <a:t>The class is visible within the file</a:t>
            </a:r>
          </a:p>
          <a:p>
            <a:r>
              <a:rPr lang="en-US" dirty="0"/>
              <a:t>There can be only one </a:t>
            </a:r>
            <a:r>
              <a:rPr lang="en-US" b="1" dirty="0"/>
              <a:t>public class per file</a:t>
            </a:r>
          </a:p>
          <a:p>
            <a:r>
              <a:rPr lang="en-US" dirty="0"/>
              <a:t>The name of the </a:t>
            </a:r>
            <a:r>
              <a:rPr lang="en-US" b="1" dirty="0"/>
              <a:t>public class must exactly match the name of the file </a:t>
            </a:r>
          </a:p>
          <a:p>
            <a:pPr lvl="1"/>
            <a:r>
              <a:rPr lang="en-US" dirty="0"/>
              <a:t>including capitalization</a:t>
            </a:r>
          </a:p>
          <a:p>
            <a:r>
              <a:rPr lang="en-US" dirty="0"/>
              <a:t>It is possible to have a java file with no </a:t>
            </a:r>
            <a:r>
              <a:rPr lang="en-US" b="1" dirty="0"/>
              <a:t>public class </a:t>
            </a:r>
          </a:p>
          <a:p>
            <a:pPr lvl="1"/>
            <a:r>
              <a:rPr lang="en-US" dirty="0"/>
              <a:t>Is not </a:t>
            </a:r>
            <a:r>
              <a:rPr lang="en-US" dirty="0" smtClean="0"/>
              <a:t>typical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Access or Class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Access specifiers are declared for classes</a:t>
            </a:r>
          </a:p>
          <a:p>
            <a:pPr lvl="1"/>
            <a:r>
              <a:rPr lang="en-US" dirty="0"/>
              <a:t>Not for objects</a:t>
            </a:r>
          </a:p>
          <a:p>
            <a:r>
              <a:rPr lang="en-US" dirty="0"/>
              <a:t>When a member is declared as </a:t>
            </a:r>
            <a:r>
              <a:rPr lang="en-US" b="1" i="1" dirty="0"/>
              <a:t>private</a:t>
            </a:r>
          </a:p>
          <a:p>
            <a:pPr lvl="1"/>
            <a:r>
              <a:rPr lang="en-US" dirty="0"/>
              <a:t>It is not visible in methods outside this class</a:t>
            </a:r>
          </a:p>
          <a:p>
            <a:pPr lvl="1"/>
            <a:r>
              <a:rPr lang="en-US" dirty="0"/>
              <a:t>It is visible by other objects of the same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/>
          <p:cNvSpPr txBox="1">
            <a:spLocks/>
          </p:cNvSpPr>
          <p:nvPr/>
        </p:nvSpPr>
        <p:spPr>
          <a:xfrm>
            <a:off x="1603688" y="618517"/>
            <a:ext cx="8435280" cy="620796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Access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Access(String name)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this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check(Access access){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access.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Access a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Access(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"Ali"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Access b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Access(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err="1" smtClean="0">
                <a:solidFill>
                  <a:srgbClr val="2A00FF"/>
                </a:solidFill>
                <a:latin typeface="Courier New"/>
              </a:rPr>
              <a:t>Taghi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a.check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(b);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(a.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(b.</a:t>
            </a:r>
            <a:r>
              <a:rPr lang="en-US" sz="2800" b="1" i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58080" y="5096725"/>
            <a:ext cx="6929367" cy="1584176"/>
          </a:xfrm>
          <a:prstGeom prst="roundRect">
            <a:avLst/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/>
              <a:t>a</a:t>
            </a:r>
            <a:r>
              <a:rPr lang="en-US" sz="2400" dirty="0" smtClean="0"/>
              <a:t> can touch private property (name) of </a:t>
            </a:r>
            <a:r>
              <a:rPr lang="en-US" sz="2400" b="1" i="1" dirty="0" smtClean="0"/>
              <a:t>b</a:t>
            </a:r>
          </a:p>
          <a:p>
            <a:pPr algn="ctr"/>
            <a:r>
              <a:rPr lang="en-US" sz="2400" dirty="0" smtClean="0"/>
              <a:t>Because </a:t>
            </a:r>
            <a:r>
              <a:rPr lang="en-US" sz="2400" b="1" i="1" dirty="0" smtClean="0"/>
              <a:t>a</a:t>
            </a:r>
            <a:r>
              <a:rPr lang="en-US" sz="2400" dirty="0" smtClean="0"/>
              <a:t> and </a:t>
            </a:r>
            <a:r>
              <a:rPr lang="en-US" sz="2400" b="1" i="1" dirty="0" smtClean="0"/>
              <a:t>b</a:t>
            </a:r>
            <a:r>
              <a:rPr lang="en-US" sz="2400" dirty="0" smtClean="0"/>
              <a:t> has the same class</a:t>
            </a:r>
          </a:p>
          <a:p>
            <a:pPr algn="ctr"/>
            <a:r>
              <a:rPr lang="en-US" sz="2400" b="1" i="1" dirty="0" smtClean="0"/>
              <a:t>name</a:t>
            </a:r>
            <a:r>
              <a:rPr lang="en-US" sz="2400" dirty="0" smtClean="0"/>
              <a:t> is not private for </a:t>
            </a:r>
            <a:r>
              <a:rPr lang="en-US" sz="2400" b="1" i="1" dirty="0" smtClean="0"/>
              <a:t>b</a:t>
            </a:r>
          </a:p>
          <a:p>
            <a:pPr algn="ctr"/>
            <a:r>
              <a:rPr lang="en-US" sz="2400" b="1" i="1" dirty="0" smtClean="0"/>
              <a:t>name</a:t>
            </a:r>
            <a:r>
              <a:rPr lang="en-US" sz="2400" dirty="0" smtClean="0"/>
              <a:t> is private for </a:t>
            </a:r>
            <a:r>
              <a:rPr lang="en-US" sz="2400" b="1" i="1" dirty="0" smtClean="0"/>
              <a:t>Access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63488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1779</TotalTime>
  <Words>1108</Words>
  <Application>Microsoft Office PowerPoint</Application>
  <PresentationFormat>Widescreen</PresentationFormat>
  <Paragraphs>293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Consolas</vt:lpstr>
      <vt:lpstr>Courier New</vt:lpstr>
      <vt:lpstr>Tw Cen MT</vt:lpstr>
      <vt:lpstr>Wingdings 2</vt:lpstr>
      <vt:lpstr>Droplet</vt:lpstr>
      <vt:lpstr>Advanced Programming</vt:lpstr>
      <vt:lpstr>Agenda</vt:lpstr>
      <vt:lpstr>Access Specifiers</vt:lpstr>
      <vt:lpstr>Access Specifiers</vt:lpstr>
      <vt:lpstr>Example</vt:lpstr>
      <vt:lpstr>Example</vt:lpstr>
      <vt:lpstr>Public classes</vt:lpstr>
      <vt:lpstr>Object Access or Class Access</vt:lpstr>
      <vt:lpstr>PowerPoint Presentation</vt:lpstr>
      <vt:lpstr>Package</vt:lpstr>
      <vt:lpstr>Package</vt:lpstr>
      <vt:lpstr>Packages and Folders</vt:lpstr>
      <vt:lpstr>Packages and Folders</vt:lpstr>
      <vt:lpstr>Some famous java packages</vt:lpstr>
      <vt:lpstr>Package Access</vt:lpstr>
      <vt:lpstr>Java Packages</vt:lpstr>
      <vt:lpstr>Using packages</vt:lpstr>
      <vt:lpstr>java.lang</vt:lpstr>
      <vt:lpstr>No import in Byte Code</vt:lpstr>
      <vt:lpstr>Static Members and this</vt:lpstr>
      <vt:lpstr>Writing eBay for Cars</vt:lpstr>
      <vt:lpstr>Static</vt:lpstr>
      <vt:lpstr>Static (2)</vt:lpstr>
      <vt:lpstr>Class Data</vt:lpstr>
      <vt:lpstr>Class Methods</vt:lpstr>
      <vt:lpstr>Static properties</vt:lpstr>
      <vt:lpstr>Static methods</vt:lpstr>
      <vt:lpstr>Sample</vt:lpstr>
      <vt:lpstr>Static Initialization</vt:lpstr>
      <vt:lpstr>Inline initialization</vt:lpstr>
      <vt:lpstr>Static Block</vt:lpstr>
      <vt:lpstr>Initialization Block</vt:lpstr>
      <vt:lpstr>Order of initialization</vt:lpstr>
      <vt:lpstr>PowerPoint Presentation</vt:lpstr>
      <vt:lpstr>this</vt:lpstr>
      <vt:lpstr>Method-property access</vt:lpstr>
      <vt:lpstr>Compiler solution</vt:lpstr>
      <vt:lpstr>Sample Application of this </vt:lpstr>
      <vt:lpstr>Sample Application of this (2)</vt:lpstr>
      <vt:lpstr>Static and this</vt:lpstr>
      <vt:lpstr>Overloading</vt:lpstr>
      <vt:lpstr>Method Overloading</vt:lpstr>
      <vt:lpstr>PowerPoint Presentation</vt:lpstr>
      <vt:lpstr>No Return type method overloading</vt:lpstr>
      <vt:lpstr>But this one is OK</vt:lpstr>
      <vt:lpstr>Type Operations</vt:lpstr>
      <vt:lpstr>Type Casting</vt:lpstr>
      <vt:lpstr>Type Conversion</vt:lpstr>
      <vt:lpstr>Type Conversion (2)</vt:lpstr>
      <vt:lpstr>toString</vt:lpstr>
      <vt:lpstr>PowerPoint Presentation</vt:lpstr>
      <vt:lpstr>Checking equality in java</vt:lpstr>
      <vt:lpstr>equals method</vt:lpstr>
      <vt:lpstr>Creating Your Own Equals()</vt:lpstr>
      <vt:lpstr>Creating Your Own Equals()</vt:lpstr>
      <vt:lpstr>PowerPoint Presentation</vt:lpstr>
      <vt:lpstr>References</vt:lpstr>
      <vt:lpstr>Any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Windows User</dc:creator>
  <cp:lastModifiedBy>Microsoft account</cp:lastModifiedBy>
  <cp:revision>257</cp:revision>
  <dcterms:created xsi:type="dcterms:W3CDTF">2017-09-09T03:23:22Z</dcterms:created>
  <dcterms:modified xsi:type="dcterms:W3CDTF">2021-02-21T07:40:28Z</dcterms:modified>
</cp:coreProperties>
</file>