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0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273" r:id="rId59"/>
    <p:sldId id="274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microsoft.com/office/2007/relationships/hdphoto" Target="../media/hdphoto1.wdp"/><Relationship Id="rId7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cup.ir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Fall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How do you implement Employee class?</a:t>
            </a:r>
          </a:p>
          <a:p>
            <a:r>
              <a:rPr lang="en-US" dirty="0"/>
              <a:t>How do you implement Faculty class?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0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81" y="1004627"/>
            <a:ext cx="69342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0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383" y="222539"/>
            <a:ext cx="6934200" cy="649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151930" y="4866218"/>
            <a:ext cx="6215106" cy="164307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7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OOP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offers inheritance</a:t>
            </a:r>
          </a:p>
          <a:p>
            <a:r>
              <a:rPr lang="en-US" dirty="0"/>
              <a:t>like any object oriented programming language</a:t>
            </a:r>
          </a:p>
          <a:p>
            <a:r>
              <a:rPr lang="en-US" sz="2400" dirty="0"/>
              <a:t>Inheritance is used for implementing more specific classes</a:t>
            </a:r>
          </a:p>
          <a:p>
            <a:pPr lvl="1"/>
            <a:r>
              <a:rPr lang="en-US" dirty="0"/>
              <a:t>Duplicate code is eliminated</a:t>
            </a:r>
          </a:p>
          <a:p>
            <a:r>
              <a:rPr lang="en-US" dirty="0"/>
              <a:t>Inheritance provides </a:t>
            </a:r>
            <a:r>
              <a:rPr lang="en-US" b="1" dirty="0"/>
              <a:t>code reuse</a:t>
            </a:r>
          </a:p>
          <a:p>
            <a:r>
              <a:rPr lang="en-US" b="1" dirty="0"/>
              <a:t>is-a </a:t>
            </a:r>
            <a:r>
              <a:rPr lang="en-US" dirty="0"/>
              <a:t>relationship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6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&amp; Employee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Faculty is inherited from Employee</a:t>
            </a:r>
          </a:p>
          <a:p>
            <a:r>
              <a:rPr lang="en-US" sz="2400" dirty="0"/>
              <a:t>Faculty </a:t>
            </a:r>
            <a:r>
              <a:rPr lang="en-US" sz="2400" b="1" dirty="0"/>
              <a:t>extends</a:t>
            </a:r>
            <a:r>
              <a:rPr lang="en-US" sz="2400" dirty="0"/>
              <a:t> Employee</a:t>
            </a:r>
          </a:p>
          <a:p>
            <a:r>
              <a:rPr lang="en-US" sz="2400" dirty="0"/>
              <a:t>Attributes and behaviors of Employee is inherited to Faculty</a:t>
            </a:r>
          </a:p>
          <a:p>
            <a:r>
              <a:rPr lang="en-US" sz="2400" dirty="0"/>
              <a:t>Inheritance provides </a:t>
            </a:r>
            <a:r>
              <a:rPr lang="en-US" sz="2400" b="1" dirty="0"/>
              <a:t>code </a:t>
            </a:r>
            <a:r>
              <a:rPr lang="en-US" sz="2400" b="1" dirty="0" smtClean="0"/>
              <a:t>reuse</a:t>
            </a:r>
            <a:endParaRPr lang="en-US" sz="24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090" y="4583630"/>
            <a:ext cx="73437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924514" y="4515347"/>
            <a:ext cx="2952328" cy="42862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8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187" y="2362200"/>
            <a:ext cx="3429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75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Administrator\Desktop\new_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4025" y="2475368"/>
            <a:ext cx="8183324" cy="3595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592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351" y="124431"/>
            <a:ext cx="4854785" cy="64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65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Class Rectangle is </a:t>
            </a:r>
            <a:r>
              <a:rPr lang="en-US" b="1" dirty="0"/>
              <a:t>inherited</a:t>
            </a:r>
            <a:r>
              <a:rPr lang="en-US" dirty="0"/>
              <a:t> from class Shape</a:t>
            </a:r>
          </a:p>
          <a:p>
            <a:r>
              <a:rPr lang="en-US" smtClean="0"/>
              <a:t>Rectangle </a:t>
            </a:r>
            <a:r>
              <a:rPr lang="en-US" dirty="0"/>
              <a:t>is a </a:t>
            </a:r>
            <a:r>
              <a:rPr lang="en-US" b="1" dirty="0"/>
              <a:t>subclass</a:t>
            </a:r>
            <a:r>
              <a:rPr lang="en-US" dirty="0"/>
              <a:t> of Shape</a:t>
            </a:r>
          </a:p>
          <a:p>
            <a:r>
              <a:rPr lang="en-US" dirty="0"/>
              <a:t>Rectangle is a </a:t>
            </a:r>
            <a:r>
              <a:rPr lang="en-US" b="1" dirty="0"/>
              <a:t>child</a:t>
            </a:r>
            <a:r>
              <a:rPr lang="en-US" dirty="0"/>
              <a:t> of Shape</a:t>
            </a:r>
          </a:p>
          <a:p>
            <a:r>
              <a:rPr lang="en-US" dirty="0"/>
              <a:t>Rectangle is a </a:t>
            </a:r>
            <a:r>
              <a:rPr lang="en-US" b="1" dirty="0"/>
              <a:t>derived class</a:t>
            </a:r>
            <a:r>
              <a:rPr lang="en-US" dirty="0"/>
              <a:t> of Shape</a:t>
            </a:r>
          </a:p>
          <a:p>
            <a:r>
              <a:rPr lang="en-US" dirty="0" smtClean="0"/>
              <a:t>Shape </a:t>
            </a:r>
            <a:r>
              <a:rPr lang="en-US" dirty="0"/>
              <a:t>is the </a:t>
            </a:r>
            <a:r>
              <a:rPr lang="en-US" b="1" dirty="0"/>
              <a:t>super-class</a:t>
            </a:r>
            <a:r>
              <a:rPr lang="en-US" dirty="0"/>
              <a:t> of Rectangle</a:t>
            </a:r>
          </a:p>
          <a:p>
            <a:r>
              <a:rPr lang="en-US" dirty="0"/>
              <a:t>Shape is the </a:t>
            </a:r>
            <a:r>
              <a:rPr lang="en-US" b="1" dirty="0"/>
              <a:t>parent</a:t>
            </a:r>
            <a:r>
              <a:rPr lang="en-US" dirty="0"/>
              <a:t> of Rectangle</a:t>
            </a:r>
          </a:p>
          <a:p>
            <a:r>
              <a:rPr lang="en-US" dirty="0"/>
              <a:t>Shape is the </a:t>
            </a:r>
            <a:r>
              <a:rPr lang="en-US" b="1" dirty="0"/>
              <a:t>base-class</a:t>
            </a:r>
            <a:r>
              <a:rPr lang="en-US" dirty="0"/>
              <a:t> of Rectangle</a:t>
            </a:r>
          </a:p>
          <a:p>
            <a:r>
              <a:rPr lang="en-US" sz="3200" b="1" u="sng" dirty="0" smtClean="0"/>
              <a:t>Rectangle </a:t>
            </a:r>
            <a:r>
              <a:rPr lang="en-US" sz="3200" b="1" u="sng" dirty="0"/>
              <a:t>is-a Shape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1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Every class is inherited from class </a:t>
            </a:r>
            <a:r>
              <a:rPr lang="en-US" b="1" dirty="0"/>
              <a:t>Object</a:t>
            </a:r>
          </a:p>
          <a:p>
            <a:pPr lvl="1"/>
            <a:r>
              <a:rPr lang="en-US" dirty="0"/>
              <a:t>Primitive-types are not objects</a:t>
            </a:r>
          </a:p>
          <a:p>
            <a:r>
              <a:rPr lang="en-US" b="1" dirty="0"/>
              <a:t>Object</a:t>
            </a:r>
            <a:r>
              <a:rPr lang="en-US" dirty="0"/>
              <a:t> class has some operations</a:t>
            </a:r>
          </a:p>
          <a:p>
            <a:pPr lvl="1"/>
            <a:r>
              <a:rPr lang="en-US" dirty="0"/>
              <a:t>equals()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Every class adds some operations</a:t>
            </a:r>
          </a:p>
          <a:p>
            <a:r>
              <a:rPr lang="en-US" dirty="0"/>
              <a:t>And may changes some operations</a:t>
            </a:r>
          </a:p>
          <a:p>
            <a:pPr lvl="1"/>
            <a:r>
              <a:rPr lang="en-US" dirty="0" err="1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0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Class Hierarchies</a:t>
            </a:r>
          </a:p>
          <a:p>
            <a:r>
              <a:rPr lang="en-US" dirty="0"/>
              <a:t>is-a relationship</a:t>
            </a:r>
          </a:p>
          <a:p>
            <a:r>
              <a:rPr lang="en-US" dirty="0"/>
              <a:t>UML Class Diagram</a:t>
            </a:r>
          </a:p>
          <a:p>
            <a:r>
              <a:rPr lang="en-US" dirty="0"/>
              <a:t>protected members</a:t>
            </a:r>
          </a:p>
          <a:p>
            <a:r>
              <a:rPr lang="en-US" dirty="0"/>
              <a:t>Abstract Methods</a:t>
            </a:r>
          </a:p>
          <a:p>
            <a:r>
              <a:rPr lang="en-US" dirty="0"/>
              <a:t>super keyword</a:t>
            </a:r>
          </a:p>
          <a:p>
            <a:r>
              <a:rPr lang="en-US" dirty="0"/>
              <a:t>Initialization in </a:t>
            </a:r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96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Software reusability</a:t>
            </a:r>
          </a:p>
          <a:p>
            <a:pPr>
              <a:defRPr/>
            </a:pPr>
            <a:r>
              <a:rPr lang="en-US" dirty="0"/>
              <a:t>Create new class from existing class</a:t>
            </a:r>
          </a:p>
          <a:p>
            <a:pPr lvl="1">
              <a:defRPr/>
            </a:pPr>
            <a:r>
              <a:rPr lang="en-US" dirty="0"/>
              <a:t>Absorb existing class’s data and behaviors</a:t>
            </a:r>
          </a:p>
          <a:p>
            <a:pPr lvl="1">
              <a:defRPr/>
            </a:pPr>
            <a:r>
              <a:rPr lang="en-US" dirty="0"/>
              <a:t>Enhance with new capabilities</a:t>
            </a:r>
          </a:p>
          <a:p>
            <a:pPr>
              <a:defRPr/>
            </a:pPr>
            <a:r>
              <a:rPr lang="en-US" dirty="0"/>
              <a:t>Subclass extends superclass. </a:t>
            </a:r>
          </a:p>
          <a:p>
            <a:pPr>
              <a:defRPr/>
            </a:pPr>
            <a:r>
              <a:rPr lang="en-US" dirty="0"/>
              <a:t>Subclass:</a:t>
            </a:r>
          </a:p>
          <a:p>
            <a:pPr lvl="1">
              <a:defRPr/>
            </a:pPr>
            <a:r>
              <a:rPr lang="en-US" dirty="0"/>
              <a:t>More specialized group of objects</a:t>
            </a:r>
          </a:p>
          <a:p>
            <a:pPr lvl="1">
              <a:defRPr/>
            </a:pPr>
            <a:r>
              <a:rPr lang="en-US" dirty="0"/>
              <a:t>Behaviors inherited from superclass</a:t>
            </a:r>
          </a:p>
          <a:p>
            <a:pPr lvl="2">
              <a:defRPr/>
            </a:pPr>
            <a:r>
              <a:rPr lang="en-US" dirty="0"/>
              <a:t>Or changed and customized</a:t>
            </a:r>
          </a:p>
          <a:p>
            <a:pPr lvl="1">
              <a:defRPr/>
            </a:pPr>
            <a:r>
              <a:rPr lang="en-US" dirty="0"/>
              <a:t>Additional </a:t>
            </a:r>
            <a:r>
              <a:rPr lang="en-US" dirty="0" smtClean="0"/>
              <a:t>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3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Direct superclass</a:t>
            </a:r>
          </a:p>
          <a:p>
            <a:pPr lvl="1">
              <a:defRPr/>
            </a:pPr>
            <a:r>
              <a:rPr lang="en-US" dirty="0"/>
              <a:t>Inherited explicitly (one level up hierarchy)</a:t>
            </a:r>
          </a:p>
          <a:p>
            <a:pPr>
              <a:defRPr/>
            </a:pPr>
            <a:r>
              <a:rPr lang="en-US" dirty="0"/>
              <a:t>Indirect superclass</a:t>
            </a:r>
          </a:p>
          <a:p>
            <a:pPr lvl="1">
              <a:defRPr/>
            </a:pPr>
            <a:r>
              <a:rPr lang="en-US" dirty="0"/>
              <a:t>Inherited two or more levels up hierarchy</a:t>
            </a:r>
          </a:p>
          <a:p>
            <a:pPr>
              <a:defRPr/>
            </a:pPr>
            <a:r>
              <a:rPr lang="en-US" dirty="0"/>
              <a:t>Single inheritance</a:t>
            </a:r>
          </a:p>
          <a:p>
            <a:pPr lvl="1">
              <a:defRPr/>
            </a:pPr>
            <a:r>
              <a:rPr lang="en-US" dirty="0"/>
              <a:t>Inherits from one superclass</a:t>
            </a:r>
          </a:p>
          <a:p>
            <a:pPr>
              <a:defRPr/>
            </a:pPr>
            <a:r>
              <a:rPr lang="en-US" dirty="0"/>
              <a:t>Multiple inheritance</a:t>
            </a:r>
          </a:p>
          <a:p>
            <a:pPr lvl="1">
              <a:defRPr/>
            </a:pPr>
            <a:r>
              <a:rPr lang="en-US" dirty="0"/>
              <a:t>Inherits from multiple </a:t>
            </a:r>
            <a:r>
              <a:rPr lang="en-US" dirty="0" err="1"/>
              <a:t>superclasses</a:t>
            </a:r>
            <a:endParaRPr lang="en-US" dirty="0"/>
          </a:p>
          <a:p>
            <a:pPr lvl="2">
              <a:defRPr/>
            </a:pPr>
            <a:r>
              <a:rPr lang="en-US" u="sng" dirty="0"/>
              <a:t>Java does not support multiple </a:t>
            </a:r>
            <a:r>
              <a:rPr lang="en-US" u="sng" dirty="0" smtClean="0"/>
              <a:t>inheritance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3806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 of subclass “is a” object of super-class</a:t>
            </a:r>
          </a:p>
          <a:p>
            <a:pPr lvl="1"/>
            <a:r>
              <a:rPr lang="en-US" dirty="0"/>
              <a:t>Example: Rectangle is quadrilateral.</a:t>
            </a:r>
          </a:p>
          <a:p>
            <a:pPr lvl="1"/>
            <a:r>
              <a:rPr lang="en-US" dirty="0"/>
              <a:t>Class Rectangle inherits from class Quadrilateral</a:t>
            </a:r>
          </a:p>
          <a:p>
            <a:pPr lvl="1"/>
            <a:r>
              <a:rPr lang="en-US" dirty="0"/>
              <a:t>Quadrilateral: superclass</a:t>
            </a:r>
          </a:p>
          <a:p>
            <a:pPr lvl="1"/>
            <a:r>
              <a:rPr lang="en-US" dirty="0"/>
              <a:t>Rectangle: subclass</a:t>
            </a:r>
          </a:p>
          <a:p>
            <a:r>
              <a:rPr lang="en-US" dirty="0"/>
              <a:t>Superclass typically represents larger set of objects than subclasses</a:t>
            </a:r>
          </a:p>
          <a:p>
            <a:pPr lvl="1"/>
            <a:r>
              <a:rPr lang="en-US" dirty="0"/>
              <a:t>superclass: Vehicle</a:t>
            </a:r>
          </a:p>
          <a:p>
            <a:pPr lvl="1"/>
            <a:r>
              <a:rPr lang="en-US" dirty="0"/>
              <a:t>subclass: Car</a:t>
            </a:r>
          </a:p>
          <a:p>
            <a:pPr lvl="2"/>
            <a:r>
              <a:rPr lang="en-US" dirty="0"/>
              <a:t>Smaller, more-specific subset of </a:t>
            </a:r>
            <a:r>
              <a:rPr lang="en-US" dirty="0" smtClean="0"/>
              <a:t>vehicles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75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55775237"/>
              </p:ext>
            </p:extLst>
          </p:nvPr>
        </p:nvGraphicFramePr>
        <p:xfrm>
          <a:off x="1915799" y="2367092"/>
          <a:ext cx="835977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Document" r:id="rId3" imgW="5648920" imgH="2112039" progId="Word.Document.8">
                  <p:embed/>
                </p:oleObj>
              </mc:Choice>
              <mc:Fallback>
                <p:oleObj name="Document" r:id="rId3" imgW="5648920" imgH="2112039" progId="Word.Document.8">
                  <p:embed/>
                  <p:pic>
                    <p:nvPicPr>
                      <p:cNvPr id="3074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799" y="2367092"/>
                        <a:ext cx="8359775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8161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Subclasses may…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new functionality</a:t>
            </a:r>
          </a:p>
          <a:p>
            <a:pPr lvl="1"/>
            <a:r>
              <a:rPr lang="en-US" dirty="0"/>
              <a:t>New members</a:t>
            </a:r>
          </a:p>
          <a:p>
            <a:r>
              <a:rPr lang="en-US" dirty="0"/>
              <a:t>Use inherited functionality</a:t>
            </a:r>
          </a:p>
          <a:p>
            <a:pPr lvl="1"/>
            <a:r>
              <a:rPr lang="en-US" dirty="0"/>
              <a:t>Software reuse</a:t>
            </a:r>
          </a:p>
          <a:p>
            <a:r>
              <a:rPr lang="en-US" b="1" dirty="0"/>
              <a:t>Override</a:t>
            </a:r>
            <a:r>
              <a:rPr lang="en-US" dirty="0"/>
              <a:t> inherited functionality</a:t>
            </a:r>
          </a:p>
          <a:p>
            <a:pPr lvl="1"/>
            <a:r>
              <a:rPr lang="en-US" dirty="0"/>
              <a:t>Change parent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64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Software reuse</a:t>
            </a:r>
            <a:r>
              <a:rPr lang="en-US" dirty="0"/>
              <a:t> is at the heart of inheritance</a:t>
            </a:r>
          </a:p>
          <a:p>
            <a:r>
              <a:rPr lang="en-US" dirty="0"/>
              <a:t>Using existing software components to create new ones</a:t>
            </a:r>
          </a:p>
          <a:p>
            <a:r>
              <a:rPr lang="en-US" dirty="0"/>
              <a:t>Capitalize on all the effort that went into the </a:t>
            </a:r>
          </a:p>
          <a:p>
            <a:pPr lvl="1"/>
            <a:r>
              <a:rPr lang="en-US" dirty="0"/>
              <a:t>design, </a:t>
            </a:r>
          </a:p>
          <a:p>
            <a:pPr lvl="1"/>
            <a:r>
              <a:rPr lang="en-US" dirty="0"/>
              <a:t>implementation, </a:t>
            </a:r>
          </a:p>
          <a:p>
            <a:pPr lvl="1"/>
            <a:r>
              <a:rPr lang="en-US" dirty="0"/>
              <a:t>and testing of the existing software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4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smell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Avoid Copy &amp; Paste!</a:t>
            </a:r>
          </a:p>
          <a:p>
            <a:r>
              <a:rPr lang="en-US" dirty="0"/>
              <a:t>Avoid Copy &amp; Paste!</a:t>
            </a:r>
          </a:p>
          <a:p>
            <a:r>
              <a:rPr lang="en-US" dirty="0"/>
              <a:t>Avoid Copy &amp; Paste!</a:t>
            </a:r>
          </a:p>
          <a:p>
            <a:r>
              <a:rPr lang="en-US" dirty="0"/>
              <a:t>Avoid Copy &amp; Paste!</a:t>
            </a:r>
          </a:p>
          <a:p>
            <a:r>
              <a:rPr lang="en-US" dirty="0"/>
              <a:t>Avoid Copy &amp; Paste!</a:t>
            </a:r>
          </a:p>
          <a:p>
            <a:r>
              <a:rPr lang="en-US" dirty="0"/>
              <a:t>Avoid Copy &amp; Paste!</a:t>
            </a:r>
          </a:p>
          <a:p>
            <a:r>
              <a:rPr lang="en-US" dirty="0"/>
              <a:t>Avoid Copy &amp; Paste!</a:t>
            </a:r>
          </a:p>
          <a:p>
            <a:r>
              <a:rPr lang="en-US" dirty="0"/>
              <a:t>Please, Avoid Copy &amp; Paste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49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758" y="156556"/>
            <a:ext cx="5109740" cy="657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01" y="82868"/>
            <a:ext cx="7242900" cy="669200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104015" y="43099"/>
            <a:ext cx="972590" cy="35380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771505" y="400289"/>
            <a:ext cx="1305099" cy="36594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76603" y="398594"/>
            <a:ext cx="200023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New properties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33200" y="900355"/>
            <a:ext cx="7500990" cy="34290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60298" y="1959783"/>
            <a:ext cx="206235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New methods </a:t>
            </a:r>
            <a:br>
              <a:rPr lang="en-US" dirty="0" smtClean="0"/>
            </a:br>
            <a:r>
              <a:rPr lang="en-US" dirty="0" smtClean="0"/>
              <a:t>(more behavior)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04638" y="4329379"/>
            <a:ext cx="8286808" cy="207170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55041" y="5667147"/>
            <a:ext cx="3332992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Change parent methods</a:t>
            </a:r>
            <a:br>
              <a:rPr lang="en-US" dirty="0" smtClean="0"/>
            </a:br>
            <a:r>
              <a:rPr lang="en-US" dirty="0" smtClean="0"/>
              <a:t>(Override)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076836" y="5022538"/>
            <a:ext cx="1006387" cy="428628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74872" y="5365230"/>
            <a:ext cx="1924405" cy="428628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17445" y="4933213"/>
            <a:ext cx="2571768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Use parent methods</a:t>
            </a:r>
            <a:br>
              <a:rPr lang="en-US" dirty="0" smtClean="0"/>
            </a:br>
            <a:r>
              <a:rPr lang="en-US" dirty="0" smtClean="0"/>
              <a:t>(Software Reuse)</a:t>
            </a:r>
          </a:p>
        </p:txBody>
      </p:sp>
    </p:spTree>
    <p:extLst>
      <p:ext uri="{BB962C8B-B14F-4D97-AF65-F5344CB8AC3E}">
        <p14:creationId xmlns:p14="http://schemas.microsoft.com/office/powerpoint/2010/main" val="161285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103120" y="179611"/>
            <a:ext cx="8137005" cy="6324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Person p1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Person();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p1.setName(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"Ali </a:t>
            </a:r>
            <a:r>
              <a:rPr lang="en-US" sz="2800" b="1" dirty="0" err="1" smtClean="0">
                <a:solidFill>
                  <a:srgbClr val="2A00FF"/>
                </a:solidFill>
                <a:latin typeface="Courier New"/>
              </a:rPr>
              <a:t>Alavi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p1.setNationalID(1498670972L);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p1.show();</a:t>
            </a:r>
          </a:p>
          <a:p>
            <a:pPr>
              <a:buFont typeface="Arial" panose="020B0604020202020204" pitchFamily="34" charset="0"/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Font typeface="Arial" panose="020B0604020202020204" pitchFamily="34" charset="0"/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Student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Student();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st.setName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"Ali </a:t>
            </a:r>
            <a:r>
              <a:rPr lang="en-US" sz="2800" b="1" dirty="0" err="1" smtClean="0">
                <a:solidFill>
                  <a:srgbClr val="2A00FF"/>
                </a:solidFill>
                <a:latin typeface="Courier New"/>
              </a:rPr>
              <a:t>Alavi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st.setNationalID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(1498670972L);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st.setStudentID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"89072456"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st.show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Arial" panose="020B0604020202020204" pitchFamily="34" charset="0"/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012950" y="4342888"/>
            <a:ext cx="6286445" cy="100013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9564" y="4658288"/>
            <a:ext cx="219126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Defined in Parent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12951" y="5374208"/>
            <a:ext cx="6286445" cy="50006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9565" y="5396583"/>
            <a:ext cx="193321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Added in Child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12951" y="5914524"/>
            <a:ext cx="2401563" cy="50006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04683" y="5979891"/>
            <a:ext cx="211097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Changed in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6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Inheritance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82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About Inheritance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94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Does any animal swim?</a:t>
            </a:r>
          </a:p>
          <a:p>
            <a:pPr lvl="1"/>
            <a:r>
              <a:rPr lang="en-US" dirty="0"/>
              <a:t>No. So “to swim” is not a behavior of animals.</a:t>
            </a:r>
          </a:p>
          <a:p>
            <a:r>
              <a:rPr lang="en-US" dirty="0"/>
              <a:t>Any animal has a voice</a:t>
            </a:r>
          </a:p>
          <a:p>
            <a:r>
              <a:rPr lang="en-US" dirty="0"/>
              <a:t>“</a:t>
            </a:r>
            <a:r>
              <a:rPr lang="en-US" b="1" dirty="0"/>
              <a:t>to talk</a:t>
            </a:r>
            <a:r>
              <a:rPr lang="en-US" dirty="0"/>
              <a:t>” is a behavior of animals</a:t>
            </a:r>
          </a:p>
          <a:p>
            <a:r>
              <a:rPr lang="en-US" dirty="0"/>
              <a:t>But what is the voice of an animal?</a:t>
            </a:r>
          </a:p>
          <a:p>
            <a:r>
              <a:rPr lang="en-US" dirty="0"/>
              <a:t>How does an animal “talk”?</a:t>
            </a:r>
          </a:p>
          <a:p>
            <a:pPr lvl="1"/>
            <a:r>
              <a:rPr lang="en-US" dirty="0"/>
              <a:t>It depends to the specific type of animal</a:t>
            </a:r>
          </a:p>
          <a:p>
            <a:pPr lvl="2"/>
            <a:r>
              <a:rPr lang="en-US" dirty="0"/>
              <a:t>Dog: Hop! Hop!</a:t>
            </a:r>
          </a:p>
          <a:p>
            <a:pPr lvl="2"/>
            <a:r>
              <a:rPr lang="en-US" dirty="0"/>
              <a:t>Cat: </a:t>
            </a:r>
            <a:r>
              <a:rPr lang="en-US" dirty="0" err="1"/>
              <a:t>Mewww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87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Behaviors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“talk” is an </a:t>
            </a:r>
            <a:r>
              <a:rPr lang="en-US" b="1" dirty="0"/>
              <a:t>abstract behavior</a:t>
            </a:r>
            <a:r>
              <a:rPr lang="en-US" dirty="0"/>
              <a:t> of Animal</a:t>
            </a:r>
          </a:p>
          <a:p>
            <a:pPr lvl="1"/>
            <a:r>
              <a:rPr lang="en-US" dirty="0"/>
              <a:t>All animals can “talk”</a:t>
            </a:r>
          </a:p>
          <a:p>
            <a:pPr lvl="1"/>
            <a:r>
              <a:rPr lang="en-US" dirty="0"/>
              <a:t>But we can not specify how an animal talks</a:t>
            </a:r>
          </a:p>
          <a:p>
            <a:pPr lvl="1"/>
            <a:r>
              <a:rPr lang="en-US" dirty="0"/>
              <a:t>It depends to the specific class of animal</a:t>
            </a:r>
          </a:p>
          <a:p>
            <a:r>
              <a:rPr lang="en-US" dirty="0"/>
              <a:t>“talk” is a </a:t>
            </a:r>
            <a:r>
              <a:rPr lang="en-US" b="1" dirty="0"/>
              <a:t>concrete behavior</a:t>
            </a:r>
            <a:r>
              <a:rPr lang="en-US" dirty="0"/>
              <a:t> of Dog</a:t>
            </a:r>
          </a:p>
          <a:p>
            <a:pPr lvl="1"/>
            <a:r>
              <a:rPr lang="en-US" dirty="0"/>
              <a:t>Hop! Hop!</a:t>
            </a:r>
          </a:p>
          <a:p>
            <a:r>
              <a:rPr lang="en-US" dirty="0"/>
              <a:t>“swim” is not a behavior of Animal</a:t>
            </a:r>
          </a:p>
          <a:p>
            <a:pPr lvl="1"/>
            <a:r>
              <a:rPr lang="en-US" dirty="0"/>
              <a:t>All animals can not swim</a:t>
            </a:r>
          </a:p>
          <a:p>
            <a:pPr lvl="1"/>
            <a:r>
              <a:rPr lang="en-US" dirty="0"/>
              <a:t>“swim” is a concrete behavior of </a:t>
            </a:r>
            <a:r>
              <a:rPr lang="en-US" dirty="0" smtClean="0"/>
              <a:t>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11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Shape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Administrator\Desktop\new_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4025" y="2442117"/>
            <a:ext cx="8183324" cy="3595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4032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5530" y="889481"/>
            <a:ext cx="691515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137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5402" y="244360"/>
            <a:ext cx="6629400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0108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8394" y="665105"/>
            <a:ext cx="682942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47873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Shape is an </a:t>
            </a:r>
            <a:r>
              <a:rPr lang="en-US" b="1" dirty="0"/>
              <a:t>abstract</a:t>
            </a:r>
            <a:r>
              <a:rPr lang="en-US" dirty="0"/>
              <a:t> class</a:t>
            </a:r>
          </a:p>
          <a:p>
            <a:r>
              <a:rPr lang="en-US" dirty="0"/>
              <a:t>Some methods are undefined in </a:t>
            </a:r>
            <a:r>
              <a:rPr lang="en-US" b="1" dirty="0"/>
              <a:t>Shape</a:t>
            </a:r>
          </a:p>
          <a:p>
            <a:r>
              <a:rPr lang="en-US" dirty="0"/>
              <a:t>Some methods should be defined in sub-classes</a:t>
            </a:r>
          </a:p>
          <a:p>
            <a:pPr lvl="1"/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getPerimeter</a:t>
            </a:r>
            <a:r>
              <a:rPr lang="en-US" dirty="0"/>
              <a:t>()</a:t>
            </a:r>
          </a:p>
          <a:p>
            <a:r>
              <a:rPr lang="en-US" dirty="0"/>
              <a:t>These methods are </a:t>
            </a:r>
            <a:r>
              <a:rPr lang="en-US" b="1" dirty="0"/>
              <a:t>abstract methods</a:t>
            </a:r>
          </a:p>
          <a:p>
            <a:pPr lvl="1"/>
            <a:r>
              <a:rPr lang="en-US" dirty="0"/>
              <a:t>Remember abstract behaviors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29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Shape classes</a:t>
            </a:r>
          </a:p>
          <a:p>
            <a:pPr lvl="1"/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draw()</a:t>
            </a:r>
          </a:p>
          <a:p>
            <a:r>
              <a:rPr lang="en-US" dirty="0"/>
              <a:t>Animals </a:t>
            </a:r>
          </a:p>
          <a:p>
            <a:pPr lvl="1"/>
            <a:r>
              <a:rPr lang="en-US" dirty="0"/>
              <a:t>Talk()</a:t>
            </a:r>
          </a:p>
          <a:p>
            <a:pPr lvl="1"/>
            <a:r>
              <a:rPr lang="en-US" dirty="0" err="1"/>
              <a:t>getName</a:t>
            </a:r>
            <a:r>
              <a:rPr lang="en-US" dirty="0"/>
              <a:t>() </a:t>
            </a:r>
          </a:p>
          <a:p>
            <a:pPr lvl="2"/>
            <a:r>
              <a:rPr lang="en-US" dirty="0"/>
              <a:t>is not abstract!</a:t>
            </a:r>
          </a:p>
          <a:p>
            <a:r>
              <a:rPr lang="en-US" dirty="0"/>
              <a:t>How do you implement an abstract method?</a:t>
            </a:r>
          </a:p>
          <a:p>
            <a:r>
              <a:rPr lang="en-US" dirty="0"/>
              <a:t>We can implement these methods by simple dummy operations</a:t>
            </a:r>
          </a:p>
          <a:p>
            <a:r>
              <a:rPr lang="en-US" dirty="0"/>
              <a:t>Better way : abstract </a:t>
            </a:r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57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abstract method</a:t>
            </a:r>
            <a:r>
              <a:rPr lang="en-US" dirty="0"/>
              <a:t> : no implementation</a:t>
            </a:r>
          </a:p>
          <a:p>
            <a:r>
              <a:rPr lang="en-US" dirty="0"/>
              <a:t>A class containing abstract methods: an </a:t>
            </a:r>
            <a:r>
              <a:rPr lang="en-US" b="1" dirty="0"/>
              <a:t>abstract class</a:t>
            </a:r>
          </a:p>
          <a:p>
            <a:r>
              <a:rPr lang="en-US" dirty="0"/>
              <a:t>You can not instantiate abstract classes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If a sub-class do not implement the abstract method</a:t>
            </a:r>
          </a:p>
          <a:p>
            <a:pPr lvl="1"/>
            <a:r>
              <a:rPr lang="en-US" dirty="0"/>
              <a:t>It will be abstract </a:t>
            </a:r>
            <a:r>
              <a:rPr lang="en-US" dirty="0" smtClean="0"/>
              <a:t>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2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http://ts2.mm.bing.net/images/thumbnail.aspx?q=4976763807140565&amp;id=dc4ea29c04e7e31acb901f4576edb121&amp;url=http%3a%2f%2fvisual.merriam-webster.com%2fimages%2fanimal-kingdom%2finsects-arachnids%2fexamples-insects_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05" y="5955652"/>
            <a:ext cx="884499" cy="61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54" y="1772709"/>
            <a:ext cx="88201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581061" y="1988733"/>
            <a:ext cx="1440160" cy="432048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261581" y="5373109"/>
            <a:ext cx="1080120" cy="432048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829533" y="2132749"/>
            <a:ext cx="1664568" cy="432048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00741" y="2204757"/>
            <a:ext cx="1512168" cy="432048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http://ts2.mm.bing.net/images/thumbnail.aspx?q=5065227249388505&amp;id=cee054f98e350d0b1f2366a5ba7990ea&amp;url=http%3a%2f%2fsciencewithme.com%2fwp-content%2fuploads%2f2011%2f01%2fmammalsC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479" y="5829647"/>
            <a:ext cx="1040476" cy="74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http://ts3.mm.bing.net/images/thumbnail.aspx?q=4783838167239226&amp;id=4ad758ba128d2602a9326e0d6d79a0aa&amp;url=http%3a%2f%2fstyledip.com%2fwp-content%2fuploads%2f2011%2f11%2ffish-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503" y="5876328"/>
            <a:ext cx="896550" cy="71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ttp://ts1.mm.bing.net/images/thumbnail.aspx?q=4651888184198888&amp;id=f5d6e071871737bd822e2fba9983e864&amp;url=http%3a%2f%2fcooldesktopbackgroundsx.com%2fwp-content%2fuploads%2f2010%2f08%2fbirds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57" y="5830994"/>
            <a:ext cx="1081167" cy="81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ts4.mm.bing.net/images/thumbnail.aspx?q=4979594190391531&amp;id=97464118a81b583a2a60b26ccaf709c8&amp;url=http%3a%2f%2fwww.arthursclipart.org%2fbiologya%2fbiology%2freptiles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60" y="5955652"/>
            <a:ext cx="958557" cy="68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http://ts3.mm.bing.net/images/thumbnail.aspx?q=4863157624310938&amp;id=ec26acf6cf12e3d7601509d59ad7f4ce&amp;url=http%3a%2f%2fvisual.merriam-webster.com%2fimages%2fanimal-kingdom%2famphibians%2fexamples-amphibians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72" y="5955652"/>
            <a:ext cx="1080288" cy="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7217" y="2438530"/>
            <a:ext cx="57626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4663167" y="5010298"/>
            <a:ext cx="1285884" cy="35719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7217" y="2367092"/>
            <a:ext cx="1285884" cy="35719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29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0149" y="2440557"/>
            <a:ext cx="47910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5908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can not override a public method as a private method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It violates the “is-a” rule</a:t>
            </a:r>
          </a:p>
          <a:p>
            <a:r>
              <a:rPr lang="en-US" dirty="0"/>
              <a:t>You can not reduce accessibility of methods in </a:t>
            </a:r>
            <a:r>
              <a:rPr lang="en-US" dirty="0" smtClean="0"/>
              <a:t>subclasses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09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of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Subclass has access to public members of parent class</a:t>
            </a:r>
          </a:p>
          <a:p>
            <a:pPr lvl="1"/>
            <a:r>
              <a:rPr lang="en-US" dirty="0"/>
              <a:t>Public methods and properties are accessible in subclass</a:t>
            </a:r>
          </a:p>
          <a:p>
            <a:pPr lvl="1"/>
            <a:r>
              <a:rPr lang="en-US" b="1" i="1" dirty="0"/>
              <a:t>Student</a:t>
            </a:r>
            <a:r>
              <a:rPr lang="en-US" dirty="0"/>
              <a:t> used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getStudentID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Private members are not accessible in subclass</a:t>
            </a:r>
          </a:p>
          <a:p>
            <a:pPr lvl="1"/>
            <a:r>
              <a:rPr lang="en-US" b="1" i="1" dirty="0"/>
              <a:t>Student</a:t>
            </a:r>
            <a:r>
              <a:rPr lang="en-US" dirty="0"/>
              <a:t> has no access to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and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/>
              <a:t>properties</a:t>
            </a:r>
          </a:p>
          <a:p>
            <a:r>
              <a:rPr lang="en-US" dirty="0"/>
              <a:t>What if you want to let subclasses access a member, but not other classes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3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Intermediate level of protection between public and private</a:t>
            </a:r>
          </a:p>
          <a:p>
            <a:r>
              <a:rPr lang="en-US" dirty="0"/>
              <a:t>protected members accessible by</a:t>
            </a:r>
          </a:p>
          <a:p>
            <a:pPr lvl="1"/>
            <a:r>
              <a:rPr lang="en-US" dirty="0"/>
              <a:t>subclass members</a:t>
            </a:r>
          </a:p>
          <a:p>
            <a:pPr lvl="1"/>
            <a:r>
              <a:rPr lang="en-US" dirty="0"/>
              <a:t>Class members in the same package</a:t>
            </a:r>
          </a:p>
          <a:p>
            <a:r>
              <a:rPr lang="en-US" dirty="0"/>
              <a:t>protected members are also package accessible</a:t>
            </a:r>
          </a:p>
          <a:p>
            <a:pPr lvl="1"/>
            <a:r>
              <a:rPr lang="en-US" dirty="0"/>
              <a:t>friendly</a:t>
            </a:r>
          </a:p>
          <a:p>
            <a:r>
              <a:rPr lang="en-US" dirty="0"/>
              <a:t>Protected variables and methods are shown with a # symbol in UML diagrams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33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654" y="2277407"/>
            <a:ext cx="3304065" cy="424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627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</a:t>
            </a:r>
          </a:p>
          <a:p>
            <a:pPr lvl="1"/>
            <a:r>
              <a:rPr lang="en-US" dirty="0"/>
              <a:t>Accessible by all classes</a:t>
            </a:r>
          </a:p>
          <a:p>
            <a:r>
              <a:rPr lang="en-US" dirty="0"/>
              <a:t>Protected</a:t>
            </a:r>
          </a:p>
          <a:p>
            <a:pPr lvl="1"/>
            <a:r>
              <a:rPr lang="en-US" dirty="0"/>
              <a:t>Accessible by subclasses</a:t>
            </a:r>
            <a:br>
              <a:rPr lang="en-US" dirty="0"/>
            </a:br>
            <a:r>
              <a:rPr lang="en-US" dirty="0"/>
              <a:t>Accessible by classes of the same package</a:t>
            </a:r>
          </a:p>
          <a:p>
            <a:r>
              <a:rPr lang="en-US" dirty="0"/>
              <a:t>Package access (friendly)</a:t>
            </a:r>
          </a:p>
          <a:p>
            <a:pPr lvl="1"/>
            <a:r>
              <a:rPr lang="en-US" dirty="0"/>
              <a:t>Accessible by classes of the same package</a:t>
            </a:r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No access </a:t>
            </a:r>
          </a:p>
        </p:txBody>
      </p:sp>
    </p:spTree>
    <p:extLst>
      <p:ext uri="{BB962C8B-B14F-4D97-AF65-F5344CB8AC3E}">
        <p14:creationId xmlns:p14="http://schemas.microsoft.com/office/powerpoint/2010/main" val="3411978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super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 to parent members</a:t>
            </a:r>
          </a:p>
          <a:p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super</a:t>
            </a:r>
            <a:r>
              <a:rPr lang="en-US" dirty="0"/>
              <a:t> reference can be used to refer to the parent class</a:t>
            </a:r>
          </a:p>
          <a:p>
            <a:r>
              <a:rPr lang="en-US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.f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invokes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f()</a:t>
            </a:r>
            <a:r>
              <a:rPr lang="en-US" dirty="0"/>
              <a:t> from parent class</a:t>
            </a:r>
          </a:p>
          <a:p>
            <a:r>
              <a:rPr lang="en-US" dirty="0"/>
              <a:t>Why we need it?</a:t>
            </a:r>
          </a:p>
          <a:p>
            <a:pPr lvl="1"/>
            <a:r>
              <a:rPr lang="en-US" dirty="0"/>
              <a:t>When the method is overridden in subclass</a:t>
            </a:r>
          </a:p>
          <a:p>
            <a:pPr lvl="1"/>
            <a:r>
              <a:rPr lang="en-US" dirty="0"/>
              <a:t>super is also used to invoke the parent's </a:t>
            </a:r>
            <a:r>
              <a:rPr lang="en-US" dirty="0" smtClean="0"/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964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</a:t>
            </a:r>
            <a:r>
              <a:rPr lang="en-US" b="1" i="1" dirty="0"/>
              <a:t>super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Student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Person{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show(){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.show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</a:p>
          <a:p>
            <a:pPr>
              <a:buNone/>
            </a:pPr>
            <a:r>
              <a:rPr lang="en-US" b="1" i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b="1" i="1" dirty="0">
                <a:solidFill>
                  <a:srgbClr val="2A00FF"/>
                </a:solidFill>
                <a:latin typeface="Courier New"/>
              </a:rPr>
              <a:t>",</a:t>
            </a:r>
            <a:r>
              <a:rPr lang="en-US" b="1" i="1" dirty="0" err="1">
                <a:solidFill>
                  <a:srgbClr val="2A00FF"/>
                </a:solidFill>
                <a:latin typeface="Courier New"/>
              </a:rPr>
              <a:t>studentID</a:t>
            </a:r>
            <a:r>
              <a:rPr lang="en-US" b="1" i="1" dirty="0">
                <a:solidFill>
                  <a:srgbClr val="2A00FF"/>
                </a:solidFill>
                <a:latin typeface="Courier New"/>
              </a:rPr>
              <a:t>="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studentID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39676" y="3307943"/>
            <a:ext cx="2857520" cy="50006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2849" y="300989"/>
            <a:ext cx="730567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4317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Hierarchies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7481" y="2367092"/>
            <a:ext cx="8956412" cy="273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66621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equals()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/>
              <a:t>finalize()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We can override these methods in our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02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Java supports single inheritance</a:t>
            </a:r>
          </a:p>
          <a:p>
            <a:r>
              <a:rPr lang="en-US"/>
              <a:t>Derived class can have only one parent class</a:t>
            </a:r>
          </a:p>
          <a:p>
            <a:r>
              <a:rPr lang="en-US"/>
              <a:t>Multiple inheritance allows a class to be derived from two or more classes</a:t>
            </a:r>
          </a:p>
          <a:p>
            <a:pPr lvl="1"/>
            <a:r>
              <a:rPr lang="en-US"/>
              <a:t>inheriting the members of all parents</a:t>
            </a:r>
          </a:p>
          <a:p>
            <a:r>
              <a:rPr lang="en-US"/>
              <a:t>Collisions, such as the same variable name in two parents, have to be resolved</a:t>
            </a:r>
          </a:p>
          <a:p>
            <a:r>
              <a:rPr lang="en-US" b="1"/>
              <a:t>Java does not support multiple inheritance</a:t>
            </a:r>
          </a:p>
          <a:p>
            <a:r>
              <a:rPr lang="en-US"/>
              <a:t>The use of </a:t>
            </a:r>
            <a:r>
              <a:rPr lang="en-US" b="1"/>
              <a:t>interfaces</a:t>
            </a:r>
            <a:r>
              <a:rPr lang="en-US"/>
              <a:t> usually gives us aspects of multiple inheritance without the overhead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95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b="1" dirty="0"/>
              <a:t>Constructors are not inherited</a:t>
            </a:r>
            <a:endParaRPr lang="en-US" dirty="0"/>
          </a:p>
          <a:p>
            <a:pPr lvl="1">
              <a:spcBef>
                <a:spcPct val="70000"/>
              </a:spcBef>
            </a:pPr>
            <a:r>
              <a:rPr lang="en-US" dirty="0"/>
              <a:t>even though they have public visibility</a:t>
            </a:r>
          </a:p>
          <a:p>
            <a:pPr>
              <a:spcBef>
                <a:spcPct val="70000"/>
              </a:spcBef>
            </a:pPr>
            <a:r>
              <a:rPr lang="en-US" dirty="0"/>
              <a:t>We often want to use the parent's constructor to set up the "parent's part" of the object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6016" y="5219695"/>
            <a:ext cx="424731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513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child’s constructor is responsible for calling the parent’s constructor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sz="2600" dirty="0"/>
              <a:t>It is done using </a:t>
            </a:r>
            <a:r>
              <a:rPr lang="en-US" sz="2600" b="1" i="1" dirty="0">
                <a:solidFill>
                  <a:srgbClr val="C00000"/>
                </a:solidFill>
              </a:rPr>
              <a:t>super</a:t>
            </a:r>
            <a:r>
              <a:rPr lang="en-US" sz="2600" dirty="0"/>
              <a:t> keyword</a:t>
            </a:r>
          </a:p>
          <a:p>
            <a:r>
              <a:rPr lang="en-US" dirty="0"/>
              <a:t>The </a:t>
            </a:r>
            <a:r>
              <a:rPr lang="en-US" u="sng" dirty="0"/>
              <a:t>first statement </a:t>
            </a:r>
            <a:r>
              <a:rPr lang="en-US" dirty="0"/>
              <a:t>of a child’s constructor </a:t>
            </a:r>
            <a:r>
              <a:rPr lang="en-US" u="sng" dirty="0"/>
              <a:t>should</a:t>
            </a:r>
            <a:r>
              <a:rPr lang="en-US" dirty="0"/>
              <a:t> be the </a:t>
            </a:r>
            <a:r>
              <a:rPr lang="en-US" b="1" i="1" dirty="0"/>
              <a:t>super</a:t>
            </a:r>
            <a:r>
              <a:rPr lang="en-US" dirty="0"/>
              <a:t> reference to call the parent constructor</a:t>
            </a:r>
          </a:p>
          <a:p>
            <a:pPr lvl="1"/>
            <a:r>
              <a:rPr lang="en-US" dirty="0"/>
              <a:t>Otherwise, </a:t>
            </a:r>
            <a:r>
              <a:rPr lang="en-US" b="1" dirty="0"/>
              <a:t>default constructor</a:t>
            </a:r>
            <a:r>
              <a:rPr lang="en-US" dirty="0"/>
              <a:t> is </a:t>
            </a:r>
            <a:r>
              <a:rPr lang="en-US" b="1" dirty="0"/>
              <a:t>implicitly invoked</a:t>
            </a:r>
          </a:p>
          <a:p>
            <a:pPr lvl="1"/>
            <a:r>
              <a:rPr lang="en-US" dirty="0"/>
              <a:t>If default constructor does not exist? (how?!)</a:t>
            </a:r>
          </a:p>
          <a:p>
            <a:pPr lvl="2"/>
            <a:r>
              <a:rPr lang="en-US" dirty="0"/>
              <a:t>A syntax error</a:t>
            </a:r>
          </a:p>
          <a:p>
            <a:pPr lvl="2"/>
            <a:r>
              <a:rPr lang="en-US" dirty="0"/>
              <a:t>You should explicitly call an appropriate parent </a:t>
            </a:r>
            <a:r>
              <a:rPr lang="en-US" dirty="0" smtClean="0"/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15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09" y="0"/>
            <a:ext cx="6774449" cy="669711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416530" y="3543561"/>
            <a:ext cx="1928553" cy="30523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8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initialization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Once per class</a:t>
            </a:r>
          </a:p>
          <a:p>
            <a:pPr lvl="1"/>
            <a:r>
              <a:rPr lang="en-US" dirty="0"/>
              <a:t>Static variable declaration of parent</a:t>
            </a:r>
          </a:p>
          <a:p>
            <a:pPr lvl="1"/>
            <a:r>
              <a:rPr lang="en-US" dirty="0"/>
              <a:t>Static block of parent</a:t>
            </a:r>
          </a:p>
          <a:p>
            <a:pPr lvl="1"/>
            <a:r>
              <a:rPr lang="en-US" dirty="0"/>
              <a:t>Static variable declaration</a:t>
            </a:r>
          </a:p>
          <a:p>
            <a:pPr lvl="1"/>
            <a:r>
              <a:rPr lang="en-US" dirty="0"/>
              <a:t>Static block</a:t>
            </a:r>
          </a:p>
          <a:p>
            <a:r>
              <a:rPr lang="en-US" dirty="0"/>
              <a:t>Once per object</a:t>
            </a:r>
          </a:p>
          <a:p>
            <a:pPr lvl="1"/>
            <a:r>
              <a:rPr lang="en-US" dirty="0"/>
              <a:t>variable declaration of parent</a:t>
            </a:r>
          </a:p>
          <a:p>
            <a:pPr lvl="1"/>
            <a:r>
              <a:rPr lang="en-US" dirty="0"/>
              <a:t>Initialization block of parent</a:t>
            </a:r>
          </a:p>
          <a:p>
            <a:pPr lvl="1"/>
            <a:r>
              <a:rPr lang="en-US" dirty="0"/>
              <a:t>Constructor of parent</a:t>
            </a:r>
          </a:p>
          <a:p>
            <a:pPr lvl="1"/>
            <a:r>
              <a:rPr lang="en-US" dirty="0"/>
              <a:t>variable declaration</a:t>
            </a:r>
          </a:p>
          <a:p>
            <a:pPr lvl="1"/>
            <a:r>
              <a:rPr lang="en-US" dirty="0"/>
              <a:t>Initialization block</a:t>
            </a:r>
          </a:p>
          <a:p>
            <a:pPr lvl="1"/>
            <a:r>
              <a:rPr lang="en-US" dirty="0" smtClean="0"/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558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092956" y="390418"/>
            <a:ext cx="4114800" cy="59674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Parent 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1" dirty="0" smtClean="0">
                <a:solidFill>
                  <a:srgbClr val="0000C0"/>
                </a:solidFill>
                <a:latin typeface="Courier New"/>
              </a:rPr>
              <a:t>a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 = A();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i="1" dirty="0" smtClean="0">
                <a:solidFill>
                  <a:srgbClr val="0000C0"/>
                </a:solidFill>
                <a:latin typeface="Courier New"/>
              </a:rPr>
              <a:t>	a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=B();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urier New"/>
              </a:rPr>
              <a:t>b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E();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00C0"/>
                </a:solidFill>
                <a:latin typeface="Courier New"/>
              </a:rPr>
              <a:t>	b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F();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Parent(){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00C0"/>
                </a:solidFill>
                <a:latin typeface="Courier New"/>
              </a:rPr>
              <a:t>	b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G();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b="1" dirty="0" smtClean="0"/>
              <a:t>}</a:t>
            </a:r>
            <a:endParaRPr lang="en-US" sz="24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93592" y="390418"/>
            <a:ext cx="4114800" cy="59674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Child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Parent{</a:t>
            </a:r>
          </a:p>
          <a:p>
            <a:pPr lvl="1"/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c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 = C();</a:t>
            </a:r>
          </a:p>
          <a:p>
            <a:pPr lvl="1"/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/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	c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=D();</a:t>
            </a:r>
          </a:p>
          <a:p>
            <a:pPr lvl="1"/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b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H();</a:t>
            </a:r>
          </a:p>
          <a:p>
            <a:pPr lvl="1"/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/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	b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I();</a:t>
            </a:r>
          </a:p>
          <a:p>
            <a:pPr lvl="1"/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Child(){</a:t>
            </a:r>
          </a:p>
          <a:p>
            <a:pPr lvl="1"/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	b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J();</a:t>
            </a:r>
          </a:p>
          <a:p>
            <a:pPr lvl="1"/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3088" y="5858107"/>
            <a:ext cx="6649428" cy="461665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What happens if we invoke: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new Child();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28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the first statement of a constructor, we can invoke parent constructor</a:t>
            </a:r>
          </a:p>
          <a:p>
            <a:pPr lvl="1"/>
            <a:r>
              <a:rPr lang="en-US" dirty="0"/>
              <a:t>Using </a:t>
            </a:r>
            <a:r>
              <a:rPr lang="en-US" b="1" i="1" dirty="0"/>
              <a:t>super</a:t>
            </a:r>
            <a:r>
              <a:rPr lang="en-US" dirty="0"/>
              <a:t> keyword</a:t>
            </a:r>
            <a:endParaRPr lang="en-US" b="1" i="1" dirty="0"/>
          </a:p>
          <a:p>
            <a:pPr lvl="1"/>
            <a:r>
              <a:rPr lang="en-US" dirty="0"/>
              <a:t>Only once</a:t>
            </a:r>
          </a:p>
          <a:p>
            <a:pPr lvl="1"/>
            <a:r>
              <a:rPr lang="en-US" dirty="0"/>
              <a:t>First line? No. first statement.</a:t>
            </a:r>
          </a:p>
          <a:p>
            <a:r>
              <a:rPr lang="en-US" dirty="0"/>
              <a:t>We can not use properties in this super invocation</a:t>
            </a:r>
          </a:p>
          <a:p>
            <a:pPr lvl="1"/>
            <a:r>
              <a:rPr lang="en-US" strike="sngStrike" dirty="0"/>
              <a:t>super(this.name)</a:t>
            </a:r>
          </a:p>
          <a:p>
            <a:pPr lvl="1"/>
            <a:r>
              <a:rPr lang="en-US" dirty="0"/>
              <a:t>Why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38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 How to Program (9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Thinking in Java (Fourth Edition)</a:t>
            </a:r>
          </a:p>
          <a:p>
            <a:pPr lvl="1"/>
            <a:r>
              <a:rPr lang="en-US" dirty="0"/>
              <a:t>Bruce </a:t>
            </a:r>
            <a:r>
              <a:rPr lang="en-US" dirty="0" err="1"/>
              <a:t>Eckel</a:t>
            </a:r>
            <a:endParaRPr lang="en-US" dirty="0"/>
          </a:p>
          <a:p>
            <a:r>
              <a:rPr lang="en-US" dirty="0" smtClean="0">
                <a:hlinkClick r:id="rId2"/>
              </a:rPr>
              <a:t>Java cup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81" y="2366963"/>
            <a:ext cx="3424237" cy="3424237"/>
          </a:xfrm>
        </p:spPr>
      </p:pic>
    </p:spTree>
    <p:extLst>
      <p:ext uri="{BB962C8B-B14F-4D97-AF65-F5344CB8AC3E}">
        <p14:creationId xmlns:p14="http://schemas.microsoft.com/office/powerpoint/2010/main" val="38753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Hierarchies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7818" y="2061806"/>
            <a:ext cx="777573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625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Faculty and Employee are both classes</a:t>
            </a:r>
          </a:p>
          <a:p>
            <a:r>
              <a:rPr lang="en-US" dirty="0"/>
              <a:t>Faculty is a </a:t>
            </a:r>
            <a:r>
              <a:rPr lang="en-US" b="1" dirty="0"/>
              <a:t>more specific</a:t>
            </a:r>
            <a:r>
              <a:rPr lang="en-US" dirty="0"/>
              <a:t> type of Employee</a:t>
            </a:r>
          </a:p>
          <a:p>
            <a:r>
              <a:rPr lang="en-US" dirty="0"/>
              <a:t>Employee is a </a:t>
            </a:r>
            <a:r>
              <a:rPr lang="en-US" b="1" dirty="0"/>
              <a:t>more general</a:t>
            </a:r>
            <a:r>
              <a:rPr lang="en-US" dirty="0"/>
              <a:t> type of Faculty </a:t>
            </a:r>
          </a:p>
          <a:p>
            <a:r>
              <a:rPr lang="en-US" dirty="0"/>
              <a:t>A Faculty instance is also a Employee instance</a:t>
            </a:r>
          </a:p>
          <a:p>
            <a:pPr lvl="1"/>
            <a:r>
              <a:rPr lang="en-US" dirty="0"/>
              <a:t>Dr. </a:t>
            </a:r>
            <a:r>
              <a:rPr lang="en-US" dirty="0" err="1"/>
              <a:t>Felani</a:t>
            </a:r>
            <a:r>
              <a:rPr lang="en-US" dirty="0"/>
              <a:t> is a faculty member</a:t>
            </a:r>
          </a:p>
          <a:p>
            <a:pPr lvl="1"/>
            <a:r>
              <a:rPr lang="en-US" dirty="0"/>
              <a:t>He is also an employee of </a:t>
            </a:r>
            <a:r>
              <a:rPr lang="en-US" dirty="0" smtClean="0"/>
              <a:t>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5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is-a</a:t>
            </a:r>
            <a:r>
              <a:rPr lang="en-US" dirty="0"/>
              <a:t>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More general class : </a:t>
            </a:r>
            <a:r>
              <a:rPr lang="en-US" b="1" i="1" dirty="0"/>
              <a:t>Superclass</a:t>
            </a:r>
          </a:p>
          <a:p>
            <a:r>
              <a:rPr lang="en-US" dirty="0"/>
              <a:t>More specific class : </a:t>
            </a:r>
            <a:r>
              <a:rPr lang="en-US" b="1" i="1" dirty="0"/>
              <a:t>Subclass</a:t>
            </a:r>
          </a:p>
          <a:p>
            <a:r>
              <a:rPr lang="en-US" dirty="0"/>
              <a:t>Subclass is </a:t>
            </a:r>
            <a:r>
              <a:rPr lang="en-US" b="1" dirty="0"/>
              <a:t>inherited</a:t>
            </a:r>
            <a:r>
              <a:rPr lang="en-US" dirty="0"/>
              <a:t> from superclass</a:t>
            </a:r>
          </a:p>
          <a:p>
            <a:endParaRPr lang="en-US" dirty="0"/>
          </a:p>
          <a:p>
            <a:r>
              <a:rPr lang="en-US" dirty="0"/>
              <a:t>Faculty is inherited from Employee</a:t>
            </a:r>
          </a:p>
          <a:p>
            <a:r>
              <a:rPr lang="en-US" dirty="0"/>
              <a:t>Rectangle is inherited from Shape</a:t>
            </a:r>
          </a:p>
          <a:p>
            <a:pPr lvl="1"/>
            <a:r>
              <a:rPr lang="en-US" dirty="0"/>
              <a:t>A rectangle is also a shape</a:t>
            </a:r>
          </a:p>
          <a:p>
            <a:r>
              <a:rPr lang="en-US" dirty="0"/>
              <a:t>Cat is inherited from Animal</a:t>
            </a:r>
          </a:p>
          <a:p>
            <a:pPr lvl="1"/>
            <a:r>
              <a:rPr lang="en-US" dirty="0" err="1"/>
              <a:t>Maloos</a:t>
            </a:r>
            <a:r>
              <a:rPr lang="en-US" dirty="0"/>
              <a:t> is a cat, she is also an </a:t>
            </a:r>
            <a:r>
              <a:rPr lang="en-US" dirty="0" smtClean="0"/>
              <a:t>animal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8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Name some other hierarchies…</a:t>
            </a:r>
          </a:p>
          <a:p>
            <a:r>
              <a:rPr lang="en-US" dirty="0"/>
              <a:t>Note: More specific type is also a class</a:t>
            </a:r>
          </a:p>
          <a:p>
            <a:pPr lvl="1"/>
            <a:r>
              <a:rPr lang="en-US" dirty="0"/>
              <a:t>Not an object</a:t>
            </a:r>
          </a:p>
          <a:p>
            <a:pPr lvl="1"/>
            <a:r>
              <a:rPr lang="en-US" i="1" dirty="0"/>
              <a:t>Ali </a:t>
            </a:r>
            <a:r>
              <a:rPr lang="en-US" i="1" dirty="0" err="1"/>
              <a:t>Karimi</a:t>
            </a:r>
            <a:r>
              <a:rPr lang="en-US" dirty="0"/>
              <a:t> is not a more specific type of </a:t>
            </a:r>
            <a:r>
              <a:rPr lang="en-US" dirty="0" err="1"/>
              <a:t>FootballPlayer</a:t>
            </a:r>
            <a:endParaRPr lang="en-US" dirty="0"/>
          </a:p>
          <a:p>
            <a:pPr lvl="2"/>
            <a:r>
              <a:rPr lang="en-US" dirty="0"/>
              <a:t>He is an object</a:t>
            </a:r>
          </a:p>
          <a:p>
            <a:pPr lvl="2"/>
            <a:r>
              <a:rPr lang="en-US" dirty="0"/>
              <a:t>Not a </a:t>
            </a: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9988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2089</TotalTime>
  <Words>1405</Words>
  <Application>Microsoft Office PowerPoint</Application>
  <PresentationFormat>Widescreen</PresentationFormat>
  <Paragraphs>328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Courier New</vt:lpstr>
      <vt:lpstr>Tw Cen MT</vt:lpstr>
      <vt:lpstr>Droplet</vt:lpstr>
      <vt:lpstr>Document</vt:lpstr>
      <vt:lpstr>Advanced Programming</vt:lpstr>
      <vt:lpstr>Agenda</vt:lpstr>
      <vt:lpstr>Introduction to Inheritance</vt:lpstr>
      <vt:lpstr>Class Hierarchies</vt:lpstr>
      <vt:lpstr>Class Hierarchies (2)</vt:lpstr>
      <vt:lpstr>Class Hierarchies (3)</vt:lpstr>
      <vt:lpstr>General and Specific Types</vt:lpstr>
      <vt:lpstr>is-a Relationship</vt:lpstr>
      <vt:lpstr>Inheritance (2)</vt:lpstr>
      <vt:lpstr>Class Implementation</vt:lpstr>
      <vt:lpstr>PowerPoint Presentation</vt:lpstr>
      <vt:lpstr>PowerPoint Presentation</vt:lpstr>
      <vt:lpstr>Inheritance in OOP</vt:lpstr>
      <vt:lpstr>Faculty &amp; Employee</vt:lpstr>
      <vt:lpstr>UML Class Diagram</vt:lpstr>
      <vt:lpstr>UML Class Diagram</vt:lpstr>
      <vt:lpstr>PowerPoint Presentation</vt:lpstr>
      <vt:lpstr>Terminology</vt:lpstr>
      <vt:lpstr>Inheritance in java</vt:lpstr>
      <vt:lpstr>Inheritance</vt:lpstr>
      <vt:lpstr>Class Hierarchy</vt:lpstr>
      <vt:lpstr>is-a relationship</vt:lpstr>
      <vt:lpstr>More Examples</vt:lpstr>
      <vt:lpstr>Subclasses may…</vt:lpstr>
      <vt:lpstr>Software reuse</vt:lpstr>
      <vt:lpstr>Bad smell</vt:lpstr>
      <vt:lpstr>PowerPoint Presentation</vt:lpstr>
      <vt:lpstr>PowerPoint Presentation</vt:lpstr>
      <vt:lpstr>PowerPoint Presentation</vt:lpstr>
      <vt:lpstr>More About Inheritance</vt:lpstr>
      <vt:lpstr>Abstract Behaviors</vt:lpstr>
      <vt:lpstr>Abstract Behaviors (2)</vt:lpstr>
      <vt:lpstr>Remember Shape Classes</vt:lpstr>
      <vt:lpstr>PowerPoint Presentation</vt:lpstr>
      <vt:lpstr>PowerPoint Presentation</vt:lpstr>
      <vt:lpstr>PowerPoint Presentation</vt:lpstr>
      <vt:lpstr>Shapes Example</vt:lpstr>
      <vt:lpstr>Abstract Methods</vt:lpstr>
      <vt:lpstr>Abstract Methods (2)</vt:lpstr>
      <vt:lpstr>Animal Example</vt:lpstr>
      <vt:lpstr>Animal Example (2)</vt:lpstr>
      <vt:lpstr>Access modifier in inheritance</vt:lpstr>
      <vt:lpstr>Accessibility of Members</vt:lpstr>
      <vt:lpstr>Protected Members</vt:lpstr>
      <vt:lpstr>UML Class Diagram</vt:lpstr>
      <vt:lpstr>Access Levels</vt:lpstr>
      <vt:lpstr>super Keyword</vt:lpstr>
      <vt:lpstr>Application of super Keyword</vt:lpstr>
      <vt:lpstr>PowerPoint Presentation</vt:lpstr>
      <vt:lpstr>Object class methods</vt:lpstr>
      <vt:lpstr>Multiple Inheritance</vt:lpstr>
      <vt:lpstr>Initialization</vt:lpstr>
      <vt:lpstr>Constructors</vt:lpstr>
      <vt:lpstr>PowerPoint Presentation</vt:lpstr>
      <vt:lpstr>Order of initialization</vt:lpstr>
      <vt:lpstr>PowerPoint Presentation</vt:lpstr>
      <vt:lpstr>Some Notes</vt:lpstr>
      <vt:lpstr>References</vt:lpstr>
      <vt:lpstr>Any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Windows User</dc:creator>
  <cp:lastModifiedBy>Microsoft account</cp:lastModifiedBy>
  <cp:revision>313</cp:revision>
  <dcterms:created xsi:type="dcterms:W3CDTF">2017-09-09T03:23:22Z</dcterms:created>
  <dcterms:modified xsi:type="dcterms:W3CDTF">2021-03-16T04:53:04Z</dcterms:modified>
</cp:coreProperties>
</file>