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13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4" r:id="rId42"/>
    <p:sldId id="273" r:id="rId43"/>
    <p:sldId id="27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en-US" smtClean="0"/>
              <a:t>Fall </a:t>
            </a:r>
            <a:r>
              <a:rPr lang="en-US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Upcasting</a:t>
            </a:r>
            <a:endParaRPr lang="en-US" dirty="0"/>
          </a:p>
          <a:p>
            <a:pPr lvl="1"/>
            <a:r>
              <a:rPr lang="en-US" dirty="0"/>
              <a:t>Shape   s = new Rectangle();</a:t>
            </a:r>
          </a:p>
          <a:p>
            <a:pPr lvl="1"/>
            <a:r>
              <a:rPr lang="en-US" dirty="0"/>
              <a:t>Circle c = new Circle();</a:t>
            </a:r>
          </a:p>
          <a:p>
            <a:pPr lvl="1"/>
            <a:r>
              <a:rPr lang="en-US" dirty="0"/>
              <a:t>Shape   s =  c;</a:t>
            </a:r>
          </a:p>
          <a:p>
            <a:r>
              <a:rPr lang="en-US" dirty="0" err="1"/>
              <a:t>Upcasting</a:t>
            </a:r>
            <a:r>
              <a:rPr lang="en-US" dirty="0"/>
              <a:t> is always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4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Downcasting</a:t>
            </a:r>
            <a:endParaRPr lang="en-US" dirty="0"/>
          </a:p>
          <a:p>
            <a:pPr lvl="1"/>
            <a:r>
              <a:rPr lang="en-US" dirty="0"/>
              <a:t>Shape   s = …</a:t>
            </a:r>
          </a:p>
          <a:p>
            <a:pPr lvl="1"/>
            <a:r>
              <a:rPr lang="en-US" dirty="0"/>
              <a:t>Circle   c  = s;  </a:t>
            </a:r>
          </a:p>
          <a:p>
            <a:pPr lvl="1"/>
            <a:r>
              <a:rPr lang="en-US" dirty="0"/>
              <a:t>Circle c = (Circle) s;</a:t>
            </a:r>
          </a:p>
          <a:p>
            <a:pPr lvl="1"/>
            <a:r>
              <a:rPr lang="en-US" dirty="0"/>
              <a:t>Needs type cast</a:t>
            </a:r>
          </a:p>
          <a:p>
            <a:pPr lvl="1"/>
            <a:r>
              <a:rPr lang="en-US" dirty="0"/>
              <a:t>May cause errors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1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Method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Shape   s = new Rectangle();</a:t>
            </a:r>
          </a:p>
          <a:p>
            <a:pPr lvl="1"/>
            <a:r>
              <a:rPr lang="en-US" dirty="0" err="1"/>
              <a:t>s.draw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double d = </a:t>
            </a:r>
            <a:r>
              <a:rPr lang="en-US" dirty="0" err="1"/>
              <a:t>s.getArea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Circle c = new Circle();</a:t>
            </a:r>
          </a:p>
          <a:p>
            <a:r>
              <a:rPr lang="en-US" dirty="0"/>
              <a:t>Shape   s =  c;</a:t>
            </a:r>
          </a:p>
          <a:p>
            <a:pPr lvl="1"/>
            <a:r>
              <a:rPr lang="en-US" dirty="0" err="1"/>
              <a:t>s.draw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double d = </a:t>
            </a:r>
            <a:r>
              <a:rPr lang="en-US" dirty="0" err="1"/>
              <a:t>s.getArea</a:t>
            </a:r>
            <a:r>
              <a:rPr lang="en-US" dirty="0"/>
              <a:t>();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1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2101" y="304562"/>
            <a:ext cx="7429500" cy="643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905017" y="599794"/>
            <a:ext cx="6572296" cy="928694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90703" y="2528620"/>
            <a:ext cx="6572296" cy="928694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547959" y="5743330"/>
            <a:ext cx="1000132" cy="42862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0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Method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b="1" dirty="0"/>
              <a:t>Static Binding</a:t>
            </a:r>
          </a:p>
          <a:p>
            <a:r>
              <a:rPr lang="en-US" dirty="0"/>
              <a:t>When a method is called, compiler knows which method is called</a:t>
            </a:r>
          </a:p>
          <a:p>
            <a:r>
              <a:rPr lang="en-US" dirty="0"/>
              <a:t>The translation is done in compile-time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1783" y="4206090"/>
            <a:ext cx="5009164" cy="26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06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Method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Also known as </a:t>
            </a:r>
            <a:r>
              <a:rPr lang="en-US" b="1" dirty="0"/>
              <a:t>Dynamic Binding</a:t>
            </a:r>
          </a:p>
          <a:p>
            <a:r>
              <a:rPr lang="en-US" dirty="0"/>
              <a:t>When you call a method on a superclass reference</a:t>
            </a:r>
          </a:p>
          <a:p>
            <a:r>
              <a:rPr lang="en-US" dirty="0"/>
              <a:t>Actual method is bound in runtime</a:t>
            </a:r>
          </a:p>
          <a:p>
            <a:pPr lvl="1"/>
            <a:r>
              <a:rPr lang="en-US" dirty="0"/>
              <a:t>(If it is overridden)</a:t>
            </a:r>
          </a:p>
          <a:p>
            <a:endParaRPr lang="en-US" dirty="0"/>
          </a:p>
          <a:p>
            <a:pPr lvl="1"/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Performance </a:t>
            </a:r>
            <a:r>
              <a:rPr lang="en-US" dirty="0" smtClean="0"/>
              <a:t>overload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968" y="3254432"/>
            <a:ext cx="4735109" cy="239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5453406" y="5111820"/>
            <a:ext cx="1214446" cy="500066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81968" y="3611622"/>
            <a:ext cx="1214446" cy="500066"/>
          </a:xfrm>
          <a:prstGeom prst="round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1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some languages (like C++) you can specify the binding mechanism for methods</a:t>
            </a:r>
          </a:p>
          <a:p>
            <a:r>
              <a:rPr lang="en-US" dirty="0"/>
              <a:t>If a method is declared as </a:t>
            </a:r>
            <a:r>
              <a:rPr lang="en-US" b="1" i="1" dirty="0"/>
              <a:t>virtual</a:t>
            </a:r>
            <a:r>
              <a:rPr lang="en-US" dirty="0"/>
              <a:t>,</a:t>
            </a:r>
            <a:r>
              <a:rPr lang="en-US" b="1" i="1" dirty="0"/>
              <a:t> </a:t>
            </a:r>
            <a:r>
              <a:rPr lang="en-US" dirty="0"/>
              <a:t>dynamic binding is used for that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Polymorphic behavior</a:t>
            </a:r>
          </a:p>
          <a:p>
            <a:r>
              <a:rPr lang="en-US" dirty="0"/>
              <a:t>Suppose you have so many objects in a GUI application</a:t>
            </a:r>
          </a:p>
          <a:p>
            <a:r>
              <a:rPr lang="en-US" dirty="0"/>
              <a:t>All of them have draw() operation</a:t>
            </a:r>
          </a:p>
          <a:p>
            <a:r>
              <a:rPr lang="en-US" dirty="0"/>
              <a:t>You simply call draw() on every object</a:t>
            </a:r>
          </a:p>
          <a:p>
            <a:r>
              <a:rPr lang="en-US" dirty="0"/>
              <a:t>It knows how to draw itself</a:t>
            </a:r>
          </a:p>
          <a:p>
            <a:r>
              <a:rPr lang="en-US" dirty="0"/>
              <a:t>Classes : </a:t>
            </a:r>
            <a:r>
              <a:rPr lang="en-US" dirty="0" err="1"/>
              <a:t>Drawable</a:t>
            </a:r>
            <a:r>
              <a:rPr lang="en-US" dirty="0"/>
              <a:t>(superclass), Player, Referee, Ball,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6953" y="1971846"/>
            <a:ext cx="3352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5816" y="3424430"/>
            <a:ext cx="63150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85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8392" y="5286388"/>
            <a:ext cx="6400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1012" y="2071678"/>
            <a:ext cx="5105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rot="16200000" flipH="1">
            <a:off x="5221897" y="3769493"/>
            <a:ext cx="928710" cy="2105080"/>
          </a:xfrm>
          <a:prstGeom prst="straightConnector1">
            <a:avLst/>
          </a:prstGeom>
          <a:ln w="508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95854" y="4500570"/>
            <a:ext cx="34194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60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</a:t>
            </a:r>
          </a:p>
          <a:p>
            <a:r>
              <a:rPr lang="en-US" dirty="0"/>
              <a:t>Final Methods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96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on 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7388" y="1988551"/>
            <a:ext cx="541972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6280" y="4560319"/>
            <a:ext cx="55245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4512" y="2059989"/>
            <a:ext cx="81248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8760" y="4631757"/>
            <a:ext cx="59245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530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91" y="900612"/>
            <a:ext cx="5029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69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3754" y="2435623"/>
            <a:ext cx="674386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12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Animals!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337" y="2571747"/>
            <a:ext cx="71247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688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Later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can not override </a:t>
            </a:r>
            <a:r>
              <a:rPr lang="en-US" b="1" dirty="0"/>
              <a:t>final methods</a:t>
            </a:r>
            <a:r>
              <a:rPr lang="en-US" dirty="0"/>
              <a:t> </a:t>
            </a:r>
          </a:p>
          <a:p>
            <a:r>
              <a:rPr lang="en-US" dirty="0"/>
              <a:t>final keyword</a:t>
            </a:r>
          </a:p>
          <a:p>
            <a:r>
              <a:rPr lang="en-US" dirty="0"/>
              <a:t>Static method binding for final methods</a:t>
            </a:r>
          </a:p>
          <a:p>
            <a:r>
              <a:rPr lang="en-US" dirty="0"/>
              <a:t>Private methods are implicitly final</a:t>
            </a:r>
          </a:p>
          <a:p>
            <a:r>
              <a:rPr lang="en-US" dirty="0"/>
              <a:t>Static methods are implicitly final</a:t>
            </a:r>
          </a:p>
          <a:p>
            <a:pPr lvl="1"/>
            <a:r>
              <a:rPr lang="en-US" dirty="0"/>
              <a:t>Static methods are statically bound</a:t>
            </a:r>
          </a:p>
          <a:p>
            <a:pPr lvl="1"/>
            <a:r>
              <a:rPr lang="en-US" dirty="0"/>
              <a:t>Invoked reference is not important</a:t>
            </a:r>
          </a:p>
          <a:p>
            <a:pPr lvl="1"/>
            <a:r>
              <a:rPr lang="en-US" dirty="0"/>
              <a:t>No polymorphism for static variables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6240" y="2816190"/>
            <a:ext cx="3781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034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define variables as </a:t>
            </a:r>
            <a:r>
              <a:rPr lang="en-US" b="1" dirty="0"/>
              <a:t>final</a:t>
            </a:r>
          </a:p>
          <a:p>
            <a:endParaRPr lang="en-US" b="1" dirty="0"/>
          </a:p>
          <a:p>
            <a:r>
              <a:rPr lang="en-US" dirty="0"/>
              <a:t>The value of </a:t>
            </a:r>
            <a:r>
              <a:rPr lang="en-US" b="1" dirty="0"/>
              <a:t>final</a:t>
            </a:r>
            <a:r>
              <a:rPr lang="en-US" dirty="0"/>
              <a:t> variable will remain </a:t>
            </a:r>
            <a:r>
              <a:rPr lang="en-US" b="1" dirty="0"/>
              <a:t>constant</a:t>
            </a:r>
          </a:p>
          <a:p>
            <a:r>
              <a:rPr lang="en-US" dirty="0"/>
              <a:t>You can not change the value of final variables</a:t>
            </a:r>
          </a:p>
          <a:p>
            <a:r>
              <a:rPr lang="en-US" dirty="0"/>
              <a:t>You should immediately assign a value to final variables</a:t>
            </a:r>
          </a:p>
          <a:p>
            <a:pPr lvl="1"/>
            <a:r>
              <a:rPr lang="en-US" dirty="0"/>
              <a:t>Final parameter</a:t>
            </a:r>
          </a:p>
          <a:p>
            <a:pPr lvl="1"/>
            <a:r>
              <a:rPr lang="en-US" dirty="0"/>
              <a:t>Final local variable</a:t>
            </a:r>
          </a:p>
          <a:p>
            <a:pPr lvl="1"/>
            <a:r>
              <a:rPr lang="en-US" dirty="0"/>
              <a:t>Final property</a:t>
            </a:r>
          </a:p>
          <a:p>
            <a:pPr lvl="1"/>
            <a:r>
              <a:rPr lang="en-US" dirty="0"/>
              <a:t>Final static variable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655" y="2774626"/>
            <a:ext cx="4505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124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1770" y="2455623"/>
            <a:ext cx="64198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6983736" y="2812813"/>
            <a:ext cx="857256" cy="35719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54778" y="5741771"/>
            <a:ext cx="3143272" cy="35719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hape 10"/>
          <p:cNvCxnSpPr>
            <a:stCxn id="6" idx="3"/>
          </p:cNvCxnSpPr>
          <p:nvPr/>
        </p:nvCxnSpPr>
        <p:spPr>
          <a:xfrm flipH="1">
            <a:off x="5697852" y="2991408"/>
            <a:ext cx="2143140" cy="2678925"/>
          </a:xfrm>
          <a:prstGeom prst="curvedConnector4">
            <a:avLst>
              <a:gd name="adj1" fmla="val -10667"/>
              <a:gd name="adj2" fmla="val 5333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197918" y="3098565"/>
            <a:ext cx="857256" cy="35719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97852" y="3455755"/>
            <a:ext cx="857256" cy="35719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97786" y="4741639"/>
            <a:ext cx="1357322" cy="357190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126348" y="3812945"/>
            <a:ext cx="1000132" cy="285752"/>
          </a:xfrm>
          <a:prstGeom prst="roundRect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can not inherit from </a:t>
            </a:r>
            <a:r>
              <a:rPr lang="en-US" b="1" dirty="0"/>
              <a:t>final classes</a:t>
            </a:r>
          </a:p>
          <a:p>
            <a:r>
              <a:rPr lang="en-US" dirty="0"/>
              <a:t>No class can extend final classes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82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final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Final data</a:t>
            </a:r>
          </a:p>
          <a:p>
            <a:pPr lvl="1"/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parameters</a:t>
            </a:r>
          </a:p>
          <a:p>
            <a:pPr lvl="1"/>
            <a:r>
              <a:rPr lang="en-US" dirty="0"/>
              <a:t>Member variables</a:t>
            </a:r>
          </a:p>
          <a:p>
            <a:pPr lvl="1"/>
            <a:r>
              <a:rPr lang="en-US" dirty="0"/>
              <a:t>Primitives </a:t>
            </a:r>
            <a:r>
              <a:rPr lang="en-US" dirty="0">
                <a:sym typeface="Wingdings" pitchFamily="2" charset="2"/>
              </a:rPr>
              <a:t> constant values</a:t>
            </a:r>
          </a:p>
          <a:p>
            <a:pPr lvl="1"/>
            <a:r>
              <a:rPr lang="en-US" dirty="0">
                <a:sym typeface="Wingdings" pitchFamily="2" charset="2"/>
              </a:rPr>
              <a:t>Objects  constant references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compile-time constant</a:t>
            </a:r>
            <a:r>
              <a:rPr lang="en-US" dirty="0"/>
              <a:t> that won’t ever change</a:t>
            </a:r>
          </a:p>
          <a:p>
            <a:r>
              <a:rPr lang="en-US" dirty="0"/>
              <a:t>A value initialized at run time that you don’t want </a:t>
            </a:r>
            <a:r>
              <a:rPr lang="en-US" dirty="0" smtClean="0"/>
              <a:t>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final Keyword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 pitchFamily="2" charset="2"/>
              </a:rPr>
              <a:t>Final Methods</a:t>
            </a:r>
          </a:p>
          <a:p>
            <a:pPr lvl="1"/>
            <a:r>
              <a:rPr lang="en-US" dirty="0">
                <a:sym typeface="Wingdings" pitchFamily="2" charset="2"/>
              </a:rPr>
              <a:t>No override </a:t>
            </a:r>
          </a:p>
          <a:p>
            <a:r>
              <a:rPr lang="en-US" dirty="0">
                <a:sym typeface="Wingdings" pitchFamily="2" charset="2"/>
              </a:rPr>
              <a:t>Final Class</a:t>
            </a:r>
          </a:p>
          <a:p>
            <a:pPr lvl="1"/>
            <a:r>
              <a:rPr lang="en-US" dirty="0">
                <a:sym typeface="Wingdings" pitchFamily="2" charset="2"/>
              </a:rPr>
              <a:t>No sub-class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final keyword on data </a:t>
            </a:r>
          </a:p>
          <a:p>
            <a:pPr lvl="1"/>
            <a:r>
              <a:rPr lang="en-US" dirty="0">
                <a:sym typeface="Wingdings" pitchFamily="2" charset="2"/>
              </a:rPr>
              <a:t>Different from final classes &amp; </a:t>
            </a:r>
            <a:r>
              <a:rPr lang="en-US" dirty="0" smtClean="0">
                <a:sym typeface="Wingdings" pitchFamily="2" charset="2"/>
              </a:rPr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Finalism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Final methods can be invoked inline </a:t>
            </a:r>
          </a:p>
          <a:p>
            <a:r>
              <a:rPr lang="en-US" dirty="0"/>
              <a:t>Compiler can bind final methods statically</a:t>
            </a:r>
          </a:p>
          <a:p>
            <a:pPr lvl="1"/>
            <a:r>
              <a:rPr lang="en-US" dirty="0"/>
              <a:t>Static binding</a:t>
            </a:r>
          </a:p>
          <a:p>
            <a:r>
              <a:rPr lang="en-US" dirty="0"/>
              <a:t>So it may bring a better performance…</a:t>
            </a:r>
          </a:p>
          <a:p>
            <a:r>
              <a:rPr lang="en-US" b="1" dirty="0"/>
              <a:t>It is now discouraged to use </a:t>
            </a:r>
            <a:r>
              <a:rPr lang="en-US" b="1" u="sng" dirty="0"/>
              <a:t>final</a:t>
            </a:r>
            <a:r>
              <a:rPr lang="en-US" b="1" dirty="0"/>
              <a:t> to try to help the optimizer</a:t>
            </a:r>
          </a:p>
          <a:p>
            <a:pPr lvl="1"/>
            <a:r>
              <a:rPr lang="en-US" dirty="0"/>
              <a:t>Especially with Java 6+</a:t>
            </a:r>
          </a:p>
          <a:p>
            <a:r>
              <a:rPr lang="en-US" dirty="0"/>
              <a:t>Don’t worry about performance</a:t>
            </a:r>
          </a:p>
          <a:p>
            <a:pPr lvl="1"/>
            <a:r>
              <a:rPr lang="en-US" dirty="0"/>
              <a:t>Java optimizer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Polymorphism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2119745" y="313331"/>
            <a:ext cx="8229600" cy="666936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f(){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	System.</a:t>
            </a:r>
            <a:r>
              <a:rPr lang="en-US" sz="2800" b="1" i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2800" b="1" i="1" smtClean="0">
                <a:solidFill>
                  <a:srgbClr val="2A00FF"/>
                </a:solidFill>
                <a:latin typeface="Courier New"/>
              </a:rPr>
              <a:t>"f() in Parent"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Child </a:t>
            </a: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Parent{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f(){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	System.</a:t>
            </a:r>
            <a:r>
              <a:rPr lang="en-US" sz="2800" b="1" i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2800" b="1" i="1" smtClean="0">
                <a:solidFill>
                  <a:srgbClr val="2A00FF"/>
                </a:solidFill>
                <a:latin typeface="Courier New"/>
              </a:rPr>
              <a:t>"f() in Child"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 b="1" smtClean="0">
              <a:latin typeface="Courier New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SomeClass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method(Parent p){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     System.</a:t>
            </a:r>
            <a:r>
              <a:rPr lang="en-US" sz="2800" b="1" i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2800" b="1" i="1" smtClean="0">
                <a:solidFill>
                  <a:srgbClr val="2A00FF"/>
                </a:solidFill>
                <a:latin typeface="Courier New"/>
              </a:rPr>
              <a:t>"method(Parent)"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b="1" smtClean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 method(Child p){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     System.</a:t>
            </a:r>
            <a:r>
              <a:rPr lang="en-US" sz="2800" b="1" i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.println(</a:t>
            </a:r>
            <a:r>
              <a:rPr lang="en-US" sz="2800" b="1" i="1" smtClean="0">
                <a:solidFill>
                  <a:srgbClr val="2A00FF"/>
                </a:solidFill>
                <a:latin typeface="Courier New"/>
              </a:rPr>
              <a:t>"method(Child)"</a:t>
            </a:r>
            <a:r>
              <a:rPr lang="en-US" sz="2800" b="1" i="1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smtClean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}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842057" y="313331"/>
            <a:ext cx="8568952" cy="1656184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14065" y="1969515"/>
            <a:ext cx="8568952" cy="1656184"/>
          </a:xfrm>
          <a:prstGeom prst="roundRect">
            <a:avLst/>
          </a:prstGeom>
          <a:solidFill>
            <a:schemeClr val="accent5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94457" y="3841723"/>
            <a:ext cx="8568952" cy="2880320"/>
          </a:xfrm>
          <a:prstGeom prst="round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Child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child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Child();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Parent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parent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Parent();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Parent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parentRefToChild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Child();</a:t>
            </a:r>
          </a:p>
          <a:p>
            <a:pPr marL="0" indent="0">
              <a:buNone/>
            </a:pPr>
            <a:endParaRPr lang="en-US" b="1" dirty="0">
              <a:latin typeface="Courier New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parent.f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child.f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parentRefToChild.f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37240" y="3774975"/>
            <a:ext cx="3240360" cy="2016224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u="sng" dirty="0" smtClean="0">
                <a:solidFill>
                  <a:srgbClr val="000000"/>
                </a:solidFill>
                <a:latin typeface="Courier New"/>
              </a:rPr>
              <a:t>Output: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() in Parent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f() in Child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f() in Child</a:t>
            </a:r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91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square = </a:t>
            </a:r>
            <a:r>
              <a:rPr lang="en-US" sz="2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square.method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(parent);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square.method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(child);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square.method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</a:rPr>
              <a:t>parentRefToChild</a:t>
            </a:r>
            <a:r>
              <a:rPr lang="en-US" sz="2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sz="2400" dirty="0"/>
          </a:p>
          <a:p>
            <a:r>
              <a:rPr lang="en-US" sz="2400" dirty="0"/>
              <a:t>Important Note: </a:t>
            </a:r>
          </a:p>
          <a:p>
            <a:pPr lvl="1"/>
            <a:r>
              <a:rPr lang="en-US" sz="2200" dirty="0"/>
              <a:t>Polymorphic behavior for reference</a:t>
            </a:r>
          </a:p>
          <a:p>
            <a:pPr lvl="2"/>
            <a:r>
              <a:rPr lang="en-US" sz="1900" dirty="0"/>
              <a:t>the reference before dot</a:t>
            </a:r>
          </a:p>
          <a:p>
            <a:pPr lvl="1"/>
            <a:r>
              <a:rPr lang="en-US" sz="2200" dirty="0"/>
              <a:t>Not for the parameters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latin typeface="Courier New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37240" y="4351039"/>
            <a:ext cx="3240360" cy="1440160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u="sng" dirty="0" smtClean="0">
                <a:solidFill>
                  <a:srgbClr val="000000"/>
                </a:solidFill>
                <a:latin typeface="Courier New"/>
              </a:rPr>
              <a:t>Output: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method(Parent)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method(Child)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/>
              </a:rPr>
              <a:t>method(Parent)</a:t>
            </a:r>
          </a:p>
        </p:txBody>
      </p:sp>
    </p:spTree>
    <p:extLst>
      <p:ext uri="{BB962C8B-B14F-4D97-AF65-F5344CB8AC3E}">
        <p14:creationId xmlns:p14="http://schemas.microsoft.com/office/powerpoint/2010/main" val="40615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method(Parent p){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    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/>
              </a:rPr>
              <a:t>"method(Parent)"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method(Child p){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    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urier New"/>
              </a:rPr>
              <a:t>"method(Child)"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r>
              <a:rPr lang="en-US" sz="2000" b="1" i="1" dirty="0"/>
              <a:t>method()</a:t>
            </a:r>
            <a:r>
              <a:rPr lang="en-US" sz="2000" dirty="0"/>
              <a:t> is overloaded in </a:t>
            </a:r>
            <a:r>
              <a:rPr lang="en-US" sz="2000" dirty="0" err="1"/>
              <a:t>SomeClass</a:t>
            </a:r>
            <a:endParaRPr lang="en-US" sz="2000" dirty="0"/>
          </a:p>
          <a:p>
            <a:pPr lvl="1"/>
            <a:r>
              <a:rPr lang="en-US" sz="1800" dirty="0"/>
              <a:t>Two independent methods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smtClean="0"/>
              <a:t>Overload </a:t>
            </a:r>
            <a:r>
              <a:rPr lang="en-US" dirty="0"/>
              <a:t>or to Override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583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method(Parent p){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4000" dirty="0" err="1" smtClean="0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4000" i="1" dirty="0" err="1" smtClean="0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4000" i="1" dirty="0" err="1" smtClean="0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4000" i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4000" i="1" dirty="0" smtClean="0">
                <a:solidFill>
                  <a:srgbClr val="2A00FF"/>
                </a:solidFill>
                <a:latin typeface="Courier New"/>
              </a:rPr>
              <a:t>"method(Parent)"</a:t>
            </a:r>
            <a:r>
              <a:rPr lang="en-US" sz="4000" i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urier New"/>
              </a:rPr>
              <a:t>SomeSubClass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urier New"/>
              </a:rPr>
              <a:t>SomeClass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{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4000" b="1" dirty="0">
                <a:solidFill>
                  <a:srgbClr val="000000"/>
                </a:solidFill>
                <a:latin typeface="Courier New"/>
              </a:rPr>
              <a:t> method(Child p){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4000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40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4000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40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4000" i="1" dirty="0">
                <a:solidFill>
                  <a:srgbClr val="2A00FF"/>
                </a:solidFill>
                <a:latin typeface="Courier New"/>
              </a:rPr>
              <a:t>"method(Child)"</a:t>
            </a:r>
            <a:r>
              <a:rPr lang="en-US" sz="4000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44665" y="3770291"/>
            <a:ext cx="5237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/>
              <a:t>method()</a:t>
            </a:r>
            <a:r>
              <a:rPr lang="en-US" sz="2000"/>
              <a:t> is overloaded in SomeSubClass</a:t>
            </a:r>
          </a:p>
          <a:p>
            <a:pPr lvl="1"/>
            <a:r>
              <a:rPr lang="en-US" u="sng"/>
              <a:t>It is not overridden</a:t>
            </a:r>
          </a:p>
          <a:p>
            <a:pPr lvl="1"/>
            <a:r>
              <a:rPr lang="en-US"/>
              <a:t>Two independent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output of: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SomeSubClass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ref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SomeSubClass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ref.method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(parent);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ref.method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(child);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ref.method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parentRefToChild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Output:</a:t>
            </a:r>
          </a:p>
          <a:p>
            <a:pPr marL="0" indent="0">
              <a:buNone/>
            </a:pPr>
            <a:r>
              <a:rPr lang="en-US" dirty="0"/>
              <a:t>method(Parent)</a:t>
            </a:r>
          </a:p>
          <a:p>
            <a:pPr marL="0" indent="0">
              <a:buNone/>
            </a:pPr>
            <a:r>
              <a:rPr lang="en-US" dirty="0"/>
              <a:t>method(Child)</a:t>
            </a:r>
          </a:p>
          <a:p>
            <a:pPr marL="0" indent="0">
              <a:buNone/>
            </a:pPr>
            <a:r>
              <a:rPr lang="en-US" dirty="0"/>
              <a:t>method(Parent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Animals can talk!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94" y="2296271"/>
            <a:ext cx="4457185" cy="356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5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When we override </a:t>
            </a:r>
            <a:r>
              <a:rPr lang="en-US" b="1" i="1" dirty="0"/>
              <a:t>equals()</a:t>
            </a:r>
            <a:r>
              <a:rPr lang="en-US" dirty="0"/>
              <a:t> method</a:t>
            </a:r>
          </a:p>
          <a:p>
            <a:r>
              <a:rPr lang="en-US" dirty="0"/>
              <a:t>Why do we pass </a:t>
            </a:r>
            <a:r>
              <a:rPr lang="en-US" b="1" i="1" dirty="0"/>
              <a:t>Object</a:t>
            </a:r>
            <a:r>
              <a:rPr lang="en-US" dirty="0"/>
              <a:t> as the parameter?</a:t>
            </a:r>
          </a:p>
          <a:p>
            <a:r>
              <a:rPr lang="en-US" dirty="0"/>
              <a:t>For example class Person has an equals method like this: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equals(Object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{…}</a:t>
            </a:r>
          </a:p>
          <a:p>
            <a:r>
              <a:rPr lang="en-US" dirty="0"/>
              <a:t>But not like this: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equals(Person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obj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{…}</a:t>
            </a:r>
          </a:p>
          <a:p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/>
              <a:t>Why?!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UML </a:t>
            </a:r>
            <a:r>
              <a:rPr lang="en-US" dirty="0" err="1" smtClean="0"/>
              <a:t>Driagram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Person (Age, name, </a:t>
            </a:r>
            <a:r>
              <a:rPr lang="en-US" dirty="0" err="1" smtClean="0"/>
              <a:t>nationalID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Student (</a:t>
            </a:r>
            <a:r>
              <a:rPr lang="en-US" dirty="0" err="1" smtClean="0"/>
              <a:t>STDNo</a:t>
            </a:r>
            <a:r>
              <a:rPr lang="en-US" dirty="0" smtClean="0"/>
              <a:t>, Courses)</a:t>
            </a:r>
          </a:p>
          <a:p>
            <a:pPr lvl="1"/>
            <a:r>
              <a:rPr lang="en-US" dirty="0" smtClean="0"/>
              <a:t>Instructor (ID, Courses)</a:t>
            </a:r>
          </a:p>
          <a:p>
            <a:pPr lvl="1"/>
            <a:r>
              <a:rPr lang="en-US" dirty="0" smtClean="0"/>
              <a:t>Course (ID, Prerequisite Courses)</a:t>
            </a:r>
          </a:p>
          <a:p>
            <a:pPr lvl="1"/>
            <a:r>
              <a:rPr lang="en-US" dirty="0" err="1" smtClean="0"/>
              <a:t>LabratoryCourse</a:t>
            </a:r>
            <a:r>
              <a:rPr lang="en-US" dirty="0" smtClean="0"/>
              <a:t> (</a:t>
            </a:r>
            <a:r>
              <a:rPr lang="en-US" dirty="0" err="1" smtClean="0"/>
              <a:t>LabratoryTitle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Thesis (</a:t>
            </a:r>
            <a:r>
              <a:rPr lang="en-US" dirty="0" err="1" smtClean="0"/>
              <a:t>ThesisTitle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11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 can send a talk request to an animal</a:t>
            </a:r>
          </a:p>
          <a:p>
            <a:r>
              <a:rPr lang="en-US" dirty="0"/>
              <a:t>What does it do?</a:t>
            </a:r>
          </a:p>
          <a:p>
            <a:r>
              <a:rPr lang="en-US" dirty="0"/>
              <a:t>It depends on type of the animal</a:t>
            </a:r>
          </a:p>
          <a:p>
            <a:endParaRPr lang="en-US" dirty="0"/>
          </a:p>
        </p:txBody>
      </p:sp>
      <p:pic>
        <p:nvPicPr>
          <p:cNvPr id="4" name="Picture 2" descr="http://artsydog.com/blog/wp-content/uploads/2012/02/dogba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65" y="4298923"/>
            <a:ext cx="2381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61" y="4717531"/>
            <a:ext cx="3202112" cy="1772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277" y="4886683"/>
            <a:ext cx="2578392" cy="143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Instruments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same note</a:t>
            </a:r>
          </a:p>
          <a:p>
            <a:r>
              <a:rPr lang="en-US" dirty="0"/>
              <a:t>Different sounds on different instruments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630" y="2367092"/>
            <a:ext cx="9810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328" y="3614797"/>
            <a:ext cx="1224136" cy="31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82" y="3976888"/>
            <a:ext cx="24479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040" y="3465893"/>
            <a:ext cx="2120056" cy="33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54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Common interface</a:t>
            </a:r>
          </a:p>
          <a:p>
            <a:pPr lvl="1"/>
            <a:r>
              <a:rPr lang="en-US" dirty="0"/>
              <a:t>The same request</a:t>
            </a:r>
          </a:p>
          <a:p>
            <a:r>
              <a:rPr lang="en-US" dirty="0"/>
              <a:t>Different behaviors</a:t>
            </a:r>
          </a:p>
          <a:p>
            <a:r>
              <a:rPr lang="en-US" dirty="0"/>
              <a:t>Depending on the type of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same interface</a:t>
            </a:r>
          </a:p>
          <a:p>
            <a:pPr lvl="1"/>
            <a:r>
              <a:rPr lang="en-US" dirty="0" err="1"/>
              <a:t>animal.talk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instrument.play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note)</a:t>
            </a:r>
          </a:p>
          <a:p>
            <a:r>
              <a:rPr lang="en-US" dirty="0"/>
              <a:t>But different implementation</a:t>
            </a:r>
          </a:p>
          <a:p>
            <a:pPr marL="0" indent="0">
              <a:buNone/>
            </a:pPr>
            <a:r>
              <a:rPr lang="en-US" dirty="0"/>
              <a:t>	in different classes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164" y="2367092"/>
            <a:ext cx="4070808" cy="266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9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Suppose </a:t>
            </a:r>
            <a:r>
              <a:rPr lang="en-US" b="1" dirty="0"/>
              <a:t>Child</a:t>
            </a:r>
            <a:r>
              <a:rPr lang="en-US" dirty="0"/>
              <a:t> is a subclass of </a:t>
            </a:r>
            <a:r>
              <a:rPr lang="en-US" b="1" dirty="0"/>
              <a:t>Parent</a:t>
            </a:r>
            <a:r>
              <a:rPr lang="en-US" dirty="0"/>
              <a:t> class.</a:t>
            </a:r>
          </a:p>
          <a:p>
            <a:r>
              <a:rPr lang="en-US" dirty="0"/>
              <a:t>Remember : A Child’s object is also a Parent’s object</a:t>
            </a:r>
          </a:p>
          <a:p>
            <a:pPr lvl="1"/>
            <a:r>
              <a:rPr lang="en-US" dirty="0"/>
              <a:t>is-a relationship</a:t>
            </a:r>
          </a:p>
          <a:p>
            <a:r>
              <a:rPr lang="en-US" dirty="0"/>
              <a:t>So these lines are valid:</a:t>
            </a:r>
          </a:p>
          <a:p>
            <a:pPr lvl="1"/>
            <a:r>
              <a:rPr lang="en-US" dirty="0"/>
              <a:t>Child c = new Child();</a:t>
            </a:r>
          </a:p>
          <a:p>
            <a:pPr lvl="1"/>
            <a:r>
              <a:rPr lang="en-US" dirty="0"/>
              <a:t>Parent p = new Parent();</a:t>
            </a:r>
          </a:p>
          <a:p>
            <a:pPr lvl="1"/>
            <a:r>
              <a:rPr lang="en-US" dirty="0"/>
              <a:t>p = c;</a:t>
            </a:r>
          </a:p>
          <a:p>
            <a:r>
              <a:rPr lang="en-US" dirty="0"/>
              <a:t>But this line is invalid:</a:t>
            </a:r>
          </a:p>
          <a:p>
            <a:pPr lvl="1"/>
            <a:r>
              <a:rPr lang="en-US" dirty="0"/>
              <a:t>c = p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83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2560</TotalTime>
  <Words>838</Words>
  <Application>Microsoft Office PowerPoint</Application>
  <PresentationFormat>Widescreen</PresentationFormat>
  <Paragraphs>246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Courier New</vt:lpstr>
      <vt:lpstr>Tw Cen MT</vt:lpstr>
      <vt:lpstr>Wingdings</vt:lpstr>
      <vt:lpstr>Droplet</vt:lpstr>
      <vt:lpstr>Advanced Programming</vt:lpstr>
      <vt:lpstr>Agenda</vt:lpstr>
      <vt:lpstr>Polymorphism</vt:lpstr>
      <vt:lpstr>Animals can talk!</vt:lpstr>
      <vt:lpstr>Talk request</vt:lpstr>
      <vt:lpstr>Musical Instruments</vt:lpstr>
      <vt:lpstr>Polymorphic Behavior</vt:lpstr>
      <vt:lpstr>Polymorphism</vt:lpstr>
      <vt:lpstr>Polymorphism</vt:lpstr>
      <vt:lpstr>UpCasting</vt:lpstr>
      <vt:lpstr>DownCasting</vt:lpstr>
      <vt:lpstr>What About Method Calls?</vt:lpstr>
      <vt:lpstr>PowerPoint Presentation</vt:lpstr>
      <vt:lpstr>Compile-time Method Binding</vt:lpstr>
      <vt:lpstr>Run-time Method Binding</vt:lpstr>
      <vt:lpstr>Virtual Methods</vt:lpstr>
      <vt:lpstr>Applications of Polymorphism</vt:lpstr>
      <vt:lpstr>No Polymorphism</vt:lpstr>
      <vt:lpstr>With Polymorphism</vt:lpstr>
      <vt:lpstr>Hint on Array Initialization</vt:lpstr>
      <vt:lpstr>PowerPoint Presentation</vt:lpstr>
      <vt:lpstr>Animal Example</vt:lpstr>
      <vt:lpstr>Polymorphic Animals!</vt:lpstr>
      <vt:lpstr>More on Polymorphism</vt:lpstr>
      <vt:lpstr>Final</vt:lpstr>
      <vt:lpstr>Final Methods</vt:lpstr>
      <vt:lpstr>Final Variables</vt:lpstr>
      <vt:lpstr>Final Variables</vt:lpstr>
      <vt:lpstr>Final Classes</vt:lpstr>
      <vt:lpstr>Review of final Keyword</vt:lpstr>
      <vt:lpstr>Review of final Keyword (2)</vt:lpstr>
      <vt:lpstr>Finalism and Performance</vt:lpstr>
      <vt:lpstr>More on Polymorphism</vt:lpstr>
      <vt:lpstr>PowerPoint Presentation</vt:lpstr>
      <vt:lpstr>What is the output of:</vt:lpstr>
      <vt:lpstr>What is the output of:</vt:lpstr>
      <vt:lpstr>Note: Overloading</vt:lpstr>
      <vt:lpstr>To Overload or to Override</vt:lpstr>
      <vt:lpstr>What is the output of:</vt:lpstr>
      <vt:lpstr>A Question</vt:lpstr>
      <vt:lpstr>Quiz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345</cp:revision>
  <dcterms:created xsi:type="dcterms:W3CDTF">2017-09-09T03:23:22Z</dcterms:created>
  <dcterms:modified xsi:type="dcterms:W3CDTF">2021-04-06T08:06:20Z</dcterms:modified>
</cp:coreProperties>
</file>