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87" r:id="rId4"/>
    <p:sldId id="289" r:id="rId5"/>
    <p:sldId id="288" r:id="rId6"/>
    <p:sldId id="302" r:id="rId7"/>
    <p:sldId id="303" r:id="rId8"/>
    <p:sldId id="290" r:id="rId9"/>
    <p:sldId id="291" r:id="rId10"/>
    <p:sldId id="292" r:id="rId11"/>
    <p:sldId id="293" r:id="rId12"/>
    <p:sldId id="298" r:id="rId13"/>
    <p:sldId id="301" r:id="rId14"/>
    <p:sldId id="296" r:id="rId15"/>
    <p:sldId id="297" r:id="rId16"/>
    <p:sldId id="299" r:id="rId17"/>
    <p:sldId id="300" r:id="rId18"/>
    <p:sldId id="294" r:id="rId19"/>
    <p:sldId id="295" r:id="rId20"/>
    <p:sldId id="304" r:id="rId21"/>
    <p:sldId id="305" r:id="rId22"/>
    <p:sldId id="306" r:id="rId23"/>
    <p:sldId id="307" r:id="rId24"/>
    <p:sldId id="308" r:id="rId25"/>
    <p:sldId id="309" r:id="rId26"/>
    <p:sldId id="310" r:id="rId27"/>
    <p:sldId id="311" r:id="rId28"/>
    <p:sldId id="312" r:id="rId29"/>
    <p:sldId id="313" r:id="rId30"/>
    <p:sldId id="314" r:id="rId31"/>
    <p:sldId id="273"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lvl1pPr>
              <a:defRPr sz="2800"/>
            </a:lvl1pPr>
            <a:lvl2pPr>
              <a:defRPr sz="2400"/>
            </a:lvl2pPr>
            <a:lvl3pPr>
              <a:defRPr sz="2000"/>
            </a:lvl3pPr>
            <a:lvl4pPr>
              <a:defRPr sz="1800"/>
            </a:lvl4pPr>
            <a:lvl5pPr>
              <a:defRPr sz="1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60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avacup.ir/"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Programming</a:t>
            </a:r>
            <a:endParaRPr lang="en-US" dirty="0"/>
          </a:p>
        </p:txBody>
      </p:sp>
      <p:sp>
        <p:nvSpPr>
          <p:cNvPr id="3" name="Subtitle 2"/>
          <p:cNvSpPr>
            <a:spLocks noGrp="1"/>
          </p:cNvSpPr>
          <p:nvPr>
            <p:ph type="subTitle" idx="1"/>
          </p:nvPr>
        </p:nvSpPr>
        <p:spPr/>
        <p:txBody>
          <a:bodyPr/>
          <a:lstStyle/>
          <a:p>
            <a:endParaRPr lang="en-US" dirty="0" smtClean="0"/>
          </a:p>
          <a:p>
            <a:r>
              <a:rPr lang="en-US" dirty="0" smtClean="0"/>
              <a:t>Fall 2020</a:t>
            </a:r>
            <a:endParaRPr lang="en-US" dirty="0"/>
          </a:p>
        </p:txBody>
      </p:sp>
    </p:spTree>
    <p:extLst>
      <p:ext uri="{BB962C8B-B14F-4D97-AF65-F5344CB8AC3E}">
        <p14:creationId xmlns:p14="http://schemas.microsoft.com/office/powerpoint/2010/main" val="4257074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Factory </a:t>
            </a:r>
            <a:r>
              <a:rPr lang="en-US" dirty="0" smtClean="0"/>
              <a:t>Method</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5124" name="Picture 4" descr="The structure of the code after applying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558" y="2809498"/>
            <a:ext cx="6096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815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Factory </a:t>
            </a:r>
            <a:r>
              <a:rPr lang="en-US" dirty="0" smtClean="0"/>
              <a:t>Method</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6146" name="Picture 2" descr="The structure of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71" y="2950684"/>
            <a:ext cx="6286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3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 Adapter</a:t>
            </a:r>
            <a:endParaRPr lang="en-US" dirty="0"/>
          </a:p>
        </p:txBody>
      </p:sp>
      <p:sp>
        <p:nvSpPr>
          <p:cNvPr id="3" name="Content Placeholder 2"/>
          <p:cNvSpPr>
            <a:spLocks noGrp="1"/>
          </p:cNvSpPr>
          <p:nvPr>
            <p:ph sz="quarter" idx="13"/>
          </p:nvPr>
        </p:nvSpPr>
        <p:spPr/>
        <p:txBody>
          <a:bodyPr/>
          <a:lstStyle/>
          <a:p>
            <a:r>
              <a:rPr lang="en-US" dirty="0" smtClean="0"/>
              <a:t>Problem:</a:t>
            </a:r>
          </a:p>
          <a:p>
            <a:pPr lvl="1"/>
            <a:endParaRPr lang="en-US" dirty="0"/>
          </a:p>
        </p:txBody>
      </p:sp>
      <p:pic>
        <p:nvPicPr>
          <p:cNvPr id="7170" name="Picture 2" descr="The structure of the app before integration with the analytics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621" y="3336292"/>
            <a:ext cx="5048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033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Adapter</a:t>
            </a:r>
            <a:endParaRPr lang="en-US" dirty="0"/>
          </a:p>
        </p:txBody>
      </p:sp>
      <p:sp>
        <p:nvSpPr>
          <p:cNvPr id="3" name="Content Placeholder 2"/>
          <p:cNvSpPr>
            <a:spLocks noGrp="1"/>
          </p:cNvSpPr>
          <p:nvPr>
            <p:ph sz="quarter" idx="13"/>
          </p:nvPr>
        </p:nvSpPr>
        <p:spPr/>
        <p:txBody>
          <a:bodyPr/>
          <a:lstStyle/>
          <a:p>
            <a:r>
              <a:rPr lang="en-US" dirty="0" smtClean="0"/>
              <a:t>Solution:</a:t>
            </a:r>
          </a:p>
          <a:p>
            <a:pPr lvl="1"/>
            <a:endParaRPr lang="en-US" dirty="0"/>
          </a:p>
        </p:txBody>
      </p:sp>
      <p:pic>
        <p:nvPicPr>
          <p:cNvPr id="8194" name="Picture 2" descr="Adapter’s 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10" y="2889397"/>
            <a:ext cx="50482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tructure of the Adapter design pattern (the object adap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2959172"/>
            <a:ext cx="5524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05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Bridge</a:t>
            </a:r>
            <a:endParaRPr lang="en-US" dirty="0"/>
          </a:p>
        </p:txBody>
      </p:sp>
      <p:sp>
        <p:nvSpPr>
          <p:cNvPr id="3" name="Content Placeholder 2"/>
          <p:cNvSpPr>
            <a:spLocks noGrp="1"/>
          </p:cNvSpPr>
          <p:nvPr>
            <p:ph sz="quarter" idx="13"/>
          </p:nvPr>
        </p:nvSpPr>
        <p:spPr>
          <a:xfrm>
            <a:off x="913774" y="2367092"/>
            <a:ext cx="5708968" cy="3424107"/>
          </a:xfrm>
        </p:spPr>
        <p:txBody>
          <a:bodyPr>
            <a:normAutofit/>
          </a:bodyPr>
          <a:lstStyle/>
          <a:p>
            <a:r>
              <a:rPr lang="en-US" dirty="0" smtClean="0"/>
              <a:t>Problem: </a:t>
            </a:r>
          </a:p>
          <a:p>
            <a:pPr lvl="1"/>
            <a:r>
              <a:rPr lang="en-US" dirty="0" smtClean="0"/>
              <a:t>Say </a:t>
            </a:r>
            <a:r>
              <a:rPr lang="en-US" dirty="0"/>
              <a:t>you have a geometric Shape class with a pair of subclasses: Circle and Square. </a:t>
            </a:r>
            <a:endParaRPr lang="en-US" dirty="0" smtClean="0"/>
          </a:p>
          <a:p>
            <a:pPr lvl="1"/>
            <a:r>
              <a:rPr lang="en-US" dirty="0" smtClean="0"/>
              <a:t>You </a:t>
            </a:r>
            <a:r>
              <a:rPr lang="en-US" dirty="0"/>
              <a:t>want to extend this class hierarchy to incorporate colors, so you plan to create Red and Blue shape subclasses. </a:t>
            </a:r>
          </a:p>
        </p:txBody>
      </p:sp>
      <p:pic>
        <p:nvPicPr>
          <p:cNvPr id="3074" name="Picture 2" descr="Bridge pattern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194" y="2766587"/>
            <a:ext cx="4572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01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Bridge</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4098" name="Picture 2" descr="Solution suggested by the Bridge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054" y="3231472"/>
            <a:ext cx="5887372" cy="255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171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Composite</a:t>
            </a:r>
            <a:endParaRPr lang="en-US" dirty="0"/>
          </a:p>
        </p:txBody>
      </p:sp>
      <p:sp>
        <p:nvSpPr>
          <p:cNvPr id="3" name="Content Placeholder 2"/>
          <p:cNvSpPr>
            <a:spLocks noGrp="1"/>
          </p:cNvSpPr>
          <p:nvPr>
            <p:ph sz="quarter" idx="13"/>
          </p:nvPr>
        </p:nvSpPr>
        <p:spPr>
          <a:xfrm>
            <a:off x="913774" y="2367092"/>
            <a:ext cx="6641123" cy="3909421"/>
          </a:xfrm>
        </p:spPr>
        <p:txBody>
          <a:bodyPr>
            <a:normAutofit fontScale="92500" lnSpcReduction="10000"/>
          </a:bodyPr>
          <a:lstStyle/>
          <a:p>
            <a:r>
              <a:rPr lang="en-US" dirty="0" smtClean="0"/>
              <a:t>Problem: </a:t>
            </a:r>
          </a:p>
          <a:p>
            <a:pPr lvl="1"/>
            <a:r>
              <a:rPr lang="en-US" dirty="0"/>
              <a:t>Using the Composite pattern makes sense only when the core model of your app can be represented as a tree</a:t>
            </a:r>
            <a:r>
              <a:rPr lang="en-US" dirty="0" smtClean="0"/>
              <a:t>.</a:t>
            </a:r>
            <a:endParaRPr lang="en-US" dirty="0"/>
          </a:p>
          <a:p>
            <a:pPr lvl="1"/>
            <a:r>
              <a:rPr lang="en-US" dirty="0"/>
              <a:t>For example, imagine that you have two types of objects: Products and Boxes. A Box can contain several Products as well as a number of smaller Boxes. These little Boxes can also hold some Products or even smaller Boxes, and so on.</a:t>
            </a:r>
          </a:p>
        </p:txBody>
      </p:sp>
      <p:pic>
        <p:nvPicPr>
          <p:cNvPr id="5123" name="Picture 3" descr="Structure of a complex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897" y="452568"/>
            <a:ext cx="352425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An example of a military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579" y="4321802"/>
            <a:ext cx="26670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480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Composite</a:t>
            </a:r>
            <a:endParaRPr lang="en-US" dirty="0"/>
          </a:p>
        </p:txBody>
      </p:sp>
      <p:sp>
        <p:nvSpPr>
          <p:cNvPr id="3" name="Content Placeholder 2"/>
          <p:cNvSpPr>
            <a:spLocks noGrp="1"/>
          </p:cNvSpPr>
          <p:nvPr>
            <p:ph sz="quarter" idx="13"/>
          </p:nvPr>
        </p:nvSpPr>
        <p:spPr/>
        <p:txBody>
          <a:bodyPr/>
          <a:lstStyle/>
          <a:p>
            <a:r>
              <a:rPr lang="en-US" dirty="0" smtClean="0"/>
              <a:t>Solution: </a:t>
            </a:r>
          </a:p>
          <a:p>
            <a:pPr lvl="1"/>
            <a:endParaRPr lang="en-US" dirty="0"/>
          </a:p>
        </p:txBody>
      </p:sp>
      <p:pic>
        <p:nvPicPr>
          <p:cNvPr id="6146" name="Picture 2" descr="Structure of the Composite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341" y="2445530"/>
            <a:ext cx="3466514" cy="423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304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Decorator </a:t>
            </a:r>
            <a:endParaRPr lang="en-US" dirty="0"/>
          </a:p>
        </p:txBody>
      </p:sp>
      <p:sp>
        <p:nvSpPr>
          <p:cNvPr id="3" name="Content Placeholder 2"/>
          <p:cNvSpPr>
            <a:spLocks noGrp="1"/>
          </p:cNvSpPr>
          <p:nvPr>
            <p:ph sz="quarter" idx="13"/>
          </p:nvPr>
        </p:nvSpPr>
        <p:spPr/>
        <p:txBody>
          <a:bodyPr/>
          <a:lstStyle/>
          <a:p>
            <a:r>
              <a:rPr lang="en-US" dirty="0" smtClean="0"/>
              <a:t>Problem:</a:t>
            </a:r>
            <a:endParaRPr lang="en-US" dirty="0"/>
          </a:p>
        </p:txBody>
      </p:sp>
      <p:pic>
        <p:nvPicPr>
          <p:cNvPr id="1026" name="Picture 2" descr="Structure of the library before applying the Decor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98" y="3451702"/>
            <a:ext cx="5143500"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rot="18720363">
            <a:off x="5406193" y="2794239"/>
            <a:ext cx="674703" cy="612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562" y="1557466"/>
            <a:ext cx="4191000" cy="1619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ructure of the library after creating class combin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687" y="3578022"/>
            <a:ext cx="6000750" cy="3238501"/>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rot="5400000">
            <a:off x="8904918" y="3145423"/>
            <a:ext cx="382286" cy="612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936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a:t>
            </a:r>
            <a:r>
              <a:rPr lang="en-US" dirty="0" smtClean="0"/>
              <a:t>Decorator</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2050" name="Picture 2" descr="The solution with the Decorator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23" y="1953657"/>
            <a:ext cx="6096000" cy="43815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s might configure complex stacks of notification deco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4311" y="2329595"/>
            <a:ext cx="28575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87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3"/>
          </p:nvPr>
        </p:nvSpPr>
        <p:spPr/>
        <p:txBody>
          <a:bodyPr/>
          <a:lstStyle/>
          <a:p>
            <a:r>
              <a:rPr lang="en-US" dirty="0" smtClean="0"/>
              <a:t>Design Patterns</a:t>
            </a:r>
          </a:p>
          <a:p>
            <a:r>
              <a:rPr lang="en-US" dirty="0" smtClean="0"/>
              <a:t>Creational Patterns</a:t>
            </a:r>
          </a:p>
          <a:p>
            <a:r>
              <a:rPr lang="en-US" dirty="0" smtClean="0"/>
              <a:t>Structural Patterns</a:t>
            </a:r>
          </a:p>
          <a:p>
            <a:r>
              <a:rPr lang="en-US" dirty="0" smtClean="0"/>
              <a:t>Behavioral Patterns</a:t>
            </a:r>
            <a:endParaRPr lang="en-US" dirty="0"/>
          </a:p>
          <a:p>
            <a:endParaRPr lang="en-US" dirty="0"/>
          </a:p>
        </p:txBody>
      </p:sp>
    </p:spTree>
    <p:extLst>
      <p:ext uri="{BB962C8B-B14F-4D97-AF65-F5344CB8AC3E}">
        <p14:creationId xmlns:p14="http://schemas.microsoft.com/office/powerpoint/2010/main" val="952377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 Chain of Responsibility</a:t>
            </a:r>
            <a:endParaRPr lang="en-US" dirty="0"/>
          </a:p>
        </p:txBody>
      </p:sp>
      <p:sp>
        <p:nvSpPr>
          <p:cNvPr id="3" name="Content Placeholder 2"/>
          <p:cNvSpPr>
            <a:spLocks noGrp="1"/>
          </p:cNvSpPr>
          <p:nvPr>
            <p:ph sz="quarter" idx="13"/>
          </p:nvPr>
        </p:nvSpPr>
        <p:spPr>
          <a:xfrm>
            <a:off x="913775" y="2810976"/>
            <a:ext cx="7999406" cy="3424107"/>
          </a:xfrm>
        </p:spPr>
        <p:txBody>
          <a:bodyPr>
            <a:normAutofit fontScale="77500" lnSpcReduction="20000"/>
          </a:bodyPr>
          <a:lstStyle/>
          <a:p>
            <a:r>
              <a:rPr lang="en-US" dirty="0" smtClean="0"/>
              <a:t>Problem: </a:t>
            </a:r>
          </a:p>
          <a:p>
            <a:pPr lvl="1"/>
            <a:r>
              <a:rPr lang="en-US" dirty="0"/>
              <a:t>Imagine that you’re working on an online ordering system. You want to restrict access to the system so only authenticated users can create orders. Also, users who have administrative permissions must have full access to all orders.</a:t>
            </a:r>
          </a:p>
          <a:p>
            <a:pPr lvl="1"/>
            <a:r>
              <a:rPr lang="en-US" dirty="0"/>
              <a:t>After a bit of planning, you realized that these checks must be performed sequentially. The application can attempt to authenticate a user to the system whenever it receives a request that contains the user’s credentials. However, if those credentials aren’t correct and authentication fails, there’s no reason to proceed with any other checks.</a:t>
            </a:r>
          </a:p>
          <a:p>
            <a:pPr lvl="1"/>
            <a:endParaRPr lang="en-US" dirty="0"/>
          </a:p>
        </p:txBody>
      </p:sp>
      <p:pic>
        <p:nvPicPr>
          <p:cNvPr id="11266" name="Picture 2" descr="Problem, solved by Chain of Responsi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1066" y="1548583"/>
            <a:ext cx="5715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21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Chain of Responsibility</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12290" name="Picture 2" descr="Structure of the Chain Of Responsibility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461" y="2819277"/>
            <a:ext cx="3619500" cy="390525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andlers are lined-up one by one, forming a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61" y="3513502"/>
            <a:ext cx="6096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582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Command</a:t>
            </a:r>
            <a:endParaRPr lang="en-US" dirty="0"/>
          </a:p>
        </p:txBody>
      </p:sp>
      <p:sp>
        <p:nvSpPr>
          <p:cNvPr id="3" name="Content Placeholder 2"/>
          <p:cNvSpPr>
            <a:spLocks noGrp="1"/>
          </p:cNvSpPr>
          <p:nvPr>
            <p:ph sz="quarter" idx="13"/>
          </p:nvPr>
        </p:nvSpPr>
        <p:spPr>
          <a:xfrm>
            <a:off x="913774" y="2367092"/>
            <a:ext cx="5904276" cy="3424107"/>
          </a:xfrm>
        </p:spPr>
        <p:txBody>
          <a:bodyPr>
            <a:normAutofit fontScale="92500" lnSpcReduction="10000"/>
          </a:bodyPr>
          <a:lstStyle/>
          <a:p>
            <a:r>
              <a:rPr lang="en-US" dirty="0" smtClean="0"/>
              <a:t>Problem:</a:t>
            </a:r>
          </a:p>
          <a:p>
            <a:pPr lvl="1"/>
            <a:r>
              <a:rPr lang="en-US" dirty="0" smtClean="0"/>
              <a:t>Imagine </a:t>
            </a:r>
            <a:r>
              <a:rPr lang="en-US" dirty="0"/>
              <a:t>that you’re working on a new text-editor app. </a:t>
            </a:r>
            <a:endParaRPr lang="en-US" dirty="0" smtClean="0"/>
          </a:p>
          <a:p>
            <a:pPr lvl="1"/>
            <a:r>
              <a:rPr lang="en-US" dirty="0" smtClean="0"/>
              <a:t>You </a:t>
            </a:r>
            <a:r>
              <a:rPr lang="en-US" dirty="0"/>
              <a:t>created a very neat Button class that can be used for buttons on the toolbar, as well as for generic buttons in various dialogs</a:t>
            </a:r>
            <a:r>
              <a:rPr lang="en-US" dirty="0" smtClean="0"/>
              <a:t>.</a:t>
            </a:r>
          </a:p>
          <a:p>
            <a:pPr lvl="1"/>
            <a:r>
              <a:rPr lang="en-US" dirty="0"/>
              <a:t>While all of these buttons look similar, they’re all supposed to do different things. </a:t>
            </a:r>
            <a:endParaRPr lang="en-US" dirty="0"/>
          </a:p>
        </p:txBody>
      </p:sp>
      <p:pic>
        <p:nvPicPr>
          <p:cNvPr id="13315" name="Picture 3" descr="Lots of button sub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8226" y="1644017"/>
            <a:ext cx="3810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Several classes implement the same function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226" y="4079145"/>
            <a:ext cx="457200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35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Command</a:t>
            </a:r>
            <a:endParaRPr lang="en-US" dirty="0"/>
          </a:p>
        </p:txBody>
      </p:sp>
      <p:sp>
        <p:nvSpPr>
          <p:cNvPr id="3" name="Content Placeholder 2"/>
          <p:cNvSpPr>
            <a:spLocks noGrp="1"/>
          </p:cNvSpPr>
          <p:nvPr>
            <p:ph sz="quarter" idx="13"/>
          </p:nvPr>
        </p:nvSpPr>
        <p:spPr/>
        <p:txBody>
          <a:bodyPr/>
          <a:lstStyle/>
          <a:p>
            <a:r>
              <a:rPr lang="en-US" dirty="0" smtClean="0"/>
              <a:t>Solution:</a:t>
            </a:r>
          </a:p>
          <a:p>
            <a:pPr marL="0" indent="0">
              <a:buNone/>
            </a:pPr>
            <a:endParaRPr lang="en-US" dirty="0"/>
          </a:p>
        </p:txBody>
      </p:sp>
      <p:pic>
        <p:nvPicPr>
          <p:cNvPr id="14338" name="Picture 2" descr="The GUI layer may access the business logic layer direct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18" y="2966790"/>
            <a:ext cx="44767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Accessing the business logic layer via a comm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540" y="2851381"/>
            <a:ext cx="5238750" cy="180975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921406" y="3506680"/>
            <a:ext cx="612559" cy="572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125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Command</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15362" name="Picture 2" descr="The GUI objects delegate the work to comm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186" y="2702679"/>
            <a:ext cx="5046159" cy="275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593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Iterator</a:t>
            </a:r>
            <a:endParaRPr lang="en-US" dirty="0"/>
          </a:p>
        </p:txBody>
      </p:sp>
      <p:sp>
        <p:nvSpPr>
          <p:cNvPr id="3" name="Content Placeholder 2"/>
          <p:cNvSpPr>
            <a:spLocks noGrp="1"/>
          </p:cNvSpPr>
          <p:nvPr>
            <p:ph sz="quarter" idx="13"/>
          </p:nvPr>
        </p:nvSpPr>
        <p:spPr>
          <a:xfrm>
            <a:off x="913774" y="2367093"/>
            <a:ext cx="10363826" cy="2462360"/>
          </a:xfrm>
        </p:spPr>
        <p:txBody>
          <a:bodyPr/>
          <a:lstStyle/>
          <a:p>
            <a:r>
              <a:rPr lang="en-US" dirty="0" smtClean="0"/>
              <a:t>Problem:</a:t>
            </a:r>
          </a:p>
          <a:p>
            <a:pPr lvl="1"/>
            <a:r>
              <a:rPr lang="en-US" dirty="0"/>
              <a:t>N</a:t>
            </a:r>
            <a:r>
              <a:rPr lang="en-US" dirty="0" smtClean="0"/>
              <a:t>o </a:t>
            </a:r>
            <a:r>
              <a:rPr lang="en-US" dirty="0"/>
              <a:t>matter how a collection is structured, it must provide some way of accessing its elements so that other code can use these elements. There should be a way to go through each element of the collection without accessing the same elements over and over.</a:t>
            </a:r>
            <a:endParaRPr lang="en-US" dirty="0"/>
          </a:p>
        </p:txBody>
      </p:sp>
      <p:pic>
        <p:nvPicPr>
          <p:cNvPr id="16388" name="Picture 4" descr="Various traversal algorit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462" y="4829453"/>
            <a:ext cx="5715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446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Iterator</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17410" name="Picture 2" descr="Iterators implement various traversal algorith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0224" y="1660633"/>
            <a:ext cx="3810000"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261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Mediator</a:t>
            </a:r>
            <a:endParaRPr lang="en-US" dirty="0"/>
          </a:p>
        </p:txBody>
      </p:sp>
      <p:sp>
        <p:nvSpPr>
          <p:cNvPr id="3" name="Content Placeholder 2"/>
          <p:cNvSpPr>
            <a:spLocks noGrp="1"/>
          </p:cNvSpPr>
          <p:nvPr>
            <p:ph sz="quarter" idx="13"/>
          </p:nvPr>
        </p:nvSpPr>
        <p:spPr>
          <a:xfrm>
            <a:off x="913773" y="2367092"/>
            <a:ext cx="10565053" cy="3424107"/>
          </a:xfrm>
        </p:spPr>
        <p:txBody>
          <a:bodyPr/>
          <a:lstStyle/>
          <a:p>
            <a:r>
              <a:rPr lang="en-US" dirty="0" smtClean="0"/>
              <a:t>Problem:</a:t>
            </a:r>
          </a:p>
          <a:p>
            <a:pPr lvl="1"/>
            <a:r>
              <a:rPr lang="en-US" dirty="0" smtClean="0"/>
              <a:t>Managing all direct communications between classes is very hard!</a:t>
            </a:r>
            <a:endParaRPr lang="en-US" dirty="0"/>
          </a:p>
        </p:txBody>
      </p:sp>
      <p:pic>
        <p:nvPicPr>
          <p:cNvPr id="18434" name="Picture 2" descr="Chaotic relations between elements of the use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799" y="3718075"/>
            <a:ext cx="57150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1498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 </a:t>
            </a:r>
            <a:r>
              <a:rPr lang="en-US" dirty="0" smtClean="0"/>
              <a:t>Mediator</a:t>
            </a:r>
            <a:endParaRPr lang="en-US" dirty="0"/>
          </a:p>
        </p:txBody>
      </p:sp>
      <p:sp>
        <p:nvSpPr>
          <p:cNvPr id="3" name="Content Placeholder 2"/>
          <p:cNvSpPr>
            <a:spLocks noGrp="1"/>
          </p:cNvSpPr>
          <p:nvPr>
            <p:ph sz="quarter" idx="13"/>
          </p:nvPr>
        </p:nvSpPr>
        <p:spPr>
          <a:xfrm>
            <a:off x="913773" y="2367092"/>
            <a:ext cx="10565053" cy="3424107"/>
          </a:xfrm>
        </p:spPr>
        <p:txBody>
          <a:bodyPr/>
          <a:lstStyle/>
          <a:p>
            <a:r>
              <a:rPr lang="en-US" dirty="0" smtClean="0"/>
              <a:t>Solution:</a:t>
            </a:r>
          </a:p>
        </p:txBody>
      </p:sp>
      <p:pic>
        <p:nvPicPr>
          <p:cNvPr id="19458" name="Picture 2" descr="UI elements should communicate via the medi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73" y="3371846"/>
            <a:ext cx="5715000" cy="2571751"/>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Structure of the Medi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115" y="2214694"/>
            <a:ext cx="4953000"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148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 Observer</a:t>
            </a:r>
            <a:endParaRPr lang="en-US" dirty="0"/>
          </a:p>
        </p:txBody>
      </p:sp>
      <p:sp>
        <p:nvSpPr>
          <p:cNvPr id="3" name="Content Placeholder 2"/>
          <p:cNvSpPr>
            <a:spLocks noGrp="1"/>
          </p:cNvSpPr>
          <p:nvPr>
            <p:ph sz="quarter" idx="13"/>
          </p:nvPr>
        </p:nvSpPr>
        <p:spPr>
          <a:xfrm>
            <a:off x="913774" y="2367092"/>
            <a:ext cx="4745957" cy="3424107"/>
          </a:xfrm>
        </p:spPr>
        <p:txBody>
          <a:bodyPr/>
          <a:lstStyle/>
          <a:p>
            <a:r>
              <a:rPr lang="en-US" dirty="0" smtClean="0"/>
              <a:t>Problem:</a:t>
            </a:r>
            <a:endParaRPr lang="fa-IR" dirty="0" smtClean="0"/>
          </a:p>
          <a:p>
            <a:pPr lvl="1"/>
            <a:r>
              <a:rPr lang="en-US" dirty="0" smtClean="0"/>
              <a:t>Notifying many objects for a state change is not a </a:t>
            </a:r>
            <a:r>
              <a:rPr lang="en-US" smtClean="0"/>
              <a:t>good practice!</a:t>
            </a:r>
            <a:endParaRPr lang="en-US" dirty="0"/>
          </a:p>
        </p:txBody>
      </p:sp>
      <p:pic>
        <p:nvPicPr>
          <p:cNvPr id="21506" name="Picture 2" descr="Visiting store vs. sending sp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731" y="293369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58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Design Patterns</a:t>
            </a:r>
          </a:p>
        </p:txBody>
      </p:sp>
      <p:sp>
        <p:nvSpPr>
          <p:cNvPr id="3" name="Content Placeholder 2"/>
          <p:cNvSpPr>
            <a:spLocks noGrp="1"/>
          </p:cNvSpPr>
          <p:nvPr>
            <p:ph sz="quarter" idx="13"/>
          </p:nvPr>
        </p:nvSpPr>
        <p:spPr>
          <a:xfrm>
            <a:off x="913774" y="2367092"/>
            <a:ext cx="10363826" cy="3887059"/>
          </a:xfrm>
        </p:spPr>
        <p:txBody>
          <a:bodyPr>
            <a:normAutofit fontScale="85000" lnSpcReduction="20000"/>
          </a:bodyPr>
          <a:lstStyle/>
          <a:p>
            <a:r>
              <a:rPr lang="en-US" b="1" dirty="0"/>
              <a:t>Creational patterns </a:t>
            </a:r>
          </a:p>
          <a:p>
            <a:pPr lvl="1"/>
            <a:r>
              <a:rPr lang="en-US" dirty="0"/>
              <a:t>About object instantiation</a:t>
            </a:r>
          </a:p>
          <a:p>
            <a:pPr lvl="1"/>
            <a:r>
              <a:rPr lang="en-US" dirty="0"/>
              <a:t>examples: singleton, Factory, Abstract Factory, and prototype</a:t>
            </a:r>
          </a:p>
          <a:p>
            <a:r>
              <a:rPr lang="en-US" b="1" dirty="0"/>
              <a:t>Structural patterns </a:t>
            </a:r>
          </a:p>
          <a:p>
            <a:pPr lvl="1"/>
            <a:r>
              <a:rPr lang="en-US" dirty="0"/>
              <a:t>how related classes and objects are composed together to form a larger structure.</a:t>
            </a:r>
          </a:p>
          <a:p>
            <a:pPr lvl="1"/>
            <a:r>
              <a:rPr lang="en-US" dirty="0"/>
              <a:t>examples: Decorator, proxy, and Façade.</a:t>
            </a:r>
          </a:p>
          <a:p>
            <a:r>
              <a:rPr lang="en-US" b="1" dirty="0"/>
              <a:t>Behavioral patterns </a:t>
            </a:r>
          </a:p>
          <a:p>
            <a:pPr lvl="1"/>
            <a:r>
              <a:rPr lang="en-US" dirty="0"/>
              <a:t>objects communication and flow control</a:t>
            </a:r>
          </a:p>
          <a:p>
            <a:pPr lvl="1"/>
            <a:r>
              <a:rPr lang="en-US" dirty="0"/>
              <a:t>e.g. Observer, Iterator, state</a:t>
            </a:r>
          </a:p>
          <a:p>
            <a:endParaRPr lang="en-US" dirty="0"/>
          </a:p>
        </p:txBody>
      </p:sp>
    </p:spTree>
    <p:extLst>
      <p:ext uri="{BB962C8B-B14F-4D97-AF65-F5344CB8AC3E}">
        <p14:creationId xmlns:p14="http://schemas.microsoft.com/office/powerpoint/2010/main" val="260967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BH: Observer</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20482" name="Picture 2" descr="Notification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00" y="2890190"/>
            <a:ext cx="438150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Structure of the 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2809984"/>
            <a:ext cx="58102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036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p:cNvSpPr>
            <a:spLocks noGrp="1"/>
          </p:cNvSpPr>
          <p:nvPr>
            <p:ph sz="quarter" idx="13"/>
          </p:nvPr>
        </p:nvSpPr>
        <p:spPr/>
        <p:txBody>
          <a:bodyPr/>
          <a:lstStyle/>
          <a:p>
            <a:r>
              <a:rPr lang="en-US" dirty="0" smtClean="0">
                <a:hlinkClick r:id="rId2"/>
              </a:rPr>
              <a:t>Refactoring Guru</a:t>
            </a:r>
            <a:endParaRPr lang="en-US" dirty="0" smtClean="0">
              <a:hlinkClick r:id="rId3"/>
            </a:endParaRPr>
          </a:p>
          <a:p>
            <a:r>
              <a:rPr lang="en-US" dirty="0" smtClean="0">
                <a:hlinkClick r:id="rId3"/>
              </a:rPr>
              <a:t>Java cup</a:t>
            </a:r>
            <a:endParaRPr lang="en-US" dirty="0"/>
          </a:p>
        </p:txBody>
      </p:sp>
    </p:spTree>
    <p:extLst>
      <p:ext uri="{BB962C8B-B14F-4D97-AF65-F5344CB8AC3E}">
        <p14:creationId xmlns:p14="http://schemas.microsoft.com/office/powerpoint/2010/main" val="3241215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83881" y="2500128"/>
            <a:ext cx="3424237" cy="3424237"/>
          </a:xfrm>
        </p:spPr>
      </p:pic>
    </p:spTree>
    <p:extLst>
      <p:ext uri="{BB962C8B-B14F-4D97-AF65-F5344CB8AC3E}">
        <p14:creationId xmlns:p14="http://schemas.microsoft.com/office/powerpoint/2010/main" val="3875325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Singleton</a:t>
            </a:r>
            <a:endParaRPr lang="en-US" dirty="0"/>
          </a:p>
        </p:txBody>
      </p:sp>
      <p:sp>
        <p:nvSpPr>
          <p:cNvPr id="3" name="Content Placeholder 2"/>
          <p:cNvSpPr>
            <a:spLocks noGrp="1"/>
          </p:cNvSpPr>
          <p:nvPr>
            <p:ph sz="quarter" idx="13"/>
          </p:nvPr>
        </p:nvSpPr>
        <p:spPr/>
        <p:txBody>
          <a:bodyPr>
            <a:normAutofit lnSpcReduction="10000"/>
          </a:bodyPr>
          <a:lstStyle/>
          <a:p>
            <a:endParaRPr lang="en-US" dirty="0" smtClean="0"/>
          </a:p>
          <a:p>
            <a:endParaRPr lang="en-US" dirty="0"/>
          </a:p>
          <a:p>
            <a:endParaRPr lang="en-US" dirty="0" smtClean="0"/>
          </a:p>
          <a:p>
            <a:r>
              <a:rPr lang="en-US" dirty="0" smtClean="0"/>
              <a:t>Problem</a:t>
            </a:r>
          </a:p>
          <a:p>
            <a:pPr lvl="1"/>
            <a:r>
              <a:rPr lang="en-US" b="1" dirty="0"/>
              <a:t>Ensure that a class has just a single </a:t>
            </a:r>
            <a:r>
              <a:rPr lang="en-US" b="1" dirty="0" smtClean="0"/>
              <a:t>instance</a:t>
            </a:r>
          </a:p>
          <a:p>
            <a:pPr lvl="1"/>
            <a:r>
              <a:rPr lang="en-US" b="1" dirty="0"/>
              <a:t>Provide a global access point to that instance</a:t>
            </a:r>
            <a:endParaRPr lang="en-US" dirty="0"/>
          </a:p>
        </p:txBody>
      </p:sp>
      <p:pic>
        <p:nvPicPr>
          <p:cNvPr id="1026" name="Picture 2" descr="Singleton&amp;nbsp;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058" y="1988599"/>
            <a:ext cx="3915707" cy="244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24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Singleton</a:t>
            </a:r>
            <a:endParaRPr lang="en-US" dirty="0"/>
          </a:p>
        </p:txBody>
      </p:sp>
      <p:sp>
        <p:nvSpPr>
          <p:cNvPr id="3" name="Content Placeholder 2"/>
          <p:cNvSpPr>
            <a:spLocks noGrp="1"/>
          </p:cNvSpPr>
          <p:nvPr>
            <p:ph sz="quarter" idx="13"/>
          </p:nvPr>
        </p:nvSpPr>
        <p:spPr/>
        <p:txBody>
          <a:bodyPr>
            <a:normAutofit/>
          </a:bodyPr>
          <a:lstStyle/>
          <a:p>
            <a:r>
              <a:rPr lang="en-US" dirty="0" smtClean="0"/>
              <a:t>Solution:</a:t>
            </a:r>
          </a:p>
        </p:txBody>
      </p:sp>
      <p:pic>
        <p:nvPicPr>
          <p:cNvPr id="1028" name="Picture 4" descr="The structure of the Singleto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802" y="2573731"/>
            <a:ext cx="5485321" cy="369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700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Prototype</a:t>
            </a:r>
            <a:endParaRPr lang="en-US" dirty="0"/>
          </a:p>
        </p:txBody>
      </p:sp>
      <p:sp>
        <p:nvSpPr>
          <p:cNvPr id="3" name="Content Placeholder 2"/>
          <p:cNvSpPr>
            <a:spLocks noGrp="1"/>
          </p:cNvSpPr>
          <p:nvPr>
            <p:ph sz="quarter" idx="13"/>
          </p:nvPr>
        </p:nvSpPr>
        <p:spPr>
          <a:xfrm>
            <a:off x="913774" y="2367092"/>
            <a:ext cx="6863065" cy="3847277"/>
          </a:xfrm>
        </p:spPr>
        <p:txBody>
          <a:bodyPr>
            <a:normAutofit fontScale="92500" lnSpcReduction="20000"/>
          </a:bodyPr>
          <a:lstStyle/>
          <a:p>
            <a:r>
              <a:rPr lang="en-US" dirty="0" smtClean="0"/>
              <a:t>Problem:</a:t>
            </a:r>
          </a:p>
          <a:p>
            <a:pPr lvl="1"/>
            <a:r>
              <a:rPr lang="en-US" dirty="0"/>
              <a:t>Say you have an object, and you want to create an exact copy of it. How would you do it? First, you have to create a new object of the same class. Then you have to go through all the fields of the original object and copy their values over to the new object</a:t>
            </a:r>
            <a:r>
              <a:rPr lang="en-US" dirty="0" smtClean="0"/>
              <a:t>.</a:t>
            </a:r>
          </a:p>
          <a:p>
            <a:pPr lvl="1"/>
            <a:r>
              <a:rPr lang="en-US" dirty="0"/>
              <a:t>Nice! But there’s a catch. Not all objects can be copied that way because some of the object’s fields may be private and not visible from outside of the object itself.</a:t>
            </a:r>
            <a:endParaRPr lang="en-US" dirty="0"/>
          </a:p>
        </p:txBody>
      </p:sp>
      <p:pic>
        <p:nvPicPr>
          <p:cNvPr id="10242" name="Picture 2" descr="Pre-built proto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234" y="2756517"/>
            <a:ext cx="32670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0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Prototype</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9218" name="Picture 2" descr="The structure of the Prototype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463" y="257364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0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Factory </a:t>
            </a:r>
            <a:r>
              <a:rPr lang="en-US" dirty="0" smtClean="0"/>
              <a:t>Method</a:t>
            </a:r>
            <a:endParaRPr lang="en-US" dirty="0"/>
          </a:p>
        </p:txBody>
      </p:sp>
      <p:sp>
        <p:nvSpPr>
          <p:cNvPr id="3" name="Content Placeholder 2"/>
          <p:cNvSpPr>
            <a:spLocks noGrp="1"/>
          </p:cNvSpPr>
          <p:nvPr>
            <p:ph sz="quarter" idx="13"/>
          </p:nvPr>
        </p:nvSpPr>
        <p:spPr>
          <a:xfrm>
            <a:off x="913774" y="2367093"/>
            <a:ext cx="7502257" cy="2289779"/>
          </a:xfrm>
        </p:spPr>
        <p:txBody>
          <a:bodyPr>
            <a:normAutofit lnSpcReduction="10000"/>
          </a:bodyPr>
          <a:lstStyle/>
          <a:p>
            <a:r>
              <a:rPr lang="en-US" dirty="0" smtClean="0"/>
              <a:t>Problem:</a:t>
            </a:r>
          </a:p>
          <a:p>
            <a:pPr lvl="1"/>
            <a:r>
              <a:rPr lang="en-US" dirty="0"/>
              <a:t>Imagine that you’re creating a logistics management application. The first version of your app can only handle transportation by trucks, so the bulk of your code lives inside the Truck class.</a:t>
            </a:r>
          </a:p>
        </p:txBody>
      </p:sp>
      <p:pic>
        <p:nvPicPr>
          <p:cNvPr id="3074" name="Picture 2" descr="Adding a new transportation class to the program causes an iss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3573" y="2058510"/>
            <a:ext cx="4468427" cy="186184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913774" y="4656872"/>
            <a:ext cx="10786996" cy="22897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800" kern="1200" cap="none"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24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20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lvl="1"/>
            <a:r>
              <a:rPr lang="en-US" dirty="0"/>
              <a:t>At present, most of your code is coupled to the Truck class. Adding Ships into the app would require making changes to the entire codebase. Moreover, if later you decide to add another type of transportation to the app, you will probably need to make all of these changes again.</a:t>
            </a:r>
          </a:p>
        </p:txBody>
      </p:sp>
    </p:spTree>
    <p:extLst>
      <p:ext uri="{BB962C8B-B14F-4D97-AF65-F5344CB8AC3E}">
        <p14:creationId xmlns:p14="http://schemas.microsoft.com/office/powerpoint/2010/main" val="4098588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 Factory </a:t>
            </a:r>
            <a:r>
              <a:rPr lang="en-US" dirty="0" smtClean="0"/>
              <a:t>Method</a:t>
            </a:r>
            <a:endParaRPr lang="en-US" dirty="0"/>
          </a:p>
        </p:txBody>
      </p:sp>
      <p:sp>
        <p:nvSpPr>
          <p:cNvPr id="3" name="Content Placeholder 2"/>
          <p:cNvSpPr>
            <a:spLocks noGrp="1"/>
          </p:cNvSpPr>
          <p:nvPr>
            <p:ph sz="quarter" idx="13"/>
          </p:nvPr>
        </p:nvSpPr>
        <p:spPr/>
        <p:txBody>
          <a:bodyPr/>
          <a:lstStyle/>
          <a:p>
            <a:r>
              <a:rPr lang="en-US" dirty="0" smtClean="0"/>
              <a:t>Solution:</a:t>
            </a:r>
            <a:endParaRPr lang="en-US" dirty="0"/>
          </a:p>
        </p:txBody>
      </p:sp>
      <p:pic>
        <p:nvPicPr>
          <p:cNvPr id="4098" name="Picture 2" descr="The structure of creator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62" y="3049984"/>
            <a:ext cx="6787291" cy="29557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structure of the products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0" y="3517220"/>
            <a:ext cx="4667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1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3882</TotalTime>
  <Words>711</Words>
  <Application>Microsoft Office PowerPoint</Application>
  <PresentationFormat>Widescreen</PresentationFormat>
  <Paragraphs>97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Tw Cen MT</vt:lpstr>
      <vt:lpstr>Droplet</vt:lpstr>
      <vt:lpstr>Advanced Programming</vt:lpstr>
      <vt:lpstr>Agenda</vt:lpstr>
      <vt:lpstr>Types of Design Patterns</vt:lpstr>
      <vt:lpstr>CR: Singleton</vt:lpstr>
      <vt:lpstr>CR: Singleton</vt:lpstr>
      <vt:lpstr>CR: Prototype</vt:lpstr>
      <vt:lpstr>CR: Prototype</vt:lpstr>
      <vt:lpstr>CR: Factory Method</vt:lpstr>
      <vt:lpstr>CR: Factory Method</vt:lpstr>
      <vt:lpstr>CR: Factory Method</vt:lpstr>
      <vt:lpstr>CR: Factory Method</vt:lpstr>
      <vt:lpstr>ST: Adapter</vt:lpstr>
      <vt:lpstr>ST: Adapter</vt:lpstr>
      <vt:lpstr>ST: Bridge</vt:lpstr>
      <vt:lpstr>ST: Bridge</vt:lpstr>
      <vt:lpstr>ST: Composite</vt:lpstr>
      <vt:lpstr>ST: Composite</vt:lpstr>
      <vt:lpstr>ST: Decorator </vt:lpstr>
      <vt:lpstr>ST: Decorator</vt:lpstr>
      <vt:lpstr>BH: Chain of Responsibility</vt:lpstr>
      <vt:lpstr>BH: Chain of Responsibility</vt:lpstr>
      <vt:lpstr>BH: Command</vt:lpstr>
      <vt:lpstr>BH: Command</vt:lpstr>
      <vt:lpstr>BH: Command</vt:lpstr>
      <vt:lpstr>BH: Iterator</vt:lpstr>
      <vt:lpstr>BH: Iterator</vt:lpstr>
      <vt:lpstr>BH: Mediator</vt:lpstr>
      <vt:lpstr>BH: Mediator</vt:lpstr>
      <vt:lpstr>BH: Observer</vt:lpstr>
      <vt:lpstr>BH: Observer</vt:lpstr>
      <vt:lpstr>References</vt:lpstr>
      <vt:lpstr>Any 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Windows User</dc:creator>
  <cp:lastModifiedBy>Microsoft account</cp:lastModifiedBy>
  <cp:revision>465</cp:revision>
  <dcterms:created xsi:type="dcterms:W3CDTF">2017-09-09T03:23:22Z</dcterms:created>
  <dcterms:modified xsi:type="dcterms:W3CDTF">2021-04-27T07:26:50Z</dcterms:modified>
</cp:coreProperties>
</file>