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11" r:id="rId54"/>
    <p:sldId id="312" r:id="rId55"/>
    <p:sldId id="315" r:id="rId56"/>
    <p:sldId id="316" r:id="rId5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50D33B-F946-469F-A276-6ABFA3CF80D2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5/16/2021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3605CE-5D3D-4993-97CF-66702A606183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82EA1D-C735-43E5-BD12-F0F8B6A2FB94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5/16/2021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A7DA35-9CED-41DF-BBFF-47734BD040BB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E2F6A7-5657-46A5-A887-FFEADB5BB77A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5/16/2021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09942CE-312D-4216-A198-F81F476316E4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cup.ir/" TargetMode="External"/><Relationship Id="rId2" Type="http://schemas.openxmlformats.org/officeDocument/2006/relationships/hyperlink" Target="http://www.javapassion.com/javase/javaexceptions.pdf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Tw Cen MT"/>
              </a:rPr>
              <a:t>Advanced Programming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200" b="0" strike="noStrike" spc="-1" dirty="0" smtClean="0">
              <a:solidFill>
                <a:srgbClr val="808080"/>
              </a:solidFill>
              <a:latin typeface="Tw Cen M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200" b="0" strike="noStrike" spc="-1" smtClean="0">
                <a:solidFill>
                  <a:srgbClr val="808080"/>
                </a:solidFill>
                <a:latin typeface="Tw Cen MT"/>
              </a:rPr>
              <a:t>Fall 2020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What is an Exception?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Exceptional event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Error that occurs during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runtime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Cause normal program flow to be disrupted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Examples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Divide by zero errors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Accessing the elements of an array beyond its range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Invalid input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Hard disk crash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Opening a non-existent file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Heap memory exhausted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Default Exception Handling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Provided by Java runtime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Prints out exception description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Prints the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stack trace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Hierarchy of methods where the exception occurred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Causes the program to terminate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DivByZero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			   public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main(String a[])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	      System.</a:t>
            </a:r>
            <a:r>
              <a:rPr lang="en-US" sz="2800" b="1" i="1" strike="noStrike" spc="-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strike="noStrike" spc="-1">
                <a:solidFill>
                  <a:srgbClr val="000000"/>
                </a:solidFill>
                <a:latin typeface="Courier New"/>
              </a:rPr>
              <a:t>.println(3/0);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   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2800" b="1" u="sng" strike="noStrike" spc="-1">
                <a:solidFill>
                  <a:srgbClr val="000080"/>
                </a:solidFill>
                <a:uFillTx/>
                <a:latin typeface="Courier New"/>
              </a:rPr>
              <a:t>java.lang.ArithmeticException</a:t>
            </a:r>
            <a:r>
              <a:rPr lang="en-US" sz="2800" b="1" u="sng" strike="noStrike" spc="-1">
                <a:solidFill>
                  <a:srgbClr val="FF0000"/>
                </a:solidFill>
                <a:uFillTx/>
                <a:latin typeface="Courier New"/>
              </a:rPr>
              <a:t>: / by zero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at exception.Test2.main(</a:t>
            </a:r>
            <a:r>
              <a:rPr lang="en-US" sz="2800" b="1" u="sng" strike="noStrike" spc="-1">
                <a:solidFill>
                  <a:srgbClr val="000080"/>
                </a:solidFill>
                <a:uFillTx/>
                <a:latin typeface="Courier New"/>
              </a:rPr>
              <a:t>Test2.java:19</a:t>
            </a:r>
            <a:r>
              <a:rPr lang="en-US" sz="2800" b="1" u="sng" strike="noStrike" spc="-1">
                <a:solidFill>
                  <a:srgbClr val="FF0000"/>
                </a:solidFill>
                <a:uFillTx/>
                <a:latin typeface="Courier New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Note: Exception is a runtime concept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This code has no syntax error (No compile-time error)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What Happens When an Exception Occurs?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an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 occurs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within a method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method creates an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 object 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And hands it off to the runtime system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This job is called “</a:t>
            </a: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throwing an exception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”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 object contains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information about the error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its type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state of the program when the error occurred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Exception line of code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What Happens When an Exception Occurs (2)?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runtime system searches the call stack for a method that contains an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 handler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an appropriate handler is found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runtime system </a:t>
            </a: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passes the exception to the handler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exception handler </a:t>
            </a: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catches the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if the runtime system can not find an exception handler?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Uses the </a:t>
            </a: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default exception handler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 Handling in Java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5" name="Picture 3"/>
          <p:cNvPicPr/>
          <p:nvPr/>
        </p:nvPicPr>
        <p:blipFill>
          <a:blip r:embed="rId2"/>
          <a:stretch/>
        </p:blipFill>
        <p:spPr>
          <a:xfrm>
            <a:off x="2619000" y="2433240"/>
            <a:ext cx="6953040" cy="37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getYear()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1352160" y="2025360"/>
            <a:ext cx="9486720" cy="47048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8708400" y="1938600"/>
            <a:ext cx="1901880" cy="42840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3238200" y="2657520"/>
            <a:ext cx="793440" cy="29052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3238200" y="3288240"/>
            <a:ext cx="793440" cy="28476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3238200" y="3887640"/>
            <a:ext cx="793440" cy="29916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main()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5" name="Picture 3"/>
          <p:cNvPicPr/>
          <p:nvPr/>
        </p:nvPicPr>
        <p:blipFill>
          <a:blip r:embed="rId2"/>
          <a:stretch/>
        </p:blipFill>
        <p:spPr>
          <a:xfrm>
            <a:off x="2385720" y="2214720"/>
            <a:ext cx="7419600" cy="46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 Handling Keywords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throw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throws a new exception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throws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Declares exception throw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If a method may throw an exception, it should declare it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try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Start a block with exception handling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catch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Catch the exception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Benefits of Exception Handling Framework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Separating Error-Handling code from “regular” business logic code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Propagating errors up the call stack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Grouping and differentiating error types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Error handling mechanisms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 handling framework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Benefits of exception handling framework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 handling in Java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2" name="Picture 3"/>
          <p:cNvPicPr/>
          <p:nvPr/>
        </p:nvPicPr>
        <p:blipFill>
          <a:blip r:embed="rId2"/>
          <a:stretch/>
        </p:blipFill>
        <p:spPr>
          <a:xfrm>
            <a:off x="2412000" y="1648440"/>
            <a:ext cx="7663320" cy="5108760"/>
          </a:xfrm>
          <a:prstGeom prst="rect">
            <a:avLst/>
          </a:prstGeom>
          <a:ln w="9360"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3872880" y="2079000"/>
            <a:ext cx="653400" cy="32436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4066920" y="3501000"/>
            <a:ext cx="653400" cy="32436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4649400" y="5551920"/>
            <a:ext cx="653400" cy="32436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3674520" y="4855680"/>
            <a:ext cx="784080" cy="324360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Separating Error-Handling Code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Consider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pseudocode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method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It reads an entire file into memory</a:t>
            </a:r>
          </a:p>
          <a:p>
            <a:pPr marL="18288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readFile 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open the file;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determine its size;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allocate that much memory;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read the file into memory;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close the file;</a:t>
            </a:r>
          </a:p>
          <a:p>
            <a:pPr marL="18288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Traditional Programming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1466280" y="2367000"/>
            <a:ext cx="3495240" cy="374292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3"/>
          <p:cNvPicPr/>
          <p:nvPr/>
        </p:nvPicPr>
        <p:blipFill>
          <a:blip r:embed="rId3"/>
          <a:stretch/>
        </p:blipFill>
        <p:spPr>
          <a:xfrm>
            <a:off x="5599800" y="2566440"/>
            <a:ext cx="4142880" cy="3025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With Exception 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Handling Framework</a:t>
            </a:r>
          </a:p>
        </p:txBody>
      </p:sp>
      <p:pic>
        <p:nvPicPr>
          <p:cNvPr id="195" name="Picture 2"/>
          <p:cNvPicPr/>
          <p:nvPr/>
        </p:nvPicPr>
        <p:blipFill>
          <a:blip r:embed="rId2"/>
          <a:stretch/>
        </p:blipFill>
        <p:spPr>
          <a:xfrm>
            <a:off x="5682600" y="618480"/>
            <a:ext cx="4852800" cy="5972400"/>
          </a:xfrm>
          <a:prstGeom prst="rect">
            <a:avLst/>
          </a:prstGeom>
          <a:ln w="9360"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6249600" y="1332360"/>
            <a:ext cx="3714480" cy="157140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6035040" y="2832840"/>
            <a:ext cx="4428720" cy="3714480"/>
          </a:xfrm>
          <a:prstGeom prst="roundRect">
            <a:avLst>
              <a:gd name="adj" fmla="val 2655"/>
            </a:avLst>
          </a:prstGeom>
          <a:solidFill>
            <a:schemeClr val="accent1">
              <a:lumMod val="75000"/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Note</a:t>
            </a:r>
          </a:p>
        </p:txBody>
      </p:sp>
      <p:sp>
        <p:nvSpPr>
          <p:cNvPr id="19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You should still write code for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detecting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reporting 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and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handling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exceptions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 handling framework is not responsible for these jobs!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It only helps you organize the work more effectively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Propagating Errors Up the Call Stack</a:t>
            </a:r>
          </a:p>
        </p:txBody>
      </p:sp>
      <p:sp>
        <p:nvSpPr>
          <p:cNvPr id="20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Traditional approach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Each method should explicitly forward the exception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Use a special return code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Using return type for reporting exceptions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Smells bad!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New approach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Automatic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Beautiful!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Grouping and Differentiating Error Types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All exceptions thrown within a program are objects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 grouping or categorizing of exceptions is a natural outcome of the class hierarchy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1330920" y="462600"/>
            <a:ext cx="8932680" cy="6395040"/>
          </a:xfrm>
          <a:prstGeom prst="rect">
            <a:avLst/>
          </a:prstGeom>
          <a:ln w="9360"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3188160" y="2000160"/>
            <a:ext cx="2071440" cy="42840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3259800" y="2500200"/>
            <a:ext cx="2999880" cy="428400"/>
          </a:xfrm>
          <a:prstGeom prst="roundRect">
            <a:avLst>
              <a:gd name="adj" fmla="val 16667"/>
            </a:avLst>
          </a:prstGeom>
          <a:solidFill>
            <a:srgbClr val="C000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4229640" y="3445920"/>
            <a:ext cx="2609640" cy="428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2152440" y="5298480"/>
            <a:ext cx="3750840" cy="428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pic>
        <p:nvPicPr>
          <p:cNvPr id="210" name="Content Placeholder 3"/>
          <p:cNvPicPr/>
          <p:nvPr/>
        </p:nvPicPr>
        <p:blipFill>
          <a:blip r:embed="rId2"/>
          <a:stretch/>
        </p:blipFill>
        <p:spPr>
          <a:xfrm>
            <a:off x="3121200" y="2410200"/>
            <a:ext cx="5949720" cy="34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Nested Tries</a:t>
            </a:r>
          </a:p>
        </p:txBody>
      </p:sp>
      <p:sp>
        <p:nvSpPr>
          <p:cNvPr id="21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3" name="Picture 3"/>
          <p:cNvPicPr/>
          <p:nvPr/>
        </p:nvPicPr>
        <p:blipFill>
          <a:blip r:embed="rId2"/>
          <a:stretch/>
        </p:blipFill>
        <p:spPr>
          <a:xfrm>
            <a:off x="2437920" y="2214720"/>
            <a:ext cx="731484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Watch This Method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2"/>
          <a:stretch/>
        </p:blipFill>
        <p:spPr>
          <a:xfrm>
            <a:off x="3014280" y="2117880"/>
            <a:ext cx="6162480" cy="46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Bad Use of Exceptions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Don’t Use Exception instead of If-else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Use exceptions for exceptions!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Writing Your Own Exceptions</a:t>
            </a:r>
          </a:p>
        </p:txBody>
      </p:sp>
      <p:sp>
        <p:nvSpPr>
          <p:cNvPr id="21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Your class should extend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subclasses could be thrown and caught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Steps to follow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Create a class that extends Exception class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Customize the class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Members and constructors may be added to the 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>
                <a:solidFill>
                  <a:srgbClr val="000000"/>
                </a:solidFill>
                <a:latin typeface="Tw Cen MT"/>
              </a:rPr>
              <a:t>Exception classes are usually simple classes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700" b="0" strike="noStrike" spc="-1">
                <a:solidFill>
                  <a:srgbClr val="000000"/>
                </a:solidFill>
                <a:latin typeface="Tw Cen MT"/>
              </a:rPr>
              <a:t>With no (or few) methods and properties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7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7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</a:t>
            </a:r>
          </a:p>
        </p:txBody>
      </p:sp>
      <p:sp>
        <p:nvSpPr>
          <p:cNvPr id="21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20" name="Picture 3"/>
          <p:cNvPicPr/>
          <p:nvPr/>
        </p:nvPicPr>
        <p:blipFill>
          <a:blip r:embed="rId2"/>
          <a:stretch/>
        </p:blipFill>
        <p:spPr>
          <a:xfrm>
            <a:off x="3000240" y="2095200"/>
            <a:ext cx="619092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getYear(), revisited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2338920" y="1668960"/>
            <a:ext cx="7686360" cy="512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Finally</a:t>
            </a:r>
          </a:p>
        </p:txBody>
      </p:sp>
      <p:sp>
        <p:nvSpPr>
          <p:cNvPr id="22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try {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   //..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 catch (ExceptionType e) {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  //…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 ...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2400" b="1" strike="noStrike" spc="-1">
                <a:solidFill>
                  <a:srgbClr val="C00000"/>
                </a:solidFill>
                <a:latin typeface="Courier New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C00000"/>
                </a:solidFill>
                <a:latin typeface="Courier New"/>
              </a:rPr>
              <a:t>	&lt;code to be executed before the try block ends&gt;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r>
              <a:rPr lang="en-US" sz="2400" b="1" strike="noStrike" spc="-1">
                <a:solidFill>
                  <a:srgbClr val="C00000"/>
                </a:solidFill>
                <a:latin typeface="Courier New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Contains the code for cleaning up after a try or a catch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029600" y="4079160"/>
            <a:ext cx="2285640" cy="428400"/>
          </a:xfrm>
          <a:prstGeom prst="roundRect">
            <a:avLst>
              <a:gd name="adj" fmla="val 16667"/>
            </a:avLst>
          </a:prstGeom>
          <a:solidFill>
            <a:srgbClr val="FFFF00">
              <a:alpha val="2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Finally (2)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Block of code is always executed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Despite of different scenarios: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Normal completion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Forced exit occurs using a </a:t>
            </a:r>
            <a:r>
              <a:rPr lang="en-US" sz="2400" b="0" i="1" strike="noStrike" spc="-1">
                <a:solidFill>
                  <a:srgbClr val="000000"/>
                </a:solidFill>
                <a:latin typeface="Tw Cen MT"/>
              </a:rPr>
              <a:t>return, a continue or a break 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statement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Caught exception thrown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Exception was thrown and caught in the method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Uncaught exception thrown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Exception thrown was not specified in any catch block in the method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2031840" y="220320"/>
            <a:ext cx="7643520" cy="6551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459080" y="66240"/>
            <a:ext cx="4608000" cy="67914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n) {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try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{ 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   switch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i="1" strike="noStrike" spc="-1" dirty="0">
                <a:solidFill>
                  <a:srgbClr val="2A00FF"/>
                </a:solidFill>
                <a:latin typeface="Consolas"/>
              </a:rPr>
              <a:t>"One"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      return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1;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   case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i="1" strike="noStrike" spc="-1" dirty="0">
                <a:solidFill>
                  <a:srgbClr val="2A00FF"/>
                </a:solidFill>
                <a:latin typeface="Consolas"/>
              </a:rPr>
              <a:t>"Two"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throwMyException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   case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i="1" strike="noStrike" spc="-1" dirty="0">
                <a:solidFill>
                  <a:srgbClr val="2A00FF"/>
                </a:solidFill>
                <a:latin typeface="Consolas"/>
              </a:rPr>
              <a:t>"Three"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}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4;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(Exception e) {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i="1" strike="noStrike" spc="-1" dirty="0">
                <a:solidFill>
                  <a:srgbClr val="2A00FF"/>
                </a:solidFill>
                <a:latin typeface="Consolas"/>
              </a:rPr>
              <a:t>"catch"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5;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i="1" strike="noStrike" spc="-1" dirty="0">
                <a:solidFill>
                  <a:srgbClr val="2A00FF"/>
                </a:solidFill>
                <a:latin typeface="Consolas"/>
              </a:rPr>
              <a:t>"finally"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1" strike="noStrike" spc="-1" dirty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6;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10200" y="705240"/>
            <a:ext cx="4811400" cy="333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 MyException </a:t>
            </a:r>
            <a:r>
              <a:rPr lang="en-US" sz="1600" b="1" strike="noStrike" spc="-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 Exception {}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247360" y="3453480"/>
            <a:ext cx="4996440" cy="106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nsolas"/>
              </a:rPr>
              <a:t>throwMyException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()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247360" y="5253840"/>
            <a:ext cx="4996440" cy="1550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 a = </a:t>
            </a:r>
            <a:r>
              <a:rPr lang="en-US" sz="1600" b="1" i="1" strike="noStrike" spc="-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1600" b="1" i="1" strike="noStrike" spc="-1" dirty="0">
                <a:solidFill>
                  <a:srgbClr val="000000"/>
                </a:solidFill>
                <a:latin typeface="Consolas"/>
              </a:rPr>
              <a:t>(1);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0" i="1" strike="noStrike" spc="-1" dirty="0" err="1">
                <a:solidFill>
                  <a:srgbClr val="2A00FF"/>
                </a:solidFill>
                <a:latin typeface="Consolas"/>
              </a:rPr>
              <a:t>myMethod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(1)="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 + a);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(2);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0" i="1" strike="noStrike" spc="-1" dirty="0" err="1">
                <a:solidFill>
                  <a:srgbClr val="2A00FF"/>
                </a:solidFill>
                <a:latin typeface="Consolas"/>
              </a:rPr>
              <a:t>myMethod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(2)="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 + a);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(3);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0" i="1" strike="noStrike" spc="-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0" i="1" strike="noStrike" spc="-1" dirty="0" err="1">
                <a:solidFill>
                  <a:srgbClr val="2A00FF"/>
                </a:solidFill>
                <a:latin typeface="Consolas"/>
              </a:rPr>
              <a:t>myMethod</a:t>
            </a:r>
            <a:r>
              <a:rPr lang="en-US" sz="1600" b="0" i="1" strike="noStrike" spc="-1" dirty="0">
                <a:solidFill>
                  <a:srgbClr val="2A00FF"/>
                </a:solidFill>
                <a:latin typeface="Consolas"/>
              </a:rPr>
              <a:t>(3)="</a:t>
            </a:r>
            <a:r>
              <a:rPr lang="en-US" sz="1600" b="0" i="1" strike="noStrike" spc="-1" dirty="0">
                <a:solidFill>
                  <a:srgbClr val="000000"/>
                </a:solidFill>
                <a:latin typeface="Consolas"/>
              </a:rPr>
              <a:t> + a);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7219800" y="1722600"/>
            <a:ext cx="1439640" cy="63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7F0055"/>
                </a:solidFill>
                <a:latin typeface="Times New Roman"/>
              </a:rPr>
              <a:t>Quiz!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Result:</a:t>
            </a:r>
          </a:p>
        </p:txBody>
      </p:sp>
      <p:sp>
        <p:nvSpPr>
          <p:cNvPr id="238" name="TextShape 2"/>
          <p:cNvSpPr txBox="1"/>
          <p:nvPr/>
        </p:nvSpPr>
        <p:spPr>
          <a:xfrm>
            <a:off x="913680" y="2013480"/>
            <a:ext cx="10363320" cy="4292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One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finally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myMethod(1)=6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Two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catch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finally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myMethod(2)=6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Three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finally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myMethod(3)=6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Unchecked Exceptions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913680" y="2367000"/>
            <a:ext cx="10363320" cy="4266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function(String[] args) {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	int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den = Integer.</a:t>
            </a:r>
            <a:r>
              <a:rPr lang="en-US" sz="2400" b="1" i="1" strike="noStrike" spc="-1">
                <a:solidFill>
                  <a:srgbClr val="000000"/>
                </a:solidFill>
                <a:latin typeface="Courier New"/>
              </a:rPr>
              <a:t>parseInt(args[0]);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	System.</a:t>
            </a:r>
            <a:r>
              <a:rPr lang="en-US" sz="2400" b="0" i="1" strike="noStrike" spc="-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0" i="1" strike="noStrike" spc="-1">
                <a:solidFill>
                  <a:srgbClr val="000000"/>
                </a:solidFill>
                <a:latin typeface="Courier New"/>
              </a:rPr>
              <a:t>.println(3 / den);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trike="noStrike" spc="-1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 main(String[] args) {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0" i="1" strike="noStrike" spc="-1">
                <a:solidFill>
                  <a:srgbClr val="000000"/>
                </a:solidFill>
                <a:latin typeface="Courier New"/>
              </a:rPr>
              <a:t>	function(args);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400" b="0" i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Tw Cen MT"/>
              </a:rPr>
              <a:t>The method </a:t>
            </a:r>
            <a:r>
              <a:rPr lang="en-US" sz="2500" b="1" i="1" strike="noStrike" spc="-1">
                <a:solidFill>
                  <a:srgbClr val="000000"/>
                </a:solidFill>
                <a:latin typeface="Tw Cen MT"/>
              </a:rPr>
              <a:t>function()</a:t>
            </a:r>
            <a:r>
              <a:rPr lang="en-US" sz="2500" b="0" strike="noStrike" spc="-1">
                <a:solidFill>
                  <a:srgbClr val="000000"/>
                </a:solidFill>
                <a:latin typeface="Tw Cen MT"/>
              </a:rPr>
              <a:t> may throw exceptions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Tw Cen MT"/>
              </a:rPr>
              <a:t>But it has not declared it with </a:t>
            </a:r>
            <a:r>
              <a:rPr lang="en-US" sz="2500" b="1" strike="noStrike" spc="-1">
                <a:solidFill>
                  <a:srgbClr val="000000"/>
                </a:solidFill>
                <a:latin typeface="Tw Cen MT"/>
              </a:rPr>
              <a:t>throws</a:t>
            </a:r>
            <a:r>
              <a:rPr lang="en-US" sz="2500" b="0" strike="noStrike" spc="-1">
                <a:solidFill>
                  <a:srgbClr val="000000"/>
                </a:solidFill>
                <a:latin typeface="Tw Cen MT"/>
              </a:rPr>
              <a:t> keyword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latin typeface="Tw Cen MT"/>
              </a:rPr>
              <a:t>Why?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Tw Cen MT"/>
              </a:rPr>
              <a:t>Because some exceptions are unchecked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Tw Cen MT"/>
              </a:rPr>
              <a:t>such as </a:t>
            </a:r>
            <a:r>
              <a:rPr lang="en-US" sz="2300" b="0" i="1" strike="noStrike" spc="-1">
                <a:solidFill>
                  <a:srgbClr val="000000"/>
                </a:solidFill>
                <a:latin typeface="Tw Cen MT"/>
              </a:rPr>
              <a:t>ArithmeticException</a:t>
            </a:r>
            <a:r>
              <a:rPr lang="en-US" sz="2300" b="0" strike="noStrike" spc="-1">
                <a:solidFill>
                  <a:srgbClr val="000000"/>
                </a:solidFill>
                <a:latin typeface="Tw Cen MT"/>
              </a:rPr>
              <a:t> and </a:t>
            </a:r>
            <a:r>
              <a:rPr lang="en-US" sz="2300" b="0" i="1" strike="noStrike" spc="-1">
                <a:solidFill>
                  <a:srgbClr val="000000"/>
                </a:solidFill>
                <a:latin typeface="Tw Cen MT"/>
              </a:rPr>
              <a:t>ArrayIndexOutOfBoundsException</a:t>
            </a:r>
            <a:endParaRPr lang="en-US" sz="23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3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3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Exceptions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is wrong with it?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if day parameter is not a day representation?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day = “salam!”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if day parameter is malformed?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Day = “29 Nov 2010”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if day parameter is empty?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String s = "";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if day parameter is null?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These occasions are called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Exception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Checked and Unchecked Exceptions</a:t>
            </a:r>
          </a:p>
        </p:txBody>
      </p:sp>
      <p:sp>
        <p:nvSpPr>
          <p:cNvPr id="242" name="TextShape 2"/>
          <p:cNvSpPr txBox="1"/>
          <p:nvPr/>
        </p:nvSpPr>
        <p:spPr>
          <a:xfrm>
            <a:off x="913680" y="2367000"/>
            <a:ext cx="10363320" cy="4352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Checked exception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Java compiler checks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 program should catch or list the occurring exception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If not, compiler error will occur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Unchecked exceptions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Not subject to compile-time checking for exception handling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Built-in unchecked exception classes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Error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RuntimeException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Their subclasses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Unchecked exceptions only relax compiler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sng" strike="noStrike" spc="-1">
                <a:solidFill>
                  <a:srgbClr val="C00000"/>
                </a:solidFill>
                <a:uFillTx/>
                <a:latin typeface="Tw Cen MT"/>
              </a:rPr>
              <a:t>The runtime behavior is the same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 Class Hierarchy</a:t>
            </a:r>
          </a:p>
        </p:txBody>
      </p:sp>
      <p:sp>
        <p:nvSpPr>
          <p:cNvPr id="24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45" name="Picture 2"/>
          <p:cNvPicPr/>
          <p:nvPr/>
        </p:nvPicPr>
        <p:blipFill>
          <a:blip r:embed="rId2"/>
          <a:stretch/>
        </p:blipFill>
        <p:spPr>
          <a:xfrm>
            <a:off x="2273760" y="2214720"/>
            <a:ext cx="7643520" cy="4380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 Classes and Hierarchy</a:t>
            </a:r>
          </a:p>
        </p:txBody>
      </p:sp>
      <p:sp>
        <p:nvSpPr>
          <p:cNvPr id="247" name="TextShape 2"/>
          <p:cNvSpPr txBox="1"/>
          <p:nvPr/>
        </p:nvSpPr>
        <p:spPr>
          <a:xfrm>
            <a:off x="913680" y="1932480"/>
            <a:ext cx="10363320" cy="4865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Multiple catches should be ordered from subclass to superclass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Or else, Compile error: Unreachable catch block…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class MultipleCatchError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public static void main(String args[]){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try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	int a = Integer.parseInt(args [0]);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	int b = Integer.parseInt(args [1]);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		System.out.println(a/b);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		} catch (ArrayIndexOutOfBoundsException e)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			//..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		} catch (Exception ex) 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			//..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FF0000"/>
                </a:solidFill>
                <a:latin typeface="Courier New"/>
              </a:rPr>
              <a:t>		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	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Exceptions &amp; Inheritance</a:t>
            </a:r>
          </a:p>
        </p:txBody>
      </p:sp>
      <p:sp>
        <p:nvSpPr>
          <p:cNvPr id="24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Suppose method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overrides parent’s method</a:t>
            </a:r>
          </a:p>
          <a:p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in child class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can not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throw more exceptions than those of </a:t>
            </a: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in Parent class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Less or equal exceptions in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w Cen MT"/>
              </a:rPr>
              <a:t>throws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 declaration</a:t>
            </a:r>
          </a:p>
          <a:p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These mistakes bring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compiler error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Why?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Polymorphic method invocations may cause failure in catching some exceptions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 (1)</a:t>
            </a:r>
          </a:p>
        </p:txBody>
      </p:sp>
      <p:sp>
        <p:nvSpPr>
          <p:cNvPr id="25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Result?      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Compiler Error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 (2)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ArithmeticException{}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ArithmeticException, IOException{}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Result?      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Compiler Error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 (3)</a:t>
            </a:r>
          </a:p>
        </p:txBody>
      </p:sp>
      <p:sp>
        <p:nvSpPr>
          <p:cNvPr id="25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ArithmeticException{}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Result?      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Compiler Error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Example (4)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Parent{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f()</a:t>
            </a:r>
            <a:r>
              <a:rPr lang="en-US" sz="2800" b="1" strike="noStrike" spc="-1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 ArithmeticException{}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Result?      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No Error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Conclusion</a:t>
            </a:r>
          </a:p>
        </p:txBody>
      </p:sp>
      <p:sp>
        <p:nvSpPr>
          <p:cNvPr id="25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in child class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can not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throw more exceptions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Less or equal exceptions in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w Cen MT"/>
              </a:rPr>
              <a:t>throws</a:t>
            </a: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 declaration</a:t>
            </a:r>
          </a:p>
          <a:p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in child class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can not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throw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more general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exceptions</a:t>
            </a:r>
          </a:p>
          <a:p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Tw Cen MT"/>
              </a:rPr>
              <a:t>f()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in child class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can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throw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more specific</a:t>
            </a: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 exceptions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Reason:</a:t>
            </a:r>
          </a:p>
          <a:p>
            <a:pPr marL="274320" lvl="1" indent="-273960">
              <a:lnSpc>
                <a:spcPct val="100000"/>
              </a:lnSpc>
              <a:spcBef>
                <a:spcPts val="499"/>
              </a:spcBef>
              <a:buClr>
                <a:srgbClr val="86C157"/>
              </a:buClr>
              <a:buSzPct val="95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Tw Cen MT"/>
              </a:rPr>
              <a:t>Prevent uncaught exceptions in polymorphic invocations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3"/>
          <p:cNvPicPr/>
          <p:nvPr/>
        </p:nvPicPr>
        <p:blipFill>
          <a:blip r:embed="rId2"/>
          <a:stretch/>
        </p:blipFill>
        <p:spPr>
          <a:xfrm>
            <a:off x="2993040" y="118440"/>
            <a:ext cx="6204600" cy="67392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Handling Exceptions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to do with exceptions?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Exit the program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Printing the error on console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Returning a special value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e.g.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Accessing the Stack Trace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e.printStackTrace();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e.getStackTrace();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for(StackTraceElement methodCall : e.getStackTrace())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	System.out.println(methodCall);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Multiple Catch Blocks</a:t>
            </a:r>
          </a:p>
        </p:txBody>
      </p:sp>
      <p:sp>
        <p:nvSpPr>
          <p:cNvPr id="267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When providing multiple catch handlers: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handle specific exceptions before handling general exceptions.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Multi-Catch Blocks (Java7):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catch(IOException | IllegalStateException multie) {…}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Try-with-Resources (Java7)</a:t>
            </a:r>
          </a:p>
        </p:txBody>
      </p:sp>
      <p:sp>
        <p:nvSpPr>
          <p:cNvPr id="269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java.lang.AutoCloseable interface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71" name="Picture 2"/>
          <p:cNvPicPr/>
          <p:nvPr/>
        </p:nvPicPr>
        <p:blipFill>
          <a:blip r:embed="rId2"/>
          <a:stretch/>
        </p:blipFill>
        <p:spPr>
          <a:xfrm>
            <a:off x="1646640" y="2013840"/>
            <a:ext cx="8897760" cy="2160000"/>
          </a:xfrm>
          <a:prstGeom prst="rect">
            <a:avLst/>
          </a:prstGeom>
          <a:ln>
            <a:noFill/>
          </a:ln>
        </p:spPr>
      </p:pic>
      <p:pic>
        <p:nvPicPr>
          <p:cNvPr id="272" name="Picture 3"/>
          <p:cNvPicPr/>
          <p:nvPr/>
        </p:nvPicPr>
        <p:blipFill>
          <a:blip r:embed="rId3"/>
          <a:stretch/>
        </p:blipFill>
        <p:spPr>
          <a:xfrm>
            <a:off x="1646640" y="4832280"/>
            <a:ext cx="8697240" cy="95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References</a:t>
            </a:r>
          </a:p>
        </p:txBody>
      </p:sp>
      <p:sp>
        <p:nvSpPr>
          <p:cNvPr id="278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56BCFE"/>
                </a:solidFill>
                <a:uFillTx/>
                <a:latin typeface="Tw Cen MT"/>
                <a:hlinkClick r:id="rId2"/>
              </a:rPr>
              <a:t>http://www.javapassion.com/javase/javaexceptions.pdf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56BCFE"/>
                </a:solidFill>
                <a:uFillTx/>
                <a:latin typeface="Tw Cen MT"/>
                <a:hlinkClick r:id="rId3"/>
              </a:rPr>
              <a:t>Java cup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Any Question</a:t>
            </a:r>
          </a:p>
        </p:txBody>
      </p:sp>
      <p:pic>
        <p:nvPicPr>
          <p:cNvPr id="280" name="Content Placeholder 3"/>
          <p:cNvPicPr/>
          <p:nvPr/>
        </p:nvPicPr>
        <p:blipFill>
          <a:blip r:embed="rId2"/>
          <a:stretch/>
        </p:blipFill>
        <p:spPr>
          <a:xfrm>
            <a:off x="4383720" y="2367000"/>
            <a:ext cx="3423960" cy="34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Important Note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Sometimes the method can’t handle the exception effectively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What should a method do when an exception occurs?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Exit the program?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Suppose you are in a desktop application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w Cen MT"/>
              </a:rPr>
              <a:t>Excel, Word, a game, …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Print on console?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edu site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A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Returning a Special Value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We can return a special value to report an exception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E.g.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return null;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return -1;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return 0;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return “”;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Why not?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There is no special value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There are many exceptions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Ambiguity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Need for documentation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Combination of program code and exception code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w Cen MT"/>
              </a:rPr>
              <a:t>Exception Handling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Exception Handling is a framework for handling exceptions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w Cen MT"/>
              </a:rPr>
              <a:t>;-)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It </a:t>
            </a:r>
            <a:r>
              <a:rPr lang="en-US" sz="2800" b="1" strike="noStrike" spc="-1">
                <a:solidFill>
                  <a:srgbClr val="000000"/>
                </a:solidFill>
                <a:latin typeface="Tw Cen MT"/>
              </a:rPr>
              <a:t>simplifies code</a:t>
            </a: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w Cen MT"/>
              </a:rPr>
              <a:t>Separates business code and exception code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3410</TotalTime>
  <Words>1204</Words>
  <Application>Microsoft Office PowerPoint</Application>
  <PresentationFormat>Widescreen</PresentationFormat>
  <Paragraphs>349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Consolas</vt:lpstr>
      <vt:lpstr>Courier New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subject/>
  <dc:creator>Windows User</dc:creator>
  <dc:description/>
  <cp:lastModifiedBy>Microsoft account</cp:lastModifiedBy>
  <cp:revision>432</cp:revision>
  <dcterms:created xsi:type="dcterms:W3CDTF">2017-09-09T03:23:22Z</dcterms:created>
  <dcterms:modified xsi:type="dcterms:W3CDTF">2021-05-16T08:09:33Z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61</vt:i4>
  </property>
</Properties>
</file>