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273" r:id="rId57"/>
    <p:sldId id="274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cup.ir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Fall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When we execute an application:</a:t>
            </a:r>
          </a:p>
          <a:p>
            <a:pPr lvl="1"/>
            <a:r>
              <a:rPr lang="en-US" dirty="0"/>
              <a:t>The JVM creates a Thread object whose task is defined by the </a:t>
            </a:r>
            <a:r>
              <a:rPr lang="en-US" b="1" dirty="0"/>
              <a:t>main()</a:t>
            </a:r>
            <a:r>
              <a:rPr lang="en-US" dirty="0"/>
              <a:t> method </a:t>
            </a:r>
          </a:p>
          <a:p>
            <a:pPr lvl="1"/>
            <a:r>
              <a:rPr lang="en-US" dirty="0"/>
              <a:t>It starts the thread</a:t>
            </a:r>
          </a:p>
          <a:p>
            <a:pPr lvl="1"/>
            <a:r>
              <a:rPr lang="en-US" dirty="0"/>
              <a:t>The thread executes the statements of the program one by one until the method returns and the thread dies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Each thread has its private run-time stack </a:t>
            </a:r>
          </a:p>
          <a:p>
            <a:r>
              <a:rPr lang="en-US"/>
              <a:t>If two threads execute the same method, each will have its own copy of the local variables the methods uses</a:t>
            </a:r>
          </a:p>
          <a:p>
            <a:r>
              <a:rPr lang="en-US"/>
              <a:t>However, all threads see the same dynamic memory (heap)</a:t>
            </a:r>
          </a:p>
          <a:p>
            <a:r>
              <a:rPr lang="en-US"/>
              <a:t>Two different threads can act on the same object and same static fields concurrently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3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09600" indent="-609600"/>
            <a:r>
              <a:rPr lang="en-US" dirty="0"/>
              <a:t>There are two ways to create our own </a:t>
            </a:r>
            <a:r>
              <a:rPr lang="en-US" b="1" dirty="0">
                <a:cs typeface="Courier New" pitchFamily="57" charset="0"/>
              </a:rPr>
              <a:t>Thread </a:t>
            </a:r>
            <a:r>
              <a:rPr lang="en-US" dirty="0"/>
              <a:t>object</a:t>
            </a:r>
          </a:p>
          <a:p>
            <a:pPr marL="990600" lvl="1" indent="-533400">
              <a:buFontTx/>
              <a:buAutoNum type="arabicPeriod"/>
            </a:pPr>
            <a:r>
              <a:rPr lang="en-US" dirty="0" err="1">
                <a:solidFill>
                  <a:schemeClr val="tx2"/>
                </a:solidFill>
              </a:rPr>
              <a:t>Subclassing</a:t>
            </a:r>
            <a:r>
              <a:rPr lang="en-US" dirty="0">
                <a:solidFill>
                  <a:schemeClr val="tx2"/>
                </a:solidFill>
              </a:rPr>
              <a:t> the </a:t>
            </a:r>
            <a:r>
              <a:rPr lang="en-US" b="1" dirty="0">
                <a:solidFill>
                  <a:schemeClr val="tx2"/>
                </a:solidFill>
              </a:rPr>
              <a:t>Thread</a:t>
            </a:r>
            <a:r>
              <a:rPr lang="en-US" dirty="0">
                <a:solidFill>
                  <a:schemeClr val="tx2"/>
                </a:solidFill>
              </a:rPr>
              <a:t> class and instantiating a new object of that class</a:t>
            </a:r>
          </a:p>
          <a:p>
            <a:pPr marL="990600" lvl="1" indent="-533400">
              <a:buFontTx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Implementing the </a:t>
            </a:r>
            <a:r>
              <a:rPr lang="en-US" b="1" dirty="0">
                <a:solidFill>
                  <a:schemeClr val="tx2"/>
                </a:solidFill>
                <a:cs typeface="Courier New" pitchFamily="57" charset="0"/>
              </a:rPr>
              <a:t>Runnable</a:t>
            </a:r>
            <a:r>
              <a:rPr lang="en-US" dirty="0">
                <a:solidFill>
                  <a:schemeClr val="tx2"/>
                </a:solidFill>
              </a:rPr>
              <a:t> interface</a:t>
            </a:r>
          </a:p>
          <a:p>
            <a:pPr marL="609600" indent="-609600"/>
            <a:r>
              <a:rPr lang="en-US" dirty="0"/>
              <a:t>In both cases the </a:t>
            </a:r>
            <a:r>
              <a:rPr lang="en-US" b="1" dirty="0">
                <a:cs typeface="Courier New" pitchFamily="57" charset="0"/>
              </a:rPr>
              <a:t>run()</a:t>
            </a:r>
            <a:r>
              <a:rPr lang="en-US" dirty="0"/>
              <a:t> method should be implemented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7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Thread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run() {</a:t>
            </a:r>
          </a:p>
          <a:p>
            <a:pPr>
              <a:buNone/>
            </a:pPr>
            <a:r>
              <a:rPr lang="nn-NO" b="1" dirty="0">
                <a:solidFill>
                  <a:srgbClr val="7F0055"/>
                </a:solidFill>
                <a:latin typeface="Courier New"/>
              </a:rPr>
              <a:t>		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1; i &lt;= 100; i++)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 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"Thread: 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2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chemeClr val="tx2"/>
                </a:solidFill>
              </a:rPr>
              <a:t>void </a:t>
            </a:r>
            <a:r>
              <a:rPr lang="en-US" b="1" dirty="0">
                <a:solidFill>
                  <a:schemeClr val="tx2"/>
                </a:solidFill>
              </a:rPr>
              <a:t>start()</a:t>
            </a:r>
          </a:p>
          <a:p>
            <a:pPr lvl="1"/>
            <a:r>
              <a:rPr lang="en-US" dirty="0"/>
              <a:t>Creates a new thread and makes it runnable</a:t>
            </a:r>
          </a:p>
          <a:p>
            <a:pPr lvl="1"/>
            <a:r>
              <a:rPr lang="en-US" dirty="0">
                <a:cs typeface="Times New Roman" charset="0"/>
              </a:rPr>
              <a:t>This method can be called only once</a:t>
            </a:r>
            <a:endParaRPr lang="en-US" sz="1200" dirty="0"/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void run()</a:t>
            </a:r>
          </a:p>
          <a:p>
            <a:pPr lvl="1"/>
            <a:r>
              <a:rPr lang="en-US" dirty="0"/>
              <a:t>The new thread begins its life inside this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6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tx2"/>
                </a:solidFill>
                <a:cs typeface="Courier New" pitchFamily="57" charset="0"/>
              </a:rPr>
              <a:t>sleep(</a:t>
            </a:r>
            <a:r>
              <a:rPr lang="en-US" b="1" dirty="0" err="1" smtClean="0">
                <a:solidFill>
                  <a:schemeClr val="tx2"/>
                </a:solidFill>
                <a:cs typeface="Courier New" pitchFamily="57" charset="0"/>
              </a:rPr>
              <a:t>int</a:t>
            </a:r>
            <a:r>
              <a:rPr lang="en-US" b="1" i="1" dirty="0" smtClean="0">
                <a:solidFill>
                  <a:schemeClr val="tx2"/>
                </a:solidFill>
                <a:cs typeface="Courier New" pitchFamily="57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cs typeface="Courier New" pitchFamily="57" charset="0"/>
              </a:rPr>
              <a:t>m</a:t>
            </a:r>
            <a:r>
              <a:rPr lang="en-US" b="1" dirty="0">
                <a:solidFill>
                  <a:schemeClr val="tx2"/>
                </a:solidFill>
                <a:cs typeface="Courier New" pitchFamily="57" charset="0"/>
              </a:rPr>
              <a:t>)</a:t>
            </a:r>
            <a:r>
              <a:rPr lang="en-US" b="1" dirty="0">
                <a:solidFill>
                  <a:schemeClr val="tx2"/>
                </a:solidFill>
                <a:cs typeface="Times New Roman" charset="0"/>
              </a:rPr>
              <a:t>/</a:t>
            </a:r>
            <a:r>
              <a:rPr lang="en-US" b="1" dirty="0">
                <a:solidFill>
                  <a:schemeClr val="tx2"/>
                </a:solidFill>
                <a:cs typeface="Courier New" pitchFamily="57" charset="0"/>
              </a:rPr>
              <a:t>sleep(</a:t>
            </a:r>
            <a:r>
              <a:rPr lang="en-US" b="1" dirty="0" err="1">
                <a:solidFill>
                  <a:schemeClr val="tx2"/>
                </a:solidFill>
                <a:cs typeface="Courier New" pitchFamily="57" charset="0"/>
              </a:rPr>
              <a:t>int</a:t>
            </a:r>
            <a:r>
              <a:rPr lang="en-US" b="1" i="1" dirty="0">
                <a:solidFill>
                  <a:schemeClr val="tx2"/>
                </a:solidFill>
                <a:cs typeface="Courier New" pitchFamily="57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cs typeface="Courier New" pitchFamily="57" charset="0"/>
              </a:rPr>
              <a:t>m</a:t>
            </a:r>
            <a:r>
              <a:rPr lang="en-US" b="1" dirty="0" err="1">
                <a:solidFill>
                  <a:schemeClr val="tx2"/>
                </a:solidFill>
                <a:cs typeface="Courier New" pitchFamily="57" charset="0"/>
              </a:rPr>
              <a:t>,int</a:t>
            </a:r>
            <a:r>
              <a:rPr lang="en-US" b="1" dirty="0">
                <a:solidFill>
                  <a:schemeClr val="tx2"/>
                </a:solidFill>
                <a:cs typeface="Courier New" pitchFamily="57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cs typeface="Courier New" pitchFamily="57" charset="0"/>
              </a:rPr>
              <a:t>n</a:t>
            </a:r>
            <a:r>
              <a:rPr lang="en-US" b="1" dirty="0">
                <a:solidFill>
                  <a:schemeClr val="tx2"/>
                </a:solidFill>
                <a:cs typeface="Courier New" pitchFamily="57" charset="0"/>
              </a:rPr>
              <a:t>)</a:t>
            </a:r>
            <a:r>
              <a:rPr lang="en-US" b="1" dirty="0">
                <a:solidFill>
                  <a:schemeClr val="tx2"/>
                </a:solidFill>
                <a:cs typeface="Times New Roman" charset="0"/>
              </a:rPr>
              <a:t>  </a:t>
            </a:r>
          </a:p>
          <a:p>
            <a:pPr lvl="1"/>
            <a:r>
              <a:rPr lang="en-US" dirty="0">
                <a:cs typeface="Times New Roman" charset="0"/>
              </a:rPr>
              <a:t>The thread sleeps for </a:t>
            </a:r>
            <a:r>
              <a:rPr lang="en-US" i="1" dirty="0">
                <a:cs typeface="Times New Roman" charset="0"/>
              </a:rPr>
              <a:t>m</a:t>
            </a:r>
            <a:r>
              <a:rPr lang="en-US" dirty="0">
                <a:cs typeface="Times New Roman" charset="0"/>
              </a:rPr>
              <a:t> milliseconds, plus </a:t>
            </a:r>
            <a:r>
              <a:rPr lang="en-US" i="1" dirty="0">
                <a:cs typeface="Times New Roman" charset="0"/>
              </a:rPr>
              <a:t>n</a:t>
            </a:r>
            <a:r>
              <a:rPr lang="en-US" dirty="0">
                <a:cs typeface="Times New Roman" charset="0"/>
              </a:rPr>
              <a:t> nanoseconds</a:t>
            </a:r>
          </a:p>
          <a:p>
            <a:r>
              <a:rPr lang="en-US" b="1" dirty="0">
                <a:solidFill>
                  <a:schemeClr val="tx2"/>
                </a:solidFill>
                <a:cs typeface="Courier New" pitchFamily="57" charset="0"/>
              </a:rPr>
              <a:t>yield()</a:t>
            </a:r>
          </a:p>
          <a:p>
            <a:pPr lvl="1"/>
            <a:r>
              <a:rPr lang="en-US" dirty="0">
                <a:cs typeface="Times New Roman" charset="0"/>
              </a:rPr>
              <a:t>Causes the currently executing thread object to temporarily pause and allow other threads to execute</a:t>
            </a:r>
          </a:p>
          <a:p>
            <a:pPr lvl="1"/>
            <a:r>
              <a:rPr lang="en-US" dirty="0">
                <a:cs typeface="Times New Roman" charset="0"/>
              </a:rPr>
              <a:t>Allow only threads of the same priority to run</a:t>
            </a:r>
          </a:p>
          <a:p>
            <a:pPr lvl="1"/>
            <a:r>
              <a:rPr lang="en-US" dirty="0">
                <a:cs typeface="Times New Roman" charset="0"/>
              </a:rPr>
              <a:t>Nothing is guaranteed for this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7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30191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RunnableExample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Runnable {</a:t>
            </a:r>
          </a:p>
          <a:p>
            <a:pPr>
              <a:buNone/>
            </a:pPr>
            <a:endParaRPr lang="en-US" b="1" dirty="0">
              <a:solidFill>
                <a:srgbClr val="7F0055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 () {</a:t>
            </a:r>
          </a:p>
          <a:p>
            <a:pPr>
              <a:buNone/>
            </a:pPr>
            <a:r>
              <a:rPr lang="nn-NO" b="1" dirty="0">
                <a:solidFill>
                  <a:srgbClr val="7F0055"/>
                </a:solidFill>
                <a:latin typeface="Courier New"/>
              </a:rPr>
              <a:t>	  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1; i &lt;= 100; i++)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System.out.println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"Runnable: 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  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21434" y="2719736"/>
            <a:ext cx="3450566" cy="500066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01992" y="3576992"/>
            <a:ext cx="1086929" cy="500066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Thread object’s </a:t>
            </a:r>
            <a:r>
              <a:rPr lang="en-US" sz="3200" b="1" dirty="0">
                <a:cs typeface="Courier New" pitchFamily="57" charset="0"/>
              </a:rPr>
              <a:t>run()</a:t>
            </a:r>
            <a:r>
              <a:rPr lang="en-US" dirty="0"/>
              <a:t> method calls the Runnable object’s </a:t>
            </a:r>
            <a:r>
              <a:rPr lang="en-US" sz="3200" b="1" dirty="0">
                <a:cs typeface="Courier New" pitchFamily="57" charset="0"/>
              </a:rPr>
              <a:t>run()</a:t>
            </a:r>
            <a:r>
              <a:rPr lang="en-US" dirty="0"/>
              <a:t> method</a:t>
            </a:r>
          </a:p>
          <a:p>
            <a:endParaRPr lang="en-US" dirty="0"/>
          </a:p>
          <a:p>
            <a:r>
              <a:rPr lang="en-US" dirty="0"/>
              <a:t>Allows threads to run inside any object, regardless of inheritance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4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ThreadsStartExample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main 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[]) {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().start 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Thread(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RunnableExample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()).start ();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00100" y="4143380"/>
            <a:ext cx="7500990" cy="500066"/>
          </a:xfrm>
          <a:prstGeom prst="roundRect">
            <a:avLst/>
          </a:prstGeom>
          <a:solidFill>
            <a:srgbClr val="C0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00100" y="3643314"/>
            <a:ext cx="5357850" cy="500066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7290756" y="2586486"/>
            <a:ext cx="914400" cy="1981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4395156" y="1748286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880556" y="1214886"/>
            <a:ext cx="1143000" cy="1143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2109156" y="18244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337756" y="13672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566356" y="17482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471356" y="18244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309556" y="18244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6223956" y="18244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852356" y="197688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5766756" y="1976886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3023556" y="1976886"/>
            <a:ext cx="1371600" cy="76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7519356" y="37294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7595556" y="28150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671756" y="32722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309556" y="3043686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5690556" y="2357886"/>
            <a:ext cx="990600" cy="838200"/>
          </a:xfrm>
          <a:custGeom>
            <a:avLst/>
            <a:gdLst/>
            <a:ahLst/>
            <a:cxnLst>
              <a:cxn ang="0">
                <a:pos x="576" y="0"/>
              </a:cxn>
              <a:cxn ang="0">
                <a:pos x="528" y="528"/>
              </a:cxn>
              <a:cxn ang="0">
                <a:pos x="0" y="720"/>
              </a:cxn>
            </a:cxnLst>
            <a:rect l="0" t="0" r="r" b="b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5614356" y="3348486"/>
            <a:ext cx="1600200" cy="622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336"/>
              </a:cxn>
              <a:cxn ang="0">
                <a:pos x="1008" y="336"/>
              </a:cxn>
            </a:cxnLst>
            <a:rect l="0" t="0" r="r" b="b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>
            <a:off x="4471356" y="2281686"/>
            <a:ext cx="762000" cy="914400"/>
          </a:xfrm>
          <a:custGeom>
            <a:avLst/>
            <a:gdLst/>
            <a:ahLst/>
            <a:cxnLst>
              <a:cxn ang="0">
                <a:pos x="456" y="672"/>
              </a:cxn>
              <a:cxn ang="0">
                <a:pos x="72" y="432"/>
              </a:cxn>
              <a:cxn ang="0">
                <a:pos x="24" y="0"/>
              </a:cxn>
            </a:cxnLst>
            <a:rect l="0" t="0" r="r" b="b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937956" y="2357886"/>
            <a:ext cx="3124200" cy="2400300"/>
          </a:xfrm>
          <a:custGeom>
            <a:avLst/>
            <a:gdLst/>
            <a:ahLst/>
            <a:cxnLst>
              <a:cxn ang="0">
                <a:pos x="2080" y="1296"/>
              </a:cxn>
              <a:cxn ang="0">
                <a:pos x="304" y="1440"/>
              </a:cxn>
              <a:cxn ang="0">
                <a:pos x="256" y="0"/>
              </a:cxn>
            </a:cxnLst>
            <a:rect l="0" t="0" r="r" b="b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>
            <a:off x="7595556" y="4110486"/>
            <a:ext cx="304800" cy="304800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3785556" y="4612136"/>
            <a:ext cx="34083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10" charset="2"/>
              <a:buNone/>
            </a:pPr>
            <a:r>
              <a:rPr lang="en-US" sz="2200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I/O operation completes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328356" y="1564136"/>
            <a:ext cx="106521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10" charset="2"/>
              <a:buNone/>
            </a:pPr>
            <a:r>
              <a:rPr lang="en-US" sz="2200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start()</a:t>
            </a:r>
          </a:p>
        </p:txBody>
      </p:sp>
      <p:grpSp>
        <p:nvGrpSpPr>
          <p:cNvPr id="27" name="Group 37"/>
          <p:cNvGrpSpPr>
            <a:grpSpLocks/>
          </p:cNvGrpSpPr>
          <p:nvPr/>
        </p:nvGrpSpPr>
        <p:grpSpPr bwMode="auto">
          <a:xfrm>
            <a:off x="1347156" y="3348486"/>
            <a:ext cx="3962400" cy="1223963"/>
            <a:chOff x="336" y="2208"/>
            <a:chExt cx="2208" cy="771"/>
          </a:xfrm>
        </p:grpSpPr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336" y="2583"/>
              <a:ext cx="1511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Currently executed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thread</a:t>
              </a: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6"/>
          <p:cNvGrpSpPr>
            <a:grpSpLocks/>
          </p:cNvGrpSpPr>
          <p:nvPr/>
        </p:nvGrpSpPr>
        <p:grpSpPr bwMode="auto">
          <a:xfrm>
            <a:off x="6757356" y="1886399"/>
            <a:ext cx="2782888" cy="327025"/>
            <a:chOff x="3648" y="1287"/>
            <a:chExt cx="1753" cy="206"/>
          </a:xfrm>
        </p:grpSpPr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4272" y="1287"/>
              <a:ext cx="1129" cy="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Ready queue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8"/>
          <p:cNvGrpSpPr>
            <a:grpSpLocks/>
          </p:cNvGrpSpPr>
          <p:nvPr/>
        </p:nvGrpSpPr>
        <p:grpSpPr bwMode="auto">
          <a:xfrm>
            <a:off x="4090356" y="4367661"/>
            <a:ext cx="5891213" cy="2179638"/>
            <a:chOff x="2304" y="2898"/>
            <a:chExt cx="3711" cy="1373"/>
          </a:xfrm>
        </p:grpSpPr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2304" y="3495"/>
              <a:ext cx="3711" cy="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Waiting for I/O operation to be completed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Waiting to be notified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Sleeping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Tx/>
                <a:buChar char="•"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Waiting to enter a synchronized section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3600" y="2898"/>
              <a:ext cx="786" cy="6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1728156" y="2434086"/>
            <a:ext cx="2076450" cy="919163"/>
            <a:chOff x="480" y="1632"/>
            <a:chExt cx="1308" cy="579"/>
          </a:xfrm>
        </p:grpSpPr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480" y="1815"/>
              <a:ext cx="1308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Newly created</a:t>
              </a:r>
            </a:p>
            <a:p>
              <a:pPr algn="l">
                <a:lnSpc>
                  <a:spcPct val="70000"/>
                </a:lnSpc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10" charset="2"/>
                <a:buNone/>
              </a:pPr>
              <a:r>
                <a:rPr lang="en-US" sz="2200" b="0" u="none">
                  <a:solidFill>
                    <a:srgbClr val="6699FF"/>
                  </a:solidFill>
                  <a:latin typeface="Comic Sans MS" pitchFamily="74" charset="0"/>
                  <a:cs typeface="Times New Roman (Hebrew)" charset="-79"/>
                </a:rPr>
                <a:t>threads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1118556" y="5329686"/>
            <a:ext cx="2819400" cy="15240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200" b="0" u="none">
                <a:solidFill>
                  <a:srgbClr val="6699FF"/>
                </a:solidFill>
                <a:latin typeface="Comic Sans MS" pitchFamily="74" charset="0"/>
                <a:cs typeface="Times New Roman (Hebrew)" charset="-79"/>
              </a:rPr>
              <a:t>What happens when </a:t>
            </a:r>
          </a:p>
          <a:p>
            <a:pPr algn="l" eaLnBrk="1" hangingPunct="1"/>
            <a:r>
              <a:rPr lang="en-US" sz="2200" b="0" u="none">
                <a:solidFill>
                  <a:srgbClr val="6699FF"/>
                </a:solidFill>
                <a:latin typeface="Comic Sans MS" pitchFamily="74" charset="0"/>
                <a:cs typeface="Times New Roman (Hebrew)" charset="-79"/>
              </a:rPr>
              <a:t>a program with a</a:t>
            </a:r>
          </a:p>
          <a:p>
            <a:pPr algn="l" eaLnBrk="1" hangingPunct="1"/>
            <a:r>
              <a:rPr lang="en-US" sz="2200" b="0" u="none">
                <a:solidFill>
                  <a:srgbClr val="6699FF"/>
                </a:solidFill>
                <a:latin typeface="Comic Sans MS" pitchFamily="74" charset="0"/>
                <a:cs typeface="Times New Roman (Hebrew)" charset="-79"/>
              </a:rPr>
              <a:t>ServerSocket calls</a:t>
            </a:r>
          </a:p>
          <a:p>
            <a:pPr algn="l" eaLnBrk="1" hangingPunct="1"/>
            <a:r>
              <a:rPr lang="en-US" sz="2200" b="0" u="none">
                <a:solidFill>
                  <a:srgbClr val="6699FF"/>
                </a:solidFill>
                <a:latin typeface="Comic Sans MS" pitchFamily="74" charset="0"/>
                <a:cs typeface="Times New Roman (Hebrew)" charset="-79"/>
              </a:rPr>
              <a:t>accept()?</a:t>
            </a:r>
          </a:p>
        </p:txBody>
      </p:sp>
    </p:spTree>
    <p:extLst>
      <p:ext uri="{BB962C8B-B14F-4D97-AF65-F5344CB8AC3E}">
        <p14:creationId xmlns:p14="http://schemas.microsoft.com/office/powerpoint/2010/main" val="9883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 for multi-thread programming</a:t>
            </a:r>
          </a:p>
          <a:p>
            <a:r>
              <a:rPr lang="en-US" dirty="0"/>
              <a:t>Threads in java</a:t>
            </a:r>
          </a:p>
          <a:p>
            <a:r>
              <a:rPr lang="en-US" dirty="0"/>
              <a:t>Samples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synchronized</a:t>
            </a:r>
          </a:p>
          <a:p>
            <a:pPr lvl="1"/>
            <a:r>
              <a:rPr lang="en-US" dirty="0"/>
              <a:t>wait &amp; notify</a:t>
            </a:r>
          </a:p>
          <a:p>
            <a:pPr lvl="1"/>
            <a:r>
              <a:rPr lang="en-US" dirty="0"/>
              <a:t>join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77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Thread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getState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method</a:t>
            </a:r>
          </a:p>
          <a:p>
            <a:pPr marL="0" indent="0">
              <a:buNone/>
            </a:pPr>
            <a:r>
              <a:rPr lang="en-US" dirty="0"/>
              <a:t>in </a:t>
            </a:r>
          </a:p>
          <a:p>
            <a:pPr marL="0" indent="0">
              <a:buNone/>
            </a:pPr>
            <a:r>
              <a:rPr lang="en-US" dirty="0"/>
              <a:t>Thread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650" y="2077737"/>
            <a:ext cx="6696744" cy="466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05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State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/>
          <p:cNvSpPr>
            <a:spLocks noChangeArrowheads="1"/>
          </p:cNvSpPr>
          <p:nvPr/>
        </p:nvSpPr>
        <p:spPr bwMode="auto">
          <a:xfrm rot="16200000">
            <a:off x="2516756" y="1050266"/>
            <a:ext cx="4267200" cy="60198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Ctr="1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Alive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716656" y="3831566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New Thread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498456" y="3831566"/>
            <a:ext cx="14478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Dead Thread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16200000">
            <a:off x="4840856" y="2307566"/>
            <a:ext cx="2209800" cy="3124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Ctr="1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Running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450456" y="3831566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Runnable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640456" y="3298166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new ThreadExample();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888856" y="4526891"/>
            <a:ext cx="2436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run() method returns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50456" y="3398179"/>
            <a:ext cx="164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while (…) { … }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450456" y="5203166"/>
            <a:ext cx="1143000" cy="685800"/>
          </a:xfrm>
          <a:prstGeom prst="flowChartAlternate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Blocked</a:t>
            </a:r>
          </a:p>
        </p:txBody>
      </p:sp>
      <p:cxnSp>
        <p:nvCxnSpPr>
          <p:cNvPr id="13" name="AutoShape 12"/>
          <p:cNvCxnSpPr>
            <a:cxnSpLocks noChangeShapeType="1"/>
            <a:stCxn id="5" idx="3"/>
            <a:endCxn id="8" idx="1"/>
          </p:cNvCxnSpPr>
          <p:nvPr/>
        </p:nvCxnSpPr>
        <p:spPr bwMode="auto">
          <a:xfrm>
            <a:off x="3164456" y="4174466"/>
            <a:ext cx="2286000" cy="0"/>
          </a:xfrm>
          <a:prstGeom prst="straightConnector1">
            <a:avLst/>
          </a:prstGeom>
          <a:noFill/>
          <a:ln w="38100">
            <a:solidFill>
              <a:srgbClr val="CCCC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" name="AutoShape 13"/>
          <p:cNvCxnSpPr>
            <a:cxnSpLocks noChangeShapeType="1"/>
            <a:stCxn id="8" idx="3"/>
            <a:endCxn id="6" idx="1"/>
          </p:cNvCxnSpPr>
          <p:nvPr/>
        </p:nvCxnSpPr>
        <p:spPr bwMode="auto">
          <a:xfrm>
            <a:off x="6593456" y="4174466"/>
            <a:ext cx="1905000" cy="0"/>
          </a:xfrm>
          <a:prstGeom prst="straightConnector1">
            <a:avLst/>
          </a:prstGeom>
          <a:noFill/>
          <a:ln w="38100">
            <a:solidFill>
              <a:srgbClr val="CCCC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5" name="AutoShape 14"/>
          <p:cNvCxnSpPr>
            <a:cxnSpLocks noChangeShapeType="1"/>
            <a:stCxn id="8" idx="2"/>
            <a:endCxn id="12" idx="1"/>
          </p:cNvCxnSpPr>
          <p:nvPr/>
        </p:nvCxnSpPr>
        <p:spPr bwMode="auto">
          <a:xfrm rot="5400000">
            <a:off x="5221856" y="4745966"/>
            <a:ext cx="1028700" cy="571500"/>
          </a:xfrm>
          <a:prstGeom prst="curvedConnector4">
            <a:avLst>
              <a:gd name="adj1" fmla="val 33333"/>
              <a:gd name="adj2" fmla="val 140000"/>
            </a:avLst>
          </a:prstGeom>
          <a:noFill/>
          <a:ln w="38100">
            <a:solidFill>
              <a:srgbClr val="CCCCFF"/>
            </a:solidFill>
            <a:round/>
            <a:headEnd type="triangle" w="med" len="med"/>
            <a:tailEnd/>
          </a:ln>
          <a:effectLst/>
        </p:spPr>
      </p:cxnSp>
      <p:cxnSp>
        <p:nvCxnSpPr>
          <p:cNvPr id="16" name="AutoShape 15"/>
          <p:cNvCxnSpPr>
            <a:cxnSpLocks noChangeShapeType="1"/>
            <a:stCxn id="12" idx="3"/>
            <a:endCxn id="8" idx="2"/>
          </p:cNvCxnSpPr>
          <p:nvPr/>
        </p:nvCxnSpPr>
        <p:spPr bwMode="auto">
          <a:xfrm flipH="1" flipV="1">
            <a:off x="6021956" y="4517366"/>
            <a:ext cx="571500" cy="1028700"/>
          </a:xfrm>
          <a:prstGeom prst="curvedConnector4">
            <a:avLst>
              <a:gd name="adj1" fmla="val -40000"/>
              <a:gd name="adj2" fmla="val 66667"/>
            </a:avLst>
          </a:prstGeom>
          <a:noFill/>
          <a:ln w="38100">
            <a:solidFill>
              <a:srgbClr val="CCCCFF"/>
            </a:solidFill>
            <a:round/>
            <a:headEnd type="triangle" w="med" len="med"/>
            <a:tailEnd/>
          </a:ln>
          <a:effectLst/>
        </p:spPr>
      </p:cxn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822056" y="5593691"/>
            <a:ext cx="23145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Object.wait()</a:t>
            </a:r>
          </a:p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Thread.sleep()</a:t>
            </a:r>
          </a:p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blocking IO call</a:t>
            </a:r>
          </a:p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waiting on a monitor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3240656" y="4298291"/>
            <a:ext cx="175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thread.start();</a:t>
            </a:r>
          </a:p>
        </p:txBody>
      </p:sp>
    </p:spTree>
    <p:extLst>
      <p:ext uri="{BB962C8B-B14F-4D97-AF65-F5344CB8AC3E}">
        <p14:creationId xmlns:p14="http://schemas.microsoft.com/office/powerpoint/2010/main" val="36725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utoUpdateAnimBg="0"/>
      <p:bldP spid="10" grpId="0" autoUpdateAnimBg="0"/>
      <p:bldP spid="11" grpId="0" autoUpdateAnimBg="0"/>
      <p:bldP spid="12" grpId="0" animBg="1" autoUpdateAnimBg="0"/>
      <p:bldP spid="17" grpId="0" autoUpdateAnimBg="0"/>
      <p:bldP spid="1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66569"/>
            <a:ext cx="6096000" cy="65248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extends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Thread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run()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MultiThreading.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task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"Thread"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RunnableExample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Runnable{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run()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MultiThreading.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task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"Runnable"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MultiThreading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task(String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taskName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){</a:t>
            </a:r>
          </a:p>
          <a:p>
            <a:pPr>
              <a:buNone/>
            </a:pPr>
            <a:r>
              <a:rPr lang="nn-NO" sz="1600" b="1" dirty="0">
                <a:solidFill>
                  <a:srgbClr val="7F0055"/>
                </a:solidFill>
                <a:latin typeface="Courier New"/>
              </a:rPr>
              <a:t>		for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6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600" b="1" dirty="0">
                <a:solidFill>
                  <a:srgbClr val="000000"/>
                </a:solidFill>
                <a:latin typeface="Courier New"/>
              </a:rPr>
              <a:t> i = 1; i &lt;= 10; i++)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  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urier New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taskName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b="1" i="1" dirty="0">
                <a:solidFill>
                  <a:srgbClr val="2A00FF"/>
                </a:solidFill>
                <a:latin typeface="Courier New"/>
              </a:rPr>
              <a:t>": "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sz="1600" b="1" dirty="0">
                <a:solidFill>
                  <a:srgbClr val="7F0055"/>
                </a:solidFill>
                <a:latin typeface="Courier New"/>
              </a:rPr>
              <a:t>		   try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sleep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i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 Random().</a:t>
            </a:r>
            <a:r>
              <a:rPr lang="en-US" b="1" i="1" dirty="0" err="1">
                <a:solidFill>
                  <a:srgbClr val="000000"/>
                </a:solidFill>
                <a:latin typeface="Courier New"/>
              </a:rPr>
              <a:t>nextInt</a:t>
            </a:r>
            <a:r>
              <a:rPr lang="en-US" b="1" i="1" dirty="0">
                <a:solidFill>
                  <a:srgbClr val="000000"/>
                </a:solidFill>
                <a:latin typeface="Courier New"/>
              </a:rPr>
              <a:t>(10));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   } </a:t>
            </a:r>
            <a:r>
              <a:rPr lang="en-US" sz="16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InterruptedException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 e) {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		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</a:rPr>
              <a:t>e.printStackTrace</a:t>
            </a:r>
            <a:r>
              <a:rPr lang="en-US" sz="16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   }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		}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94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3178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thr1.start();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RunnableExample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run1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RunnableExample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Thread(run1).start();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thr2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ThreadExample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thr2.start();</a:t>
            </a: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RunnableExample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run2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RunnableExample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Thread(run2).start();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7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2355011" y="1777611"/>
            <a:ext cx="4040188" cy="7195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First Run</a:t>
            </a:r>
            <a:endParaRPr lang="en-US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542836" y="1782120"/>
            <a:ext cx="4041775" cy="714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Second Run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55011" y="2436963"/>
            <a:ext cx="4040188" cy="41967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None/>
            </a:pPr>
            <a:r>
              <a:rPr lang="en-US" sz="2400" dirty="0" smtClean="0"/>
              <a:t>	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Thread: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Runnable: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Thread: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Runnable: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Thread: 10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Thread: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….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542836" y="2436962"/>
            <a:ext cx="4041775" cy="44210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None/>
            </a:pPr>
            <a:r>
              <a:rPr lang="en-US" sz="2400" dirty="0" smtClean="0"/>
              <a:t>	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Thread: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Runnable: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Thread: 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Runnable: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Thread: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Runnable: 8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0942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Start Counting </a:t>
            </a:r>
            <a:r>
              <a:rPr lang="en-US" dirty="0">
                <a:sym typeface="Wingdings" pitchFamily="2" charset="2"/>
              </a:rPr>
              <a:t> starts counting the counter</a:t>
            </a:r>
          </a:p>
          <a:p>
            <a:r>
              <a:rPr lang="en-US" dirty="0"/>
              <a:t>Stop Counting </a:t>
            </a:r>
            <a:r>
              <a:rPr lang="en-US" dirty="0">
                <a:sym typeface="Wingdings" pitchFamily="2" charset="2"/>
              </a:rPr>
              <a:t> stops counting the counter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6902" y="3785110"/>
            <a:ext cx="4337569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5858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UnresponsiveUI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38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StartButton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startButton.addActionListener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br>
              <a:rPr lang="en-US" b="1" dirty="0">
                <a:solidFill>
                  <a:srgbClr val="000000"/>
                </a:solidFill>
                <a:latin typeface="Courier New"/>
              </a:rPr>
            </a:b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evt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	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stop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buNone/>
            </a:pPr>
            <a:r>
              <a:rPr lang="nn-NO" b="1" dirty="0">
                <a:solidFill>
                  <a:srgbClr val="000000"/>
                </a:solidFill>
                <a:latin typeface="Courier New"/>
              </a:rPr>
              <a:t>     	</a:t>
            </a:r>
            <a:r>
              <a:rPr lang="nn-NO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urier New"/>
              </a:rPr>
              <a:t> i = 0; i &lt; 100000; i++)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		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stop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  </a:t>
            </a:r>
            <a:endParaRPr lang="en-US" b="1" dirty="0">
              <a:solidFill>
                <a:srgbClr val="3F7F5F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tfCount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countValue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b="1" dirty="0" err="1">
                <a:solidFill>
                  <a:srgbClr val="0000C0"/>
                </a:solidFill>
                <a:latin typeface="Courier New"/>
              </a:rPr>
              <a:t>countValue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++;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      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   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  });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3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UnresponsiveUI</a:t>
            </a:r>
            <a:r>
              <a:rPr lang="en-US" dirty="0"/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600" b="1" dirty="0" err="1">
                <a:solidFill>
                  <a:srgbClr val="000000"/>
                </a:solidFill>
                <a:latin typeface="Courier New"/>
              </a:rPr>
              <a:t>StopButton</a:t>
            </a:r>
            <a:r>
              <a:rPr lang="en-US" sz="3600" b="1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buNone/>
            </a:pPr>
            <a:endParaRPr lang="en-US" sz="3600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</a:rPr>
              <a:t>stopButton.addActionListener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br>
              <a:rPr lang="en-US" b="1" dirty="0">
                <a:solidFill>
                  <a:srgbClr val="000000"/>
                </a:solidFill>
                <a:latin typeface="Courier New"/>
              </a:rPr>
            </a:br>
            <a:r>
              <a:rPr lang="en-US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evt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) {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	</a:t>
            </a:r>
            <a:r>
              <a:rPr lang="en-US" b="1" dirty="0">
                <a:solidFill>
                  <a:srgbClr val="0000C0"/>
                </a:solidFill>
                <a:latin typeface="Courier New"/>
              </a:rPr>
              <a:t>stop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true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; 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});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3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ResponsiveUI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83874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btnStart.addActionListener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ActionListener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actionPerformed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ActionEvent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evt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>
                <a:solidFill>
                  <a:srgbClr val="0000C0"/>
                </a:solidFill>
                <a:latin typeface="Courier New"/>
              </a:rPr>
              <a:t>stop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Thread t =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Thread()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run()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nn-NO" sz="1400" b="1" dirty="0">
                <a:solidFill>
                  <a:srgbClr val="000000"/>
                </a:solidFill>
                <a:latin typeface="Courier New"/>
              </a:rPr>
              <a:t>             </a:t>
            </a:r>
            <a:r>
              <a:rPr lang="nn-NO" sz="1400" b="1" dirty="0">
                <a:solidFill>
                  <a:srgbClr val="7F0055"/>
                </a:solidFill>
                <a:latin typeface="Courier New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urier New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urier New"/>
              </a:rPr>
              <a:t> i = 0; i &lt; 100000; i++)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>
                <a:solidFill>
                  <a:srgbClr val="0000C0"/>
                </a:solidFill>
                <a:latin typeface="Courier New"/>
              </a:rPr>
              <a:t>stop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break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dirty="0" err="1">
                <a:solidFill>
                  <a:srgbClr val="0000C0"/>
                </a:solidFill>
                <a:latin typeface="Courier New"/>
              </a:rPr>
              <a:t>tfCount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.setText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urier New"/>
              </a:rPr>
              <a:t>""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+ </a:t>
            </a:r>
            <a:r>
              <a:rPr lang="en-US" sz="1400" b="1" dirty="0" err="1">
                <a:solidFill>
                  <a:srgbClr val="0000C0"/>
                </a:solidFill>
                <a:latin typeface="Courier New"/>
              </a:rPr>
              <a:t>countValue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1400" b="1" dirty="0" err="1">
                <a:solidFill>
                  <a:srgbClr val="0000C0"/>
                </a:solidFill>
                <a:latin typeface="Courier New"/>
              </a:rPr>
              <a:t>countValue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++;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/>
              </a:rPr>
              <a:t>			   try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             </a:t>
            </a:r>
            <a:r>
              <a:rPr lang="en-US" sz="1400" b="1" i="1" dirty="0">
                <a:solidFill>
                  <a:srgbClr val="000000"/>
                </a:solidFill>
                <a:latin typeface="Courier New"/>
              </a:rPr>
              <a:t>sleep(10);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       } </a:t>
            </a:r>
            <a:r>
              <a:rPr lang="en-US" sz="1400" b="1" dirty="0">
                <a:solidFill>
                  <a:srgbClr val="7F0055"/>
                </a:solidFill>
                <a:latin typeface="Courier New"/>
              </a:rPr>
              <a:t>catch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InterruptedException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ex) {}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    };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  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</a:rPr>
              <a:t>t.start</a:t>
            </a:r>
            <a:r>
              <a:rPr lang="en-US" sz="1400" b="1" dirty="0">
                <a:solidFill>
                  <a:srgbClr val="000000"/>
                </a:solidFill>
                <a:latin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  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</a:rPr>
              <a:t>});</a:t>
            </a:r>
            <a:endParaRPr lang="en-US" sz="1400" b="1" dirty="0"/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7642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67139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Times New Roman" charset="0"/>
              </a:rPr>
              <a:t>Thread </a:t>
            </a:r>
            <a:r>
              <a:rPr lang="en-US" dirty="0">
                <a:solidFill>
                  <a:schemeClr val="tx2"/>
                </a:solidFill>
                <a:cs typeface="Times New Roman" charset="0"/>
              </a:rPr>
              <a:t>scheduling</a:t>
            </a:r>
            <a:r>
              <a:rPr lang="en-US" dirty="0">
                <a:cs typeface="Times New Roman" charset="0"/>
              </a:rPr>
              <a:t> is the mechanism used to determine how runnable threads are allocated CPU time</a:t>
            </a:r>
          </a:p>
          <a:p>
            <a:r>
              <a:rPr lang="en-US" dirty="0"/>
              <a:t>Scheduler is based on priority of threads</a:t>
            </a:r>
          </a:p>
          <a:p>
            <a:r>
              <a:rPr lang="en-US" dirty="0"/>
              <a:t>The priority of a thread : the importance of a thread to the scheduler</a:t>
            </a:r>
          </a:p>
          <a:p>
            <a:r>
              <a:rPr lang="en-US" dirty="0"/>
              <a:t>Uses </a:t>
            </a:r>
            <a:r>
              <a:rPr lang="en-US" dirty="0">
                <a:solidFill>
                  <a:schemeClr val="tx2"/>
                </a:solidFill>
              </a:rPr>
              <a:t>fixed-priority scheduling:</a:t>
            </a:r>
          </a:p>
          <a:p>
            <a:pPr lvl="1"/>
            <a:r>
              <a:rPr lang="en-US" dirty="0"/>
              <a:t>Threads are scheduled according to their priority </a:t>
            </a:r>
          </a:p>
          <a:p>
            <a:pPr lvl="1"/>
            <a:r>
              <a:rPr lang="en-US" dirty="0"/>
              <a:t>Priority is compared with other threads in the ready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2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Up to this point, we learned sequential programming. </a:t>
            </a:r>
          </a:p>
          <a:p>
            <a:r>
              <a:rPr lang="en-US" dirty="0"/>
              <a:t>Everything in a program happens one step at a time.</a:t>
            </a:r>
          </a:p>
          <a:p>
            <a:r>
              <a:rPr lang="en-US" dirty="0"/>
              <a:t>What is wrong with this approach?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52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scheduler will lean toward running the waiting thread with the highest priority first</a:t>
            </a:r>
          </a:p>
          <a:p>
            <a:r>
              <a:rPr lang="en-US" dirty="0"/>
              <a:t>Lower-priority threads just tend to run less often</a:t>
            </a:r>
          </a:p>
          <a:p>
            <a:r>
              <a:rPr lang="en-US" dirty="0"/>
              <a:t>The exact behavior depends on the platform</a:t>
            </a:r>
          </a:p>
          <a:p>
            <a:r>
              <a:rPr lang="en-US" dirty="0"/>
              <a:t>Usually, all threads should run at the </a:t>
            </a:r>
            <a:r>
              <a:rPr lang="en-US" b="1" dirty="0"/>
              <a:t>default priority</a:t>
            </a:r>
          </a:p>
          <a:p>
            <a:r>
              <a:rPr lang="en-US" dirty="0"/>
              <a:t>Trying to manipulate thread priorities is usually a mistake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66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Thread Priority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Every thread has a priority</a:t>
            </a:r>
          </a:p>
          <a:p>
            <a:r>
              <a:rPr lang="en-US" dirty="0">
                <a:cs typeface="Times New Roman" charset="0"/>
              </a:rPr>
              <a:t>When a thread is created, it inherits the priority of the thread that created it</a:t>
            </a:r>
          </a:p>
          <a:p>
            <a:r>
              <a:rPr lang="en-US" dirty="0"/>
              <a:t>The priority values range from </a:t>
            </a:r>
            <a:r>
              <a:rPr lang="en-US" b="1" dirty="0"/>
              <a:t>1 to 10</a:t>
            </a:r>
            <a:r>
              <a:rPr lang="en-US" dirty="0"/>
              <a:t>, in increasing priority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22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The priority can be adjusted subsequently using the </a:t>
            </a:r>
            <a:r>
              <a:rPr lang="en-US" sz="2400" b="1" dirty="0" err="1">
                <a:cs typeface="Courier New" pitchFamily="57" charset="0"/>
              </a:rPr>
              <a:t>setPriority</a:t>
            </a:r>
            <a:r>
              <a:rPr lang="en-US" sz="2400" b="1" dirty="0">
                <a:cs typeface="Courier New" pitchFamily="57" charset="0"/>
              </a:rPr>
              <a:t>()</a:t>
            </a:r>
            <a:r>
              <a:rPr lang="en-US" dirty="0">
                <a:cs typeface="Times New Roman" charset="0"/>
              </a:rPr>
              <a:t> method</a:t>
            </a:r>
          </a:p>
          <a:p>
            <a:r>
              <a:rPr lang="en-US" dirty="0">
                <a:cs typeface="Times New Roman" charset="0"/>
              </a:rPr>
              <a:t>The priority of a thread may be obtained using </a:t>
            </a:r>
            <a:r>
              <a:rPr lang="en-US" sz="2400" b="1" dirty="0" err="1">
                <a:cs typeface="Courier New" pitchFamily="57" charset="0"/>
              </a:rPr>
              <a:t>getPriority</a:t>
            </a:r>
            <a:r>
              <a:rPr lang="en-US" sz="2400" b="1" dirty="0">
                <a:cs typeface="Courier New" pitchFamily="57" charset="0"/>
              </a:rPr>
              <a:t>()</a:t>
            </a:r>
          </a:p>
          <a:p>
            <a:r>
              <a:rPr lang="en-US" dirty="0"/>
              <a:t> Priority constants are defined: </a:t>
            </a:r>
          </a:p>
          <a:p>
            <a:pPr lvl="1"/>
            <a:r>
              <a:rPr lang="en-US" dirty="0"/>
              <a:t>MIN_PRIORITY=1</a:t>
            </a:r>
          </a:p>
          <a:p>
            <a:pPr lvl="1"/>
            <a:r>
              <a:rPr lang="en-US" dirty="0"/>
              <a:t>MAX_PRIORITY=10</a:t>
            </a:r>
          </a:p>
          <a:p>
            <a:pPr lvl="1"/>
            <a:r>
              <a:rPr lang="en-US" dirty="0"/>
              <a:t>NORM_PRIORITY=5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7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Thread implementation in Java is actually based on operating system support</a:t>
            </a:r>
          </a:p>
          <a:p>
            <a:r>
              <a:rPr lang="en-US" dirty="0"/>
              <a:t>Some Windows operating systems support only 7 priority levels, so different levels in Java may actually be mapped to the same operating system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451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Daemon</a:t>
            </a:r>
            <a:r>
              <a:rPr lang="en-US" dirty="0"/>
              <a:t> threads are “</a:t>
            </a:r>
            <a:r>
              <a:rPr lang="en-US" dirty="0">
                <a:cs typeface="Times New Roman" charset="0"/>
              </a:rPr>
              <a:t>background” threads, that provide services to other threads, e.g., the garbage collection thread</a:t>
            </a:r>
            <a:endParaRPr lang="en-US" dirty="0"/>
          </a:p>
          <a:p>
            <a:r>
              <a:rPr lang="en-US" dirty="0"/>
              <a:t>The Java VM </a:t>
            </a:r>
            <a:r>
              <a:rPr lang="en-US" dirty="0">
                <a:solidFill>
                  <a:schemeClr val="tx2"/>
                </a:solidFill>
              </a:rPr>
              <a:t>will not exit</a:t>
            </a:r>
            <a:r>
              <a:rPr lang="en-US" dirty="0"/>
              <a:t> if non-Daemon threads are executing</a:t>
            </a:r>
          </a:p>
          <a:p>
            <a:r>
              <a:rPr lang="en-US" dirty="0"/>
              <a:t>The Java VM </a:t>
            </a:r>
            <a:r>
              <a:rPr lang="en-US" dirty="0">
                <a:solidFill>
                  <a:schemeClr val="tx2"/>
                </a:solidFill>
              </a:rPr>
              <a:t>will exit</a:t>
            </a:r>
            <a:r>
              <a:rPr lang="en-US" dirty="0"/>
              <a:t> if only Daemon threads are executing</a:t>
            </a:r>
          </a:p>
          <a:p>
            <a:r>
              <a:rPr lang="en-US" dirty="0"/>
              <a:t>Daemon threads die when the Java VM exits</a:t>
            </a:r>
          </a:p>
          <a:p>
            <a:r>
              <a:rPr lang="en-US" dirty="0"/>
              <a:t>A thread becomes a daemon with </a:t>
            </a:r>
            <a:r>
              <a:rPr lang="en-US" b="1" dirty="0" err="1"/>
              <a:t>setDaemon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080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0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 object in a program can be changed by more than one thread</a:t>
            </a:r>
          </a:p>
          <a:p>
            <a:r>
              <a:rPr lang="en-US" dirty="0">
                <a:solidFill>
                  <a:schemeClr val="tx2"/>
                </a:solidFill>
              </a:rPr>
              <a:t>Q:</a:t>
            </a:r>
            <a:r>
              <a:rPr lang="en-US" dirty="0"/>
              <a:t> Is the order of changes that were preformed on the object important?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79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A </a:t>
            </a:r>
            <a:r>
              <a:rPr lang="en-US" dirty="0">
                <a:solidFill>
                  <a:schemeClr val="tx2"/>
                </a:solidFill>
                <a:cs typeface="Times New Roman" charset="0"/>
              </a:rPr>
              <a:t>race condition</a:t>
            </a:r>
            <a:r>
              <a:rPr lang="en-US" dirty="0">
                <a:cs typeface="Times New Roman" charset="0"/>
              </a:rPr>
              <a:t> –</a:t>
            </a:r>
            <a:r>
              <a:rPr lang="en-US" i="1" dirty="0">
                <a:cs typeface="Times New Roman" charset="0"/>
              </a:rPr>
              <a:t> </a:t>
            </a:r>
            <a:r>
              <a:rPr lang="en-US" dirty="0">
                <a:cs typeface="Times New Roman" charset="0"/>
              </a:rPr>
              <a:t>the outcome of a program is affected by the order in which the program's threads are allocated CPU time</a:t>
            </a:r>
          </a:p>
          <a:p>
            <a:pPr>
              <a:spcAft>
                <a:spcPts val="300"/>
              </a:spcAft>
            </a:pPr>
            <a:r>
              <a:rPr lang="en-US" dirty="0"/>
              <a:t>Two threads are simultaneously modifying a single object</a:t>
            </a:r>
          </a:p>
          <a:p>
            <a:pPr>
              <a:spcAft>
                <a:spcPts val="300"/>
              </a:spcAft>
            </a:pPr>
            <a:r>
              <a:rPr lang="en-US" dirty="0"/>
              <a:t>Both threads “race” to store their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2051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954544" y="2438400"/>
            <a:ext cx="609600" cy="2819400"/>
          </a:xfrm>
          <a:custGeom>
            <a:avLst/>
            <a:gdLst/>
            <a:ahLst/>
            <a:cxnLst>
              <a:cxn ang="0">
                <a:pos x="384" y="0"/>
              </a:cxn>
              <a:cxn ang="0">
                <a:pos x="0" y="480"/>
              </a:cxn>
              <a:cxn ang="0">
                <a:pos x="384" y="1056"/>
              </a:cxn>
              <a:cxn ang="0">
                <a:pos x="0" y="1776"/>
              </a:cxn>
            </a:cxnLst>
            <a:rect l="0" t="0" r="r" b="b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8212344" y="2438400"/>
            <a:ext cx="698500" cy="2667000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40" y="336"/>
              </a:cxn>
              <a:cxn ang="0">
                <a:pos x="424" y="528"/>
              </a:cxn>
              <a:cxn ang="0">
                <a:pos x="136" y="912"/>
              </a:cxn>
              <a:cxn ang="0">
                <a:pos x="424" y="1296"/>
              </a:cxn>
              <a:cxn ang="0">
                <a:pos x="184" y="1680"/>
              </a:cxn>
            </a:cxnLst>
            <a:rect l="0" t="0" r="r" b="b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Rectangle 67"/>
          <p:cNvSpPr>
            <a:spLocks noChangeArrowheads="1"/>
          </p:cNvSpPr>
          <p:nvPr/>
        </p:nvSpPr>
        <p:spPr bwMode="auto">
          <a:xfrm>
            <a:off x="1659144" y="5334000"/>
            <a:ext cx="2590800" cy="533400"/>
          </a:xfrm>
          <a:prstGeom prst="rect">
            <a:avLst/>
          </a:prstGeom>
          <a:noFill/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b="0" u="none">
                <a:solidFill>
                  <a:schemeClr val="accent1"/>
                </a:solidFill>
                <a:latin typeface="Times New Roman" charset="0"/>
                <a:cs typeface="Times New Roman (Hebrew)" charset="-79"/>
              </a:rPr>
              <a:t>Put green pieces</a:t>
            </a:r>
          </a:p>
        </p:txBody>
      </p:sp>
      <p:sp>
        <p:nvSpPr>
          <p:cNvPr id="13" name="Rectangle 68"/>
          <p:cNvSpPr>
            <a:spLocks noChangeArrowheads="1"/>
          </p:cNvSpPr>
          <p:nvPr/>
        </p:nvSpPr>
        <p:spPr bwMode="auto">
          <a:xfrm>
            <a:off x="7755144" y="5181600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400" b="0" u="none">
                <a:solidFill>
                  <a:srgbClr val="FF0000"/>
                </a:solidFill>
                <a:latin typeface="Times New Roman" charset="0"/>
                <a:cs typeface="Times New Roman (Hebrew)" charset="-79"/>
              </a:rPr>
              <a:t>Put red pieces</a:t>
            </a:r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4478544" y="4953000"/>
            <a:ext cx="3048000" cy="1143000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sz="2800" b="0" u="none" dirty="0">
                <a:solidFill>
                  <a:schemeClr val="accent2"/>
                </a:solidFill>
                <a:latin typeface="Times New Roman" charset="0"/>
                <a:cs typeface="Times New Roman (Hebrew)" charset="-79"/>
              </a:rPr>
              <a:t>How</a:t>
            </a:r>
            <a:r>
              <a:rPr lang="en-US" sz="2800" b="0" u="none" dirty="0">
                <a:solidFill>
                  <a:schemeClr val="bg1"/>
                </a:solidFill>
                <a:latin typeface="Times New Roman" charset="0"/>
                <a:cs typeface="Times New Roman (Hebrew)" charset="-79"/>
              </a:rPr>
              <a:t> </a:t>
            </a:r>
            <a:r>
              <a:rPr lang="en-US" sz="2800" b="0" u="none" dirty="0">
                <a:solidFill>
                  <a:schemeClr val="accent2"/>
                </a:solidFill>
                <a:latin typeface="Times New Roman" charset="0"/>
                <a:cs typeface="Times New Roman (Hebrew)" charset="-79"/>
              </a:rPr>
              <a:t>can</a:t>
            </a:r>
            <a:r>
              <a:rPr lang="en-US" sz="2800" b="0" u="none" dirty="0">
                <a:solidFill>
                  <a:schemeClr val="bg1"/>
                </a:solidFill>
                <a:latin typeface="Times New Roman" charset="0"/>
                <a:cs typeface="Times New Roman (Hebrew)" charset="-79"/>
              </a:rPr>
              <a:t> </a:t>
            </a:r>
            <a:r>
              <a:rPr lang="en-US" sz="2800" b="0" u="none" dirty="0">
                <a:solidFill>
                  <a:schemeClr val="accent2"/>
                </a:solidFill>
                <a:latin typeface="Times New Roman" charset="0"/>
                <a:cs typeface="Times New Roman (Hebrew)" charset="-79"/>
              </a:rPr>
              <a:t>we</a:t>
            </a:r>
            <a:r>
              <a:rPr lang="en-US" sz="2800" b="0" u="none" dirty="0">
                <a:solidFill>
                  <a:schemeClr val="bg1"/>
                </a:solidFill>
                <a:latin typeface="Times New Roman" charset="0"/>
                <a:cs typeface="Times New Roman (Hebrew)" charset="-79"/>
              </a:rPr>
              <a:t> </a:t>
            </a:r>
            <a:r>
              <a:rPr lang="en-US" sz="2800" b="0" u="none" dirty="0">
                <a:solidFill>
                  <a:schemeClr val="accent2"/>
                </a:solidFill>
                <a:latin typeface="Times New Roman" charset="0"/>
                <a:cs typeface="Times New Roman (Hebrew)" charset="-79"/>
              </a:rPr>
              <a:t>have</a:t>
            </a:r>
          </a:p>
          <a:p>
            <a:pPr eaLnBrk="1" hangingPunct="1"/>
            <a:r>
              <a:rPr lang="en-US" sz="2800" b="0" u="none" dirty="0">
                <a:solidFill>
                  <a:schemeClr val="accent2"/>
                </a:solidFill>
                <a:latin typeface="Times New Roman" charset="0"/>
                <a:cs typeface="Times New Roman (Hebrew)" charset="-79"/>
              </a:rPr>
              <a:t>alternating</a:t>
            </a:r>
            <a:r>
              <a:rPr lang="en-US" sz="2800" b="0" u="none" dirty="0">
                <a:solidFill>
                  <a:schemeClr val="bg1"/>
                </a:solidFill>
                <a:latin typeface="Times New Roman" charset="0"/>
                <a:cs typeface="Times New Roman (Hebrew)" charset="-79"/>
              </a:rPr>
              <a:t> </a:t>
            </a:r>
            <a:r>
              <a:rPr lang="en-US" sz="2800" b="0" u="none" dirty="0">
                <a:solidFill>
                  <a:schemeClr val="accent2"/>
                </a:solidFill>
                <a:latin typeface="Times New Roman" charset="0"/>
                <a:cs typeface="Times New Roman (Hebrew)" charset="-79"/>
              </a:rPr>
              <a:t>colors?</a:t>
            </a:r>
          </a:p>
        </p:txBody>
      </p:sp>
      <p:sp>
        <p:nvSpPr>
          <p:cNvPr id="15" name="Rectangle 70"/>
          <p:cNvSpPr>
            <a:spLocks noChangeArrowheads="1"/>
          </p:cNvSpPr>
          <p:nvPr/>
        </p:nvSpPr>
        <p:spPr bwMode="auto">
          <a:xfrm>
            <a:off x="5011944" y="44196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6" name="Rectangle 71"/>
          <p:cNvSpPr>
            <a:spLocks noChangeArrowheads="1"/>
          </p:cNvSpPr>
          <p:nvPr/>
        </p:nvSpPr>
        <p:spPr bwMode="auto">
          <a:xfrm>
            <a:off x="5011944" y="42672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7" name="Rectangle 72"/>
          <p:cNvSpPr>
            <a:spLocks noChangeArrowheads="1"/>
          </p:cNvSpPr>
          <p:nvPr/>
        </p:nvSpPr>
        <p:spPr bwMode="auto">
          <a:xfrm>
            <a:off x="5011944" y="41148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8" name="Rectangle 73"/>
          <p:cNvSpPr>
            <a:spLocks noChangeArrowheads="1"/>
          </p:cNvSpPr>
          <p:nvPr/>
        </p:nvSpPr>
        <p:spPr bwMode="auto">
          <a:xfrm>
            <a:off x="5011944" y="39624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19" name="Rectangle 74"/>
          <p:cNvSpPr>
            <a:spLocks noChangeArrowheads="1"/>
          </p:cNvSpPr>
          <p:nvPr/>
        </p:nvSpPr>
        <p:spPr bwMode="auto">
          <a:xfrm>
            <a:off x="5011944" y="38100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0" name="Rectangle 75"/>
          <p:cNvSpPr>
            <a:spLocks noChangeArrowheads="1"/>
          </p:cNvSpPr>
          <p:nvPr/>
        </p:nvSpPr>
        <p:spPr bwMode="auto">
          <a:xfrm>
            <a:off x="5011944" y="36576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1" name="Rectangle 76"/>
          <p:cNvSpPr>
            <a:spLocks noChangeArrowheads="1"/>
          </p:cNvSpPr>
          <p:nvPr/>
        </p:nvSpPr>
        <p:spPr bwMode="auto">
          <a:xfrm>
            <a:off x="5011944" y="35052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2" name="Rectangle 77"/>
          <p:cNvSpPr>
            <a:spLocks noChangeArrowheads="1"/>
          </p:cNvSpPr>
          <p:nvPr/>
        </p:nvSpPr>
        <p:spPr bwMode="auto">
          <a:xfrm>
            <a:off x="5011944" y="33528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3" name="Rectangle 78"/>
          <p:cNvSpPr>
            <a:spLocks noChangeArrowheads="1"/>
          </p:cNvSpPr>
          <p:nvPr/>
        </p:nvSpPr>
        <p:spPr bwMode="auto">
          <a:xfrm>
            <a:off x="5011944" y="32004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4" name="Rectangle 79"/>
          <p:cNvSpPr>
            <a:spLocks noChangeArrowheads="1"/>
          </p:cNvSpPr>
          <p:nvPr/>
        </p:nvSpPr>
        <p:spPr bwMode="auto">
          <a:xfrm>
            <a:off x="5011944" y="30480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5" name="Rectangle 80"/>
          <p:cNvSpPr>
            <a:spLocks noChangeArrowheads="1"/>
          </p:cNvSpPr>
          <p:nvPr/>
        </p:nvSpPr>
        <p:spPr bwMode="auto">
          <a:xfrm>
            <a:off x="5011944" y="2895600"/>
            <a:ext cx="1828800" cy="152400"/>
          </a:xfrm>
          <a:prstGeom prst="rect">
            <a:avLst/>
          </a:prstGeom>
          <a:solidFill>
            <a:srgbClr val="99FF66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26" name="Rectangle 81"/>
          <p:cNvSpPr>
            <a:spLocks noChangeArrowheads="1"/>
          </p:cNvSpPr>
          <p:nvPr/>
        </p:nvSpPr>
        <p:spPr bwMode="auto">
          <a:xfrm>
            <a:off x="5011944" y="2743200"/>
            <a:ext cx="1828800" cy="152400"/>
          </a:xfrm>
          <a:prstGeom prst="rect">
            <a:avLst/>
          </a:prstGeom>
          <a:solidFill>
            <a:srgbClr val="FF0000"/>
          </a:solidFill>
          <a:ln w="381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Each object has a “</a:t>
            </a:r>
            <a:r>
              <a:rPr lang="en-US" dirty="0">
                <a:solidFill>
                  <a:schemeClr val="tx2"/>
                </a:solidFill>
              </a:rPr>
              <a:t>monitor</a:t>
            </a:r>
            <a:r>
              <a:rPr lang="en-US" dirty="0"/>
              <a:t>” that is a token used to determine which application thread has control of a particular object instance</a:t>
            </a:r>
          </a:p>
          <a:p>
            <a:r>
              <a:rPr lang="en-US" dirty="0"/>
              <a:t>In execution of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/>
              <a:t>a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synchronized</a:t>
            </a:r>
            <a:r>
              <a:rPr lang="en-US" dirty="0"/>
              <a:t> method (or block), access to the object monitor must be gained before the execution</a:t>
            </a:r>
          </a:p>
          <a:p>
            <a:r>
              <a:rPr lang="en-US" dirty="0"/>
              <a:t>Access to the object monitor is queued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0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Multitasking</a:t>
            </a:r>
            <a:r>
              <a:rPr lang="en-US" dirty="0"/>
              <a:t> refers to a computer's ability to perform multiple jobs concurrently</a:t>
            </a:r>
          </a:p>
          <a:p>
            <a:pPr lvl="1"/>
            <a:r>
              <a:rPr lang="en-US" dirty="0"/>
              <a:t>more than one program are running concurrently, e.g., UNIX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thread</a:t>
            </a:r>
            <a:r>
              <a:rPr lang="en-US" dirty="0"/>
              <a:t> is a single sequence of execution within a program</a:t>
            </a:r>
          </a:p>
          <a:p>
            <a:r>
              <a:rPr lang="en-US" dirty="0">
                <a:solidFill>
                  <a:schemeClr val="tx2"/>
                </a:solidFill>
              </a:rPr>
              <a:t>Multithreading</a:t>
            </a:r>
            <a:r>
              <a:rPr lang="en-US" dirty="0"/>
              <a:t> refers to multiple threads of control within a single program</a:t>
            </a:r>
          </a:p>
          <a:p>
            <a:pPr lvl="1"/>
            <a:r>
              <a:rPr lang="en-US" dirty="0"/>
              <a:t>each program can run multiple threads of control within it, e.g., Web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90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>
                <a:cs typeface="Times New Roman" charset="0"/>
              </a:rPr>
              <a:t>Entering a monitor is also referred to as </a:t>
            </a:r>
            <a:r>
              <a:rPr lang="en-US">
                <a:solidFill>
                  <a:schemeClr val="tx2"/>
                </a:solidFill>
                <a:cs typeface="Times New Roman" charset="0"/>
              </a:rPr>
              <a:t>locking</a:t>
            </a:r>
            <a:r>
              <a:rPr lang="en-US">
                <a:cs typeface="Times New Roman" charset="0"/>
              </a:rPr>
              <a:t> the monitor, or </a:t>
            </a:r>
            <a:r>
              <a:rPr lang="en-US">
                <a:solidFill>
                  <a:schemeClr val="tx2"/>
                </a:solidFill>
                <a:cs typeface="Times New Roman" charset="0"/>
              </a:rPr>
              <a:t>acquiring ownership</a:t>
            </a:r>
            <a:r>
              <a:rPr lang="en-US">
                <a:cs typeface="Times New Roman" charset="0"/>
              </a:rPr>
              <a:t> of the monitor</a:t>
            </a:r>
          </a:p>
          <a:p>
            <a:r>
              <a:rPr lang="en-US">
                <a:cs typeface="Times New Roman" charset="0"/>
              </a:rPr>
              <a:t>If a thread </a:t>
            </a:r>
            <a:r>
              <a:rPr lang="en-US" i="1">
                <a:cs typeface="Times New Roman" charset="0"/>
              </a:rPr>
              <a:t>A</a:t>
            </a:r>
            <a:r>
              <a:rPr lang="en-US">
                <a:cs typeface="Times New Roman" charset="0"/>
              </a:rPr>
              <a:t> tries to acquire ownership of a monitor and a different thread has already entered the monitor, the current thread (</a:t>
            </a:r>
            <a:r>
              <a:rPr lang="en-US" i="1">
                <a:cs typeface="Times New Roman" charset="0"/>
              </a:rPr>
              <a:t>A</a:t>
            </a:r>
            <a:r>
              <a:rPr lang="en-US">
                <a:cs typeface="Times New Roman" charset="0"/>
              </a:rPr>
              <a:t>) must wait until the other thread leaves the monitor</a:t>
            </a:r>
            <a:endParaRPr lang="en-US" dirty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3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synchronized methods define </a:t>
            </a:r>
            <a:r>
              <a:rPr lang="en-US" dirty="0">
                <a:solidFill>
                  <a:schemeClr val="tx2"/>
                </a:solidFill>
              </a:rPr>
              <a:t>critical sections</a:t>
            </a:r>
          </a:p>
          <a:p>
            <a:r>
              <a:rPr lang="en-US" dirty="0"/>
              <a:t>Execution of critical sections is mutually exclusive.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47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9409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public class </a:t>
            </a:r>
            <a:r>
              <a:rPr lang="en-US" dirty="0" err="1"/>
              <a:t>BankAccount</a:t>
            </a:r>
            <a:r>
              <a:rPr lang="en-US" dirty="0"/>
              <a:t> {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private float balance;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dirty="0"/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public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void deposit(float amount)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  balance += amount;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}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public </a:t>
            </a:r>
            <a:r>
              <a:rPr lang="en-US" dirty="0">
                <a:solidFill>
                  <a:srgbClr val="FF0000"/>
                </a:solidFill>
              </a:rPr>
              <a:t>synchronized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void withdraw(float amount) 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    balance -= amount;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    }        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19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Synchronized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Marking a static method as synchronized, associates a monitor with the class itself </a:t>
            </a:r>
          </a:p>
          <a:p>
            <a:r>
              <a:rPr lang="en-US" dirty="0"/>
              <a:t>The execution of synchronized static methods of the same class is mutually exclusive. 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58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3019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Times New Roman" charset="0"/>
              </a:rPr>
              <a:t>A monitor can be assigned to a block</a:t>
            </a:r>
          </a:p>
          <a:p>
            <a:r>
              <a:rPr lang="en-US" dirty="0">
                <a:cs typeface="Times New Roman" charset="0"/>
              </a:rPr>
              <a:t>It can be used to monitor access to a data element that is not an object, e.g., array</a:t>
            </a:r>
          </a:p>
          <a:p>
            <a:r>
              <a:rPr lang="en-US" dirty="0">
                <a:cs typeface="Times New Roman" charset="0"/>
              </a:rPr>
              <a:t>Example:</a:t>
            </a:r>
            <a:endParaRPr lang="en-US" b="1" dirty="0">
              <a:cs typeface="Times New Roman" charset="0"/>
            </a:endParaRPr>
          </a:p>
          <a:p>
            <a:pPr lvl="1">
              <a:buNone/>
            </a:pPr>
            <a:r>
              <a:rPr lang="en-US" sz="2200" dirty="0">
                <a:cs typeface="Courier New" pitchFamily="57" charset="0"/>
              </a:rPr>
              <a:t>byte[] array;</a:t>
            </a:r>
          </a:p>
          <a:p>
            <a:pPr lvl="1">
              <a:buNone/>
            </a:pPr>
            <a:r>
              <a:rPr lang="en-US" sz="2200" dirty="0">
                <a:cs typeface="Courier New" pitchFamily="57" charset="0"/>
              </a:rPr>
              <a:t>void </a:t>
            </a:r>
            <a:r>
              <a:rPr lang="en-US" sz="2200" dirty="0" err="1">
                <a:cs typeface="Courier New" pitchFamily="57" charset="0"/>
              </a:rPr>
              <a:t>arrayShift</a:t>
            </a:r>
            <a:r>
              <a:rPr lang="en-US" sz="2200" dirty="0">
                <a:cs typeface="Courier New" pitchFamily="57" charset="0"/>
              </a:rPr>
              <a:t>(</a:t>
            </a:r>
            <a:r>
              <a:rPr lang="en-US" sz="2200" dirty="0" err="1">
                <a:cs typeface="Courier New" pitchFamily="57" charset="0"/>
              </a:rPr>
              <a:t>int</a:t>
            </a:r>
            <a:r>
              <a:rPr lang="en-US" sz="2200" dirty="0">
                <a:cs typeface="Courier New" pitchFamily="57" charset="0"/>
              </a:rPr>
              <a:t> count) { 	</a:t>
            </a:r>
          </a:p>
          <a:p>
            <a:pPr lvl="1">
              <a:buNone/>
            </a:pPr>
            <a:r>
              <a:rPr lang="en-US" sz="2200" dirty="0">
                <a:cs typeface="Courier New" pitchFamily="57" charset="0"/>
              </a:rPr>
              <a:t>		</a:t>
            </a:r>
            <a:r>
              <a:rPr lang="en-US" sz="2200" dirty="0">
                <a:solidFill>
                  <a:schemeClr val="tx2"/>
                </a:solidFill>
                <a:cs typeface="Courier New" pitchFamily="57" charset="0"/>
              </a:rPr>
              <a:t>synchronized(array) { 	</a:t>
            </a:r>
            <a:r>
              <a:rPr lang="en-US" sz="2200" dirty="0">
                <a:cs typeface="Courier New" pitchFamily="57" charset="0"/>
              </a:rPr>
              <a:t>			</a:t>
            </a:r>
          </a:p>
          <a:p>
            <a:pPr lvl="1">
              <a:buNone/>
            </a:pPr>
            <a:r>
              <a:rPr lang="en-US" sz="2200" dirty="0">
                <a:cs typeface="Courier New" pitchFamily="57" charset="0"/>
              </a:rPr>
              <a:t>			</a:t>
            </a:r>
            <a:r>
              <a:rPr lang="en-US" sz="2200" dirty="0" err="1">
                <a:cs typeface="Courier New" pitchFamily="57" charset="0"/>
              </a:rPr>
              <a:t>System.arraycopy</a:t>
            </a:r>
            <a:r>
              <a:rPr lang="en-US" sz="2200" dirty="0">
                <a:cs typeface="Courier New" pitchFamily="57" charset="0"/>
              </a:rPr>
              <a:t> (array, </a:t>
            </a:r>
            <a:r>
              <a:rPr lang="en-US" sz="2200" dirty="0" err="1">
                <a:cs typeface="Courier New" pitchFamily="57" charset="0"/>
              </a:rPr>
              <a:t>count,array</a:t>
            </a:r>
            <a:r>
              <a:rPr lang="en-US" sz="2200" dirty="0">
                <a:cs typeface="Courier New" pitchFamily="57" charset="0"/>
              </a:rPr>
              <a:t>, </a:t>
            </a:r>
            <a:r>
              <a:rPr lang="en-US" sz="2200" dirty="0" smtClean="0">
                <a:cs typeface="Courier New" pitchFamily="57" charset="0"/>
              </a:rPr>
              <a:t>0</a:t>
            </a:r>
            <a:r>
              <a:rPr lang="en-US" sz="2200" dirty="0">
                <a:cs typeface="Courier New" pitchFamily="57" charset="0"/>
              </a:rPr>
              <a:t>, </a:t>
            </a:r>
            <a:r>
              <a:rPr lang="en-US" sz="2200" dirty="0" err="1">
                <a:cs typeface="Courier New" pitchFamily="57" charset="0"/>
              </a:rPr>
              <a:t>array.size</a:t>
            </a:r>
            <a:r>
              <a:rPr lang="en-US" sz="2200" dirty="0">
                <a:cs typeface="Courier New" pitchFamily="57" charset="0"/>
              </a:rPr>
              <a:t> - count); </a:t>
            </a:r>
          </a:p>
          <a:p>
            <a:pPr lvl="3">
              <a:buNone/>
            </a:pPr>
            <a:r>
              <a:rPr lang="en-US" sz="2200" dirty="0">
                <a:cs typeface="Courier New" pitchFamily="57" charset="0"/>
              </a:rPr>
              <a:t>} </a:t>
            </a:r>
          </a:p>
          <a:p>
            <a:pPr lvl="1">
              <a:buNone/>
            </a:pPr>
            <a:r>
              <a:rPr lang="en-US" sz="2200" dirty="0">
                <a:cs typeface="Courier New" pitchFamily="57" charset="0"/>
              </a:rPr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41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Identical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0271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200" b="1" dirty="0">
                <a:solidFill>
                  <a:srgbClr val="7F0055"/>
                </a:solidFill>
                <a:latin typeface="Courier New"/>
              </a:rPr>
              <a:t>private synchronized</a:t>
            </a:r>
            <a:r>
              <a:rPr lang="en-US" sz="3200" b="1" dirty="0">
                <a:solidFill>
                  <a:srgbClr val="3F7F5F"/>
                </a:solidFill>
                <a:latin typeface="Courier New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urier New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urier New"/>
              </a:rPr>
              <a:t> g() {</a:t>
            </a:r>
          </a:p>
          <a:p>
            <a:pPr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	h();</a:t>
            </a:r>
          </a:p>
          <a:p>
            <a:pPr>
              <a:buNone/>
            </a:pPr>
            <a:r>
              <a:rPr lang="en-US" sz="3200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sz="3200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Private void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g() 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urier New"/>
              </a:rPr>
              <a:t>	synchronized</a:t>
            </a:r>
            <a:r>
              <a:rPr lang="en-US" b="1" dirty="0">
                <a:latin typeface="Courier New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>
                <a:latin typeface="Courier New"/>
              </a:rPr>
              <a:t>){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	h();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	}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0000"/>
              </a:solidFill>
              <a:latin typeface="Courier New"/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11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method can wait for finishing another thread</a:t>
            </a:r>
          </a:p>
          <a:p>
            <a:r>
              <a:rPr lang="en-US" dirty="0"/>
              <a:t>Using </a:t>
            </a:r>
            <a:r>
              <a:rPr lang="en-US" dirty="0" err="1"/>
              <a:t>thread.join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27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Allows two threads to cooperate</a:t>
            </a:r>
          </a:p>
          <a:p>
            <a:r>
              <a:rPr lang="en-US" dirty="0"/>
              <a:t>Based on a single shared lock object</a:t>
            </a:r>
          </a:p>
          <a:p>
            <a:pPr lvl="1"/>
            <a:r>
              <a:rPr lang="en-US" dirty="0"/>
              <a:t>Marge put a cookie notify Homer and wait</a:t>
            </a:r>
          </a:p>
          <a:p>
            <a:pPr lvl="1"/>
            <a:r>
              <a:rPr lang="en-US" dirty="0"/>
              <a:t>Homer eat a cookie notify Marge and wait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97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1800" dirty="0">
                <a:cs typeface="Courier New" pitchFamily="57" charset="0"/>
              </a:rPr>
              <a:t>wait()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509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sz="3200" b="1" dirty="0">
                <a:solidFill>
                  <a:schemeClr val="tx2"/>
                </a:solidFill>
                <a:cs typeface="Courier New" pitchFamily="57" charset="0"/>
              </a:rPr>
              <a:t>wait()</a:t>
            </a:r>
            <a:r>
              <a:rPr lang="en-US" dirty="0"/>
              <a:t> method is part of the </a:t>
            </a:r>
            <a:r>
              <a:rPr lang="en-US" sz="3200" b="1" dirty="0" err="1">
                <a:cs typeface="Courier New" pitchFamily="57" charset="0"/>
              </a:rPr>
              <a:t>java.lang.Object</a:t>
            </a:r>
            <a:r>
              <a:rPr lang="en-US" dirty="0"/>
              <a:t> interface</a:t>
            </a:r>
          </a:p>
          <a:p>
            <a:r>
              <a:rPr lang="en-US" dirty="0"/>
              <a:t>It requires a lock on the object’s monitor to execute</a:t>
            </a:r>
          </a:p>
          <a:p>
            <a:r>
              <a:rPr lang="en-US" dirty="0"/>
              <a:t>It must be called from a synchronized method, or from a synchronized segment of code. </a:t>
            </a:r>
          </a:p>
          <a:p>
            <a:r>
              <a:rPr lang="en-US" dirty="0"/>
              <a:t>In other words: The current thread should have acquired a lock on this object before calling any of the wait methods</a:t>
            </a:r>
          </a:p>
          <a:p>
            <a:r>
              <a:rPr lang="en-US" dirty="0"/>
              <a:t>Otherwise: </a:t>
            </a:r>
            <a:r>
              <a:rPr lang="en-US" b="1" dirty="0" err="1"/>
              <a:t>IllegalMonitorStateException</a:t>
            </a:r>
            <a:r>
              <a:rPr lang="en-US" b="1" dirty="0"/>
              <a:t> </a:t>
            </a:r>
            <a:endParaRPr lang="en-US" dirty="0"/>
          </a:p>
          <a:p>
            <a:endParaRPr lang="en-US" dirty="0">
              <a:solidFill>
                <a:schemeClr val="folHlin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66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wait() causes the current thread to wait until another thread invokes the </a:t>
            </a:r>
            <a:r>
              <a:rPr lang="en-US" b="1" dirty="0">
                <a:solidFill>
                  <a:schemeClr val="tx2"/>
                </a:solidFill>
              </a:rPr>
              <a:t>notify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en-US" dirty="0"/>
              <a:t> method or the </a:t>
            </a:r>
            <a:r>
              <a:rPr lang="en-US" b="1" dirty="0" err="1">
                <a:solidFill>
                  <a:schemeClr val="tx2"/>
                </a:solidFill>
              </a:rPr>
              <a:t>notifyAll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en-US" dirty="0"/>
              <a:t> method for this object</a:t>
            </a:r>
          </a:p>
          <a:p>
            <a:r>
              <a:rPr lang="en-US" dirty="0"/>
              <a:t>Upon call for wait(), the thread releases ownership of this monitor and waits until another thread notifies the waiting threads of the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3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vs.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1027"/>
          <p:cNvSpPr>
            <a:spLocks noChangeArrowheads="1"/>
          </p:cNvSpPr>
          <p:nvPr/>
        </p:nvSpPr>
        <p:spPr bwMode="auto">
          <a:xfrm>
            <a:off x="2494465" y="2567991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0" u="none">
              <a:solidFill>
                <a:schemeClr val="tx1"/>
              </a:solidFill>
              <a:latin typeface="Tahoma" pitchFamily="42" charset="0"/>
              <a:cs typeface="Times New Roman (Hebrew)" charset="-79"/>
            </a:endParaRPr>
          </a:p>
        </p:txBody>
      </p:sp>
      <p:sp>
        <p:nvSpPr>
          <p:cNvPr id="5" name="Rectangle 1028"/>
          <p:cNvSpPr>
            <a:spLocks noChangeArrowheads="1"/>
          </p:cNvSpPr>
          <p:nvPr/>
        </p:nvSpPr>
        <p:spPr bwMode="auto">
          <a:xfrm>
            <a:off x="2684965" y="2872791"/>
            <a:ext cx="12954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2684965" y="4549191"/>
            <a:ext cx="12954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2684965" y="4015791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2684965" y="5387391"/>
            <a:ext cx="12954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1032"/>
          <p:cNvSpPr>
            <a:spLocks noChangeArrowheads="1"/>
          </p:cNvSpPr>
          <p:nvPr/>
        </p:nvSpPr>
        <p:spPr bwMode="auto">
          <a:xfrm>
            <a:off x="5999665" y="2567991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6380665" y="2872791"/>
            <a:ext cx="9144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1034"/>
          <p:cNvSpPr>
            <a:spLocks noChangeArrowheads="1"/>
          </p:cNvSpPr>
          <p:nvPr/>
        </p:nvSpPr>
        <p:spPr bwMode="auto">
          <a:xfrm>
            <a:off x="8209465" y="2567991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8590465" y="2872791"/>
            <a:ext cx="914400" cy="3276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36"/>
          <p:cNvSpPr txBox="1">
            <a:spLocks noChangeArrowheads="1"/>
          </p:cNvSpPr>
          <p:nvPr/>
        </p:nvSpPr>
        <p:spPr bwMode="auto">
          <a:xfrm>
            <a:off x="3034215" y="1974266"/>
            <a:ext cx="595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Tahoma" pitchFamily="42" charset="0"/>
                <a:cs typeface="Times New Roman (Hebrew)" charset="-79"/>
              </a:rPr>
              <a:t>CPU</a:t>
            </a:r>
          </a:p>
        </p:txBody>
      </p:sp>
      <p:sp>
        <p:nvSpPr>
          <p:cNvPr id="14" name="Text Box 1037"/>
          <p:cNvSpPr txBox="1">
            <a:spLocks noChangeArrowheads="1"/>
          </p:cNvSpPr>
          <p:nvPr/>
        </p:nvSpPr>
        <p:spPr bwMode="auto">
          <a:xfrm>
            <a:off x="6477503" y="1974266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Tahoma" pitchFamily="42" charset="0"/>
                <a:cs typeface="Times New Roman (Hebrew)" charset="-79"/>
              </a:rPr>
              <a:t>CPU1</a:t>
            </a:r>
          </a:p>
        </p:txBody>
      </p:sp>
      <p:sp>
        <p:nvSpPr>
          <p:cNvPr id="15" name="Text Box 1038"/>
          <p:cNvSpPr txBox="1">
            <a:spLocks noChangeArrowheads="1"/>
          </p:cNvSpPr>
          <p:nvPr/>
        </p:nvSpPr>
        <p:spPr bwMode="auto">
          <a:xfrm>
            <a:off x="8687303" y="1974266"/>
            <a:ext cx="720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Tahoma" pitchFamily="42" charset="0"/>
                <a:cs typeface="Times New Roman (Hebrew)" charset="-79"/>
              </a:rPr>
              <a:t>CPU2</a:t>
            </a:r>
          </a:p>
        </p:txBody>
      </p:sp>
      <p:sp>
        <p:nvSpPr>
          <p:cNvPr id="16" name="Line 1039"/>
          <p:cNvSpPr>
            <a:spLocks noChangeShapeType="1"/>
          </p:cNvSpPr>
          <p:nvPr/>
        </p:nvSpPr>
        <p:spPr bwMode="auto">
          <a:xfrm>
            <a:off x="5009065" y="2015543"/>
            <a:ext cx="0" cy="472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cs typeface="Courier New" pitchFamily="57" charset="0"/>
              </a:rPr>
              <a:t>wait()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cs typeface="Courier New" pitchFamily="57" charset="0"/>
              </a:rPr>
              <a:t>wait()</a:t>
            </a:r>
            <a:r>
              <a:rPr lang="en-US" dirty="0"/>
              <a:t> is also similar to </a:t>
            </a:r>
            <a:r>
              <a:rPr lang="en-US" b="1" dirty="0">
                <a:cs typeface="Courier New" pitchFamily="57" charset="0"/>
              </a:rPr>
              <a:t>yield()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Both take the current thread off the execution stack and force it to be rescheduled</a:t>
            </a:r>
          </a:p>
          <a:p>
            <a:r>
              <a:rPr lang="en-US" dirty="0"/>
              <a:t>However, </a:t>
            </a:r>
            <a:r>
              <a:rPr lang="en-US" b="1" dirty="0">
                <a:cs typeface="Courier New" pitchFamily="57" charset="0"/>
              </a:rPr>
              <a:t>wait()</a:t>
            </a:r>
            <a:r>
              <a:rPr lang="en-US" dirty="0"/>
              <a:t> is not automatically put back into the scheduler queue</a:t>
            </a:r>
          </a:p>
          <a:p>
            <a:pPr lvl="1"/>
            <a:r>
              <a:rPr lang="en-US" b="1" dirty="0">
                <a:cs typeface="Courier New" pitchFamily="57" charset="0"/>
              </a:rPr>
              <a:t>notify()</a:t>
            </a:r>
            <a:r>
              <a:rPr lang="en-US" dirty="0"/>
              <a:t> must be called in order to get a thread back into the scheduler’s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810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notify() and </a:t>
            </a:r>
            <a:r>
              <a:rPr lang="en-US" dirty="0" err="1"/>
              <a:t>notifyAll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3183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need to the clock</a:t>
            </a:r>
          </a:p>
          <a:p>
            <a:r>
              <a:rPr lang="en-US" dirty="0"/>
              <a:t>Similar to wait() method:</a:t>
            </a:r>
          </a:p>
          <a:p>
            <a:r>
              <a:rPr lang="en-US" dirty="0"/>
              <a:t>The current thread should have acquired a lock on this object before calling notify() or </a:t>
            </a:r>
            <a:r>
              <a:rPr lang="en-US" dirty="0" err="1"/>
              <a:t>notifyAll</a:t>
            </a:r>
            <a:r>
              <a:rPr lang="en-US" dirty="0"/>
              <a:t>()</a:t>
            </a:r>
          </a:p>
          <a:p>
            <a:r>
              <a:rPr lang="en-US" dirty="0"/>
              <a:t>Otherwise: </a:t>
            </a:r>
            <a:r>
              <a:rPr lang="en-US" b="1" dirty="0" err="1"/>
              <a:t>IllegalMonitorStateException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dirty="0"/>
              <a:t>the task calling </a:t>
            </a:r>
            <a:r>
              <a:rPr lang="en-US" b="1" dirty="0"/>
              <a:t>wait( )</a:t>
            </a:r>
            <a:r>
              <a:rPr lang="en-US" dirty="0"/>
              <a:t>, </a:t>
            </a:r>
            <a:r>
              <a:rPr lang="en-US" b="1" dirty="0"/>
              <a:t>notify( )</a:t>
            </a:r>
            <a:r>
              <a:rPr lang="en-US" dirty="0"/>
              <a:t>, or </a:t>
            </a:r>
            <a:r>
              <a:rPr lang="en-US" b="1" dirty="0" err="1"/>
              <a:t>notifyAll</a:t>
            </a:r>
            <a:r>
              <a:rPr lang="en-US" b="1" dirty="0"/>
              <a:t>( ) </a:t>
            </a:r>
            <a:r>
              <a:rPr lang="en-US" dirty="0"/>
              <a:t>must "own" (acquire) the lock for the object before it can call any of those methods.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07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notify() and </a:t>
            </a:r>
            <a:r>
              <a:rPr lang="en-US" dirty="0" err="1"/>
              <a:t>notifyAll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113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need to the clock</a:t>
            </a:r>
          </a:p>
          <a:p>
            <a:r>
              <a:rPr lang="en-US" dirty="0"/>
              <a:t>Similar to wait() method:</a:t>
            </a:r>
          </a:p>
          <a:p>
            <a:r>
              <a:rPr lang="en-US" dirty="0"/>
              <a:t>The current thread should have acquired a lock on this object before calling notify() or </a:t>
            </a:r>
            <a:r>
              <a:rPr lang="en-US" dirty="0" err="1"/>
              <a:t>notifyAll</a:t>
            </a:r>
            <a:r>
              <a:rPr lang="en-US" dirty="0"/>
              <a:t>()</a:t>
            </a:r>
          </a:p>
          <a:p>
            <a:r>
              <a:rPr lang="en-US" dirty="0"/>
              <a:t>Otherwise: </a:t>
            </a:r>
            <a:r>
              <a:rPr lang="en-US" b="1" dirty="0" err="1"/>
              <a:t>IllegalMonitorStateException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r>
              <a:rPr lang="en-US" dirty="0"/>
              <a:t>the task calling </a:t>
            </a:r>
            <a:r>
              <a:rPr lang="en-US" b="1" dirty="0"/>
              <a:t>wait( )</a:t>
            </a:r>
            <a:r>
              <a:rPr lang="en-US" dirty="0"/>
              <a:t>, </a:t>
            </a:r>
            <a:r>
              <a:rPr lang="en-US" b="1" dirty="0"/>
              <a:t>notify( )</a:t>
            </a:r>
            <a:r>
              <a:rPr lang="en-US" dirty="0"/>
              <a:t>, or </a:t>
            </a:r>
            <a:r>
              <a:rPr lang="en-US" b="1" dirty="0" err="1"/>
              <a:t>notifyAll</a:t>
            </a:r>
            <a:r>
              <a:rPr lang="en-US" b="1" dirty="0"/>
              <a:t>( ) </a:t>
            </a:r>
            <a:r>
              <a:rPr lang="en-US" dirty="0"/>
              <a:t>must "own" (acquire) the lock for the object before it can call any of those methods.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wait() and the 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object lock is released during the </a:t>
            </a:r>
            <a:r>
              <a:rPr lang="en-US" b="1" dirty="0"/>
              <a:t>wait( 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48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560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Thread-safe Classes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</a:t>
            </a:r>
            <a:r>
              <a:rPr lang="en-US" dirty="0" err="1"/>
              <a:t>StringBuffer</a:t>
            </a:r>
            <a:r>
              <a:rPr lang="en-US" dirty="0"/>
              <a:t> is thread-safe</a:t>
            </a:r>
          </a:p>
          <a:p>
            <a:pPr lvl="2"/>
            <a:r>
              <a:rPr lang="en-US" dirty="0"/>
              <a:t> public </a:t>
            </a:r>
            <a:r>
              <a:rPr lang="en-US" b="1" dirty="0"/>
              <a:t>synchronized</a:t>
            </a:r>
            <a:r>
              <a:rPr lang="en-US" dirty="0"/>
              <a:t> </a:t>
            </a:r>
            <a:r>
              <a:rPr lang="en-US" dirty="0" err="1"/>
              <a:t>StringBuffer</a:t>
            </a:r>
            <a:r>
              <a:rPr lang="en-US" dirty="0"/>
              <a:t> append(String </a:t>
            </a:r>
            <a:r>
              <a:rPr lang="en-US" dirty="0" err="1"/>
              <a:t>str</a:t>
            </a:r>
            <a:r>
              <a:rPr lang="en-US" dirty="0"/>
              <a:t>){…}</a:t>
            </a:r>
          </a:p>
          <a:p>
            <a:pPr lvl="1"/>
            <a:r>
              <a:rPr lang="en-US" dirty="0"/>
              <a:t>and </a:t>
            </a:r>
            <a:r>
              <a:rPr lang="en-US" dirty="0" err="1"/>
              <a:t>StringBuilder</a:t>
            </a:r>
            <a:r>
              <a:rPr lang="en-US" dirty="0"/>
              <a:t> is NOT thread-safe</a:t>
            </a:r>
          </a:p>
          <a:p>
            <a:pPr lvl="2"/>
            <a:r>
              <a:rPr lang="en-US" dirty="0"/>
              <a:t> public </a:t>
            </a:r>
            <a:r>
              <a:rPr lang="en-US" dirty="0" err="1"/>
              <a:t>StringBuilder</a:t>
            </a:r>
            <a:r>
              <a:rPr lang="en-US" dirty="0"/>
              <a:t> append(String </a:t>
            </a:r>
            <a:r>
              <a:rPr lang="en-US" dirty="0" err="1"/>
              <a:t>str</a:t>
            </a:r>
            <a:r>
              <a:rPr lang="en-US" dirty="0"/>
              <a:t>) {…}</a:t>
            </a:r>
          </a:p>
          <a:p>
            <a:endParaRPr lang="en-US" dirty="0"/>
          </a:p>
          <a:p>
            <a:r>
              <a:rPr lang="en-US" dirty="0"/>
              <a:t>Threading Problems</a:t>
            </a:r>
          </a:p>
          <a:p>
            <a:pPr lvl="1"/>
            <a:r>
              <a:rPr lang="en-US" dirty="0"/>
              <a:t>Starvation</a:t>
            </a:r>
          </a:p>
          <a:p>
            <a:pPr lvl="1"/>
            <a:r>
              <a:rPr lang="en-US" dirty="0"/>
              <a:t>Deadlock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03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Producer/Consumer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producer–consumer problem </a:t>
            </a:r>
          </a:p>
          <a:p>
            <a:r>
              <a:rPr lang="en-US" dirty="0"/>
              <a:t>is a classic example of a multi-process synchronization problem</a:t>
            </a:r>
          </a:p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two processes, the producer and the consumer, </a:t>
            </a:r>
          </a:p>
          <a:p>
            <a:pPr lvl="1"/>
            <a:r>
              <a:rPr lang="en-US"/>
              <a:t>who share a common, fixed-size buffer used as a queue.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53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Java How to Program (9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 err="1"/>
              <a:t>Deitel</a:t>
            </a:r>
            <a:r>
              <a:rPr lang="en-US" dirty="0"/>
              <a:t> &amp; </a:t>
            </a:r>
            <a:r>
              <a:rPr lang="en-US" dirty="0" err="1"/>
              <a:t>Deitel</a:t>
            </a:r>
            <a:endParaRPr lang="en-US" dirty="0"/>
          </a:p>
          <a:p>
            <a:r>
              <a:rPr lang="en-US" dirty="0"/>
              <a:t>Thinking in Java (Fourth Edition)</a:t>
            </a:r>
          </a:p>
          <a:p>
            <a:pPr lvl="1"/>
            <a:r>
              <a:rPr lang="en-US" dirty="0"/>
              <a:t>Bruce </a:t>
            </a:r>
            <a:r>
              <a:rPr lang="en-US" dirty="0" err="1"/>
              <a:t>Eckel</a:t>
            </a:r>
            <a:endParaRPr lang="en-US" dirty="0"/>
          </a:p>
          <a:p>
            <a:r>
              <a:rPr lang="en-US">
                <a:hlinkClick r:id="rId2"/>
              </a:rPr>
              <a:t>Java cup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881" y="2366963"/>
            <a:ext cx="3424237" cy="3424237"/>
          </a:xfrm>
        </p:spPr>
      </p:pic>
    </p:spTree>
    <p:extLst>
      <p:ext uri="{BB962C8B-B14F-4D97-AF65-F5344CB8AC3E}">
        <p14:creationId xmlns:p14="http://schemas.microsoft.com/office/powerpoint/2010/main" val="387532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671022" y="1852643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CPU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045172" y="2400320"/>
            <a:ext cx="78486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Ctr="1"/>
          <a:lstStyle/>
          <a:p>
            <a:endParaRPr lang="en-US" b="0" u="none">
              <a:solidFill>
                <a:schemeClr val="tx1"/>
              </a:solidFill>
              <a:latin typeface="Comic Sans MS" pitchFamily="74" charset="0"/>
              <a:cs typeface="Times New Roman (Hebrew)" charset="-79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426172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Process 1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159972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Process 3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331172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Process 2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988772" y="2681318"/>
            <a:ext cx="14478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Process 4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312372" y="2757518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main</a:t>
            </a: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312372" y="3519518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run</a:t>
            </a: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6388572" y="5119718"/>
            <a:ext cx="1066800" cy="6096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0" u="none">
                <a:solidFill>
                  <a:schemeClr val="tx1"/>
                </a:solidFill>
                <a:latin typeface="Comic Sans MS" pitchFamily="74" charset="0"/>
                <a:cs typeface="Times New Roman (Hebrew)" charset="-79"/>
              </a:rPr>
              <a:t>GC</a:t>
            </a:r>
          </a:p>
        </p:txBody>
      </p:sp>
    </p:spTree>
    <p:extLst>
      <p:ext uri="{BB962C8B-B14F-4D97-AF65-F5344CB8AC3E}">
        <p14:creationId xmlns:p14="http://schemas.microsoft.com/office/powerpoint/2010/main" val="1868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Threads Good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To maintain responsiveness of an application during a long running task.</a:t>
            </a:r>
          </a:p>
          <a:p>
            <a:r>
              <a:rPr lang="en-US" dirty="0"/>
              <a:t>To enable cancellation of separable tasks.</a:t>
            </a:r>
          </a:p>
          <a:p>
            <a:r>
              <a:rPr lang="en-US" dirty="0"/>
              <a:t>Some problems are intrinsically parallel.</a:t>
            </a:r>
          </a:p>
          <a:p>
            <a:r>
              <a:rPr lang="en-US" dirty="0"/>
              <a:t>To monitor status of some resource (DB).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8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90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Multi-Processor Systems</a:t>
            </a:r>
          </a:p>
          <a:p>
            <a:r>
              <a:rPr lang="en-US" dirty="0"/>
              <a:t>Multi-core CPUs</a:t>
            </a:r>
          </a:p>
          <a:p>
            <a:pPr lvl="1"/>
            <a:r>
              <a:rPr lang="en-US" dirty="0"/>
              <a:t>Dual core</a:t>
            </a:r>
          </a:p>
          <a:p>
            <a:pPr lvl="1"/>
            <a:r>
              <a:rPr lang="en-US" dirty="0"/>
              <a:t>Core2duo</a:t>
            </a:r>
          </a:p>
          <a:p>
            <a:pPr lvl="1"/>
            <a:r>
              <a:rPr lang="en-US" dirty="0"/>
              <a:t>Corei7, corei5</a:t>
            </a:r>
          </a:p>
          <a:p>
            <a:r>
              <a:rPr lang="en-US" dirty="0"/>
              <a:t>Even with no multi-core processors, Multithreading is useful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I/O bounded tasks</a:t>
            </a:r>
          </a:p>
          <a:p>
            <a:pPr lvl="2"/>
            <a:r>
              <a:rPr lang="en-US" dirty="0"/>
              <a:t>Responsive UI</a:t>
            </a:r>
          </a:p>
          <a:p>
            <a:pPr lvl="2"/>
            <a:r>
              <a:rPr lang="en-US" dirty="0"/>
              <a:t>Simulated multi-threading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 languages have no built-in mechanism for </a:t>
            </a:r>
            <a:r>
              <a:rPr lang="en-US" dirty="0" err="1"/>
              <a:t>muli</a:t>
            </a:r>
            <a:r>
              <a:rPr lang="en-US" dirty="0"/>
              <a:t>-threading</a:t>
            </a:r>
          </a:p>
          <a:p>
            <a:pPr lvl="1"/>
            <a:r>
              <a:rPr lang="en-US" dirty="0"/>
              <a:t>C, C++, …</a:t>
            </a:r>
          </a:p>
          <a:p>
            <a:pPr lvl="2"/>
            <a:r>
              <a:rPr lang="en-US" dirty="0"/>
              <a:t>QT as a solution</a:t>
            </a:r>
          </a:p>
          <a:p>
            <a:r>
              <a:rPr lang="en-US" dirty="0"/>
              <a:t>OS-dependent libraries</a:t>
            </a:r>
          </a:p>
          <a:p>
            <a:pPr lvl="1"/>
            <a:r>
              <a:rPr lang="en-US" dirty="0" err="1"/>
              <a:t>pthread</a:t>
            </a:r>
            <a:r>
              <a:rPr lang="en-US" dirty="0"/>
              <a:t> in </a:t>
            </a:r>
            <a:r>
              <a:rPr lang="en-US" dirty="0" err="1"/>
              <a:t>linux</a:t>
            </a:r>
            <a:endParaRPr lang="en-US" dirty="0"/>
          </a:p>
          <a:p>
            <a:pPr lvl="1"/>
            <a:r>
              <a:rPr lang="en-US" dirty="0"/>
              <a:t>Windows API</a:t>
            </a:r>
          </a:p>
          <a:p>
            <a:r>
              <a:rPr lang="en-US" dirty="0"/>
              <a:t>Java has multi-threading in its core language</a:t>
            </a:r>
          </a:p>
          <a:p>
            <a:pPr lvl="1"/>
            <a:r>
              <a:rPr lang="en-US" dirty="0"/>
              <a:t>Pros and cons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826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2804</TotalTime>
  <Words>1822</Words>
  <Application>Microsoft Office PowerPoint</Application>
  <PresentationFormat>Widescreen</PresentationFormat>
  <Paragraphs>404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Comic Sans MS</vt:lpstr>
      <vt:lpstr>Courier New</vt:lpstr>
      <vt:lpstr>Monotype Sorts</vt:lpstr>
      <vt:lpstr>Tahoma</vt:lpstr>
      <vt:lpstr>Times New Roman</vt:lpstr>
      <vt:lpstr>Times New Roman (Hebrew)</vt:lpstr>
      <vt:lpstr>Tw Cen MT</vt:lpstr>
      <vt:lpstr>Wingdings</vt:lpstr>
      <vt:lpstr>Droplet</vt:lpstr>
      <vt:lpstr>Advanced Programming</vt:lpstr>
      <vt:lpstr>Agenda</vt:lpstr>
      <vt:lpstr>Sequential Programming</vt:lpstr>
      <vt:lpstr>Multitasking and Multithreading</vt:lpstr>
      <vt:lpstr>Concurrency vs. Parallelism</vt:lpstr>
      <vt:lpstr>Threads and Processes</vt:lpstr>
      <vt:lpstr>What are Threads Good For?</vt:lpstr>
      <vt:lpstr>Parallel Processing</vt:lpstr>
      <vt:lpstr>Language Support</vt:lpstr>
      <vt:lpstr>Application Thread</vt:lpstr>
      <vt:lpstr>Multiple Threads in an Application</vt:lpstr>
      <vt:lpstr>Creating Threads</vt:lpstr>
      <vt:lpstr>Extending Thread</vt:lpstr>
      <vt:lpstr>Thread Methods</vt:lpstr>
      <vt:lpstr>Thread Methods</vt:lpstr>
      <vt:lpstr>Implementing Runnable</vt:lpstr>
      <vt:lpstr>A Runnable Object</vt:lpstr>
      <vt:lpstr>Starting the Threads</vt:lpstr>
      <vt:lpstr>Scheduling Threads</vt:lpstr>
      <vt:lpstr>More Thread States</vt:lpstr>
      <vt:lpstr>Thread State Diagram</vt:lpstr>
      <vt:lpstr>PowerPoint Presentation</vt:lpstr>
      <vt:lpstr>Running the Threads</vt:lpstr>
      <vt:lpstr>Output</vt:lpstr>
      <vt:lpstr>GUI Example</vt:lpstr>
      <vt:lpstr>UnresponsiveUI</vt:lpstr>
      <vt:lpstr>UnresponsiveUI (2)</vt:lpstr>
      <vt:lpstr>ResponsiveUI</vt:lpstr>
      <vt:lpstr>Java Scheduling</vt:lpstr>
      <vt:lpstr>Thread Priority</vt:lpstr>
      <vt:lpstr>Thread Priority (2)</vt:lpstr>
      <vt:lpstr>Thread Priority (3)</vt:lpstr>
      <vt:lpstr>Some Notes</vt:lpstr>
      <vt:lpstr>Daemon Threads</vt:lpstr>
      <vt:lpstr>Concurrency</vt:lpstr>
      <vt:lpstr>Concurrency</vt:lpstr>
      <vt:lpstr>Race Condition</vt:lpstr>
      <vt:lpstr>Race Condition Example</vt:lpstr>
      <vt:lpstr>Monitors</vt:lpstr>
      <vt:lpstr>Monitor (cont.)</vt:lpstr>
      <vt:lpstr>Critical Section</vt:lpstr>
      <vt:lpstr>Example</vt:lpstr>
      <vt:lpstr>Static Synchronized Methods</vt:lpstr>
      <vt:lpstr>Synchronized Statements</vt:lpstr>
      <vt:lpstr>Two Identical Methods </vt:lpstr>
      <vt:lpstr>Join()</vt:lpstr>
      <vt:lpstr>Wait and Notify</vt:lpstr>
      <vt:lpstr>The wait() Method</vt:lpstr>
      <vt:lpstr>The wait() Method</vt:lpstr>
      <vt:lpstr>The wait() Method</vt:lpstr>
      <vt:lpstr>notify() and notifyAll()</vt:lpstr>
      <vt:lpstr>notify() and notifyAll()</vt:lpstr>
      <vt:lpstr>wait() and the Lock</vt:lpstr>
      <vt:lpstr>Some Notes</vt:lpstr>
      <vt:lpstr>Example: Producer/Consumer</vt:lpstr>
      <vt:lpstr>References</vt:lpstr>
      <vt:lpstr>Any Question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Windows User</dc:creator>
  <cp:lastModifiedBy>Microsoft account</cp:lastModifiedBy>
  <cp:revision>444</cp:revision>
  <dcterms:created xsi:type="dcterms:W3CDTF">2017-09-09T03:23:22Z</dcterms:created>
  <dcterms:modified xsi:type="dcterms:W3CDTF">2021-05-18T07:17:27Z</dcterms:modified>
</cp:coreProperties>
</file>