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273" r:id="rId45"/>
    <p:sldId id="27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JAVACUP.ir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Contents redistribution is allowed if JAVACUP is noted as the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04233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&lt; E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printArray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( E[]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inputArray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){…}</a:t>
            </a:r>
          </a:p>
          <a:p>
            <a:endParaRPr lang="en-US" sz="2800" dirty="0"/>
          </a:p>
          <a:p>
            <a:r>
              <a:rPr lang="en-US" sz="2800" dirty="0"/>
              <a:t>Restricting possible types</a:t>
            </a:r>
          </a:p>
          <a:p>
            <a:r>
              <a:rPr lang="en-US" sz="2800" dirty="0"/>
              <a:t>Compile-time type checking</a:t>
            </a:r>
          </a:p>
          <a:p>
            <a:pPr lvl="3"/>
            <a:endParaRPr lang="en-US" dirty="0"/>
          </a:p>
          <a:p>
            <a:r>
              <a:rPr lang="en-US" sz="2800" dirty="0" err="1"/>
              <a:t>printArray</a:t>
            </a:r>
            <a:r>
              <a:rPr lang="en-US" sz="2800" dirty="0"/>
              <a:t>(</a:t>
            </a:r>
            <a:r>
              <a:rPr lang="en-US" sz="2800" dirty="0" err="1"/>
              <a:t>stringArray</a:t>
            </a:r>
            <a:r>
              <a:rPr lang="en-US" sz="2800" dirty="0"/>
              <a:t>) brings</a:t>
            </a:r>
          </a:p>
          <a:p>
            <a:pPr lvl="1"/>
            <a:r>
              <a:rPr lang="en-US" dirty="0"/>
              <a:t>Compiler Error</a:t>
            </a:r>
          </a:p>
          <a:p>
            <a:pPr lvl="1"/>
            <a:r>
              <a:rPr lang="en-US" dirty="0"/>
              <a:t>or exception?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15322" y="2367093"/>
            <a:ext cx="3357586" cy="500066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parameter as the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848" y="1936084"/>
            <a:ext cx="850112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3414" y="4650728"/>
            <a:ext cx="7945478" cy="157163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45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Stack&lt;T&gt;{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push(T s);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T pop();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Stack&lt;String&gt;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stringStack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new ...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stringStack.push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(“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salam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”);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stringStack.pop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4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5229" y="246720"/>
            <a:ext cx="88679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Stack&lt;E &gt;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E[]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number of elements in the stack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location of the top element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push(E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pushValue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- 1)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if stack is full 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	throw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FullStackException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C0"/>
                </a:solidFill>
                <a:latin typeface="Courier New"/>
              </a:rPr>
              <a:t>			elements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[++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pushValue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 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 pop()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== -1)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if stack is empty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	throw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EmptyStackException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--];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Stack()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		size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10; </a:t>
            </a:r>
          </a:p>
          <a:p>
            <a:pPr>
              <a:buNone/>
            </a:pPr>
            <a:r>
              <a:rPr lang="en-US" b="1" dirty="0">
                <a:solidFill>
                  <a:srgbClr val="0000C0"/>
                </a:solidFill>
                <a:latin typeface="Courier New"/>
              </a:rPr>
              <a:t>			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-1; </a:t>
            </a:r>
          </a:p>
          <a:p>
            <a:pPr>
              <a:buNone/>
            </a:pPr>
            <a:r>
              <a:rPr lang="en-US" b="1" dirty="0">
                <a:solidFill>
                  <a:srgbClr val="0000C0"/>
                </a:solidFill>
                <a:latin typeface="Courier New"/>
              </a:rPr>
              <a:t>			elements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u="sng" dirty="0">
                <a:solidFill>
                  <a:srgbClr val="000000"/>
                </a:solidFill>
                <a:latin typeface="Courier New"/>
              </a:rPr>
              <a:t>(E[]) </a:t>
            </a:r>
            <a:r>
              <a:rPr lang="en-US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urier New"/>
              </a:rPr>
              <a:t> Object[</a:t>
            </a:r>
            <a:r>
              <a:rPr lang="en-US" b="1" u="sng" dirty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b="1" u="sng" dirty="0">
                <a:solidFill>
                  <a:srgbClr val="000000"/>
                </a:solidFill>
                <a:latin typeface="Courier New"/>
              </a:rPr>
              <a:t>];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6413" y="6063697"/>
            <a:ext cx="17267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 note,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Stack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75449"/>
            <a:ext cx="10363826" cy="452024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Stack&lt;String&gt; stack1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Stack&lt;String&gt;();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stack1.push(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"first"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stack1.push(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"second"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(stack1.pop());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(stack1.pop());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Stack&lt;Integer&gt; stack2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Stack&lt;Integer&gt;();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stack2.push(1);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stack2.push(2);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(stack2.pop());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(stack2.pop());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4512" y="1857364"/>
            <a:ext cx="1324413" cy="500066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70770" y="1857364"/>
            <a:ext cx="1116294" cy="500066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4512" y="4321975"/>
            <a:ext cx="1324414" cy="500066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7442" y="4321975"/>
            <a:ext cx="1238415" cy="500066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Stack&lt;String&gt; stack1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Stack&lt;String&gt;();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stack1.</a:t>
            </a:r>
            <a:r>
              <a:rPr lang="en-US" b="1" u="sng" dirty="0">
                <a:solidFill>
                  <a:srgbClr val="000000"/>
                </a:solidFill>
                <a:latin typeface="Courier New"/>
              </a:rPr>
              <a:t>push(</a:t>
            </a:r>
            <a:r>
              <a:rPr lang="en-US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urier New"/>
              </a:rPr>
              <a:t> Integer(2));</a:t>
            </a:r>
          </a:p>
          <a:p>
            <a:pPr>
              <a:buNone/>
            </a:pPr>
            <a:endParaRPr lang="en-US" b="1" u="sng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/>
              <a:t>Compile-time error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7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29728" y="71438"/>
            <a:ext cx="10550106" cy="6429420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Stack&lt;E extends Student&gt;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E[]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00" b="1" dirty="0" smtClean="0">
                <a:solidFill>
                  <a:srgbClr val="3F7F5F"/>
                </a:solidFill>
                <a:latin typeface="Courier New"/>
              </a:rPr>
              <a:t>// number of elements in the stack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00" b="1" dirty="0" smtClean="0">
                <a:solidFill>
                  <a:srgbClr val="3F7F5F"/>
                </a:solidFill>
                <a:latin typeface="Courier New"/>
              </a:rPr>
              <a:t>// location of the top element</a:t>
            </a:r>
          </a:p>
          <a:p>
            <a:pPr>
              <a:buFont typeface="Arial" panose="020B0604020202020204" pitchFamily="34" charset="0"/>
              <a:buNone/>
            </a:pPr>
            <a:endParaRPr lang="en-US" sz="1600" b="1" dirty="0" smtClean="0"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push(E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pushValue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- 1) </a:t>
            </a:r>
            <a:r>
              <a:rPr lang="en-US" sz="1600" b="1" dirty="0" smtClean="0">
                <a:solidFill>
                  <a:srgbClr val="3F7F5F"/>
                </a:solidFill>
                <a:latin typeface="Courier New"/>
              </a:rPr>
              <a:t>// if stack is full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	throw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FullStackException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			elements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[++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pushValue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} </a:t>
            </a:r>
          </a:p>
          <a:p>
            <a:pPr>
              <a:buFont typeface="Arial" panose="020B0604020202020204" pitchFamily="34" charset="0"/>
              <a:buNone/>
            </a:pPr>
            <a:endParaRPr lang="en-US" sz="1600" b="1" dirty="0" smtClean="0"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E pop()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== -1) </a:t>
            </a:r>
            <a:r>
              <a:rPr lang="en-US" sz="1600" b="1" dirty="0" smtClean="0">
                <a:solidFill>
                  <a:srgbClr val="3F7F5F"/>
                </a:solidFill>
                <a:latin typeface="Courier New"/>
              </a:rPr>
              <a:t>// if stack is 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	throw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EmptyStackException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top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--];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Stack()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			size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10;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			top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-1;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			elements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u="sng" dirty="0" smtClean="0">
                <a:solidFill>
                  <a:srgbClr val="000000"/>
                </a:solidFill>
                <a:latin typeface="Courier New"/>
              </a:rPr>
              <a:t>(E[]) </a:t>
            </a:r>
            <a:r>
              <a:rPr lang="en-US" sz="1600" b="1" u="sng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u="sng" dirty="0" smtClean="0">
                <a:solidFill>
                  <a:srgbClr val="000000"/>
                </a:solidFill>
                <a:latin typeface="Courier New"/>
              </a:rPr>
              <a:t> Student[</a:t>
            </a:r>
            <a:r>
              <a:rPr lang="en-US" sz="1600" b="1" u="sng" dirty="0" smtClean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sz="1600" b="1" u="sng" dirty="0" smtClean="0">
                <a:solidFill>
                  <a:srgbClr val="000000"/>
                </a:solidFill>
                <a:latin typeface="Courier New"/>
              </a:rPr>
              <a:t>];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970363" y="77505"/>
            <a:ext cx="285752" cy="357190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2350" y="532580"/>
            <a:ext cx="285752" cy="357190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58177" y="77505"/>
            <a:ext cx="285752" cy="357190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8327" y="2818201"/>
            <a:ext cx="285752" cy="357190"/>
          </a:xfrm>
          <a:prstGeom prst="ellipse">
            <a:avLst/>
          </a:prstGeom>
          <a:solidFill>
            <a:srgbClr val="C00000">
              <a:alpha val="1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3063" y="6131526"/>
            <a:ext cx="17267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 note, later….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4562" y="4043503"/>
            <a:ext cx="4736568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54680"/>
            <a:ext cx="10363826" cy="43304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Generic classes and methods can be used without type parameter</a:t>
            </a:r>
          </a:p>
          <a:p>
            <a:r>
              <a:rPr lang="en-US" dirty="0"/>
              <a:t>Stack&lt;String&gt; s = new Stack&lt;String&gt;(); </a:t>
            </a:r>
          </a:p>
          <a:p>
            <a:pPr lvl="1"/>
            <a:r>
              <a:rPr lang="en-US" dirty="0"/>
              <a:t>String as type parameter</a:t>
            </a:r>
          </a:p>
          <a:p>
            <a:pPr lvl="1"/>
            <a:r>
              <a:rPr lang="en-US" dirty="0" err="1"/>
              <a:t>s.push</a:t>
            </a:r>
            <a:r>
              <a:rPr lang="en-US" dirty="0"/>
              <a:t>(“</a:t>
            </a:r>
            <a:r>
              <a:rPr lang="en-US" dirty="0" err="1"/>
              <a:t>salam</a:t>
            </a:r>
            <a:r>
              <a:rPr lang="en-US" dirty="0"/>
              <a:t>”);</a:t>
            </a:r>
          </a:p>
          <a:p>
            <a:pPr lvl="1"/>
            <a:r>
              <a:rPr lang="en-US" dirty="0" err="1"/>
              <a:t>s.push</a:t>
            </a:r>
            <a:r>
              <a:rPr lang="en-US" dirty="0"/>
              <a:t>(new Integer(12)); </a:t>
            </a:r>
            <a:r>
              <a:rPr lang="en-US" dirty="0">
                <a:sym typeface="Wingdings" pitchFamily="2" charset="2"/>
              </a:rPr>
              <a:t> Compiler Error</a:t>
            </a:r>
            <a:endParaRPr lang="en-US" dirty="0"/>
          </a:p>
          <a:p>
            <a:r>
              <a:rPr lang="en-US" dirty="0"/>
              <a:t>Stack </a:t>
            </a:r>
            <a:r>
              <a:rPr lang="en-US" dirty="0" err="1"/>
              <a:t>objectStack</a:t>
            </a:r>
            <a:r>
              <a:rPr lang="en-US" dirty="0"/>
              <a:t> = new Stack(); </a:t>
            </a:r>
          </a:p>
          <a:p>
            <a:pPr lvl="1"/>
            <a:r>
              <a:rPr lang="en-US" dirty="0"/>
              <a:t>no type parameter</a:t>
            </a:r>
          </a:p>
          <a:p>
            <a:pPr lvl="1"/>
            <a:r>
              <a:rPr lang="en-US" dirty="0" err="1"/>
              <a:t>s.push</a:t>
            </a:r>
            <a:r>
              <a:rPr lang="en-US" dirty="0"/>
              <a:t>(“</a:t>
            </a:r>
            <a:r>
              <a:rPr lang="en-US" dirty="0" err="1"/>
              <a:t>salam</a:t>
            </a:r>
            <a:r>
              <a:rPr lang="en-US" dirty="0"/>
              <a:t>”);</a:t>
            </a:r>
          </a:p>
          <a:p>
            <a:pPr lvl="1"/>
            <a:r>
              <a:rPr lang="en-US" dirty="0" err="1"/>
              <a:t>s.push</a:t>
            </a:r>
            <a:r>
              <a:rPr lang="en-US" dirty="0"/>
              <a:t>(new Integer(12));</a:t>
            </a:r>
          </a:p>
          <a:p>
            <a:pPr lvl="1"/>
            <a:r>
              <a:rPr lang="en-US" dirty="0" err="1"/>
              <a:t>s.push</a:t>
            </a:r>
            <a:r>
              <a:rPr lang="en-US" dirty="0"/>
              <a:t>(new Student(“Ali </a:t>
            </a:r>
            <a:r>
              <a:rPr lang="en-US" dirty="0" err="1"/>
              <a:t>Alavi</a:t>
            </a:r>
            <a:r>
              <a:rPr lang="en-US" dirty="0"/>
              <a:t>”));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7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Generics in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Generics is a compile-time aspect</a:t>
            </a:r>
          </a:p>
          <a:p>
            <a:r>
              <a:rPr lang="en-US" dirty="0"/>
              <a:t>In runtime, there is no generic information</a:t>
            </a:r>
          </a:p>
          <a:p>
            <a:r>
              <a:rPr lang="en-US" dirty="0"/>
              <a:t>All generic classes and methods are translated with </a:t>
            </a:r>
            <a:r>
              <a:rPr lang="en-US" b="1" dirty="0"/>
              <a:t>raw types</a:t>
            </a:r>
          </a:p>
          <a:p>
            <a:r>
              <a:rPr lang="en-US" dirty="0"/>
              <a:t>Byte code has no information about generics</a:t>
            </a:r>
          </a:p>
          <a:p>
            <a:r>
              <a:rPr lang="en-US" dirty="0"/>
              <a:t>Only raw types in byte code</a:t>
            </a:r>
          </a:p>
          <a:p>
            <a:r>
              <a:rPr lang="en-US" dirty="0"/>
              <a:t>This mechanism is named </a:t>
            </a:r>
            <a:r>
              <a:rPr lang="en-US" b="1" dirty="0"/>
              <a:t>erasure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3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the compiler translates generic method into Java bytecodes</a:t>
            </a:r>
          </a:p>
          <a:p>
            <a:r>
              <a:rPr lang="en-US" dirty="0"/>
              <a:t>It removes the type parameter section </a:t>
            </a:r>
          </a:p>
          <a:p>
            <a:r>
              <a:rPr lang="en-US" dirty="0"/>
              <a:t>It replaces the type parameters with actual types.</a:t>
            </a:r>
          </a:p>
          <a:p>
            <a:r>
              <a:rPr lang="en-US" dirty="0"/>
              <a:t>This process is known as </a:t>
            </a:r>
            <a:r>
              <a:rPr lang="en-US" b="1" dirty="0"/>
              <a:t>erasure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  <a:p>
            <a:r>
              <a:rPr lang="en-US" dirty="0"/>
              <a:t>Generic Classes</a:t>
            </a:r>
          </a:p>
          <a:p>
            <a:r>
              <a:rPr lang="en-US" dirty="0"/>
              <a:t>Generics and Inheritance</a:t>
            </a:r>
          </a:p>
          <a:p>
            <a:r>
              <a:rPr lang="en-US" dirty="0"/>
              <a:t>Erasure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7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576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Stack&lt;T&gt;{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		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push(T s){...}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		T pop()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{...}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/>
              <a:t>Is translated to 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push(Object s){...}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Object pop()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{...}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Translated </a:t>
            </a:r>
            <a:r>
              <a:rPr lang="en-US" dirty="0"/>
              <a:t>to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217" y="2425356"/>
            <a:ext cx="7929618" cy="3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779" y="4168329"/>
            <a:ext cx="8072494" cy="25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71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&lt;E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u="sng" dirty="0">
                <a:solidFill>
                  <a:srgbClr val="000000"/>
                </a:solidFill>
                <a:latin typeface="Courier New"/>
              </a:rPr>
              <a:t>f(E </a:t>
            </a:r>
            <a:r>
              <a:rPr lang="en-US" sz="2400" b="1" u="sng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u="sng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u="sng" dirty="0">
                <a:solidFill>
                  <a:srgbClr val="000000"/>
                </a:solidFill>
                <a:latin typeface="Courier New"/>
              </a:rPr>
              <a:t>f(Number </a:t>
            </a:r>
            <a:r>
              <a:rPr lang="en-US" sz="2400" b="1" u="sng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400" b="1" u="sng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/>
              <a:t>Compiler Error : Method f(Number) has the same erasure f(Number) as another method in this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180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non-generic class can be inherited by a non-generic class</a:t>
            </a:r>
          </a:p>
          <a:p>
            <a:pPr lvl="1"/>
            <a:r>
              <a:rPr lang="en-US" dirty="0"/>
              <a:t>As we saw before learning generics</a:t>
            </a:r>
          </a:p>
          <a:p>
            <a:pPr lvl="8"/>
            <a:endParaRPr lang="en-US" dirty="0"/>
          </a:p>
          <a:p>
            <a:r>
              <a:rPr lang="en-US" dirty="0"/>
              <a:t>A generic class can be inherited from a non-generic class</a:t>
            </a:r>
          </a:p>
          <a:p>
            <a:pPr lvl="1"/>
            <a:r>
              <a:rPr lang="en-US" dirty="0"/>
              <a:t>Adding generality to classes</a:t>
            </a:r>
          </a:p>
          <a:p>
            <a:pPr lvl="8"/>
            <a:endParaRPr lang="en-US" dirty="0"/>
          </a:p>
          <a:p>
            <a:r>
              <a:rPr lang="en-US" dirty="0"/>
              <a:t>A non-generic class can be inherited from a generic class</a:t>
            </a:r>
          </a:p>
          <a:p>
            <a:pPr lvl="1"/>
            <a:r>
              <a:rPr lang="en-US" dirty="0"/>
              <a:t>Removing generality</a:t>
            </a:r>
          </a:p>
          <a:p>
            <a:pPr lvl="8"/>
            <a:endParaRPr lang="en-US" dirty="0"/>
          </a:p>
          <a:p>
            <a:r>
              <a:rPr lang="en-US" dirty="0"/>
              <a:t>A generic class can be inherited by a generic class</a:t>
            </a:r>
          </a:p>
          <a:p>
            <a:pPr lvl="8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5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GenericList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&lt;T&gt;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add(T t){...}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 get(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{...}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remove(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{...}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de-DE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/>
              </a:rPr>
              <a:t> GenericNumericList&lt;T </a:t>
            </a:r>
            <a:r>
              <a:rPr lang="de-DE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de-DE" b="1" dirty="0">
                <a:solidFill>
                  <a:srgbClr val="000000"/>
                </a:solidFill>
                <a:latin typeface="Courier New"/>
              </a:rPr>
              <a:t> Number&gt; </a:t>
            </a:r>
          </a:p>
          <a:p>
            <a:pPr>
              <a:buNone/>
            </a:pPr>
            <a:r>
              <a:rPr lang="de-DE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de-DE" b="1" dirty="0">
                <a:solidFill>
                  <a:srgbClr val="000000"/>
                </a:solidFill>
                <a:latin typeface="Courier New"/>
              </a:rPr>
              <a:t> GenericList&lt;T&gt;{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NonZeroIntegerList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GenericList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&lt;Integer&gt;{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add(Integer t)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(t==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|| t==0)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throw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RuntimeException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“Bad value"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 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.add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(t);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5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also create generic interfaces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Stack&lt;T&gt;{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	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push(T s);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		T pop();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endParaRPr lang="pt-BR" dirty="0"/>
          </a:p>
          <a:p>
            <a:r>
              <a:rPr lang="pt-BR" dirty="0"/>
              <a:t>No primitives as type parameters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9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8581"/>
            <a:ext cx="10363826" cy="4235569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MultipleType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&lt;T,K&gt;{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getT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setT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(T t) {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	this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t;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doSomthing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(K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k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T t){…}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MultipleType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&lt;String, Integer&gt; multiple = 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MultipleType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&lt;String, Integer&gt;();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multiple.doSomthing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(5,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947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not  instantiate generic classes</a:t>
            </a:r>
          </a:p>
          <a:p>
            <a:pPr>
              <a:buNone/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Stack&lt;T&gt;{</a:t>
            </a:r>
          </a:p>
          <a:p>
            <a:pPr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		T ref = </a:t>
            </a:r>
            <a:r>
              <a:rPr lang="en-US" sz="3200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u="sng" dirty="0">
                <a:solidFill>
                  <a:srgbClr val="000000"/>
                </a:solidFill>
                <a:latin typeface="Courier New"/>
              </a:rPr>
              <a:t> T();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/>
              <a:t>Syntax Error: </a:t>
            </a:r>
            <a:r>
              <a:rPr lang="en-US" b="1" u="sng" dirty="0">
                <a:solidFill>
                  <a:srgbClr val="C00000"/>
                </a:solidFill>
              </a:rPr>
              <a:t>Cannot instantiate the type T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0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not  instantiate generic classes</a:t>
            </a:r>
          </a:p>
          <a:p>
            <a:pPr>
              <a:buNone/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Stack&lt;T&gt;{</a:t>
            </a:r>
          </a:p>
          <a:p>
            <a:pPr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		T[] </a:t>
            </a:r>
            <a:r>
              <a:rPr lang="en-US" sz="3200" b="1" dirty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3200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u="sng" dirty="0">
                <a:solidFill>
                  <a:srgbClr val="000000"/>
                </a:solidFill>
                <a:latin typeface="Courier New"/>
              </a:rPr>
              <a:t> T[</a:t>
            </a:r>
            <a:r>
              <a:rPr lang="en-US" sz="3200" b="1" u="sng" dirty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sz="3200" b="1" u="sng" dirty="0">
                <a:solidFill>
                  <a:srgbClr val="000000"/>
                </a:solidFill>
                <a:latin typeface="Courier New"/>
              </a:rPr>
              <a:t>];</a:t>
            </a:r>
            <a:endParaRPr lang="en-US" sz="32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/>
              <a:t>Syntax Error: </a:t>
            </a:r>
            <a:r>
              <a:rPr lang="en-US" b="1" u="sng" dirty="0">
                <a:solidFill>
                  <a:srgbClr val="C00000"/>
                </a:solidFill>
              </a:rPr>
              <a:t>Cannot instantiate the type T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2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32116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You cannot create a generic array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Box&lt;T&gt;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Box(T 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x;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/>
              <a:t>Then, this line brings a compile error: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Box&lt;String&gt;[]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bsa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 Box&lt;String&gt;[3];</a:t>
            </a:r>
          </a:p>
          <a:p>
            <a:r>
              <a:rPr lang="en-US" sz="2400" dirty="0"/>
              <a:t>Why?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577" y="5952877"/>
            <a:ext cx="459654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Syntax Error: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Cannot </a:t>
            </a:r>
            <a:r>
              <a:rPr lang="en-US" dirty="0">
                <a:solidFill>
                  <a:srgbClr val="C00000"/>
                </a:solidFill>
              </a:rPr>
              <a:t>create a generic array of Box&lt;String&gt;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7591" y="5458113"/>
            <a:ext cx="3600400" cy="513348"/>
          </a:xfrm>
          <a:prstGeom prst="rect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0162" y="186008"/>
            <a:ext cx="6218733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919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Operations such as </a:t>
            </a:r>
            <a:r>
              <a:rPr lang="en-US" b="1" i="1" dirty="0" err="1"/>
              <a:t>instanceof</a:t>
            </a:r>
            <a:r>
              <a:rPr lang="en-US" dirty="0"/>
              <a:t> and </a:t>
            </a:r>
            <a:r>
              <a:rPr lang="en-US" b="1" i="1" dirty="0"/>
              <a:t>new</a:t>
            </a:r>
            <a:r>
              <a:rPr lang="en-US" dirty="0"/>
              <a:t> are runtime operations</a:t>
            </a:r>
          </a:p>
          <a:p>
            <a:r>
              <a:rPr lang="en-US" dirty="0"/>
              <a:t>They use a type at runtime</a:t>
            </a:r>
          </a:p>
          <a:p>
            <a:r>
              <a:rPr lang="en-US" dirty="0"/>
              <a:t>With </a:t>
            </a:r>
            <a:r>
              <a:rPr lang="en-US" b="1" dirty="0"/>
              <a:t>erasure</a:t>
            </a:r>
            <a:r>
              <a:rPr lang="en-US" dirty="0"/>
              <a:t> type information is removed at runtime</a:t>
            </a:r>
          </a:p>
          <a:p>
            <a:r>
              <a:rPr lang="en-US" dirty="0"/>
              <a:t>So these operations are </a:t>
            </a:r>
            <a:r>
              <a:rPr lang="en-US" b="1" dirty="0"/>
              <a:t>Meaningless</a:t>
            </a:r>
          </a:p>
          <a:p>
            <a:pPr lvl="1"/>
            <a:r>
              <a:rPr lang="en-US" dirty="0"/>
              <a:t>Although, they may be possible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671" y="5294487"/>
            <a:ext cx="8712968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T ref = </a:t>
            </a:r>
            <a:r>
              <a:rPr lang="en-US" sz="2200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u="sng" dirty="0">
                <a:solidFill>
                  <a:srgbClr val="000000"/>
                </a:solidFill>
                <a:latin typeface="Courier New"/>
              </a:rPr>
              <a:t> T();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</a:t>
            </a:r>
            <a:r>
              <a:rPr lang="en-US" sz="2200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 </a:t>
            </a:r>
            <a:r>
              <a:rPr lang="en-US" sz="2200" dirty="0">
                <a:sym typeface="Wingdings" pitchFamily="2" charset="2"/>
              </a:rPr>
              <a:t>impossible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which constructor?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T[]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u="sng" dirty="0">
                <a:solidFill>
                  <a:srgbClr val="000000"/>
                </a:solidFill>
                <a:latin typeface="Courier New"/>
              </a:rPr>
              <a:t> T[</a:t>
            </a:r>
            <a:r>
              <a:rPr lang="en-US" sz="2200" b="1" u="sng" dirty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sz="2200" b="1" u="sng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 Meaningless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/>
              </a:rPr>
              <a:t>Box&lt;String&gt;[]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bsa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200" b="1" u="sng" dirty="0">
                <a:solidFill>
                  <a:srgbClr val="000000"/>
                </a:solidFill>
                <a:latin typeface="Consolas"/>
              </a:rPr>
              <a:t> Box&lt;String&gt;[3];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sym typeface="Wingdings" pitchFamily="2" charset="2"/>
              </a:rPr>
              <a:t> </a:t>
            </a:r>
            <a:r>
              <a:rPr lang="en-US" sz="2200" dirty="0">
                <a:sym typeface="Wingdings" pitchFamily="2" charset="2"/>
              </a:rPr>
              <a:t> Meaningless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93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Java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992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Older versions: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&lt;String&gt; list = </a:t>
            </a:r>
            <a:r>
              <a:rPr lang="en-US" sz="2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&lt;String&gt;();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With Java 7: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&lt;String&gt; list =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endParaRPr lang="en-US" dirty="0"/>
          </a:p>
          <a:p>
            <a:r>
              <a:rPr lang="en-US" dirty="0"/>
              <a:t>Type information after </a:t>
            </a:r>
            <a:r>
              <a:rPr lang="en-US" sz="32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/>
              <a:t> are ignored.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List&lt;Map&lt;Long, Set&lt;Integer&gt;&gt;&gt; list = </a:t>
            </a:r>
            <a:r>
              <a:rPr lang="en-US" sz="2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&lt;&gt;();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04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Wildcards as type parameters</a:t>
            </a:r>
          </a:p>
          <a:p>
            <a:r>
              <a:rPr lang="en-US" dirty="0"/>
              <a:t>Java generics vs. C++ templates</a:t>
            </a:r>
          </a:p>
          <a:p>
            <a:pPr lvl="1"/>
            <a:r>
              <a:rPr lang="en-US" dirty="0"/>
              <a:t>Erasure is different in these languages</a:t>
            </a:r>
          </a:p>
          <a:p>
            <a:r>
              <a:rPr lang="en-US" dirty="0"/>
              <a:t>Type Argument inference</a:t>
            </a:r>
          </a:p>
          <a:p>
            <a:r>
              <a:rPr lang="en-US" dirty="0"/>
              <a:t>More on erasure </a:t>
            </a:r>
          </a:p>
          <a:p>
            <a:endParaRPr lang="en-US" dirty="0"/>
          </a:p>
          <a:p>
            <a:r>
              <a:rPr lang="en-US" dirty="0"/>
              <a:t>TIJ is so better than </a:t>
            </a:r>
            <a:r>
              <a:rPr lang="en-US" dirty="0" err="1"/>
              <a:t>Deitel</a:t>
            </a:r>
            <a:r>
              <a:rPr lang="en-US" dirty="0"/>
              <a:t> in generics chapter</a:t>
            </a:r>
          </a:p>
          <a:p>
            <a:pPr lvl="1"/>
            <a:r>
              <a:rPr lang="en-US" dirty="0"/>
              <a:t>More Depth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09421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wow(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&lt;String&gt; list)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Method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method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list.getClass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getMethod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"add"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Object.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method.invoke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(list,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Integer(2));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>
              <a:latin typeface="Courier New"/>
            </a:endParaRP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[])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&lt;String&gt; s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&lt;String&gt;();</a:t>
            </a:r>
          </a:p>
          <a:p>
            <a:pPr>
              <a:buNone/>
            </a:pPr>
            <a:r>
              <a:rPr lang="en-US" sz="1800" i="1" dirty="0">
                <a:solidFill>
                  <a:srgbClr val="000000"/>
                </a:solidFill>
                <a:latin typeface="Courier New"/>
              </a:rPr>
              <a:t>	wow(s);</a:t>
            </a:r>
          </a:p>
          <a:p>
            <a:pPr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Object string : s)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(string);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663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 f(Object o){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 f(Object o){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salam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3000" dirty="0" err="1"/>
              <a:t>B.f</a:t>
            </a:r>
            <a:r>
              <a:rPr lang="en-US" sz="3000" dirty="0"/>
              <a:t>() overrides </a:t>
            </a:r>
            <a:r>
              <a:rPr lang="en-US" sz="3000" dirty="0" err="1"/>
              <a:t>A.f</a:t>
            </a:r>
            <a:r>
              <a:rPr lang="en-US" sz="3000" dirty="0"/>
              <a:t>()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5687" y="3507641"/>
            <a:ext cx="2928958" cy="571504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0975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 f(Object o){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f(Object o){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salam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 err="1"/>
              <a:t>B.f</a:t>
            </a:r>
            <a:r>
              <a:rPr lang="en-US" dirty="0"/>
              <a:t>() overrides </a:t>
            </a:r>
            <a:r>
              <a:rPr lang="en-US" dirty="0" err="1"/>
              <a:t>A.f</a:t>
            </a:r>
            <a:r>
              <a:rPr lang="en-US" dirty="0"/>
              <a:t>()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2815" y="4485736"/>
            <a:ext cx="802257" cy="379562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999202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 f(Object o){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 f(String o){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salam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3400" dirty="0" err="1"/>
              <a:t>B.f</a:t>
            </a:r>
            <a:r>
              <a:rPr lang="en-US" sz="3400" dirty="0"/>
              <a:t>() is overloading </a:t>
            </a:r>
            <a:r>
              <a:rPr lang="en-US" sz="3400" dirty="0" err="1"/>
              <a:t>A.f</a:t>
            </a:r>
            <a:r>
              <a:rPr lang="en-US" sz="3400" dirty="0"/>
              <a:t>()</a:t>
            </a:r>
          </a:p>
          <a:p>
            <a:r>
              <a:rPr lang="en-US" sz="3400" dirty="0" err="1"/>
              <a:t>B.f</a:t>
            </a:r>
            <a:r>
              <a:rPr lang="en-US" sz="3400" dirty="0"/>
              <a:t>() does not override </a:t>
            </a:r>
            <a:r>
              <a:rPr lang="en-US" sz="3400" dirty="0" err="1"/>
              <a:t>A.f</a:t>
            </a:r>
            <a:r>
              <a:rPr lang="en-US" sz="3400" dirty="0"/>
              <a:t>()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69262" y="4931077"/>
            <a:ext cx="1071570" cy="357190"/>
          </a:xfrm>
          <a:prstGeom prst="roundRect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class (Quiz)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Pair&lt;T, K&gt;</a:t>
            </a:r>
          </a:p>
          <a:p>
            <a:r>
              <a:rPr lang="en-US" dirty="0"/>
              <a:t>equals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6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95555" y="296781"/>
            <a:ext cx="9264770" cy="56816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Pair&lt;T,K&gt;{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K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fr-FR" sz="2000" b="1" dirty="0" smtClean="0">
                <a:solidFill>
                  <a:srgbClr val="000000"/>
                </a:solidFill>
                <a:latin typeface="Courier New"/>
              </a:rPr>
              <a:t> Pair(T </a:t>
            </a:r>
            <a:r>
              <a:rPr lang="fr-FR" sz="2000" b="1" dirty="0" err="1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fr-FR" sz="2000" b="1" dirty="0" smtClean="0">
                <a:solidFill>
                  <a:srgbClr val="000000"/>
                </a:solidFill>
                <a:latin typeface="Courier New"/>
              </a:rPr>
              <a:t>, K </a:t>
            </a:r>
            <a:r>
              <a:rPr lang="fr-FR" sz="2000" b="1" dirty="0" err="1" smtClean="0">
                <a:solidFill>
                  <a:srgbClr val="000000"/>
                </a:solidFill>
                <a:latin typeface="Courier New"/>
              </a:rPr>
              <a:t>k</a:t>
            </a:r>
            <a:r>
              <a:rPr lang="fr-FR" sz="20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t;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getFirst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K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getSecond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"["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", 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b="1" dirty="0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66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46053" y="658558"/>
            <a:ext cx="8229600" cy="43243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Pair&lt;Integer, String&gt; pair1 =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Pair&lt;Integer, String&gt;(4, </a:t>
            </a:r>
            <a:r>
              <a:rPr lang="en-US" sz="2400" b="1" smtClean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Integer i = pair1.getFirst();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String s = pair1.getSecond();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Pair&lt;String, Boolean&gt; pair2 =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Pair&lt;String, Boolean&gt;(</a:t>
            </a:r>
            <a:r>
              <a:rPr lang="en-US" sz="2400" b="1" smtClean="0">
                <a:solidFill>
                  <a:srgbClr val="2A00FF"/>
                </a:solidFill>
                <a:latin typeface="Courier New"/>
              </a:rPr>
              <a:t>"salam"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String ss = pair2.getFirst();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Boolean bb = pair2.getSecond();</a:t>
            </a:r>
            <a:endParaRPr lang="en-US" sz="2400" b="1" dirty="0" smtClean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308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0942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StringStack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push(String s);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String pop();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IntegerStack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push(Integer s);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Integer pop();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StudentStack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{...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15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equals(Pair&lt;T,K&gt; pair)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pair.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&amp;&amp;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pair.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/>
              <a:t>What is wrong with this implementation?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82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equals(Pair&lt;T,K&gt; pair)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062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should check for </a:t>
            </a:r>
            <a:r>
              <a:rPr lang="en-US" b="1" dirty="0"/>
              <a:t>nullity of pair</a:t>
            </a:r>
          </a:p>
          <a:p>
            <a:r>
              <a:rPr lang="en-US" dirty="0"/>
              <a:t>It should check for nullity of </a:t>
            </a:r>
            <a:r>
              <a:rPr lang="en-US" dirty="0" err="1"/>
              <a:t>pair.first</a:t>
            </a:r>
            <a:r>
              <a:rPr lang="en-US" dirty="0"/>
              <a:t> and </a:t>
            </a:r>
            <a:r>
              <a:rPr lang="en-US" dirty="0" err="1"/>
              <a:t>pair.second</a:t>
            </a:r>
            <a:endParaRPr lang="en-US" dirty="0"/>
          </a:p>
          <a:p>
            <a:r>
              <a:rPr lang="en-US" dirty="0"/>
              <a:t>It should check for nullity of </a:t>
            </a:r>
            <a:r>
              <a:rPr lang="en-US" dirty="0" err="1"/>
              <a:t>this.first</a:t>
            </a:r>
            <a:r>
              <a:rPr lang="en-US" dirty="0"/>
              <a:t> and </a:t>
            </a:r>
            <a:r>
              <a:rPr lang="en-US" dirty="0" err="1"/>
              <a:t>this.second</a:t>
            </a:r>
            <a:endParaRPr lang="en-US" dirty="0"/>
          </a:p>
          <a:p>
            <a:r>
              <a:rPr lang="en-US" dirty="0"/>
              <a:t>This method does not override equals() </a:t>
            </a:r>
          </a:p>
          <a:p>
            <a:r>
              <a:rPr lang="en-US" dirty="0"/>
              <a:t>It is overloading it</a:t>
            </a:r>
          </a:p>
          <a:p>
            <a:r>
              <a:rPr lang="en-US" dirty="0"/>
              <a:t>Correct signature:</a:t>
            </a:r>
          </a:p>
          <a:p>
            <a:pPr>
              <a:buNone/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32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equals(Object pair) </a:t>
            </a:r>
          </a:p>
          <a:p>
            <a:r>
              <a:rPr lang="en-US" dirty="0"/>
              <a:t>What if parameter is not a Pair?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67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387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equals(Object o)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Pair&lt;T, K&gt; pair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try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pair = (Pair&lt;T, K&gt;) o;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ClassCastException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e){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pair.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first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&amp;&amp;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pair.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second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4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59" y="280898"/>
            <a:ext cx="6901855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6290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493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sort(Integer[] array) {</a:t>
            </a:r>
          </a:p>
          <a:p>
            <a:pPr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	// ...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sort(Double[] array) {</a:t>
            </a:r>
          </a:p>
          <a:p>
            <a:pPr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	// ...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sort(String[] array) {</a:t>
            </a:r>
          </a:p>
          <a:p>
            <a:pPr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	// ...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sort(Student[] array){</a:t>
            </a:r>
            <a:endParaRPr lang="en-US" b="1" u="sng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F7F5F"/>
                </a:solidFill>
                <a:latin typeface="Courier New"/>
              </a:rPr>
              <a:t>	// ...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8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wrong with these examples?</a:t>
            </a:r>
          </a:p>
          <a:p>
            <a:pPr lvl="1"/>
            <a:r>
              <a:rPr lang="en-US" dirty="0"/>
              <a:t>Code redundancy </a:t>
            </a:r>
          </a:p>
          <a:p>
            <a:pPr lvl="1"/>
            <a:r>
              <a:rPr lang="en-US" dirty="0"/>
              <a:t>No effective code reuse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Object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Pros and Cons?</a:t>
            </a:r>
          </a:p>
          <a:p>
            <a:r>
              <a:rPr lang="en-US" dirty="0"/>
              <a:t>Compile-time type safety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Generic types and methods</a:t>
            </a:r>
          </a:p>
          <a:p>
            <a:r>
              <a:rPr lang="en-US" dirty="0"/>
              <a:t>Methods with similar implementation</a:t>
            </a:r>
          </a:p>
          <a:p>
            <a:r>
              <a:rPr lang="en-US" dirty="0"/>
              <a:t>Applicable for different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Declaring a method which accepts different parameter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method invocation, the compiler searches the appropriate method</a:t>
            </a:r>
          </a:p>
          <a:p>
            <a:r>
              <a:rPr lang="en-US" dirty="0"/>
              <a:t>If the compiler does not find a method, it looks for a compatible generic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452" y="3493427"/>
            <a:ext cx="7620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32072" y="2893346"/>
            <a:ext cx="200026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Parameter</a:t>
            </a:r>
            <a:endParaRPr lang="en-US" b="1" dirty="0"/>
          </a:p>
        </p:txBody>
      </p:sp>
      <p:cxnSp>
        <p:nvCxnSpPr>
          <p:cNvPr id="11" name="Curved Connector 10"/>
          <p:cNvCxnSpPr>
            <a:endCxn id="10" idx="1"/>
          </p:cNvCxnSpPr>
          <p:nvPr/>
        </p:nvCxnSpPr>
        <p:spPr>
          <a:xfrm flipV="1">
            <a:off x="3617692" y="3078012"/>
            <a:ext cx="714380" cy="3868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2"/>
          <p:cNvCxnSpPr>
            <a:endCxn id="10" idx="3"/>
          </p:cNvCxnSpPr>
          <p:nvPr/>
        </p:nvCxnSpPr>
        <p:spPr>
          <a:xfrm rot="16200000" flipV="1">
            <a:off x="6210355" y="3199993"/>
            <a:ext cx="458276" cy="214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46254" y="3464850"/>
            <a:ext cx="285752" cy="428628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5212" y="3464850"/>
            <a:ext cx="285752" cy="428628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54300" y="4039204"/>
            <a:ext cx="47365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It says: In this method, E is not a regular type, it is a generic one</a:t>
            </a:r>
            <a:endParaRPr lang="en-US" dirty="0"/>
          </a:p>
        </p:txBody>
      </p:sp>
      <p:cxnSp>
        <p:nvCxnSpPr>
          <p:cNvPr id="16" name="Curved Connector 15"/>
          <p:cNvCxnSpPr>
            <a:stCxn id="13" idx="4"/>
            <a:endCxn id="15" idx="1"/>
          </p:cNvCxnSpPr>
          <p:nvPr/>
        </p:nvCxnSpPr>
        <p:spPr>
          <a:xfrm rot="16200000" flipH="1">
            <a:off x="3637269" y="3945339"/>
            <a:ext cx="468892" cy="3651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printArray</a:t>
            </a:r>
            <a:r>
              <a:rPr lang="en-US" dirty="0" smtClean="0"/>
              <a:t>() Generic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928803"/>
            <a:ext cx="7700162" cy="24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8" y="4554152"/>
            <a:ext cx="5400684" cy="37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1224" y="5000636"/>
            <a:ext cx="5286412" cy="151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595802" y="1928802"/>
            <a:ext cx="285752" cy="428628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95670" y="2786058"/>
            <a:ext cx="285752" cy="428628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96198" y="1928802"/>
            <a:ext cx="285752" cy="428628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81224" y="5500702"/>
            <a:ext cx="2571768" cy="28575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52662" y="5929330"/>
            <a:ext cx="2571768" cy="28575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381224" y="6286520"/>
            <a:ext cx="2571768" cy="28575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2782</TotalTime>
  <Words>893</Words>
  <Application>Microsoft Office PowerPoint</Application>
  <PresentationFormat>Widescreen</PresentationFormat>
  <Paragraphs>408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Consolas</vt:lpstr>
      <vt:lpstr>Courier New</vt:lpstr>
      <vt:lpstr>Tw Cen MT</vt:lpstr>
      <vt:lpstr>Wingdings</vt:lpstr>
      <vt:lpstr>Droplet</vt:lpstr>
      <vt:lpstr>Advanced Programming</vt:lpstr>
      <vt:lpstr>Agenda</vt:lpstr>
      <vt:lpstr>PowerPoint Presentation</vt:lpstr>
      <vt:lpstr>Stack interfaces</vt:lpstr>
      <vt:lpstr>Sort Method</vt:lpstr>
      <vt:lpstr>The Problem</vt:lpstr>
      <vt:lpstr>The Solution</vt:lpstr>
      <vt:lpstr>Generic Methods</vt:lpstr>
      <vt:lpstr>printArray() Generic Method</vt:lpstr>
      <vt:lpstr>Benefits of Generics</vt:lpstr>
      <vt:lpstr>Type parameter as the Return Type</vt:lpstr>
      <vt:lpstr>Stack Generic Interface</vt:lpstr>
      <vt:lpstr>PowerPoint Presentation</vt:lpstr>
      <vt:lpstr>Using Stack Class </vt:lpstr>
      <vt:lpstr>Compile-time Type Checking</vt:lpstr>
      <vt:lpstr>PowerPoint Presentation</vt:lpstr>
      <vt:lpstr>Raw Types</vt:lpstr>
      <vt:lpstr>No Generics in Runtime</vt:lpstr>
      <vt:lpstr>Erasure</vt:lpstr>
      <vt:lpstr>Erasure Example (1)</vt:lpstr>
      <vt:lpstr>Erasure Example (2)</vt:lpstr>
      <vt:lpstr>What Happens if…</vt:lpstr>
      <vt:lpstr>Generics and Inheritance</vt:lpstr>
      <vt:lpstr>PowerPoint Presentation</vt:lpstr>
      <vt:lpstr>Some Notes</vt:lpstr>
      <vt:lpstr>Multiple Type Parameters</vt:lpstr>
      <vt:lpstr>Note</vt:lpstr>
      <vt:lpstr>Note (2)</vt:lpstr>
      <vt:lpstr>Note (3)</vt:lpstr>
      <vt:lpstr>Reason</vt:lpstr>
      <vt:lpstr>Generics and Java 7</vt:lpstr>
      <vt:lpstr>Further Reading</vt:lpstr>
      <vt:lpstr>Wow!!!</vt:lpstr>
      <vt:lpstr>A Note on Inheritance</vt:lpstr>
      <vt:lpstr>A Note on Inheritance</vt:lpstr>
      <vt:lpstr>A Note on Inheritance</vt:lpstr>
      <vt:lpstr>Pair class (Quiz)</vt:lpstr>
      <vt:lpstr>PowerPoint Presentation</vt:lpstr>
      <vt:lpstr>PowerPoint Presentation</vt:lpstr>
      <vt:lpstr>equals() method</vt:lpstr>
      <vt:lpstr>boolean equals(Pair&lt;T,K&gt; pair) </vt:lpstr>
      <vt:lpstr>Type Checking</vt:lpstr>
      <vt:lpstr>PowerPoint Presentation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498</cp:revision>
  <dcterms:created xsi:type="dcterms:W3CDTF">2017-09-09T03:23:22Z</dcterms:created>
  <dcterms:modified xsi:type="dcterms:W3CDTF">2021-06-01T04:05:46Z</dcterms:modified>
</cp:coreProperties>
</file>