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006A3-E008-4BD5-98F5-20368F49D9E3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B6333-D8E4-43CB-B1B4-71C0FDF1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630340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6303407"/>
            <a:ext cx="6672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303407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dirty="0" smtClean="0"/>
              <a:t>Winter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There’s one </a:t>
            </a:r>
            <a:r>
              <a:rPr lang="en-US" b="1"/>
              <a:t>Class object</a:t>
            </a:r>
            <a:r>
              <a:rPr lang="en-US"/>
              <a:t> for each class that is part of your program</a:t>
            </a:r>
          </a:p>
          <a:p>
            <a:pPr lvl="1"/>
            <a:endParaRPr lang="en-US"/>
          </a:p>
          <a:p>
            <a:r>
              <a:rPr lang="en-US"/>
              <a:t>Each time you write and compile a new class, a single Class object is also created </a:t>
            </a:r>
          </a:p>
          <a:p>
            <a:pPr lvl="1"/>
            <a:r>
              <a:rPr lang="en-US"/>
              <a:t>and stored, appropriately enough, in an identically named </a:t>
            </a:r>
            <a:r>
              <a:rPr lang="en-US" b="1"/>
              <a:t>.class file</a:t>
            </a:r>
          </a:p>
          <a:p>
            <a:pPr lvl="2"/>
            <a:endParaRPr lang="en-US" b="1"/>
          </a:p>
          <a:p>
            <a:r>
              <a:rPr lang="en-US"/>
              <a:t>To make an object of that class, JVM uses a subsystem called a </a:t>
            </a:r>
            <a:r>
              <a:rPr lang="en-US" b="1" i="1"/>
              <a:t>class loader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2445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Classes are Loaded?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classes is loaded into the JVM dynamically</a:t>
            </a:r>
          </a:p>
          <a:p>
            <a:pPr lvl="1"/>
            <a:r>
              <a:rPr lang="en-US"/>
              <a:t>upon the first use of the class</a:t>
            </a:r>
          </a:p>
          <a:p>
            <a:r>
              <a:rPr lang="en-US"/>
              <a:t>When?</a:t>
            </a:r>
          </a:p>
          <a:p>
            <a:pPr lvl="1"/>
            <a:r>
              <a:rPr lang="en-US"/>
              <a:t>when the program makes the first reference to a static member of that class</a:t>
            </a:r>
          </a:p>
          <a:p>
            <a:r>
              <a:rPr lang="en-US"/>
              <a:t>The </a:t>
            </a:r>
            <a:r>
              <a:rPr lang="en-US" b="1"/>
              <a:t>constructor</a:t>
            </a:r>
            <a:r>
              <a:rPr lang="en-US"/>
              <a:t> is also a static method of a class! </a:t>
            </a:r>
          </a:p>
          <a:p>
            <a:pPr lvl="1"/>
            <a:r>
              <a:rPr lang="en-US"/>
              <a:t>Even though the static keyword is not declared</a:t>
            </a:r>
          </a:p>
          <a:p>
            <a:pPr lvl="1"/>
            <a:r>
              <a:rPr lang="en-US"/>
              <a:t>Instantiation: using the </a:t>
            </a:r>
            <a:r>
              <a:rPr lang="en-US" b="1" i="1"/>
              <a:t>new</a:t>
            </a:r>
            <a:r>
              <a:rPr lang="en-US"/>
              <a:t> operator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a reference to a static member (constructor)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6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/>
              <a:t>A Java program isn’t completely loaded before it begins</a:t>
            </a:r>
          </a:p>
          <a:p>
            <a:pPr>
              <a:lnSpc>
                <a:spcPct val="150000"/>
              </a:lnSpc>
            </a:pPr>
            <a:r>
              <a:rPr lang="en-US"/>
              <a:t>Pieces of it are loaded when necessary</a:t>
            </a:r>
          </a:p>
          <a:p>
            <a:pPr>
              <a:lnSpc>
                <a:spcPct val="150000"/>
              </a:lnSpc>
            </a:pPr>
            <a:r>
              <a:rPr lang="en-US"/>
              <a:t>This is called </a:t>
            </a:r>
            <a:r>
              <a:rPr lang="en-US" b="1"/>
              <a:t>Dynamic loading </a:t>
            </a:r>
          </a:p>
          <a:p>
            <a:pPr>
              <a:lnSpc>
                <a:spcPct val="150000"/>
              </a:lnSpc>
            </a:pPr>
            <a:r>
              <a:rPr lang="en-US"/>
              <a:t>Different from many traditional languages</a:t>
            </a:r>
          </a:p>
          <a:p>
            <a:pPr>
              <a:lnSpc>
                <a:spcPct val="150000"/>
              </a:lnSpc>
            </a:pPr>
            <a:r>
              <a:rPr lang="en-US"/>
              <a:t>Enables difficult or impossible behavior </a:t>
            </a:r>
          </a:p>
          <a:p>
            <a:pPr lvl="1">
              <a:lnSpc>
                <a:spcPct val="150000"/>
              </a:lnSpc>
            </a:pPr>
            <a:r>
              <a:rPr lang="en-US"/>
              <a:t>to duplicate in a statically loaded language like C++.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Class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The class loader first checks:</a:t>
            </a:r>
          </a:p>
          <a:p>
            <a:pPr lvl="1"/>
            <a:r>
              <a:rPr lang="en-US"/>
              <a:t>Is the Class object for that type loaded?</a:t>
            </a:r>
          </a:p>
          <a:p>
            <a:r>
              <a:rPr lang="en-US"/>
              <a:t>If not, class loader finds the .class file and loads it</a:t>
            </a:r>
          </a:p>
          <a:p>
            <a:pPr lvl="1"/>
            <a:r>
              <a:rPr lang="en-US"/>
              <a:t>A customized class loader may load the class from a DB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Method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.getMethod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br>
              <a:rPr lang="en-US" b="1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2A00FF"/>
                </a:solidFill>
                <a:latin typeface="Courier New"/>
              </a:rPr>
              <a:t>"substring"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Object value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method.invoke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6);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((String)value);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6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Class.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forName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[0]);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Method m[]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c.getDeclaredMethods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nn-NO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0; i &lt; m.</a:t>
            </a:r>
            <a:r>
              <a:rPr lang="nn-NO" b="1" dirty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; i++)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(m[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].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2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Class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object.getClass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Annotation[] annotations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clazz.getAnnotations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Field[] fields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clazz.getFields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Constructor[] constructors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clazz.getConstructors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7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41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drawing;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this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	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0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Class c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Class.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forName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/>
              </a:rPr>
              <a:t>drawing.MyClass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Constructor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constructor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c.getConstructor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instance =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constructor.newInstance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Field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field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instance.getClass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getDeclaredField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field.set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(instance, 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instance.getName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3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35834"/>
            <a:ext cx="10363826" cy="42125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Tells you if an object is an instance of a particular type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		if(x </a:t>
            </a:r>
            <a:r>
              <a:rPr lang="en-US" dirty="0" err="1">
                <a:solidFill>
                  <a:srgbClr val="000000"/>
                </a:solidFill>
                <a:latin typeface="Andale Mono"/>
              </a:rPr>
              <a:t>instanceof</a:t>
            </a:r>
            <a:r>
              <a:rPr lang="en-US" dirty="0">
                <a:solidFill>
                  <a:srgbClr val="000000"/>
                </a:solidFill>
                <a:latin typeface="Andale Mono"/>
              </a:rPr>
              <a:t> Dog)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ndale Mono"/>
              </a:rPr>
              <a:t>			((Dog)x).bark();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 err="1"/>
              <a:t>instanceof</a:t>
            </a:r>
            <a:r>
              <a:rPr lang="en-US" dirty="0"/>
              <a:t> before a </a:t>
            </a:r>
            <a:r>
              <a:rPr lang="en-US" b="1" dirty="0"/>
              <a:t>downcast </a:t>
            </a:r>
          </a:p>
          <a:p>
            <a:pPr lvl="1"/>
            <a:r>
              <a:rPr lang="en-US" dirty="0"/>
              <a:t>when you don’t have other information that tells you the type of the object; </a:t>
            </a:r>
          </a:p>
          <a:p>
            <a:endParaRPr lang="en-US" dirty="0"/>
          </a:p>
          <a:p>
            <a:r>
              <a:rPr lang="en-US" dirty="0"/>
              <a:t>Otherwise, you may end up with a …?</a:t>
            </a:r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i="1" dirty="0" err="1"/>
              <a:t>ClassCastException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4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RTTI?</a:t>
            </a:r>
          </a:p>
          <a:p>
            <a:r>
              <a:rPr lang="en-US" dirty="0"/>
              <a:t>Why we need it?</a:t>
            </a:r>
          </a:p>
          <a:p>
            <a:r>
              <a:rPr lang="en-US" dirty="0"/>
              <a:t>Type information</a:t>
            </a:r>
          </a:p>
          <a:p>
            <a:r>
              <a:rPr lang="en-US" dirty="0"/>
              <a:t>Java and 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f(Object c){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(c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Serializable &amp;&amp;  </a:t>
            </a:r>
            <a:br>
              <a:rPr lang="en-US" b="1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	c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String)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"YES!"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instanceof</a:t>
            </a:r>
            <a:r>
              <a:rPr lang="en-US" dirty="0"/>
              <a:t> returns false if the reference is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8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vs. Class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an important difference between </a:t>
            </a:r>
            <a:r>
              <a:rPr lang="en-US" dirty="0" err="1"/>
              <a:t>instanceof</a:t>
            </a:r>
            <a:r>
              <a:rPr lang="en-US" dirty="0"/>
              <a:t> and the direct comparison of the Class objects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instanceof</a:t>
            </a:r>
            <a:r>
              <a:rPr lang="en-US" dirty="0"/>
              <a:t> and </a:t>
            </a:r>
            <a:r>
              <a:rPr lang="en-US" dirty="0" err="1"/>
              <a:t>islnstance</a:t>
            </a:r>
            <a:r>
              <a:rPr lang="en-US" dirty="0"/>
              <a:t>() produce equivalent results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(c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String)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...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().equals(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))...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85668"/>
            <a:ext cx="10363826" cy="44627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wow(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&lt;String&gt; list)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Method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list.getClass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"add"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Object.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method.invoke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(list,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Integer(2));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&lt;String&gt; s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&lt;String&gt;();</a:t>
            </a:r>
          </a:p>
          <a:p>
            <a:pPr>
              <a:buNone/>
            </a:pPr>
            <a:r>
              <a:rPr lang="en-US" b="1" i="1" dirty="0">
                <a:solidFill>
                  <a:srgbClr val="000000"/>
                </a:solidFill>
                <a:latin typeface="Courier New"/>
              </a:rPr>
              <a:t>	wow(s);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Object string : s)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(string);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77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Reflection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4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Retrieve Class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Compile time code (Hard coded)</a:t>
            </a:r>
          </a:p>
          <a:p>
            <a:pPr lvl="1">
              <a:buNone/>
            </a:pPr>
            <a:r>
              <a:rPr lang="en-US" b="1" i="1">
                <a:solidFill>
                  <a:srgbClr val="000000"/>
                </a:solidFill>
                <a:latin typeface="Courier New"/>
              </a:rPr>
              <a:t>1. ClassName.</a:t>
            </a:r>
            <a:r>
              <a:rPr lang="en-US" b="1" i="1">
                <a:solidFill>
                  <a:srgbClr val="7F0055"/>
                </a:solidFill>
                <a:latin typeface="Courier New"/>
              </a:rPr>
              <a:t>class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urier New"/>
              </a:rPr>
              <a:t>Class clazz = Person.</a:t>
            </a:r>
            <a:r>
              <a:rPr lang="en-US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/>
              <a:t>Runtime</a:t>
            </a:r>
          </a:p>
          <a:p>
            <a:pPr lvl="1">
              <a:buNone/>
            </a:pPr>
            <a:r>
              <a:rPr lang="en-US" b="1" i="1">
                <a:solidFill>
                  <a:srgbClr val="000000"/>
                </a:solidFill>
                <a:latin typeface="Courier New"/>
              </a:rPr>
              <a:t>2. Class.forName</a:t>
            </a:r>
          </a:p>
          <a:p>
            <a:pPr lvl="2">
              <a:buNone/>
            </a:pPr>
            <a:r>
              <a:rPr lang="en-US">
                <a:solidFill>
                  <a:srgbClr val="000000"/>
                </a:solidFill>
                <a:latin typeface="Courier New"/>
              </a:rPr>
              <a:t>	Class clazz = Class.</a:t>
            </a:r>
            <a:r>
              <a:rPr lang="en-US" i="1">
                <a:solidFill>
                  <a:srgbClr val="000000"/>
                </a:solidFill>
                <a:latin typeface="Courier New"/>
              </a:rPr>
              <a:t>forName(</a:t>
            </a:r>
            <a:r>
              <a:rPr lang="en-US" i="1">
                <a:solidFill>
                  <a:srgbClr val="2A00FF"/>
                </a:solidFill>
                <a:latin typeface="Courier New"/>
              </a:rPr>
              <a:t>"edu.sharif.ce.Rectangle"</a:t>
            </a:r>
            <a:r>
              <a:rPr lang="en-US" i="1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buNone/>
            </a:pPr>
            <a:r>
              <a:rPr lang="en-US" b="1" i="1">
                <a:solidFill>
                  <a:srgbClr val="000000"/>
                </a:solidFill>
                <a:latin typeface="Courier New"/>
              </a:rPr>
              <a:t>3. reference.getClass</a:t>
            </a:r>
          </a:p>
          <a:p>
            <a:pPr lvl="2">
              <a:buNone/>
            </a:pPr>
            <a:r>
              <a:rPr lang="en-US">
                <a:solidFill>
                  <a:srgbClr val="000000"/>
                </a:solidFill>
                <a:latin typeface="Courier New"/>
              </a:rPr>
              <a:t>Object o = </a:t>
            </a:r>
            <a:r>
              <a:rPr lang="en-US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lvl="2">
              <a:buNone/>
            </a:pPr>
            <a:r>
              <a:rPr lang="en-US">
                <a:solidFill>
                  <a:srgbClr val="000000"/>
                </a:solidFill>
                <a:latin typeface="Courier New"/>
              </a:rPr>
              <a:t>Class clazz= o.getClass();</a:t>
            </a:r>
          </a:p>
          <a:p>
            <a:pPr lvl="3"/>
            <a:endParaRPr lang="en-US" i="1">
              <a:solidFill>
                <a:srgbClr val="000000"/>
              </a:solidFill>
              <a:latin typeface="Courier New"/>
            </a:endParaRPr>
          </a:p>
          <a:p>
            <a:pPr lvl="2"/>
            <a:endParaRPr lang="en-US">
              <a:solidFill>
                <a:srgbClr val="000000"/>
              </a:solidFill>
              <a:latin typeface="Courier New"/>
            </a:endParaRPr>
          </a:p>
          <a:p>
            <a:pPr lvl="1"/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584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is a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3200" dirty="0"/>
              <a:t>Example1</a:t>
            </a:r>
          </a:p>
          <a:p>
            <a:pPr marL="548640" lvl="3" indent="-274320">
              <a:buSzPct val="9500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Class&lt;Person&gt;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clazz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Person.</a:t>
            </a:r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548640" lvl="3" indent="-274320">
              <a:buSzPct val="95000"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Person p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clazz.newInstance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/>
            <a:r>
              <a:rPr lang="en-US" dirty="0"/>
              <a:t>No cast is needed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3200" dirty="0"/>
              <a:t>Example2</a:t>
            </a:r>
          </a:p>
          <a:p>
            <a:pPr lvl="1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Object o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Person();</a:t>
            </a:r>
          </a:p>
          <a:p>
            <a:pPr lvl="1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Class&lt;?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Object&gt; c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7663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183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wrong with this code?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GenericType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&lt;T&gt;{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element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f(){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Class c2  =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element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Class c1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T.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dirty="0"/>
              <a:t>No generic type information at runtime</a:t>
            </a:r>
          </a:p>
          <a:p>
            <a:pPr lvl="1"/>
            <a:r>
              <a:rPr lang="en-US" sz="2600" dirty="0"/>
              <a:t>Remember erasure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8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 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162" y="2145571"/>
            <a:ext cx="53530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1428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Accessibility!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privateMethod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instance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MyClass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Method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instance.getClass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().</a:t>
            </a:r>
            <a:br>
              <a:rPr lang="en-US" b="1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getDeclaredMethod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privateMethod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method.setAccessible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method.invoke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(instance);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1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two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44461"/>
            <a:ext cx="10363826" cy="462375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sv-SE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sv-SE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sv-SE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sv-SE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sv-SE" b="1" dirty="0">
                <a:solidFill>
                  <a:srgbClr val="000000"/>
                </a:solidFill>
                <a:latin typeface="Courier New"/>
              </a:rPr>
              <a:t> swap(Integer i, Integer j)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try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Integer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lastJ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Integer(j);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Field value = 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Integer.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.getDeclaredField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"value"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value.setAccessible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value.set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(j,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value.set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lastJ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value.setAccessible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(Exception e)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		</a:t>
            </a:r>
          </a:p>
          <a:p>
            <a:pPr>
              <a:buNone/>
            </a:pPr>
            <a:r>
              <a:rPr lang="en-US" b="1" i="1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Thanks to 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Soheil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Hassas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Yeganeh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 for this code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81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Suppose you want to implement RPC or RMI</a:t>
            </a:r>
          </a:p>
          <a:p>
            <a:r>
              <a:rPr lang="en-US" dirty="0"/>
              <a:t>What do you need?</a:t>
            </a:r>
          </a:p>
          <a:p>
            <a:pPr lvl="1"/>
            <a:r>
              <a:rPr lang="en-US" dirty="0"/>
              <a:t>Socket Programming</a:t>
            </a:r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/>
              <a:t>How do you invoke methods in other side?</a:t>
            </a:r>
          </a:p>
        </p:txBody>
      </p:sp>
    </p:spTree>
    <p:extLst>
      <p:ext uri="{BB962C8B-B14F-4D97-AF65-F5344CB8AC3E}">
        <p14:creationId xmlns:p14="http://schemas.microsoft.com/office/powerpoint/2010/main" val="2331244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Suppose you should write a program</a:t>
            </a:r>
          </a:p>
          <a:p>
            <a:pPr lvl="1"/>
            <a:r>
              <a:rPr lang="en-US" sz="2800"/>
              <a:t>It reads the name of a class</a:t>
            </a:r>
          </a:p>
          <a:p>
            <a:pPr lvl="1"/>
            <a:r>
              <a:rPr lang="en-US" sz="2800"/>
              <a:t>And the name of one of its methods</a:t>
            </a:r>
          </a:p>
          <a:p>
            <a:pPr lvl="1"/>
            <a:r>
              <a:rPr lang="en-US" sz="2800"/>
              <a:t>And all of its parameters</a:t>
            </a:r>
          </a:p>
          <a:p>
            <a:r>
              <a:rPr lang="en-US"/>
              <a:t>The program </a:t>
            </a:r>
          </a:p>
          <a:p>
            <a:pPr lvl="1"/>
            <a:r>
              <a:rPr lang="en-US" sz="2800"/>
              <a:t>creates and object from the specified class </a:t>
            </a:r>
          </a:p>
          <a:p>
            <a:pPr lvl="1"/>
            <a:r>
              <a:rPr lang="en-US" sz="2800"/>
              <a:t>and invokes the specified method </a:t>
            </a:r>
          </a:p>
          <a:p>
            <a:pPr lvl="1"/>
            <a:r>
              <a:rPr lang="en-US" sz="2800"/>
              <a:t>with specified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88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How can you implement it?</a:t>
            </a:r>
          </a:p>
          <a:p>
            <a:r>
              <a:rPr lang="en-US"/>
              <a:t>What is its application?</a:t>
            </a:r>
          </a:p>
          <a:p>
            <a:pPr lvl="1"/>
            <a:r>
              <a:rPr lang="en-US"/>
              <a:t>RPC and RMI</a:t>
            </a:r>
          </a:p>
          <a:p>
            <a:pPr lvl="1"/>
            <a:r>
              <a:rPr lang="en-US"/>
              <a:t>Object transfer to a web service</a:t>
            </a:r>
          </a:p>
          <a:p>
            <a:pPr lvl="1"/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Runtime type information </a:t>
            </a:r>
            <a:r>
              <a:rPr lang="en-US" dirty="0"/>
              <a:t>(RTTI) </a:t>
            </a:r>
          </a:p>
          <a:p>
            <a:r>
              <a:rPr lang="en-US" dirty="0"/>
              <a:t>Allows you to discover and use type information while a program is running</a:t>
            </a:r>
          </a:p>
          <a:p>
            <a:pPr>
              <a:lnSpc>
                <a:spcPct val="150000"/>
              </a:lnSpc>
            </a:pPr>
            <a:r>
              <a:rPr lang="en-US" dirty="0"/>
              <a:t>This feature is also called </a:t>
            </a:r>
            <a:r>
              <a:rPr lang="en-US" b="1" i="1" dirty="0"/>
              <a:t>Reflection</a:t>
            </a:r>
            <a:r>
              <a:rPr lang="en-US" dirty="0"/>
              <a:t> in java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RTTI, you can </a:t>
            </a:r>
            <a:r>
              <a:rPr lang="en-US" b="1" dirty="0"/>
              <a:t>ask an object reference the exact type</a:t>
            </a:r>
            <a:r>
              <a:rPr lang="en-US" dirty="0"/>
              <a:t> that it’s referring to</a:t>
            </a:r>
            <a:r>
              <a:rPr lang="en-US" b="1" dirty="0"/>
              <a:t>.</a:t>
            </a:r>
          </a:p>
          <a:p>
            <a:pPr lvl="1"/>
            <a:endParaRPr lang="en-US" b="1" dirty="0"/>
          </a:p>
          <a:p>
            <a:r>
              <a:rPr lang="en-US" dirty="0"/>
              <a:t>And you can get information about it </a:t>
            </a:r>
            <a:r>
              <a:rPr lang="en-US" b="1" dirty="0"/>
              <a:t>its characteristics and capabilities</a:t>
            </a:r>
          </a:p>
          <a:p>
            <a:pPr lvl="1"/>
            <a:r>
              <a:rPr lang="en-US" dirty="0"/>
              <a:t>Methods, constructors, fields, …</a:t>
            </a:r>
          </a:p>
          <a:p>
            <a:pPr lvl="2"/>
            <a:endParaRPr lang="en-US" dirty="0"/>
          </a:p>
          <a:p>
            <a:r>
              <a:rPr lang="en-US" dirty="0"/>
              <a:t>And you can call its methods and get its properties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How can you implement the requested program with RTTI?</a:t>
            </a:r>
          </a:p>
          <a:p>
            <a:r>
              <a:rPr lang="en-US"/>
              <a:t>How can you simulate RPC and RMI?</a:t>
            </a:r>
          </a:p>
          <a:p>
            <a:r>
              <a:rPr lang="en-US"/>
              <a:t>How can you send an object via web-service?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4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Class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type information is represented at run time?</a:t>
            </a:r>
          </a:p>
          <a:p>
            <a:r>
              <a:rPr lang="en-US" dirty="0"/>
              <a:t> This is accomplished through a special kind of object </a:t>
            </a:r>
          </a:p>
          <a:p>
            <a:r>
              <a:rPr lang="en-US" dirty="0"/>
              <a:t>It is called the </a:t>
            </a:r>
            <a:r>
              <a:rPr lang="en-US" b="1" i="1" dirty="0"/>
              <a:t>Class object</a:t>
            </a:r>
          </a:p>
          <a:p>
            <a:r>
              <a:rPr lang="en-US" dirty="0"/>
              <a:t>it contains information about the class</a:t>
            </a:r>
          </a:p>
          <a:p>
            <a:r>
              <a:rPr lang="en-US" dirty="0"/>
              <a:t>Java performs its RTTI using the Class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28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3168</TotalTime>
  <Words>737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Andale Mono</vt:lpstr>
      <vt:lpstr>Arial</vt:lpstr>
      <vt:lpstr>Calibri</vt:lpstr>
      <vt:lpstr>Courier New</vt:lpstr>
      <vt:lpstr>Tw Cen MT</vt:lpstr>
      <vt:lpstr>Wingdings</vt:lpstr>
      <vt:lpstr>Droplet</vt:lpstr>
      <vt:lpstr>Advanced Programming</vt:lpstr>
      <vt:lpstr>Agenda</vt:lpstr>
      <vt:lpstr>A Challenge</vt:lpstr>
      <vt:lpstr>Problem</vt:lpstr>
      <vt:lpstr>Problem (2)</vt:lpstr>
      <vt:lpstr>RTTI</vt:lpstr>
      <vt:lpstr>RTTI (2)</vt:lpstr>
      <vt:lpstr>Solve the Problem</vt:lpstr>
      <vt:lpstr>The Class Object</vt:lpstr>
      <vt:lpstr>Class Loader</vt:lpstr>
      <vt:lpstr>How Classes are Loaded?</vt:lpstr>
      <vt:lpstr>Dynamic Loading</vt:lpstr>
      <vt:lpstr>Default Class Loader</vt:lpstr>
      <vt:lpstr>First Example</vt:lpstr>
      <vt:lpstr>Example</vt:lpstr>
      <vt:lpstr>More Reflection</vt:lpstr>
      <vt:lpstr>Example</vt:lpstr>
      <vt:lpstr>Example (contd.)</vt:lpstr>
      <vt:lpstr>instanceof Operator</vt:lpstr>
      <vt:lpstr>instanceof</vt:lpstr>
      <vt:lpstr>instanceof vs. Class equivalence</vt:lpstr>
      <vt:lpstr>Quiz!</vt:lpstr>
      <vt:lpstr>More on Reflection</vt:lpstr>
      <vt:lpstr>How to Retrieve Class Object</vt:lpstr>
      <vt:lpstr>Class is a Generic Class</vt:lpstr>
      <vt:lpstr>Class and Generic Types</vt:lpstr>
      <vt:lpstr>TYPE in Wrapper Classes</vt:lpstr>
      <vt:lpstr>Changing the Accessibility!</vt:lpstr>
      <vt:lpstr>Swap two integers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610</cp:revision>
  <dcterms:created xsi:type="dcterms:W3CDTF">2017-09-09T03:23:22Z</dcterms:created>
  <dcterms:modified xsi:type="dcterms:W3CDTF">2021-06-04T11:48:21Z</dcterms:modified>
</cp:coreProperties>
</file>