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27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006A3-E008-4BD5-98F5-20368F49D9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B6333-D8E4-43CB-B1B4-71C0FDF1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7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List&lt;Integer&gt; is a parameterized type, parameterized by the type</a:t>
            </a:r>
            <a:r>
              <a:rPr lang="en-US" baseline="0" dirty="0" smtClean="0"/>
              <a:t> argument &lt;Integer&gt;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Arrays.asList</a:t>
            </a:r>
            <a:r>
              <a:rPr lang="en-US" baseline="0" dirty="0" smtClean="0"/>
              <a:t> method returns a fixed-size list backed by an array; it can take “</a:t>
            </a:r>
            <a:r>
              <a:rPr lang="en-US" baseline="0" dirty="0" err="1" smtClean="0"/>
              <a:t>vararg</a:t>
            </a:r>
            <a:r>
              <a:rPr lang="en-US" baseline="0" dirty="0" smtClean="0"/>
              <a:t>” arguments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 is a method that takes as input a function and calls the function for each value on the list</a:t>
            </a:r>
          </a:p>
          <a:p>
            <a:r>
              <a:rPr lang="en-US" dirty="0" smtClean="0"/>
              <a:t>Note the absence of type declarations in the lambda;</a:t>
            </a:r>
            <a:r>
              <a:rPr lang="en-US" baseline="0" dirty="0" smtClean="0"/>
              <a:t> the Java 8 compiler does type inference</a:t>
            </a:r>
          </a:p>
          <a:p>
            <a:r>
              <a:rPr lang="en-US" baseline="0" dirty="0" smtClean="0"/>
              <a:t>Java 8 is still statically typed</a:t>
            </a:r>
            <a:endParaRPr lang="en-US" dirty="0" smtClean="0"/>
          </a:p>
          <a:p>
            <a:r>
              <a:rPr lang="en-US" dirty="0" smtClean="0"/>
              <a:t>Braces are not needed</a:t>
            </a:r>
            <a:r>
              <a:rPr lang="en-US" baseline="0" dirty="0" smtClean="0"/>
              <a:t> for single-line lambdas (but could be used if desired).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6333-D8E4-43CB-B1B4-71C0FDF1B0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0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braces are needed to enclose a multiline</a:t>
            </a:r>
            <a:r>
              <a:rPr lang="en-US" baseline="0" dirty="0" smtClean="0"/>
              <a:t> lambda expression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6333-D8E4-43CB-B1B4-71C0FDF1B0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93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Just as with ordinary functions, you can define local variables inside the lambda expression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6333-D8E4-43CB-B1B4-71C0FDF1B0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74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can, if you wish, specify the parameter type</a:t>
            </a:r>
          </a:p>
          <a:p>
            <a:r>
              <a:rPr lang="en-US" dirty="0" smtClean="0"/>
              <a:t>The compiler knows the</a:t>
            </a:r>
            <a:r>
              <a:rPr lang="en-US" baseline="0" dirty="0" smtClean="0"/>
              <a:t> type of </a:t>
            </a:r>
            <a:r>
              <a:rPr lang="en-US" baseline="0" dirty="0" err="1" smtClean="0"/>
              <a:t>intSeq</a:t>
            </a:r>
            <a:r>
              <a:rPr lang="en-US" baseline="0" dirty="0" smtClean="0"/>
              <a:t> is a list of Integers</a:t>
            </a:r>
          </a:p>
          <a:p>
            <a:r>
              <a:rPr lang="en-US" baseline="0" dirty="0" smtClean="0"/>
              <a:t>Since the compiler can do type inference, you don’t need to specify the type of x.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6333-D8E4-43CB-B1B4-71C0FDF1B0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0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 should be generated for this function? How should it be called?</a:t>
            </a:r>
          </a:p>
          <a:p>
            <a:r>
              <a:rPr lang="en-US" baseline="0" dirty="0" smtClean="0"/>
              <a:t>What class should the translated lambda expression function be placed it?</a:t>
            </a:r>
          </a:p>
          <a:p>
            <a:r>
              <a:rPr lang="en-US" baseline="0" dirty="0" smtClean="0"/>
              <a:t>Should the generated method be a static or an instance method?</a:t>
            </a:r>
          </a:p>
          <a:p>
            <a:r>
              <a:rPr lang="en-US" baseline="0" dirty="0" smtClean="0"/>
              <a:t>The Java 8 designers spent a lot of time thinking about how to implement lambdas!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6333-D8E4-43CB-B1B4-71C0FDF1B0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0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interfaces are a common idiom</a:t>
            </a:r>
            <a:r>
              <a:rPr lang="en-US" baseline="0" dirty="0" smtClean="0"/>
              <a:t> in Java code.</a:t>
            </a:r>
          </a:p>
          <a:p>
            <a:r>
              <a:rPr lang="en-US" baseline="0" dirty="0" smtClean="0"/>
              <a:t>Examples of existing JDK functional interfaces: Runnable, Comparable&lt;T&gt;, Callable&lt;V&gt;.</a:t>
            </a:r>
          </a:p>
          <a:p>
            <a:r>
              <a:rPr lang="en-US" baseline="0" dirty="0" smtClean="0"/>
              <a:t>Design decision: Java 8 lambdas should work with existing Java code without requiring recompilation.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6333-D8E4-43CB-B1B4-71C0FDF1B0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5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</a:t>
            </a:r>
            <a:r>
              <a:rPr lang="en-US" baseline="0" dirty="0" smtClean="0"/>
              <a:t> interface called Consumer with a single method called accept.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method iterates through the items in the object Consumer and performs the action accept on each item.</a:t>
            </a:r>
          </a:p>
          <a:p>
            <a:r>
              <a:rPr lang="en-US" baseline="0" dirty="0" smtClean="0"/>
              <a:t>The lambda expression becomes the body of the function in the interface.</a:t>
            </a:r>
          </a:p>
          <a:p>
            <a:r>
              <a:rPr lang="en-US" baseline="0" dirty="0" smtClean="0"/>
              <a:t>The signature of the function is defined by the interface.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6333-D8E4-43CB-B1B4-71C0FDF1B0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87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interface with only one </a:t>
            </a:r>
            <a:r>
              <a:rPr lang="en-US" dirty="0" err="1" smtClean="0"/>
              <a:t>nondefault</a:t>
            </a:r>
            <a:r>
              <a:rPr lang="en-US" dirty="0" smtClean="0"/>
              <a:t> method is considered a functional interface by Java 8.</a:t>
            </a:r>
          </a:p>
          <a:p>
            <a:r>
              <a:rPr lang="en-US" dirty="0" smtClean="0"/>
              <a:t>So functional interfaces</a:t>
            </a:r>
            <a:r>
              <a:rPr lang="en-US" baseline="0" dirty="0" smtClean="0"/>
              <a:t> are Java 8’s secret sauce for backward compatibility.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6333-D8E4-43CB-B1B4-71C0FDF1B0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7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cs typeface="Lucida Console"/>
              </a:rPr>
              <a:t>Here, </a:t>
            </a:r>
            <a:r>
              <a:rPr lang="en-US" dirty="0" smtClean="0">
                <a:latin typeface="Lucida Console"/>
                <a:cs typeface="Lucida Console"/>
              </a:rPr>
              <a:t>widgets</a:t>
            </a:r>
            <a:r>
              <a:rPr lang="en-US" sz="1200" dirty="0" smtClean="0">
                <a:cs typeface="Lucida Console"/>
              </a:rPr>
              <a:t> is a </a:t>
            </a:r>
            <a:r>
              <a:rPr lang="en-US" dirty="0" smtClean="0">
                <a:latin typeface="Lucida Console"/>
                <a:cs typeface="Lucida Console"/>
              </a:rPr>
              <a:t>Collection&lt;Widget&gt;</a:t>
            </a:r>
            <a:r>
              <a:rPr lang="en-US" sz="1200" dirty="0" smtClean="0">
                <a:cs typeface="Lucida Console"/>
              </a:rPr>
              <a:t>. We create a stream of </a:t>
            </a:r>
            <a:r>
              <a:rPr lang="en-US" dirty="0" smtClean="0">
                <a:latin typeface="Lucida Console"/>
                <a:cs typeface="Lucida Console"/>
              </a:rPr>
              <a:t>Widget</a:t>
            </a:r>
            <a:r>
              <a:rPr lang="en-US" sz="1200" dirty="0" smtClean="0">
                <a:cs typeface="Lucida Console"/>
              </a:rPr>
              <a:t> objects via </a:t>
            </a:r>
            <a:r>
              <a:rPr lang="en-US" dirty="0" err="1" smtClean="0">
                <a:latin typeface="Lucida Console"/>
                <a:cs typeface="Lucida Console"/>
              </a:rPr>
              <a:t>Collection.stream</a:t>
            </a:r>
            <a:r>
              <a:rPr lang="en-US" dirty="0" smtClean="0">
                <a:latin typeface="Lucida Console"/>
                <a:cs typeface="Lucida Console"/>
              </a:rPr>
              <a:t>()</a:t>
            </a:r>
            <a:r>
              <a:rPr lang="en-US" sz="1200" dirty="0" smtClean="0">
                <a:cs typeface="Lucida Console"/>
              </a:rPr>
              <a:t>, filter it to produce a stream containing only the red widgets, and then transform it into a stream of </a:t>
            </a:r>
            <a:r>
              <a:rPr lang="en-US" dirty="0" err="1" smtClean="0">
                <a:latin typeface="Lucida Console"/>
                <a:cs typeface="Lucida Console"/>
              </a:rPr>
              <a:t>int</a:t>
            </a:r>
            <a:r>
              <a:rPr lang="en-US" sz="1200" dirty="0" smtClean="0">
                <a:cs typeface="Lucida Console"/>
              </a:rPr>
              <a:t> values representing the weight of each red widget. Then this stream is summed to produce a total weight.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6333-D8E4-43CB-B1B4-71C0FDF1B0F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813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630340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6303407"/>
            <a:ext cx="6672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303407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Enum can be a more complex class</a:t>
            </a:r>
          </a:p>
          <a:p>
            <a:r>
              <a:rPr lang="en-US"/>
              <a:t>With many constructors</a:t>
            </a:r>
          </a:p>
          <a:p>
            <a:r>
              <a:rPr lang="en-US"/>
              <a:t>And fields</a:t>
            </a:r>
          </a:p>
          <a:p>
            <a:r>
              <a:rPr lang="en-US"/>
              <a:t>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232913"/>
            <a:ext cx="5106026" cy="63059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Shape {</a:t>
            </a:r>
          </a:p>
          <a:p>
            <a:pPr>
              <a:buNone/>
            </a:pPr>
            <a:r>
              <a:rPr lang="en-US" b="1" i="1" dirty="0">
                <a:solidFill>
                  <a:srgbClr val="0000C0"/>
                </a:solidFill>
                <a:latin typeface="Courier New"/>
              </a:rPr>
              <a:t>	Rectangle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(1), 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Circle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(2), 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Square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(3);</a:t>
            </a:r>
          </a:p>
          <a:p>
            <a:pPr>
              <a:buNone/>
            </a:pPr>
            <a:endParaRPr lang="en-US" b="1" dirty="0"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Shape(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>
              <a:buNone/>
            </a:pPr>
            <a:r>
              <a:rPr lang="en-US" b="1" dirty="0">
                <a:solidFill>
                  <a:srgbClr val="0000C0"/>
                </a:solidFill>
                <a:latin typeface="Courier New"/>
              </a:rPr>
              <a:t>	  number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getNumber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  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019800" y="232913"/>
            <a:ext cx="5530970" cy="620239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Shape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shape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Shape.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Circle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print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shape.getNumber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shape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Shape.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valueOf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/>
              </a:rPr>
              <a:t>"Rectangle"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print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shape.getNumber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Shape[]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shapesArray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Shape.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values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(Shape s :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shapesArray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print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(s.name());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shape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Shape.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valueOf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/>
              </a:rPr>
              <a:t>"Pyramid"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(Exception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exp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print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/>
              </a:rPr>
              <a:t>"Pyramid is not included in Shape"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1915064"/>
            <a:ext cx="10363826" cy="43333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order to access static members</a:t>
            </a:r>
          </a:p>
          <a:p>
            <a:r>
              <a:rPr lang="en-US" dirty="0"/>
              <a:t>Qualify references with the class they came from. </a:t>
            </a:r>
          </a:p>
          <a:p>
            <a:r>
              <a:rPr lang="en-US" dirty="0"/>
              <a:t>For example:</a:t>
            </a:r>
          </a:p>
          <a:p>
            <a:pPr lvl="1">
              <a:buNone/>
            </a:pPr>
            <a:r>
              <a:rPr lang="en-US" dirty="0"/>
              <a:t>double r = </a:t>
            </a:r>
            <a:r>
              <a:rPr lang="en-US" dirty="0" err="1"/>
              <a:t>Math.sin</a:t>
            </a:r>
            <a:r>
              <a:rPr lang="en-US" dirty="0"/>
              <a:t>(</a:t>
            </a:r>
            <a:r>
              <a:rPr lang="en-US" dirty="0" err="1"/>
              <a:t>Math.PI</a:t>
            </a:r>
            <a:r>
              <a:rPr lang="en-US" dirty="0"/>
              <a:t> * theta);</a:t>
            </a:r>
          </a:p>
          <a:p>
            <a:r>
              <a:rPr lang="en-US" dirty="0"/>
              <a:t>static import allows unqualified access to static members </a:t>
            </a:r>
          </a:p>
          <a:p>
            <a:r>
              <a:rPr lang="en-US" i="1" dirty="0"/>
              <a:t>without</a:t>
            </a:r>
            <a:r>
              <a:rPr lang="en-US" dirty="0"/>
              <a:t> inheriting from the type containing the static members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import static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java.lang.Math.PI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import static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java.lang.Math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double r = sin(PI * theta);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annotation is a special form of metadata </a:t>
            </a:r>
          </a:p>
          <a:p>
            <a:r>
              <a:rPr lang="en-US" dirty="0"/>
              <a:t>Added to Java source code</a:t>
            </a:r>
          </a:p>
          <a:p>
            <a:r>
              <a:rPr lang="en-US" dirty="0"/>
              <a:t>Classes, methods, variables, parameters and packages may be annotated</a:t>
            </a:r>
          </a:p>
          <a:p>
            <a:r>
              <a:rPr lang="en-US" dirty="0"/>
              <a:t>Unlike Javadoc tags, Java annotations can be reflective </a:t>
            </a:r>
          </a:p>
          <a:p>
            <a:r>
              <a:rPr lang="en-US" dirty="0"/>
              <a:t>They can be embedded in class files (byte code)</a:t>
            </a:r>
          </a:p>
          <a:p>
            <a:r>
              <a:rPr lang="en-US" dirty="0"/>
              <a:t>May be retained by the Java VM at run-time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@Override,   @Deprecated,   @ </a:t>
            </a:r>
            <a:r>
              <a:rPr lang="en-US" dirty="0" err="1"/>
              <a:t>SuppressWarnings</a:t>
            </a:r>
            <a:r>
              <a:rPr lang="en-US" dirty="0"/>
              <a:t>, 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style of programming that treats computation as the evaluation of mathematical functions</a:t>
            </a:r>
          </a:p>
          <a:p>
            <a:r>
              <a:rPr lang="en-US" dirty="0"/>
              <a:t>Eliminates side effects</a:t>
            </a:r>
          </a:p>
          <a:p>
            <a:r>
              <a:rPr lang="en-US" dirty="0"/>
              <a:t>Treats data as being immutable</a:t>
            </a:r>
          </a:p>
          <a:p>
            <a:r>
              <a:rPr lang="en-US" dirty="0" smtClean="0"/>
              <a:t>Functions </a:t>
            </a:r>
            <a:r>
              <a:rPr lang="en-US" dirty="0"/>
              <a:t>can take functions as arguments and return functions as results</a:t>
            </a:r>
          </a:p>
          <a:p>
            <a:r>
              <a:rPr lang="en-US" dirty="0"/>
              <a:t>Prefers recursion over explicit for-loops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Allows us to write easier-to-understand, more declarative, more concise programs than imperative programming</a:t>
            </a:r>
          </a:p>
          <a:p>
            <a:r>
              <a:rPr lang="en-US" dirty="0"/>
              <a:t>Allows us to focus on the problem rather than the code</a:t>
            </a:r>
          </a:p>
          <a:p>
            <a:r>
              <a:rPr lang="en-US" dirty="0"/>
              <a:t>Facilitates parallelism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8 is the biggest change to Java since the inception of the language</a:t>
            </a:r>
          </a:p>
          <a:p>
            <a:r>
              <a:rPr lang="en-US" dirty="0"/>
              <a:t>Lambdas are the most important new addition</a:t>
            </a:r>
          </a:p>
          <a:p>
            <a:r>
              <a:rPr lang="en-US" dirty="0"/>
              <a:t>Java is playing catch-up: most major programming languages already have support for lambda expressions</a:t>
            </a:r>
          </a:p>
          <a:p>
            <a:r>
              <a:rPr lang="en-US" dirty="0"/>
              <a:t>A big challenge was to introduce lambdas without requiring recompilation of existing binaries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Lambdas in Java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Enabling functional programming</a:t>
            </a:r>
          </a:p>
          <a:p>
            <a:r>
              <a:rPr lang="en-US"/>
              <a:t>Writing leaner more compact code</a:t>
            </a:r>
          </a:p>
          <a:p>
            <a:r>
              <a:rPr lang="en-US"/>
              <a:t>Facilitating parallel programming</a:t>
            </a:r>
          </a:p>
          <a:p>
            <a:r>
              <a:rPr lang="en-US"/>
              <a:t>Developing more generic, flexible and reusable APIs </a:t>
            </a:r>
          </a:p>
          <a:p>
            <a:r>
              <a:rPr lang="en-US"/>
              <a:t>Being able to pass behaviors as well as data to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 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Syntax of Java 8 lambda expressions</a:t>
            </a:r>
          </a:p>
          <a:p>
            <a:r>
              <a:rPr lang="en-US" dirty="0"/>
              <a:t>Functional interfaces</a:t>
            </a:r>
          </a:p>
          <a:p>
            <a:r>
              <a:rPr lang="en-US" dirty="0" smtClean="0"/>
              <a:t>Method </a:t>
            </a:r>
            <a:r>
              <a:rPr lang="en-US" dirty="0"/>
              <a:t>references</a:t>
            </a:r>
          </a:p>
          <a:p>
            <a:r>
              <a:rPr lang="en-US" dirty="0"/>
              <a:t>Default methods</a:t>
            </a:r>
          </a:p>
        </p:txBody>
      </p:sp>
    </p:spTree>
    <p:extLst>
      <p:ext uri="{BB962C8B-B14F-4D97-AF65-F5344CB8AC3E}">
        <p14:creationId xmlns:p14="http://schemas.microsoft.com/office/powerpoint/2010/main" val="24542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  <a:p>
            <a:r>
              <a:rPr lang="en-US" dirty="0"/>
              <a:t>Static Import</a:t>
            </a:r>
          </a:p>
          <a:p>
            <a:r>
              <a:rPr lang="en-US" dirty="0" smtClean="0"/>
              <a:t>Annotation</a:t>
            </a:r>
          </a:p>
          <a:p>
            <a:r>
              <a:rPr lang="en-US" smtClean="0"/>
              <a:t>Functional Programming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  <a:br>
              <a:rPr lang="en-US" dirty="0"/>
            </a:br>
            <a:r>
              <a:rPr lang="en-US" dirty="0"/>
              <a:t>Print a list of integers with a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List&lt;Integer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&gt; 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Arrays.asList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sz="2400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(x -&gt; 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(x</a:t>
            </a:r>
            <a:r>
              <a:rPr lang="en-US" sz="2400" dirty="0" smtClean="0">
                <a:solidFill>
                  <a:srgbClr val="4F81BD"/>
                </a:solidFill>
                <a:latin typeface="Lucida Console"/>
                <a:cs typeface="Lucida Console"/>
              </a:rPr>
              <a:t>));</a:t>
            </a:r>
          </a:p>
          <a:p>
            <a:pPr marL="0" indent="0">
              <a:buNone/>
            </a:pPr>
            <a:endParaRPr lang="en-US" sz="200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accent1"/>
                </a:solidFill>
                <a:cs typeface="Lucida Console"/>
              </a:rPr>
              <a:t>x -&gt; </a:t>
            </a:r>
            <a:r>
              <a:rPr lang="en-US" dirty="0" err="1">
                <a:solidFill>
                  <a:schemeClr val="accent1"/>
                </a:solidFill>
                <a:cs typeface="Lucida Console"/>
              </a:rPr>
              <a:t>System.out.println</a:t>
            </a:r>
            <a:r>
              <a:rPr lang="en-US" dirty="0">
                <a:solidFill>
                  <a:schemeClr val="accent1"/>
                </a:solidFill>
                <a:cs typeface="Lucida Console"/>
              </a:rPr>
              <a:t>(x) </a:t>
            </a:r>
            <a:r>
              <a:rPr lang="en-US" dirty="0">
                <a:cs typeface="Courier New"/>
              </a:rPr>
              <a:t>is a lambda expression that defines an anonymous function with one parameter named x of type Integer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</a:t>
            </a:r>
            <a:br>
              <a:rPr lang="en-US" dirty="0"/>
            </a:br>
            <a:r>
              <a:rPr lang="en-US" dirty="0"/>
              <a:t>A multiline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  <a:latin typeface="Lucida Console"/>
                <a:cs typeface="Lucida Console"/>
              </a:rPr>
              <a:t>List&lt;Integer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&gt; 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Arrays.asList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(x -&gt; {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   x += 2;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   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(x);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/>
              </a:rPr>
              <a:t>Braces are needed to enclose a multiline body in a lambda expression.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</a:t>
            </a:r>
            <a:br>
              <a:rPr lang="en-US" dirty="0"/>
            </a:br>
            <a:r>
              <a:rPr lang="en-US" dirty="0"/>
              <a:t>A lambda with a defined local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Lucida Console"/>
                <a:cs typeface="Lucida Console"/>
              </a:rPr>
              <a:t>List&lt;Integer</a:t>
            </a:r>
            <a:r>
              <a:rPr lang="en-US" dirty="0">
                <a:solidFill>
                  <a:schemeClr val="accent1"/>
                </a:solidFill>
                <a:latin typeface="Lucida Console"/>
                <a:cs typeface="Lucida Console"/>
              </a:rPr>
              <a:t>&gt; </a:t>
            </a:r>
            <a:r>
              <a:rPr lang="en-US" dirty="0" err="1">
                <a:solidFill>
                  <a:schemeClr val="accent1"/>
                </a:solidFill>
                <a:latin typeface="Lucida Console"/>
                <a:cs typeface="Lucida Console"/>
              </a:rPr>
              <a:t>intSeq</a:t>
            </a:r>
            <a:r>
              <a:rPr lang="en-US" dirty="0">
                <a:solidFill>
                  <a:schemeClr val="accent1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Lucida Console"/>
                <a:cs typeface="Lucida Console"/>
              </a:rPr>
              <a:t>Arrays.asList</a:t>
            </a:r>
            <a:r>
              <a:rPr lang="en-US" dirty="0">
                <a:solidFill>
                  <a:schemeClr val="accent1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latin typeface="Lucida Console"/>
                <a:cs typeface="Lucida Console"/>
              </a:rPr>
              <a:t>intSeq.forEach</a:t>
            </a:r>
            <a:r>
              <a:rPr lang="en-US" dirty="0">
                <a:solidFill>
                  <a:schemeClr val="accent1"/>
                </a:solidFill>
                <a:latin typeface="Lucida Console"/>
                <a:cs typeface="Lucida Console"/>
              </a:rPr>
              <a:t>(x -&gt;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/>
                <a:cs typeface="Lucida Console"/>
              </a:rPr>
              <a:t>   </a:t>
            </a:r>
            <a:r>
              <a:rPr lang="en-US" dirty="0" err="1">
                <a:solidFill>
                  <a:schemeClr val="accent1"/>
                </a:solidFill>
                <a:latin typeface="Lucida Console"/>
                <a:cs typeface="Lucida Console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Lucida Console"/>
                <a:cs typeface="Lucida Console"/>
              </a:rPr>
              <a:t> y = x * 2;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/>
                <a:cs typeface="Lucida Console"/>
              </a:rPr>
              <a:t>   </a:t>
            </a:r>
            <a:r>
              <a:rPr lang="en-US" dirty="0" err="1">
                <a:solidFill>
                  <a:schemeClr val="accent1"/>
                </a:solidFill>
                <a:latin typeface="Lucida Console"/>
                <a:cs typeface="Lucida Console"/>
              </a:rPr>
              <a:t>System.out.println</a:t>
            </a:r>
            <a:r>
              <a:rPr lang="en-US" dirty="0">
                <a:solidFill>
                  <a:schemeClr val="accent1"/>
                </a:solidFill>
                <a:latin typeface="Lucida Console"/>
                <a:cs typeface="Lucida Console"/>
              </a:rPr>
              <a:t>(y);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/>
                <a:cs typeface="Lucida Console"/>
              </a:rPr>
              <a:t>});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r>
              <a:rPr lang="en-US" sz="3200" dirty="0"/>
              <a:t>Just as with ordinary functions, you can define local variables inside the body of a lambda expression</a:t>
            </a:r>
          </a:p>
          <a:p>
            <a:endParaRPr lang="en-US" dirty="0">
              <a:cs typeface="Lucida Console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76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</a:t>
            </a:r>
            <a:br>
              <a:rPr lang="en-US" dirty="0"/>
            </a:br>
            <a:r>
              <a:rPr lang="en-US" dirty="0"/>
              <a:t>A lambda with a declared parameter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  <a:latin typeface="Lucida Console"/>
                <a:cs typeface="Lucida Console"/>
              </a:rPr>
              <a:t>List&lt;Integer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&gt; 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Arrays.asList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((Integer x -&gt; {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   x += 2;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   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(x);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});</a:t>
            </a:r>
          </a:p>
          <a:p>
            <a:pPr marL="0" indent="0">
              <a:buNone/>
            </a:pPr>
            <a:endParaRPr lang="en-US" sz="240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>
                <a:cs typeface="Courier New"/>
              </a:rPr>
              <a:t>You can, if you wish, specify the parameter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92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Java 8 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Courier New"/>
              </a:rPr>
              <a:t>The Java 8 compiler first converts a lambda expression into a function</a:t>
            </a:r>
          </a:p>
          <a:p>
            <a:r>
              <a:rPr lang="en-US" dirty="0">
                <a:cs typeface="Courier New"/>
              </a:rPr>
              <a:t>It then calls the generated function</a:t>
            </a:r>
          </a:p>
          <a:p>
            <a:r>
              <a:rPr lang="en-US" dirty="0">
                <a:cs typeface="Courier New"/>
              </a:rPr>
              <a:t>For example, </a:t>
            </a: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x -&gt; </a:t>
            </a:r>
            <a:r>
              <a:rPr lang="en-US" sz="2400" dirty="0" err="1">
                <a:solidFill>
                  <a:schemeClr val="accent1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(x) </a:t>
            </a:r>
            <a:r>
              <a:rPr lang="en-US" dirty="0">
                <a:cs typeface="Courier New"/>
              </a:rPr>
              <a:t>could be converted into a generated static function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public static void 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genName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(Integer x) 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   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(x);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</a:p>
          <a:p>
            <a:r>
              <a:rPr lang="en-US" dirty="0">
                <a:cs typeface="Courier New"/>
              </a:rPr>
              <a:t>But what type should be generated for this function? How should it be called? What class should it go 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40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cs typeface="Courier New"/>
              </a:rPr>
              <a:t>Design decision: Java 8 lambdas are assigned to functional interfaces.</a:t>
            </a:r>
          </a:p>
          <a:p>
            <a:r>
              <a:rPr lang="en-US" dirty="0">
                <a:cs typeface="Courier New"/>
              </a:rPr>
              <a:t>A functional interface is a Java interface with exactly one non-default method.  E.g.,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/>
                <a:cs typeface="Lucida Console"/>
              </a:rPr>
              <a:t>public interface Consumer&lt;T&gt; {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/>
                <a:cs typeface="Lucida Console"/>
              </a:rPr>
              <a:t>   void accept(T t);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r>
              <a:rPr lang="en-US" dirty="0">
                <a:cs typeface="Courier New"/>
              </a:rPr>
              <a:t>The package </a:t>
            </a:r>
            <a:r>
              <a:rPr lang="en-US" dirty="0" err="1">
                <a:latin typeface="Courier New"/>
                <a:cs typeface="Courier New"/>
              </a:rPr>
              <a:t>java.util.function</a:t>
            </a:r>
            <a:r>
              <a:rPr lang="en-US" dirty="0">
                <a:cs typeface="Courier New"/>
              </a:rPr>
              <a:t> defines many new useful functional interfaces.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01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 Lambda to a Local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33909"/>
            <a:ext cx="10363826" cy="489117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public interface Consumer&lt;T&gt; {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  void accept(T t);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void 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forEach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(Consumer&lt;Integer&gt; action {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  for (Integer i:items) {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action.accept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(t);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List&lt;Integer&gt; 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Arrrays.asList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Consumer&lt;Integer&gt; 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cnsmr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 = x -&gt; 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(x);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cnsmr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3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Generated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method generated from a Java 8 lambda expression has the same signature as the method in the functional interface</a:t>
            </a:r>
          </a:p>
          <a:p>
            <a:r>
              <a:rPr lang="en-US" dirty="0"/>
              <a:t>The type is the same as that of the functional interface to which the lambda expression is assigned</a:t>
            </a:r>
          </a:p>
          <a:p>
            <a:r>
              <a:rPr lang="en-US" dirty="0"/>
              <a:t>The lambda expression becomes the body of the method in the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92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Method references can be used to pass an existing function in places where a lambda is expected</a:t>
            </a:r>
          </a:p>
          <a:p>
            <a:r>
              <a:rPr lang="en-US" dirty="0"/>
              <a:t>The signature of the referenced method needs to match the signature of the functional interface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54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Method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373267"/>
              </p:ext>
            </p:extLst>
          </p:nvPr>
        </p:nvGraphicFramePr>
        <p:xfrm>
          <a:off x="1980887" y="2441974"/>
          <a:ext cx="8229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1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9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32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Method Reference</a:t>
                      </a:r>
                      <a:r>
                        <a:rPr lang="en-US" sz="2000" baseline="0" dirty="0" smtClean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Syntax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Example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static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ClassName</a:t>
                      </a:r>
                      <a:r>
                        <a:rPr lang="en-US" sz="2000" dirty="0" smtClean="0"/>
                        <a:t>::</a:t>
                      </a:r>
                      <a:r>
                        <a:rPr lang="en-US" sz="2000" dirty="0" err="1" smtClean="0"/>
                        <a:t>StaticMethodName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String::</a:t>
                      </a:r>
                      <a:r>
                        <a:rPr lang="en-US" sz="2000" dirty="0" err="1" smtClean="0"/>
                        <a:t>valueOf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constructor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ClassName</a:t>
                      </a:r>
                      <a:r>
                        <a:rPr lang="en-US" sz="2000" dirty="0" smtClean="0"/>
                        <a:t>::new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ArrayList</a:t>
                      </a:r>
                      <a:r>
                        <a:rPr lang="en-US" sz="2000" dirty="0" smtClean="0"/>
                        <a:t>::new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specific object instance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objectReference</a:t>
                      </a:r>
                      <a:r>
                        <a:rPr lang="en-US" sz="2000" dirty="0" smtClean="0"/>
                        <a:t>::</a:t>
                      </a:r>
                      <a:r>
                        <a:rPr lang="en-US" sz="2000" dirty="0" err="1" smtClean="0"/>
                        <a:t>MethodName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x::</a:t>
                      </a:r>
                      <a:r>
                        <a:rPr lang="en-US" sz="2000" dirty="0" err="1" smtClean="0"/>
                        <a:t>toString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arbitrary object of a given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ClassName</a:t>
                      </a:r>
                      <a:r>
                        <a:rPr lang="en-US" sz="2000" dirty="0" smtClean="0"/>
                        <a:t>::</a:t>
                      </a:r>
                      <a:r>
                        <a:rPr lang="en-US" sz="2000" dirty="0" err="1" smtClean="0"/>
                        <a:t>InstanceMethodName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Object::</a:t>
                      </a:r>
                      <a:r>
                        <a:rPr lang="en-US" sz="2000" dirty="0" err="1" smtClean="0"/>
                        <a:t>toString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10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you have a class with a few instances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Student Type : &lt;BS, MS, PhD&gt;</a:t>
            </a:r>
          </a:p>
          <a:p>
            <a:pPr lvl="1"/>
            <a:r>
              <a:rPr lang="en-US" dirty="0"/>
              <a:t>SMS Status : &lt;Sent, Delivered, Not Delivered, Not Sent&gt;</a:t>
            </a:r>
          </a:p>
          <a:p>
            <a:pPr lvl="1"/>
            <a:r>
              <a:rPr lang="en-US" dirty="0"/>
              <a:t>Color : &lt;Blue, Green, Black, Red&gt;</a:t>
            </a:r>
          </a:p>
          <a:p>
            <a:r>
              <a:rPr lang="en-US" dirty="0"/>
              <a:t>How do you implement it?</a:t>
            </a:r>
          </a:p>
          <a:p>
            <a:pPr lvl="1"/>
            <a:r>
              <a:rPr lang="en-US" dirty="0"/>
              <a:t>The class should not be inherited</a:t>
            </a:r>
          </a:p>
          <a:p>
            <a:pPr lvl="1"/>
            <a:r>
              <a:rPr lang="en-US" dirty="0"/>
              <a:t>The instances are limited: no further instances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Conciseness with Method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can rewrite the statement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(x -&gt; 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(x));</a:t>
            </a:r>
          </a:p>
          <a:p>
            <a:pPr marL="400050" lvl="1" indent="0">
              <a:buNone/>
            </a:pPr>
            <a:endParaRPr lang="en-US" sz="2000" dirty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cs typeface="Lucida Console"/>
              </a:rPr>
              <a:t>more concisely using a method reference</a:t>
            </a:r>
          </a:p>
          <a:p>
            <a:pPr marL="0" indent="0"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System.out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::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println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);</a:t>
            </a:r>
          </a:p>
          <a:p>
            <a:pPr marL="400050" lvl="1" indent="0">
              <a:buNone/>
            </a:pPr>
            <a:endParaRPr lang="en-US" sz="2000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43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new </a:t>
            </a:r>
            <a:r>
              <a:rPr lang="en-US" dirty="0" err="1"/>
              <a:t>java.util.stream</a:t>
            </a:r>
            <a:r>
              <a:rPr lang="en-US" dirty="0"/>
              <a:t> package provides utilities to support functional-style operations on streams of values.</a:t>
            </a:r>
          </a:p>
          <a:p>
            <a:r>
              <a:rPr lang="en-US" dirty="0"/>
              <a:t>A common way to obtain a stream is from a collection: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  <a:cs typeface="Lucida Console"/>
              </a:rPr>
              <a:t>		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Stream&lt;T&gt; stream =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collection.stream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cs typeface="Lucida Console"/>
              </a:rPr>
              <a:t>Streams can be sequential or parallel.</a:t>
            </a:r>
          </a:p>
          <a:p>
            <a:r>
              <a:rPr lang="en-US" dirty="0">
                <a:cs typeface="Lucida Console"/>
              </a:rPr>
              <a:t>Streams are useful for selecting values and performing actions on the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2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intermediate operation keeps a stream open for further operations. Intermediate operations are lazy.</a:t>
            </a:r>
          </a:p>
          <a:p>
            <a:r>
              <a:rPr lang="en-US" dirty="0">
                <a:cs typeface="Lucida Console"/>
              </a:rPr>
              <a:t>A terminal operation must be the final operation on a stream. Once a terminal operation is invoked, the stream is consumed and is no longer usable.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Intermediate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dirty="0"/>
              <a:t> excludes all elements that don’t match a Predicate.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dirty="0"/>
              <a:t> performs a one-to-one transformation of elements using a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54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stream pipeline has three components: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source such as a Collection, an array, a generator function, or an IO channel;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Zero or more intermediate operations;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terminal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84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int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 sum = 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widgets.stream</a:t>
            </a:r>
            <a:r>
              <a:rPr lang="en-US" dirty="0" smtClean="0">
                <a:solidFill>
                  <a:srgbClr val="4F81BD"/>
                </a:solidFill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  <a:latin typeface="Lucida Console"/>
                <a:cs typeface="Lucida Console"/>
              </a:rPr>
              <a:t>		.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filter(w -&gt; 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w.getColor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() == RED</a:t>
            </a:r>
            <a:r>
              <a:rPr lang="en-US" dirty="0" smtClean="0">
                <a:solidFill>
                  <a:srgbClr val="4F81BD"/>
                </a:solidFill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  <a:latin typeface="Lucida Console"/>
                <a:cs typeface="Lucida Console"/>
              </a:rPr>
              <a:t>		.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mapToInt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(w -&gt; </a:t>
            </a:r>
            <a:r>
              <a:rPr lang="en-US" dirty="0" err="1">
                <a:solidFill>
                  <a:srgbClr val="4F81BD"/>
                </a:solidFill>
                <a:latin typeface="Lucida Console"/>
                <a:cs typeface="Lucida Console"/>
              </a:rPr>
              <a:t>w.getWeight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())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  <a:latin typeface="Lucida Console"/>
                <a:cs typeface="Lucida Console"/>
              </a:rPr>
              <a:t>		.</a:t>
            </a:r>
            <a:r>
              <a:rPr lang="en-US" dirty="0">
                <a:solidFill>
                  <a:srgbClr val="4F81BD"/>
                </a:solidFill>
                <a:latin typeface="Lucida Console"/>
                <a:cs typeface="Lucida Console"/>
              </a:rPr>
              <a:t>sum</a:t>
            </a:r>
            <a:r>
              <a:rPr lang="en-US" dirty="0" smtClean="0">
                <a:solidFill>
                  <a:srgbClr val="4F81BD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76644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Parting Example: Using lambdas and stream to sum the squares of the elements on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1"/>
                </a:solidFill>
                <a:cs typeface="Lucida Console"/>
              </a:rPr>
              <a:t>List&lt;Integer</a:t>
            </a:r>
            <a:r>
              <a:rPr lang="en-US" dirty="0">
                <a:solidFill>
                  <a:schemeClr val="accent1"/>
                </a:solidFill>
                <a:cs typeface="Lucida Console"/>
              </a:rPr>
              <a:t>&gt; list = </a:t>
            </a:r>
            <a:r>
              <a:rPr lang="en-US" dirty="0" err="1">
                <a:solidFill>
                  <a:schemeClr val="accent1"/>
                </a:solidFill>
                <a:cs typeface="Lucida Console"/>
              </a:rPr>
              <a:t>Arrays.asList</a:t>
            </a:r>
            <a:r>
              <a:rPr lang="en-US" dirty="0">
                <a:solidFill>
                  <a:schemeClr val="accent1"/>
                </a:solidFill>
                <a:cs typeface="Lucida Console"/>
              </a:rPr>
              <a:t>(1,2,3);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solidFill>
                  <a:schemeClr val="accent1"/>
                </a:solidFill>
                <a:cs typeface="Lucida Console"/>
              </a:rPr>
              <a:t>int</a:t>
            </a:r>
            <a:r>
              <a:rPr lang="en-US" dirty="0">
                <a:solidFill>
                  <a:schemeClr val="accent1"/>
                </a:solidFill>
                <a:cs typeface="Lucida Console"/>
              </a:rPr>
              <a:t> sum = </a:t>
            </a:r>
            <a:r>
              <a:rPr lang="en-US" dirty="0" err="1">
                <a:solidFill>
                  <a:schemeClr val="accent1"/>
                </a:solidFill>
                <a:cs typeface="Lucida Console"/>
              </a:rPr>
              <a:t>list.stream</a:t>
            </a:r>
            <a:r>
              <a:rPr lang="en-US" dirty="0">
                <a:solidFill>
                  <a:schemeClr val="accent1"/>
                </a:solidFill>
                <a:cs typeface="Lucida Console"/>
              </a:rPr>
              <a:t>().map(x -&gt; x*x).reduce((</a:t>
            </a:r>
            <a:r>
              <a:rPr lang="en-US" dirty="0" err="1">
                <a:solidFill>
                  <a:schemeClr val="accent1"/>
                </a:solidFill>
                <a:cs typeface="Lucida Console"/>
              </a:rPr>
              <a:t>x,y</a:t>
            </a:r>
            <a:r>
              <a:rPr lang="en-US" dirty="0">
                <a:solidFill>
                  <a:schemeClr val="accent1"/>
                </a:solidFill>
                <a:cs typeface="Lucida Console"/>
              </a:rPr>
              <a:t>) -&gt; x + y).get();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solidFill>
                  <a:schemeClr val="accent1"/>
                </a:solidFill>
                <a:cs typeface="Lucida Console"/>
              </a:rPr>
              <a:t>System.out.println</a:t>
            </a:r>
            <a:r>
              <a:rPr lang="en-US" dirty="0">
                <a:solidFill>
                  <a:schemeClr val="accent1"/>
                </a:solidFill>
                <a:cs typeface="Lucida Console"/>
              </a:rPr>
              <a:t>(sum);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accent1"/>
              </a:solidFill>
              <a:cs typeface="Lucida Console"/>
            </a:endParaRPr>
          </a:p>
          <a:p>
            <a:r>
              <a:rPr lang="en-US" dirty="0"/>
              <a:t>Here </a:t>
            </a:r>
            <a:r>
              <a:rPr lang="en-US" dirty="0">
                <a:solidFill>
                  <a:schemeClr val="accent1"/>
                </a:solidFill>
              </a:rPr>
              <a:t>map(x -&gt; x*x)</a:t>
            </a:r>
            <a:r>
              <a:rPr lang="en-US" dirty="0"/>
              <a:t> squares each element and then </a:t>
            </a:r>
            <a:r>
              <a:rPr lang="en-US" dirty="0">
                <a:solidFill>
                  <a:srgbClr val="4F81BD"/>
                </a:solidFill>
              </a:rPr>
              <a:t>reduce((</a:t>
            </a:r>
            <a:r>
              <a:rPr lang="en-US" dirty="0" err="1">
                <a:solidFill>
                  <a:srgbClr val="4F81BD"/>
                </a:solidFill>
              </a:rPr>
              <a:t>x,y</a:t>
            </a:r>
            <a:r>
              <a:rPr lang="en-US" dirty="0">
                <a:solidFill>
                  <a:srgbClr val="4F81BD"/>
                </a:solidFill>
              </a:rPr>
              <a:t>) -&gt; x + y) </a:t>
            </a:r>
            <a:r>
              <a:rPr lang="en-US" dirty="0"/>
              <a:t>reduces all elements into a single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18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81" y="2366963"/>
            <a:ext cx="3424237" cy="3424237"/>
          </a:xfrm>
        </p:spPr>
      </p:pic>
    </p:spTree>
    <p:extLst>
      <p:ext uri="{BB962C8B-B14F-4D97-AF65-F5344CB8AC3E}">
        <p14:creationId xmlns:p14="http://schemas.microsoft.com/office/powerpoint/2010/main" val="38753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Color{</a:t>
            </a:r>
          </a:p>
          <a:p>
            <a:pPr>
              <a:buNone/>
            </a:pPr>
            <a:endParaRPr lang="en-US" b="1" dirty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Black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i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Color(1);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Blue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i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Color(2);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Green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i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Color(3);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Red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i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Color(4);</a:t>
            </a:r>
          </a:p>
          <a:p>
            <a:pPr>
              <a:buNone/>
            </a:pPr>
            <a:endParaRPr lang="en-US" b="1" dirty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color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Color(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urier New"/>
              </a:rPr>
              <a:t>color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Java introduces enumerations for this purpose</a:t>
            </a:r>
          </a:p>
          <a:p>
            <a:r>
              <a:rPr lang="en-US" dirty="0"/>
              <a:t>Enumerated Data Type</a:t>
            </a:r>
          </a:p>
          <a:p>
            <a:r>
              <a:rPr lang="en-US" dirty="0"/>
              <a:t>A simple class</a:t>
            </a:r>
          </a:p>
          <a:p>
            <a:r>
              <a:rPr lang="en-US" dirty="0" err="1"/>
              <a:t>enum</a:t>
            </a:r>
            <a:r>
              <a:rPr lang="en-US" dirty="0"/>
              <a:t> keyword instead of class or interface</a:t>
            </a:r>
          </a:p>
          <a:p>
            <a:r>
              <a:rPr lang="en-US" dirty="0"/>
              <a:t>Comma </a:t>
            </a:r>
            <a:r>
              <a:rPr lang="en-US" dirty="0" err="1"/>
              <a:t>seperated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instances</a:t>
            </a:r>
          </a:p>
          <a:p>
            <a:r>
              <a:rPr lang="en-US" dirty="0" err="1"/>
              <a:t>enum</a:t>
            </a:r>
            <a:r>
              <a:rPr lang="en-US" dirty="0"/>
              <a:t> instances are constant</a:t>
            </a:r>
          </a:p>
          <a:p>
            <a:pPr>
              <a:buNone/>
            </a:pPr>
            <a:r>
              <a:rPr lang="en-US" b="1" dirty="0" err="1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Color {</a:t>
            </a:r>
          </a:p>
          <a:p>
            <a:pPr>
              <a:buNone/>
            </a:pPr>
            <a:r>
              <a:rPr lang="en-US" b="1" i="1" dirty="0">
                <a:solidFill>
                  <a:srgbClr val="0000C0"/>
                </a:solidFill>
                <a:latin typeface="Courier New"/>
              </a:rPr>
              <a:t>		Black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Blue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Green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Red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b="1">
                <a:solidFill>
                  <a:srgbClr val="000000"/>
                </a:solidFill>
                <a:latin typeface="Courier New"/>
              </a:rPr>
              <a:t> Color {</a:t>
            </a:r>
          </a:p>
          <a:p>
            <a:pPr>
              <a:buNone/>
            </a:pPr>
            <a:r>
              <a:rPr lang="en-US" b="1" i="1">
                <a:solidFill>
                  <a:srgbClr val="0000C0"/>
                </a:solidFill>
                <a:latin typeface="Courier New"/>
              </a:rPr>
              <a:t>		Black</a:t>
            </a:r>
            <a:r>
              <a:rPr lang="en-US" b="1" i="1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i="1">
                <a:solidFill>
                  <a:srgbClr val="0000C0"/>
                </a:solidFill>
                <a:latin typeface="Courier New"/>
              </a:rPr>
              <a:t>Blue</a:t>
            </a:r>
            <a:r>
              <a:rPr lang="en-US" b="1" i="1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i="1">
                <a:solidFill>
                  <a:srgbClr val="0000C0"/>
                </a:solidFill>
                <a:latin typeface="Courier New"/>
              </a:rPr>
              <a:t>Green</a:t>
            </a:r>
            <a:r>
              <a:rPr lang="en-US" b="1" i="1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i="1">
                <a:solidFill>
                  <a:srgbClr val="0000C0"/>
                </a:solidFill>
                <a:latin typeface="Courier New"/>
              </a:rPr>
              <a:t>Red</a:t>
            </a:r>
          </a:p>
          <a:p>
            <a:pPr>
              <a:buNone/>
            </a:pPr>
            <a:r>
              <a:rPr lang="en-US" b="1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b="1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b="1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>
                <a:solidFill>
                  <a:srgbClr val="000000"/>
                </a:solidFill>
                <a:latin typeface="Courier New"/>
              </a:rPr>
              <a:t> Color{</a:t>
            </a:r>
          </a:p>
          <a:p>
            <a:pPr>
              <a:buNone/>
            </a:pPr>
            <a:r>
              <a:rPr lang="en-US" sz="2200" b="1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sz="22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2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2200" b="1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sz="2200" b="1" i="1">
                <a:solidFill>
                  <a:srgbClr val="0000C0"/>
                </a:solidFill>
                <a:latin typeface="Courier New"/>
              </a:rPr>
              <a:t>Black</a:t>
            </a:r>
            <a:r>
              <a:rPr lang="en-US" sz="2200" b="1" i="1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200" b="1" i="1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i="1">
                <a:solidFill>
                  <a:srgbClr val="000000"/>
                </a:solidFill>
                <a:latin typeface="Courier New"/>
              </a:rPr>
              <a:t> Color();</a:t>
            </a:r>
          </a:p>
          <a:p>
            <a:pPr>
              <a:buNone/>
            </a:pPr>
            <a:r>
              <a:rPr lang="en-US" sz="2200" b="1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sz="22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2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2200" b="1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sz="2200" b="1" i="1">
                <a:solidFill>
                  <a:srgbClr val="0000C0"/>
                </a:solidFill>
                <a:latin typeface="Courier New"/>
              </a:rPr>
              <a:t>Blue</a:t>
            </a:r>
            <a:r>
              <a:rPr lang="en-US" sz="2200" b="1" i="1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200" b="1" i="1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i="1">
                <a:solidFill>
                  <a:srgbClr val="000000"/>
                </a:solidFill>
                <a:latin typeface="Courier New"/>
              </a:rPr>
              <a:t> Color();</a:t>
            </a:r>
          </a:p>
          <a:p>
            <a:pPr>
              <a:buNone/>
            </a:pPr>
            <a:r>
              <a:rPr lang="en-US" sz="2200" b="1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sz="22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2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2200" b="1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sz="2200" b="1" i="1">
                <a:solidFill>
                  <a:srgbClr val="0000C0"/>
                </a:solidFill>
                <a:latin typeface="Courier New"/>
              </a:rPr>
              <a:t>Green</a:t>
            </a:r>
            <a:r>
              <a:rPr lang="en-US" sz="2200" b="1" i="1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200" b="1" i="1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i="1">
                <a:solidFill>
                  <a:srgbClr val="000000"/>
                </a:solidFill>
                <a:latin typeface="Courier New"/>
              </a:rPr>
              <a:t> Color();</a:t>
            </a:r>
          </a:p>
          <a:p>
            <a:pPr>
              <a:buNone/>
            </a:pPr>
            <a:r>
              <a:rPr lang="en-US" sz="2200" b="1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sz="22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2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2200" b="1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sz="2200" b="1" i="1">
                <a:solidFill>
                  <a:srgbClr val="0000C0"/>
                </a:solidFill>
                <a:latin typeface="Courier New"/>
              </a:rPr>
              <a:t>Red</a:t>
            </a:r>
            <a:r>
              <a:rPr lang="en-US" sz="2200" b="1" i="1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200" b="1" i="1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i="1">
                <a:solidFill>
                  <a:srgbClr val="000000"/>
                </a:solidFill>
                <a:latin typeface="Courier New"/>
              </a:rPr>
              <a:t> Color();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3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b="1" dirty="0">
              <a:latin typeface="Courier New"/>
            </a:endParaRPr>
          </a:p>
          <a:p>
            <a:pPr>
              <a:buNone/>
            </a:pPr>
            <a:r>
              <a:rPr lang="en-US" b="1" dirty="0" err="1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Shape {</a:t>
            </a:r>
          </a:p>
          <a:p>
            <a:pPr>
              <a:buNone/>
            </a:pPr>
            <a:r>
              <a:rPr lang="en-US" b="1" i="1" dirty="0">
                <a:solidFill>
                  <a:srgbClr val="0000C0"/>
                </a:solidFill>
                <a:latin typeface="Courier New"/>
              </a:rPr>
              <a:t>		Rectangle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Circle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Square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b="1" dirty="0" err="1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StudentType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US" b="1" i="1" dirty="0">
                <a:solidFill>
                  <a:srgbClr val="0000C0"/>
                </a:solidFill>
                <a:latin typeface="Courier New"/>
              </a:rPr>
              <a:t>		BS, MS, PhD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Color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color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Color.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Black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Shape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shape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Shape.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Circle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i="1" dirty="0">
                <a:solidFill>
                  <a:srgbClr val="000000"/>
                </a:solidFill>
                <a:latin typeface="Courier New"/>
              </a:rPr>
              <a:t>show(shape, color);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show (</a:t>
            </a:r>
            <a:br>
              <a:rPr lang="en-US" b="1" dirty="0">
                <a:solidFill>
                  <a:srgbClr val="000000"/>
                </a:solidFill>
                <a:latin typeface="Courier New"/>
              </a:rPr>
            </a:br>
            <a:r>
              <a:rPr lang="en-US" b="1" dirty="0">
                <a:solidFill>
                  <a:srgbClr val="000000"/>
                </a:solidFill>
                <a:latin typeface="Courier New"/>
              </a:rPr>
              <a:t>Shape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shape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, Color color) {</a:t>
            </a:r>
          </a:p>
          <a:p>
            <a:pPr>
              <a:buNone/>
            </a:pPr>
            <a:r>
              <a:rPr lang="en-US" b="1" dirty="0">
                <a:solidFill>
                  <a:srgbClr val="3F7F5F"/>
                </a:solidFill>
                <a:latin typeface="Courier New"/>
              </a:rPr>
              <a:t>		//show a shape with this color</a:t>
            </a:r>
          </a:p>
          <a:p>
            <a:pPr>
              <a:buNone/>
            </a:pPr>
            <a:r>
              <a:rPr lang="en-US" b="1" dirty="0">
                <a:solidFill>
                  <a:srgbClr val="3F7F5F"/>
                </a:solidFill>
                <a:latin typeface="Courier New"/>
              </a:rPr>
              <a:t>		...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enum</a:t>
            </a:r>
            <a:r>
              <a:rPr lang="en-US" dirty="0"/>
              <a:t> types are implicitly </a:t>
            </a:r>
            <a:r>
              <a:rPr lang="en-US" b="1" dirty="0"/>
              <a:t>final</a:t>
            </a:r>
          </a:p>
          <a:p>
            <a:pPr lvl="1"/>
            <a:r>
              <a:rPr lang="en-US" dirty="0"/>
              <a:t>Can not be a super-class</a:t>
            </a:r>
          </a:p>
          <a:p>
            <a:pPr lvl="1"/>
            <a:r>
              <a:rPr lang="en-US" dirty="0"/>
              <a:t>Because they declare constants that should not be modified</a:t>
            </a:r>
          </a:p>
          <a:p>
            <a:r>
              <a:rPr lang="en-US" dirty="0"/>
              <a:t>Instances are </a:t>
            </a:r>
            <a:r>
              <a:rPr lang="en-US" b="1" dirty="0"/>
              <a:t>constants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constants are implicitly </a:t>
            </a:r>
            <a:r>
              <a:rPr lang="en-US" b="1" dirty="0"/>
              <a:t>public,</a:t>
            </a:r>
            <a:r>
              <a:rPr lang="en-US" dirty="0"/>
              <a:t> </a:t>
            </a:r>
            <a:r>
              <a:rPr lang="en-US" b="1" dirty="0"/>
              <a:t>static </a:t>
            </a:r>
            <a:r>
              <a:rPr lang="en-US" dirty="0"/>
              <a:t>and </a:t>
            </a:r>
            <a:r>
              <a:rPr lang="en-US" b="1" dirty="0"/>
              <a:t>final</a:t>
            </a:r>
          </a:p>
          <a:p>
            <a:r>
              <a:rPr lang="en-US" dirty="0"/>
              <a:t>No new instances can be created</a:t>
            </a:r>
          </a:p>
          <a:p>
            <a:pPr lvl="1"/>
            <a:r>
              <a:rPr lang="en-US" dirty="0"/>
              <a:t>object  instantiation of </a:t>
            </a:r>
            <a:r>
              <a:rPr lang="en-US" dirty="0" err="1"/>
              <a:t>enum</a:t>
            </a:r>
            <a:r>
              <a:rPr lang="en-US" dirty="0"/>
              <a:t> types with operator </a:t>
            </a:r>
            <a:r>
              <a:rPr lang="en-US" b="1" dirty="0"/>
              <a:t>new</a:t>
            </a:r>
            <a:r>
              <a:rPr lang="en-US" dirty="0"/>
              <a:t> results in a compilation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3160</TotalTime>
  <Words>1634</Words>
  <Application>Microsoft Office PowerPoint</Application>
  <PresentationFormat>Widescreen</PresentationFormat>
  <Paragraphs>316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Lucida Console</vt:lpstr>
      <vt:lpstr>Tw Cen MT</vt:lpstr>
      <vt:lpstr>Droplet</vt:lpstr>
      <vt:lpstr>Advanced Programming</vt:lpstr>
      <vt:lpstr>Agenda</vt:lpstr>
      <vt:lpstr>Enumerations</vt:lpstr>
      <vt:lpstr>PowerPoint Presentation</vt:lpstr>
      <vt:lpstr>Java enum</vt:lpstr>
      <vt:lpstr>Enum</vt:lpstr>
      <vt:lpstr>Enum Sample</vt:lpstr>
      <vt:lpstr>Using Enums</vt:lpstr>
      <vt:lpstr>Enum Characteristics</vt:lpstr>
      <vt:lpstr>Enum</vt:lpstr>
      <vt:lpstr>PowerPoint Presentation</vt:lpstr>
      <vt:lpstr>Static Import</vt:lpstr>
      <vt:lpstr>Annotation</vt:lpstr>
      <vt:lpstr>Functional Programming</vt:lpstr>
      <vt:lpstr>What is Functional Programming?</vt:lpstr>
      <vt:lpstr>Why do Functional Programming?</vt:lpstr>
      <vt:lpstr>Java 8</vt:lpstr>
      <vt:lpstr>Benefits of Lambdas in Java 8</vt:lpstr>
      <vt:lpstr>Java 8 Lambdas</vt:lpstr>
      <vt:lpstr>Example 1: Print a list of integers with a lambda</vt:lpstr>
      <vt:lpstr>Example 2: A multiline lambda</vt:lpstr>
      <vt:lpstr>Example 3: A lambda with a defined local variable</vt:lpstr>
      <vt:lpstr>Example 4: A lambda with a declared parameter type</vt:lpstr>
      <vt:lpstr>Implementation of Java 8 Lambdas</vt:lpstr>
      <vt:lpstr>Functional Interfaces</vt:lpstr>
      <vt:lpstr>Assigning a Lambda to a Local Variable</vt:lpstr>
      <vt:lpstr>Properties of the Generated Method</vt:lpstr>
      <vt:lpstr>Method References</vt:lpstr>
      <vt:lpstr>Summary of Method References</vt:lpstr>
      <vt:lpstr>Conciseness with Method References</vt:lpstr>
      <vt:lpstr>Stream API</vt:lpstr>
      <vt:lpstr>Stream Operations</vt:lpstr>
      <vt:lpstr>Example Intermediate Operations</vt:lpstr>
      <vt:lpstr>PowerPoint Presentation</vt:lpstr>
      <vt:lpstr>Stream Example</vt:lpstr>
      <vt:lpstr>Parting Example: Using lambdas and stream to sum the squares of the elements on a list</vt:lpstr>
      <vt:lpstr>Any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Windows User</dc:creator>
  <cp:lastModifiedBy>Microsoft account</cp:lastModifiedBy>
  <cp:revision>664</cp:revision>
  <dcterms:created xsi:type="dcterms:W3CDTF">2017-09-09T03:23:22Z</dcterms:created>
  <dcterms:modified xsi:type="dcterms:W3CDTF">2021-06-13T07:19:03Z</dcterms:modified>
</cp:coreProperties>
</file>