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66"/>
  </p:notesMasterIdLst>
  <p:sldIdLst>
    <p:sldId id="422" r:id="rId2"/>
    <p:sldId id="423" r:id="rId3"/>
    <p:sldId id="257" r:id="rId4"/>
    <p:sldId id="409" r:id="rId5"/>
    <p:sldId id="410" r:id="rId6"/>
    <p:sldId id="412" r:id="rId7"/>
    <p:sldId id="413" r:id="rId8"/>
    <p:sldId id="427" r:id="rId9"/>
    <p:sldId id="414" r:id="rId10"/>
    <p:sldId id="415" r:id="rId11"/>
    <p:sldId id="416" r:id="rId12"/>
    <p:sldId id="417" r:id="rId13"/>
    <p:sldId id="418" r:id="rId14"/>
    <p:sldId id="332" r:id="rId15"/>
    <p:sldId id="333" r:id="rId16"/>
    <p:sldId id="405" r:id="rId17"/>
    <p:sldId id="334" r:id="rId18"/>
    <p:sldId id="406" r:id="rId19"/>
    <p:sldId id="335" r:id="rId20"/>
    <p:sldId id="336" r:id="rId21"/>
    <p:sldId id="424" r:id="rId22"/>
    <p:sldId id="339" r:id="rId23"/>
    <p:sldId id="337" r:id="rId24"/>
    <p:sldId id="340" r:id="rId25"/>
    <p:sldId id="341" r:id="rId26"/>
    <p:sldId id="338" r:id="rId27"/>
    <p:sldId id="342" r:id="rId28"/>
    <p:sldId id="346" r:id="rId29"/>
    <p:sldId id="408" r:id="rId30"/>
    <p:sldId id="347" r:id="rId31"/>
    <p:sldId id="348" r:id="rId32"/>
    <p:sldId id="374" r:id="rId33"/>
    <p:sldId id="318" r:id="rId34"/>
    <p:sldId id="350" r:id="rId35"/>
    <p:sldId id="349" r:id="rId36"/>
    <p:sldId id="402" r:id="rId37"/>
    <p:sldId id="394" r:id="rId38"/>
    <p:sldId id="367" r:id="rId39"/>
    <p:sldId id="358" r:id="rId40"/>
    <p:sldId id="359" r:id="rId41"/>
    <p:sldId id="378" r:id="rId42"/>
    <p:sldId id="379" r:id="rId43"/>
    <p:sldId id="353" r:id="rId44"/>
    <p:sldId id="360" r:id="rId45"/>
    <p:sldId id="361" r:id="rId46"/>
    <p:sldId id="362" r:id="rId47"/>
    <p:sldId id="363" r:id="rId48"/>
    <p:sldId id="364" r:id="rId49"/>
    <p:sldId id="365" r:id="rId50"/>
    <p:sldId id="380" r:id="rId51"/>
    <p:sldId id="381" r:id="rId52"/>
    <p:sldId id="382" r:id="rId53"/>
    <p:sldId id="383" r:id="rId54"/>
    <p:sldId id="421" r:id="rId55"/>
    <p:sldId id="368" r:id="rId56"/>
    <p:sldId id="280" r:id="rId57"/>
    <p:sldId id="370" r:id="rId58"/>
    <p:sldId id="258" r:id="rId59"/>
    <p:sldId id="384" r:id="rId60"/>
    <p:sldId id="385" r:id="rId61"/>
    <p:sldId id="386" r:id="rId62"/>
    <p:sldId id="387" r:id="rId63"/>
    <p:sldId id="420" r:id="rId64"/>
    <p:sldId id="271" r:id="rId65"/>
  </p:sldIdLst>
  <p:sldSz cx="9144000" cy="6858000" type="screen4x3"/>
  <p:notesSz cx="6858000" cy="9144000"/>
  <p:embeddedFontLst>
    <p:embeddedFont>
      <p:font typeface="B Nazanin" panose="00000400000000000000" pitchFamily="2" charset="-78"/>
      <p:regular r:id="rId67"/>
      <p:bold r:id="rId68"/>
    </p:embeddedFont>
    <p:embeddedFont>
      <p:font typeface="B Traffic" panose="00000400000000000000" pitchFamily="2" charset="-78"/>
      <p:regular r:id="rId69"/>
      <p:bold r:id="rId70"/>
    </p:embeddedFont>
    <p:embeddedFont>
      <p:font typeface="Century Schoolbook" panose="020B0604020202020204" charset="0"/>
      <p:regular r:id="rId71"/>
      <p:bold r:id="rId72"/>
      <p:italic r:id="rId73"/>
      <p:boldItalic r:id="rId74"/>
    </p:embeddedFon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B Titr" panose="00000700000000000000" pitchFamily="2" charset="-78"/>
      <p:bold r:id="rId83"/>
    </p:embeddedFont>
    <p:embeddedFont>
      <p:font typeface="Wingdings 2" panose="05020102010507070707" pitchFamily="18" charset="2"/>
      <p:regular r:id="rId84"/>
    </p:embeddedFont>
    <p:embeddedFont>
      <p:font typeface="IranNastaliq" panose="02020505000000020003" pitchFamily="18" charset="0"/>
      <p:regular r:id="rId8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75827" autoAdjust="0"/>
  </p:normalViewPr>
  <p:slideViewPr>
    <p:cSldViewPr>
      <p:cViewPr varScale="1">
        <p:scale>
          <a:sx n="66" d="100"/>
          <a:sy n="66" d="100"/>
        </p:scale>
        <p:origin x="65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font" Target="fonts/font18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font" Target="fonts/font17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6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نمونه</a:t>
            </a:r>
            <a:r>
              <a:rPr lang="fa-IR" baseline="0" smtClean="0"/>
              <a:t> کدهایی در اختیار مخاطبان قرار گیرد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مزايا</a:t>
            </a:r>
            <a:r>
              <a:rPr lang="fa-IR" dirty="0" smtClean="0"/>
              <a:t> و </a:t>
            </a:r>
            <a:r>
              <a:rPr lang="fa-IR" dirty="0" err="1" smtClean="0"/>
              <a:t>معايبی</a:t>
            </a:r>
            <a:r>
              <a:rPr lang="fa-IR" dirty="0" smtClean="0"/>
              <a:t> نسبت به هم دارند</a:t>
            </a:r>
          </a:p>
          <a:p>
            <a:pPr algn="r" rtl="1"/>
            <a:r>
              <a:rPr lang="fa-IR" dirty="0" smtClean="0"/>
              <a:t>مثلاً </a:t>
            </a:r>
            <a:r>
              <a:rPr lang="en-US" dirty="0" smtClean="0"/>
              <a:t>IDEA </a:t>
            </a:r>
            <a:r>
              <a:rPr lang="fa-IR" dirty="0" smtClean="0"/>
              <a:t> ساختار جذابتری دارد</a:t>
            </a:r>
            <a:endParaRPr lang="en-US" dirty="0" smtClean="0"/>
          </a:p>
          <a:p>
            <a:pPr algn="r" rtl="1"/>
            <a:r>
              <a:rPr lang="en-US" dirty="0" smtClean="0"/>
              <a:t>IDEA</a:t>
            </a:r>
            <a:r>
              <a:rPr lang="en-US" baseline="0" dirty="0" smtClean="0"/>
              <a:t> Community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12;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a++;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a--;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= --a;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a--;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a++;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++a;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-a;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+2;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++a - -a;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 = true;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= false;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= !f;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= ! (a==b) 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= 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(t);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6388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مفاهیم اولیه زبان جاوا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6670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up.ir/javacu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مفاهیم اولیه زبان جاوا</a:t>
            </a:r>
            <a:br>
              <a:rPr lang="fa-IR" dirty="0"/>
            </a:br>
            <a:r>
              <a:rPr lang="en-US" dirty="0"/>
              <a:t>Java Basic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8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نصب </a:t>
            </a:r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408641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04800"/>
            <a:ext cx="2743200" cy="5334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1841" y="3073977"/>
            <a:ext cx="1447800" cy="5334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3409084"/>
            <a:ext cx="2286000" cy="5334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962" y="4419600"/>
            <a:ext cx="1292716" cy="5334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638800"/>
            <a:ext cx="2514600" cy="5334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 با </a:t>
            </a:r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مشاهده محل نصب </a:t>
            </a:r>
            <a:r>
              <a:rPr lang="en-US" dirty="0" smtClean="0"/>
              <a:t>Eclipse</a:t>
            </a:r>
          </a:p>
          <a:p>
            <a:r>
              <a:rPr lang="fa-IR" dirty="0" smtClean="0"/>
              <a:t>اجرای </a:t>
            </a:r>
            <a:r>
              <a:rPr lang="en-US" dirty="0" smtClean="0"/>
              <a:t>Eclipse</a:t>
            </a:r>
            <a:endParaRPr lang="fa-IR" dirty="0" smtClean="0"/>
          </a:p>
          <a:p>
            <a:r>
              <a:rPr lang="fa-IR" dirty="0" smtClean="0"/>
              <a:t>مفهوم </a:t>
            </a:r>
            <a:r>
              <a:rPr lang="en-US" dirty="0" smtClean="0"/>
              <a:t>workspace</a:t>
            </a:r>
          </a:p>
          <a:p>
            <a:r>
              <a:rPr lang="fa-IR" dirty="0" err="1" smtClean="0"/>
              <a:t>ايجاد</a:t>
            </a:r>
            <a:r>
              <a:rPr lang="fa-IR" dirty="0" smtClean="0"/>
              <a:t> پروژه</a:t>
            </a:r>
          </a:p>
          <a:p>
            <a:r>
              <a:rPr lang="fa-IR" dirty="0" err="1" smtClean="0"/>
              <a:t>ايجاد</a:t>
            </a:r>
            <a:r>
              <a:rPr lang="fa-IR" dirty="0" smtClean="0"/>
              <a:t> کلاس</a:t>
            </a:r>
          </a:p>
          <a:p>
            <a:r>
              <a:rPr lang="fa-IR" dirty="0" smtClean="0"/>
              <a:t>اجرای </a:t>
            </a:r>
            <a:r>
              <a:rPr lang="fa-IR" dirty="0" err="1" smtClean="0"/>
              <a:t>اولين</a:t>
            </a:r>
            <a:r>
              <a:rPr lang="fa-IR" dirty="0" smtClean="0"/>
              <a:t> کلاس</a:t>
            </a:r>
          </a:p>
          <a:p>
            <a:r>
              <a:rPr lang="fa-IR" dirty="0" smtClean="0"/>
              <a:t>(فعلاً) عدم استفاده از امکانات کمکی </a:t>
            </a:r>
            <a:r>
              <a:rPr lang="en-US" dirty="0" smtClean="0"/>
              <a:t>IDE</a:t>
            </a:r>
            <a:endParaRPr lang="fa-IR" dirty="0" smtClean="0"/>
          </a:p>
          <a:p>
            <a:pPr lvl="1"/>
            <a:r>
              <a:rPr lang="fa-IR" dirty="0" smtClean="0"/>
              <a:t>مثل </a:t>
            </a:r>
            <a:r>
              <a:rPr lang="fa-IR" dirty="0" err="1" smtClean="0"/>
              <a:t>تکميل</a:t>
            </a:r>
            <a:r>
              <a:rPr lang="fa-IR" dirty="0" smtClean="0"/>
              <a:t> کد، </a:t>
            </a:r>
            <a:r>
              <a:rPr lang="fa-IR" dirty="0" err="1" smtClean="0"/>
              <a:t>کليدهای</a:t>
            </a:r>
            <a:r>
              <a:rPr lang="fa-IR" dirty="0" smtClean="0"/>
              <a:t> </a:t>
            </a:r>
            <a:r>
              <a:rPr lang="fa-IR" dirty="0" err="1" smtClean="0"/>
              <a:t>ميان‌بُر</a:t>
            </a:r>
            <a:r>
              <a:rPr lang="fa-IR" dirty="0" smtClean="0"/>
              <a:t> و ...</a:t>
            </a:r>
          </a:p>
        </p:txBody>
      </p:sp>
    </p:spTree>
    <p:extLst>
      <p:ext uri="{BB962C8B-B14F-4D97-AF65-F5344CB8AC3E}">
        <p14:creationId xmlns:p14="http://schemas.microsoft.com/office/powerpoint/2010/main" val="16359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متغيرها</a:t>
            </a:r>
            <a:r>
              <a:rPr lang="fa-IR" dirty="0" smtClean="0"/>
              <a:t>  و انواع داده اوليه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متغير (</a:t>
            </a:r>
            <a:r>
              <a:rPr lang="en-US" dirty="0" smtClean="0"/>
              <a:t>Variable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بخشی از حافظه</a:t>
            </a:r>
          </a:p>
          <a:p>
            <a:r>
              <a:rPr lang="fa-IR" dirty="0" smtClean="0"/>
              <a:t>داده‌ای را نگه می‌دارد</a:t>
            </a:r>
          </a:p>
          <a:p>
            <a:r>
              <a:rPr lang="fa-IR" dirty="0" smtClean="0"/>
              <a:t>مثلاً: يک عدد صحيح، يک عدد اعشاری، يا يک رشته از حروف</a:t>
            </a:r>
          </a:p>
          <a:p>
            <a:r>
              <a:rPr lang="fa-IR" dirty="0" smtClean="0"/>
              <a:t>مثال:</a:t>
            </a:r>
          </a:p>
          <a:p>
            <a:pPr marL="0" indent="0" algn="l" rtl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number1 = 45;</a:t>
            </a:r>
            <a:endParaRPr lang="fa-IR" dirty="0" smtClean="0"/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هر متغير </a:t>
            </a:r>
            <a:r>
              <a:rPr lang="fa-IR" b="1" dirty="0" smtClean="0">
                <a:solidFill>
                  <a:prstClr val="black"/>
                </a:solidFill>
              </a:rPr>
              <a:t>نام</a:t>
            </a:r>
            <a:r>
              <a:rPr lang="fa-IR" dirty="0" smtClean="0">
                <a:solidFill>
                  <a:prstClr val="black"/>
                </a:solidFill>
              </a:rPr>
              <a:t>، </a:t>
            </a:r>
            <a:r>
              <a:rPr lang="fa-IR" b="1" dirty="0" smtClean="0">
                <a:solidFill>
                  <a:prstClr val="black"/>
                </a:solidFill>
              </a:rPr>
              <a:t>نوع</a:t>
            </a:r>
            <a:r>
              <a:rPr lang="fa-IR" dirty="0" smtClean="0">
                <a:solidFill>
                  <a:prstClr val="black"/>
                </a:solidFill>
              </a:rPr>
              <a:t> و </a:t>
            </a:r>
            <a:r>
              <a:rPr lang="fa-IR" b="1" dirty="0" smtClean="0">
                <a:solidFill>
                  <a:prstClr val="black"/>
                </a:solidFill>
              </a:rPr>
              <a:t>مقدار</a:t>
            </a:r>
            <a:r>
              <a:rPr lang="fa-IR" dirty="0" smtClean="0">
                <a:solidFill>
                  <a:prstClr val="black"/>
                </a:solidFill>
              </a:rPr>
              <a:t> دارد</a:t>
            </a:r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نگاشت نام متغير با محل آن در حافظه</a:t>
            </a:r>
            <a:endParaRPr lang="fa-IR" dirty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3405187" cy="144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0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اوليه متغيرها (</a:t>
            </a:r>
            <a:r>
              <a:rPr lang="en-US" dirty="0"/>
              <a:t>Primitive Data Types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نوع متغير محدوده مقادير آن را مشخص می‌کند</a:t>
            </a:r>
          </a:p>
          <a:p>
            <a:r>
              <a:rPr lang="fa-IR" dirty="0" smtClean="0"/>
              <a:t>مثال:</a:t>
            </a:r>
          </a:p>
          <a:p>
            <a:pPr lvl="1"/>
            <a:r>
              <a:rPr lang="fa-IR" dirty="0" smtClean="0"/>
              <a:t>متغيری از نوع </a:t>
            </a:r>
            <a:r>
              <a:rPr lang="en-US" dirty="0" err="1" smtClean="0"/>
              <a:t>int</a:t>
            </a:r>
            <a:r>
              <a:rPr lang="fa-IR" dirty="0" smtClean="0"/>
              <a:t>، عددی صحیح بين </a:t>
            </a:r>
            <a:r>
              <a:rPr lang="en-US" dirty="0" smtClean="0"/>
              <a:t>-2</a:t>
            </a:r>
            <a:r>
              <a:rPr lang="en-US" baseline="30000" dirty="0" smtClean="0"/>
              <a:t>31</a:t>
            </a:r>
            <a:r>
              <a:rPr lang="fa-IR" dirty="0" smtClean="0"/>
              <a:t> تا </a:t>
            </a:r>
            <a:r>
              <a:rPr lang="en-US" dirty="0" smtClean="0"/>
              <a:t>+2</a:t>
            </a:r>
            <a:r>
              <a:rPr lang="en-US" baseline="30000" dirty="0" smtClean="0"/>
              <a:t>31</a:t>
            </a:r>
            <a:r>
              <a:rPr lang="en-US" dirty="0" smtClean="0"/>
              <a:t>-1</a:t>
            </a:r>
            <a:r>
              <a:rPr lang="fa-IR" dirty="0" smtClean="0"/>
              <a:t> را نگه می‌دارد</a:t>
            </a:r>
          </a:p>
          <a:p>
            <a:r>
              <a:rPr lang="fa-IR" dirty="0" smtClean="0"/>
              <a:t>نکته مهم: </a:t>
            </a:r>
          </a:p>
          <a:p>
            <a:pPr lvl="1"/>
            <a:r>
              <a:rPr lang="fa-IR" dirty="0" smtClean="0"/>
              <a:t>بر خلاف بسياری از زبان‌های ديگر (مثل </a:t>
            </a:r>
            <a:r>
              <a:rPr lang="en-US" dirty="0" smtClean="0"/>
              <a:t>C++</a:t>
            </a:r>
            <a:r>
              <a:rPr lang="fa-IR" dirty="0" smtClean="0"/>
              <a:t>)،</a:t>
            </a:r>
          </a:p>
          <a:p>
            <a:pPr lvl="1"/>
            <a:r>
              <a:rPr lang="fa-IR" dirty="0" smtClean="0"/>
              <a:t>در زبان جاوا، بازه مقادير ممکن در اين متغيرها کاملاً مشخص است</a:t>
            </a:r>
          </a:p>
          <a:p>
            <a:pPr lvl="1"/>
            <a:r>
              <a:rPr lang="fa-IR" dirty="0" smtClean="0"/>
              <a:t>اين بازه، وابسته به محيط (</a:t>
            </a:r>
            <a:r>
              <a:rPr lang="fa-IR" dirty="0"/>
              <a:t>کامپايلر، </a:t>
            </a:r>
            <a:r>
              <a:rPr lang="fa-IR" dirty="0" smtClean="0"/>
              <a:t>سیستم‌عامل، سخت‌افزار و ...) نيست</a:t>
            </a:r>
          </a:p>
          <a:p>
            <a:pPr lvl="1"/>
            <a:r>
              <a:rPr lang="fa-IR" dirty="0" smtClean="0"/>
              <a:t>این تمهيدی برای مستقل از سکو بودن جاوا است</a:t>
            </a:r>
          </a:p>
          <a:p>
            <a:pPr lvl="2"/>
            <a:r>
              <a:rPr lang="en-US" sz="1900" dirty="0" smtClean="0"/>
              <a:t>Platform Independence</a:t>
            </a:r>
            <a:endParaRPr lang="fa-IR" sz="1900" dirty="0" smtClean="0"/>
          </a:p>
        </p:txBody>
      </p:sp>
    </p:spTree>
    <p:extLst>
      <p:ext uri="{BB962C8B-B14F-4D97-AF65-F5344CB8AC3E}">
        <p14:creationId xmlns:p14="http://schemas.microsoft.com/office/powerpoint/2010/main" val="25209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3.ntu.edu.sg/home/ehchua/programming/java/images/Type_Primiti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5257800" cy="27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 اولیه</a:t>
            </a:r>
            <a:r>
              <a:rPr lang="fa-IR" dirty="0"/>
              <a:t> (</a:t>
            </a:r>
            <a:r>
              <a:rPr lang="en-US" dirty="0"/>
              <a:t>Primitive Data Types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اعداد صحیح</a:t>
            </a:r>
          </a:p>
          <a:p>
            <a:pPr lvl="1"/>
            <a:r>
              <a:rPr lang="en-US" dirty="0" smtClean="0"/>
              <a:t>byte, short, </a:t>
            </a:r>
            <a:r>
              <a:rPr lang="en-US" dirty="0" err="1" smtClean="0"/>
              <a:t>int</a:t>
            </a:r>
            <a:r>
              <a:rPr lang="en-US" dirty="0" smtClean="0"/>
              <a:t>, long</a:t>
            </a:r>
          </a:p>
          <a:p>
            <a:r>
              <a:rPr lang="fa-IR" dirty="0" smtClean="0"/>
              <a:t>کاراکتر</a:t>
            </a:r>
          </a:p>
          <a:p>
            <a:pPr lvl="1"/>
            <a:r>
              <a:rPr lang="en-US" dirty="0" smtClean="0"/>
              <a:t>char</a:t>
            </a:r>
          </a:p>
          <a:p>
            <a:r>
              <a:rPr lang="fa-IR" dirty="0" smtClean="0"/>
              <a:t>اعداد اعشاری</a:t>
            </a:r>
          </a:p>
          <a:p>
            <a:pPr lvl="1"/>
            <a:r>
              <a:rPr lang="en-US" dirty="0" smtClean="0"/>
              <a:t>float, double</a:t>
            </a:r>
          </a:p>
          <a:p>
            <a:r>
              <a:rPr lang="fa-IR" dirty="0" smtClean="0"/>
              <a:t>مقدار منطقی (درست/غلط)</a:t>
            </a:r>
          </a:p>
          <a:p>
            <a:pPr lvl="1"/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</a:t>
            </a:r>
            <a:r>
              <a:rPr lang="fa-IR" dirty="0" smtClean="0"/>
              <a:t>داده اوليه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686800" cy="495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7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مقادیر ثابت (</a:t>
            </a:r>
            <a:r>
              <a:rPr lang="en-US" dirty="0" smtClean="0"/>
              <a:t>Literals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4038600" cy="5257800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= 12;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short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 = 1232;</a:t>
            </a:r>
          </a:p>
          <a:p>
            <a:pPr marL="0" indent="0" algn="l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 = 190823;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 = 1233;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l = 293847298347L;</a:t>
            </a:r>
          </a:p>
          <a:p>
            <a:pPr marL="0" indent="0" algn="l">
              <a:buNone/>
            </a:pPr>
            <a:endParaRPr lang="en-US" dirty="0">
              <a:latin typeface="Consolas"/>
            </a:endParaRPr>
          </a:p>
          <a:p>
            <a:pPr marL="0" indent="0" algn="l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e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>
              <a:buNone/>
            </a:pPr>
            <a:endParaRPr lang="en-US" dirty="0">
              <a:latin typeface="Consolas"/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066800"/>
            <a:ext cx="4038600" cy="5257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30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3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3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30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3000" dirty="0">
                <a:solidFill>
                  <a:srgbClr val="2A00FF"/>
                </a:solidFill>
                <a:latin typeface="Consolas"/>
              </a:rPr>
              <a:t>a</a:t>
            </a:r>
            <a:r>
              <a:rPr lang="en-US" sz="30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3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30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3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3000" dirty="0">
                <a:solidFill>
                  <a:srgbClr val="2A00FF"/>
                </a:solidFill>
                <a:latin typeface="Consolas"/>
              </a:rPr>
              <a:t>'4'</a:t>
            </a:r>
            <a:r>
              <a:rPr lang="en-US" sz="3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endParaRPr lang="en-US" sz="3000" dirty="0">
              <a:latin typeface="Consolas"/>
            </a:endParaRPr>
          </a:p>
          <a:p>
            <a:pPr marL="0" indent="0" algn="l" rtl="0">
              <a:buNone/>
            </a:pPr>
            <a:r>
              <a:rPr lang="en-US" sz="30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3000" b="1" dirty="0">
                <a:solidFill>
                  <a:srgbClr val="000000"/>
                </a:solidFill>
                <a:latin typeface="Consolas"/>
              </a:rPr>
              <a:t> d = 3.14;</a:t>
            </a:r>
          </a:p>
          <a:p>
            <a:pPr marL="0" indent="0" algn="l" rtl="0">
              <a:buNone/>
            </a:pPr>
            <a:r>
              <a:rPr lang="en-US" sz="3000" dirty="0">
                <a:solidFill>
                  <a:srgbClr val="000000"/>
                </a:solidFill>
                <a:latin typeface="Consolas"/>
              </a:rPr>
              <a:t>d = 4763.129837D;</a:t>
            </a:r>
          </a:p>
          <a:p>
            <a:pPr marL="0" indent="0" algn="l" rtl="0">
              <a:buNone/>
            </a:pPr>
            <a:endParaRPr lang="en-US" sz="3000" dirty="0">
              <a:latin typeface="Consolas"/>
            </a:endParaRPr>
          </a:p>
          <a:p>
            <a:pPr marL="0" indent="0" algn="l" rtl="0">
              <a:buNone/>
            </a:pPr>
            <a:r>
              <a:rPr lang="en-US" sz="30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3000" b="1" dirty="0">
                <a:solidFill>
                  <a:srgbClr val="000000"/>
                </a:solidFill>
                <a:latin typeface="Consolas"/>
              </a:rPr>
              <a:t> f = 12.23F;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0" y="3810000"/>
            <a:ext cx="533400" cy="457200"/>
          </a:xfrm>
          <a:prstGeom prst="roundRect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17327" y="1143000"/>
            <a:ext cx="533400" cy="533400"/>
          </a:xfrm>
          <a:prstGeom prst="roundRect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000999" y="3962400"/>
            <a:ext cx="342901" cy="457200"/>
          </a:xfrm>
          <a:prstGeom prst="roundRect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00999" y="5396345"/>
            <a:ext cx="342902" cy="457200"/>
          </a:xfrm>
          <a:prstGeom prst="roundRect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 (</a:t>
            </a:r>
            <a:r>
              <a:rPr lang="en-US" dirty="0" smtClean="0"/>
              <a:t>Operators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عملی بر روی مقادير و متغيرها انجام می‌دهند</a:t>
            </a:r>
          </a:p>
          <a:p>
            <a:r>
              <a:rPr lang="fa-IR" dirty="0" smtClean="0"/>
              <a:t>مثال: </a:t>
            </a:r>
          </a:p>
          <a:p>
            <a:pPr lvl="1"/>
            <a:r>
              <a:rPr lang="fa-IR" dirty="0" smtClean="0"/>
              <a:t>عملگر مقداردهی (</a:t>
            </a:r>
            <a:r>
              <a:rPr lang="en-US" dirty="0" smtClean="0"/>
              <a:t>assignment</a:t>
            </a:r>
            <a:r>
              <a:rPr lang="fa-IR" dirty="0" smtClean="0"/>
              <a:t>)</a:t>
            </a:r>
            <a:endParaRPr lang="en-US" dirty="0"/>
          </a:p>
          <a:p>
            <a:pPr marL="0" lvl="0" indent="0" algn="l" rtl="0">
              <a:buClr>
                <a:srgbClr val="92278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number = 3 ;</a:t>
            </a:r>
            <a:endParaRPr lang="fa-IR" dirty="0">
              <a:solidFill>
                <a:prstClr val="black"/>
              </a:solidFill>
            </a:endParaRPr>
          </a:p>
          <a:p>
            <a:pPr lvl="1"/>
            <a:r>
              <a:rPr lang="fa-IR" dirty="0" smtClean="0"/>
              <a:t>عملگر جمع يا ضرب</a:t>
            </a:r>
          </a:p>
          <a:p>
            <a:pPr marL="0" indent="0" algn="l" rtl="0">
              <a:buNone/>
            </a:pPr>
            <a:r>
              <a:rPr lang="en-US" dirty="0" smtClean="0"/>
              <a:t>a = b + 12 ;</a:t>
            </a:r>
            <a:endParaRPr lang="fa-IR" dirty="0" smtClean="0"/>
          </a:p>
          <a:p>
            <a:pPr marL="0" indent="0" algn="l" rtl="0">
              <a:buNone/>
            </a:pPr>
            <a:r>
              <a:rPr lang="en-US" dirty="0" smtClean="0"/>
              <a:t>pi = 3.14 ;</a:t>
            </a:r>
          </a:p>
          <a:p>
            <a:pPr marL="0" indent="0" algn="l" rtl="0">
              <a:buNone/>
            </a:pPr>
            <a:r>
              <a:rPr lang="en-US" dirty="0" smtClean="0"/>
              <a:t>circle = 2 * radius * pi ;</a:t>
            </a: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3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3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3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3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33754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رياضی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75" y="1847850"/>
            <a:ext cx="88582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مورد </a:t>
            </a:r>
            <a:r>
              <a:rPr lang="fa-IR" dirty="0" err="1" smtClean="0"/>
              <a:t>عملگر</a:t>
            </a:r>
            <a:r>
              <a:rPr lang="fa-IR" dirty="0" smtClean="0"/>
              <a:t> تقسیم</a:t>
            </a:r>
            <a:endParaRPr lang="en-US" dirty="0" smtClean="0"/>
          </a:p>
          <a:p>
            <a:r>
              <a:rPr lang="fa-IR" dirty="0" smtClean="0"/>
              <a:t>اگر هر دو </a:t>
            </a:r>
            <a:r>
              <a:rPr lang="fa-IR" dirty="0" err="1" smtClean="0"/>
              <a:t>عملوند</a:t>
            </a:r>
            <a:r>
              <a:rPr lang="fa-IR" dirty="0" smtClean="0"/>
              <a:t>، از نوع </a:t>
            </a:r>
            <a:r>
              <a:rPr lang="fa-IR" dirty="0" err="1" smtClean="0"/>
              <a:t>غیراعشاری</a:t>
            </a:r>
            <a:r>
              <a:rPr lang="fa-IR" dirty="0" smtClean="0"/>
              <a:t> باشند</a:t>
            </a:r>
          </a:p>
          <a:p>
            <a:r>
              <a:rPr lang="fa-IR" dirty="0" smtClean="0"/>
              <a:t>خروجی، خارج قسمت تقسیم (بدون اعشار) خواهد بود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44025"/>
            <a:ext cx="2292615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 smtClean="0"/>
              <a:t>a = b / c ;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04800" y="3429000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(3/2);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4800" y="4114800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(3.0/2);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4800" y="4484132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(3/2.0);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04800" y="4876800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(3.0/2.0);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10000" y="3352800"/>
            <a:ext cx="35618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fa-IR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9094" y="4407932"/>
            <a:ext cx="6126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fa-I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3480137"/>
            <a:ext cx="22098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4572000"/>
            <a:ext cx="22098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5634335"/>
            <a:ext cx="9637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5410200"/>
            <a:ext cx="2506494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3.0;</a:t>
            </a:r>
          </a:p>
          <a:p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9275" y="4343400"/>
            <a:ext cx="9637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اولويت عملگرها (</a:t>
            </a:r>
            <a:r>
              <a:rPr lang="en-US" dirty="0" smtClean="0"/>
              <a:t>Operator Precedence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چند عملگر از يک دسته: از چپ به راست اجرا می‌شوند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219201"/>
            <a:ext cx="5715000" cy="45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8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4876800"/>
            <a:ext cx="6934200" cy="143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r>
              <a:rPr lang="fa-IR" dirty="0"/>
              <a:t> </a:t>
            </a:r>
            <a:r>
              <a:rPr lang="fa-IR" dirty="0" smtClean="0"/>
              <a:t>(اولويت عملگرها)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مقدار متغير </a:t>
            </a:r>
            <a:r>
              <a:rPr lang="en-US" dirty="0" smtClean="0"/>
              <a:t>number</a:t>
            </a:r>
            <a:r>
              <a:rPr lang="fa-IR" dirty="0" smtClean="0"/>
              <a:t> چه خواهد بود؟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 = 2 + 3 * 4 / 2 ;</a:t>
            </a:r>
            <a:endParaRPr lang="fa-IR" dirty="0" smtClean="0"/>
          </a:p>
          <a:p>
            <a:pPr lvl="0">
              <a:buClr>
                <a:srgbClr val="92278F"/>
              </a:buClr>
            </a:pPr>
            <a:r>
              <a:rPr lang="fa-IR" dirty="0">
                <a:solidFill>
                  <a:prstClr val="black"/>
                </a:solidFill>
              </a:rPr>
              <a:t>پاسخ صحیح: </a:t>
            </a:r>
            <a:r>
              <a:rPr lang="fa-IR" dirty="0" smtClean="0">
                <a:solidFill>
                  <a:prstClr val="black"/>
                </a:solidFill>
              </a:rPr>
              <a:t>8</a:t>
            </a: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البته همواره پرانتزگذاری برای پرهيز از ابهام توصيه می‌شود: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 algn="l" rtl="0">
              <a:buClr>
                <a:srgbClr val="92278F"/>
              </a:buClr>
              <a:buNone/>
            </a:pP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number = 2 + (</a:t>
            </a:r>
            <a:r>
              <a:rPr lang="en-US" dirty="0" smtClean="0">
                <a:solidFill>
                  <a:prstClr val="black"/>
                </a:solidFill>
              </a:rPr>
              <a:t>(3 </a:t>
            </a:r>
            <a:r>
              <a:rPr lang="en-US" dirty="0">
                <a:solidFill>
                  <a:prstClr val="black"/>
                </a:solidFill>
              </a:rPr>
              <a:t>* </a:t>
            </a:r>
            <a:r>
              <a:rPr lang="en-US" dirty="0" smtClean="0">
                <a:solidFill>
                  <a:prstClr val="black"/>
                </a:solidFill>
              </a:rPr>
              <a:t>4) </a:t>
            </a:r>
            <a:r>
              <a:rPr lang="en-US" dirty="0">
                <a:solidFill>
                  <a:prstClr val="black"/>
                </a:solidFill>
              </a:rPr>
              <a:t>/ </a:t>
            </a:r>
            <a:r>
              <a:rPr lang="en-US" dirty="0" smtClean="0">
                <a:solidFill>
                  <a:prstClr val="black"/>
                </a:solidFill>
              </a:rPr>
              <a:t>2) </a:t>
            </a:r>
            <a:r>
              <a:rPr lang="en-US" dirty="0">
                <a:solidFill>
                  <a:prstClr val="black"/>
                </a:solidFill>
              </a:rPr>
              <a:t>;</a:t>
            </a:r>
            <a:endParaRPr lang="fa-IR" dirty="0">
              <a:solidFill>
                <a:prstClr val="black"/>
              </a:solidFill>
            </a:endParaRPr>
          </a:p>
          <a:p>
            <a:pPr lvl="0">
              <a:buClr>
                <a:srgbClr val="92278F"/>
              </a:buClr>
            </a:pPr>
            <a:r>
              <a:rPr lang="fa-IR" dirty="0">
                <a:solidFill>
                  <a:prstClr val="black"/>
                </a:solidFill>
              </a:rPr>
              <a:t>مثال ديگر:</a:t>
            </a:r>
          </a:p>
          <a:p>
            <a:pPr marL="0" lvl="0" indent="0">
              <a:buClr>
                <a:srgbClr val="92278F"/>
              </a:buClr>
              <a:buNone/>
            </a:pPr>
            <a:endParaRPr lang="fa-IR" dirty="0" smtClean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5410200"/>
            <a:ext cx="6553200" cy="9021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cs typeface="B Nazanin" panose="00000400000000000000" pitchFamily="2" charset="-78"/>
              </a:rPr>
              <a:t>عملگرها با چه ترتيبی اجرا می‌شوند؟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44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مقايسه‌ای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527" y="1524000"/>
            <a:ext cx="853971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1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شرکت‌پذيری عملگرها (</a:t>
            </a:r>
            <a:r>
              <a:rPr lang="en-US" b="1" dirty="0"/>
              <a:t>Associativity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وقتی دو عملگر با يک اولويت يکسان در يک عبارت قرار می‌گيرند،</a:t>
            </a:r>
          </a:p>
          <a:p>
            <a:r>
              <a:rPr lang="fa-IR" dirty="0" smtClean="0"/>
              <a:t>ارزيابی اين عبارت با توجه به خاصيت «شرکت‌پذيری» عملگرها صورت می‌پذيرد</a:t>
            </a:r>
            <a:endParaRPr lang="en-US" dirty="0" smtClean="0"/>
          </a:p>
          <a:p>
            <a:r>
              <a:rPr lang="fa-IR" dirty="0" smtClean="0"/>
              <a:t>شرکت‌پذيری: «راست به چپ» يا «چپ به راست»</a:t>
            </a:r>
            <a:endParaRPr lang="en-US" dirty="0"/>
          </a:p>
          <a:p>
            <a:r>
              <a:rPr lang="fa-IR" dirty="0" smtClean="0"/>
              <a:t>مثال: </a:t>
            </a:r>
            <a:r>
              <a:rPr lang="en-US" sz="3000" dirty="0" smtClean="0"/>
              <a:t>x= </a:t>
            </a:r>
            <a:r>
              <a:rPr lang="en-US" sz="3000" dirty="0"/>
              <a:t>y = z = 17 </a:t>
            </a:r>
            <a:r>
              <a:rPr lang="fa-IR" sz="3000" dirty="0" smtClean="0"/>
              <a:t> </a:t>
            </a:r>
            <a:r>
              <a:rPr lang="fa-IR" dirty="0" smtClean="0"/>
              <a:t>به صورت </a:t>
            </a:r>
            <a:r>
              <a:rPr lang="en-US" sz="3000" dirty="0" smtClean="0"/>
              <a:t>x </a:t>
            </a:r>
            <a:r>
              <a:rPr lang="en-US" sz="3000" dirty="0"/>
              <a:t>= (y = (z = 17</a:t>
            </a:r>
            <a:r>
              <a:rPr lang="en-US" sz="3000" dirty="0" smtClean="0"/>
              <a:t>))</a:t>
            </a:r>
            <a:r>
              <a:rPr lang="fa-IR" sz="3000" dirty="0" smtClean="0"/>
              <a:t> </a:t>
            </a:r>
            <a:r>
              <a:rPr lang="fa-IR" dirty="0" smtClean="0"/>
              <a:t>اجرا می‌شود</a:t>
            </a:r>
            <a:endParaRPr lang="en-US" dirty="0"/>
          </a:p>
          <a:p>
            <a:pPr lvl="1"/>
            <a:r>
              <a:rPr lang="fa-IR" dirty="0" smtClean="0"/>
              <a:t>زيرا شرکت‌پذيری عملگر مقداردهی، راست به چپ است</a:t>
            </a:r>
            <a:endParaRPr lang="en-US" dirty="0"/>
          </a:p>
          <a:p>
            <a:r>
              <a:rPr lang="fa-IR" dirty="0" smtClean="0"/>
              <a:t>مثال: </a:t>
            </a:r>
            <a:r>
              <a:rPr lang="en-US" dirty="0" smtClean="0"/>
              <a:t>72 </a:t>
            </a:r>
            <a:r>
              <a:rPr lang="en-US" dirty="0"/>
              <a:t>/ 2 / 3 </a:t>
            </a:r>
            <a:r>
              <a:rPr lang="fa-IR" dirty="0" smtClean="0"/>
              <a:t> به صورت </a:t>
            </a:r>
            <a:r>
              <a:rPr lang="en-US" dirty="0" smtClean="0"/>
              <a:t>(</a:t>
            </a:r>
            <a:r>
              <a:rPr lang="en-US" dirty="0"/>
              <a:t>72 / 2) / 3 </a:t>
            </a:r>
            <a:r>
              <a:rPr lang="fa-IR" dirty="0" smtClean="0"/>
              <a:t> اجرا می‌شود</a:t>
            </a:r>
            <a:endParaRPr lang="en-US" dirty="0"/>
          </a:p>
          <a:p>
            <a:pPr lvl="1"/>
            <a:r>
              <a:rPr lang="fa-IR" dirty="0" smtClean="0"/>
              <a:t>زيرا شرکت‌پذيری عملگر تقسيم، چپ به راست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تک‌عملوندی (</a:t>
            </a:r>
            <a:r>
              <a:rPr lang="en-US" dirty="0" smtClean="0"/>
              <a:t>unary Operators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4114800" cy="54864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a = 12;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a++;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a--;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++a;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--a;</a:t>
            </a:r>
          </a:p>
          <a:p>
            <a:pPr marL="0" indent="0" algn="l" rtl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b = --a;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b = a--;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b = a++;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b = ++a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143000"/>
            <a:ext cx="41148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b = -a;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a = +2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b = ++a - -a;</a:t>
            </a:r>
          </a:p>
          <a:p>
            <a:pPr marL="0" indent="0" algn="l" rtl="0">
              <a:buNone/>
            </a:pPr>
            <a:endParaRPr lang="en-US" sz="2400" dirty="0">
              <a:latin typeface="Consolas"/>
            </a:endParaRPr>
          </a:p>
          <a:p>
            <a:pPr marL="0" indent="0" algn="l" rtl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f =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t = !f;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t = ! (a==b) 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f = t;</a:t>
            </a:r>
          </a:p>
        </p:txBody>
      </p:sp>
    </p:spTree>
    <p:extLst>
      <p:ext uri="{BB962C8B-B14F-4D97-AF65-F5344CB8AC3E}">
        <p14:creationId xmlns:p14="http://schemas.microsoft.com/office/powerpoint/2010/main" val="25364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منطقی (</a:t>
            </a:r>
            <a:r>
              <a:rPr lang="en-US" dirty="0" smtClean="0"/>
              <a:t>Logical Operators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 =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y =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z = x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z = x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||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marL="0" indent="0" algn="l" rtl="0">
              <a:buNone/>
            </a:pPr>
            <a:r>
              <a:rPr lang="pl-PL" dirty="0">
                <a:solidFill>
                  <a:srgbClr val="000000"/>
                </a:solidFill>
                <a:latin typeface="Consolas"/>
              </a:rPr>
              <a:t>z = x </a:t>
            </a:r>
            <a:r>
              <a:rPr lang="pl-PL" b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b="1" dirty="0">
                <a:solidFill>
                  <a:srgbClr val="000000"/>
                </a:solidFill>
                <a:latin typeface="Consolas"/>
              </a:rPr>
              <a:t>||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y </a:t>
            </a:r>
            <a:r>
              <a:rPr lang="pl-PL" b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z =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!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x;</a:t>
            </a:r>
          </a:p>
        </p:txBody>
      </p:sp>
    </p:spTree>
    <p:extLst>
      <p:ext uri="{BB962C8B-B14F-4D97-AF65-F5344CB8AC3E}">
        <p14:creationId xmlns:p14="http://schemas.microsoft.com/office/powerpoint/2010/main" val="36907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ترکیبی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عملگرهای مختلف را می‌توانيم با عملگر مقداردهی ترکيب کنیم</a:t>
            </a:r>
          </a:p>
          <a:p>
            <a:r>
              <a:rPr lang="fa-IR" sz="2800" dirty="0" smtClean="0"/>
              <a:t>اگر اولين عملوند در سمت راست مقداردهی همان عملوند سمت چپ باشد</a:t>
            </a:r>
          </a:p>
          <a:p>
            <a:r>
              <a:rPr lang="fa-IR" sz="2800" dirty="0" smtClean="0"/>
              <a:t>عملگرهای حاصل، خلاصه‌ دو عملگر هستند</a:t>
            </a:r>
          </a:p>
          <a:p>
            <a:r>
              <a:rPr lang="fa-IR" dirty="0" smtClean="0"/>
              <a:t>مثال: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a = a/10; </a:t>
            </a:r>
            <a:r>
              <a:rPr lang="en-US" dirty="0" smtClean="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 a/=10;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b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b*10; </a:t>
            </a:r>
            <a:r>
              <a:rPr lang="en-US" dirty="0" smtClean="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 b*=10;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a = a + 1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 a+=1 ; </a:t>
            </a:r>
            <a:r>
              <a:rPr lang="fa-IR" dirty="0" smtClean="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يا </a:t>
            </a:r>
            <a:r>
              <a:rPr lang="en-US" dirty="0" smtClean="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 a++;</a:t>
            </a: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سه‌عملوندی شرطی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92278F"/>
              </a:buClr>
            </a:pPr>
            <a:r>
              <a:rPr lang="fa-IR" sz="2800" dirty="0" smtClean="0">
                <a:solidFill>
                  <a:prstClr val="black"/>
                </a:solidFill>
              </a:rPr>
              <a:t>نحوه استفاده:</a:t>
            </a:r>
          </a:p>
          <a:p>
            <a:pPr marL="0" indent="0" algn="l" rtl="0">
              <a:buClr>
                <a:srgbClr val="92278F"/>
              </a:buClr>
              <a:buNone/>
            </a:pPr>
            <a:r>
              <a:rPr lang="en-US" sz="2600" dirty="0" smtClean="0">
                <a:solidFill>
                  <a:srgbClr val="7F0055"/>
                </a:solidFill>
                <a:latin typeface="Consolas"/>
              </a:rPr>
              <a:t>TYPE</a:t>
            </a:r>
            <a:r>
              <a:rPr lang="en-US" sz="2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2600" dirty="0" smtClean="0">
                <a:solidFill>
                  <a:srgbClr val="000000"/>
                </a:solidFill>
                <a:latin typeface="Consolas"/>
              </a:rPr>
              <a:t>CONDITION ? </a:t>
            </a:r>
            <a:r>
              <a:rPr lang="en-US" sz="2600" dirty="0" err="1" smtClean="0">
                <a:solidFill>
                  <a:srgbClr val="000000"/>
                </a:solidFill>
                <a:latin typeface="Consolas"/>
              </a:rPr>
              <a:t>Val_True</a:t>
            </a:r>
            <a:r>
              <a:rPr lang="en-US" sz="2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600" dirty="0" err="1" smtClean="0">
                <a:solidFill>
                  <a:srgbClr val="000000"/>
                </a:solidFill>
                <a:latin typeface="Consolas"/>
              </a:rPr>
              <a:t>Val_False</a:t>
            </a:r>
            <a:r>
              <a:rPr lang="en-US" sz="2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600" dirty="0">
              <a:solidFill>
                <a:srgbClr val="000000"/>
              </a:solidFill>
              <a:latin typeface="Consolas"/>
            </a:endParaRPr>
          </a:p>
          <a:p>
            <a:pPr lvl="0">
              <a:buClr>
                <a:srgbClr val="92278F"/>
              </a:buClr>
            </a:pPr>
            <a:r>
              <a:rPr lang="fa-IR" sz="2800" dirty="0" smtClean="0">
                <a:solidFill>
                  <a:prstClr val="black"/>
                </a:solidFill>
              </a:rPr>
              <a:t>مثال:</a:t>
            </a:r>
            <a:endParaRPr lang="fa-IR" sz="2800" dirty="0">
              <a:solidFill>
                <a:prstClr val="black"/>
              </a:solidFill>
            </a:endParaRPr>
          </a:p>
          <a:p>
            <a:pPr marL="0" indent="0" algn="l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area = 2 * 2 * 3.14;</a:t>
            </a:r>
          </a:p>
          <a:p>
            <a:pPr marL="0" indent="0" algn="l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value = area &gt; 10 ? 1 : -1;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//value = 1;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4648200"/>
            <a:ext cx="320040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(area&gt;10)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value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= 1;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value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= -1;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3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محیط‌های توسعه نرم‌افزار</a:t>
            </a:r>
            <a:endParaRPr lang="en-US" dirty="0"/>
          </a:p>
          <a:p>
            <a:r>
              <a:rPr lang="fa-IR" dirty="0" smtClean="0"/>
              <a:t>متغيرها</a:t>
            </a:r>
          </a:p>
          <a:p>
            <a:r>
              <a:rPr lang="fa-IR" dirty="0" smtClean="0"/>
              <a:t>انواع داده اوليه</a:t>
            </a:r>
            <a:endParaRPr lang="en-US" dirty="0" smtClean="0"/>
          </a:p>
          <a:p>
            <a:r>
              <a:rPr lang="fa-IR" dirty="0" err="1" smtClean="0"/>
              <a:t>عملگرها</a:t>
            </a:r>
            <a:endParaRPr lang="fa-IR" dirty="0" smtClean="0"/>
          </a:p>
          <a:p>
            <a:r>
              <a:rPr lang="fa-IR" dirty="0" smtClean="0"/>
              <a:t>شروط</a:t>
            </a:r>
          </a:p>
          <a:p>
            <a:r>
              <a:rPr lang="fa-IR" dirty="0" err="1" smtClean="0"/>
              <a:t>حلقه‌ها</a:t>
            </a:r>
            <a:endParaRPr lang="fa-IR" dirty="0" smtClean="0"/>
          </a:p>
          <a:p>
            <a:r>
              <a:rPr lang="fa-IR" dirty="0" smtClean="0"/>
              <a:t>متدها</a:t>
            </a:r>
            <a:endParaRPr lang="en-US" dirty="0" smtClean="0"/>
          </a:p>
          <a:p>
            <a:endParaRPr lang="fa-IR" dirty="0" smtClean="0"/>
          </a:p>
        </p:txBody>
      </p:sp>
      <p:pic>
        <p:nvPicPr>
          <p:cNvPr id="1028" name="Picture 4" descr="http://www.comscigate.com/gifs/duke/Duke_Block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4956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76200"/>
            <a:ext cx="3581400" cy="914400"/>
          </a:xfrm>
        </p:spPr>
        <p:txBody>
          <a:bodyPr>
            <a:normAutofit/>
          </a:bodyPr>
          <a:lstStyle/>
          <a:p>
            <a:r>
              <a:rPr lang="fa-IR" dirty="0" smtClean="0"/>
              <a:t>خلاصه عملگرها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0" y="-76200"/>
            <a:ext cx="3581400" cy="1066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600" b="0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/>
              <a:t>خلاصه عملگرها (2)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087582"/>
            <a:ext cx="7696200" cy="532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1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چاپ خروجی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استفاده از </a:t>
            </a:r>
            <a:r>
              <a:rPr lang="en-US" dirty="0"/>
              <a:t>print</a:t>
            </a:r>
            <a:r>
              <a:rPr lang="fa-IR" dirty="0"/>
              <a:t> و </a:t>
            </a:r>
            <a:r>
              <a:rPr lang="en-US" dirty="0" err="1"/>
              <a:t>println</a:t>
            </a:r>
            <a:r>
              <a:rPr lang="fa-IR" dirty="0"/>
              <a:t> برای چاپ خروجی</a:t>
            </a:r>
          </a:p>
          <a:p>
            <a:pPr algn="l" rtl="0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/>
              <a:t>a</a:t>
            </a:r>
            <a:r>
              <a:rPr lang="en-US" i="1" dirty="0" smtClean="0"/>
              <a:t>);</a:t>
            </a:r>
            <a:endParaRPr lang="fa-IR" i="1" dirty="0" smtClean="0"/>
          </a:p>
          <a:p>
            <a:pPr algn="l" rtl="0"/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(x);</a:t>
            </a:r>
          </a:p>
          <a:p>
            <a:pPr algn="l" rtl="0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(2+5*a);</a:t>
            </a:r>
            <a:endParaRPr lang="en-US" i="1" dirty="0"/>
          </a:p>
          <a:p>
            <a:pPr algn="r"/>
            <a:r>
              <a:rPr lang="fa-IR" dirty="0" err="1" smtClean="0"/>
              <a:t>يک</a:t>
            </a:r>
            <a:r>
              <a:rPr lang="fa-IR" dirty="0" smtClean="0"/>
              <a:t> مقدار </a:t>
            </a:r>
            <a:r>
              <a:rPr lang="fa-IR" dirty="0" err="1" smtClean="0"/>
              <a:t>يا</a:t>
            </a:r>
            <a:r>
              <a:rPr lang="fa-IR" dirty="0" smtClean="0"/>
              <a:t> </a:t>
            </a:r>
            <a:r>
              <a:rPr lang="fa-IR" dirty="0" err="1" smtClean="0"/>
              <a:t>متغير</a:t>
            </a:r>
            <a:r>
              <a:rPr lang="fa-IR" dirty="0" smtClean="0"/>
              <a:t> را در خروجی چاپ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pPr lvl="1"/>
            <a:r>
              <a:rPr lang="fa-IR" dirty="0" smtClean="0"/>
              <a:t>کنسول (</a:t>
            </a:r>
            <a:r>
              <a:rPr lang="en-US" dirty="0" smtClean="0"/>
              <a:t>console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خروجی استاندارد (</a:t>
            </a:r>
            <a:r>
              <a:rPr lang="en-US" dirty="0" smtClean="0"/>
              <a:t>standard output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يادآوری: اولين برنامه که </a:t>
            </a:r>
            <a:r>
              <a:rPr lang="fa-IR" u="sng" dirty="0" smtClean="0"/>
              <a:t>رشته</a:t>
            </a:r>
            <a:r>
              <a:rPr lang="fa-IR" dirty="0" smtClean="0"/>
              <a:t> </a:t>
            </a:r>
            <a:r>
              <a:rPr lang="en-US" dirty="0" smtClean="0"/>
              <a:t>Salam</a:t>
            </a:r>
            <a:r>
              <a:rPr lang="fa-IR" dirty="0" smtClean="0"/>
              <a:t> را چاپ می‌کرد</a:t>
            </a:r>
            <a:r>
              <a:rPr lang="fa-IR" dirty="0"/>
              <a:t>:</a:t>
            </a:r>
            <a:endParaRPr lang="fa-IR" dirty="0" smtClean="0"/>
          </a:p>
          <a:p>
            <a:pPr lvl="1" algn="l" rtl="0"/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</a:t>
            </a:r>
            <a:r>
              <a:rPr lang="en-US" i="1" dirty="0" err="1"/>
              <a:t>salam</a:t>
            </a:r>
            <a:r>
              <a:rPr lang="en-US" i="1" dirty="0" smtClean="0"/>
              <a:t>!");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86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 1: خروجی اين برنامه چيست؟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b="1" dirty="0" err="1"/>
              <a:t>int</a:t>
            </a:r>
            <a:r>
              <a:rPr lang="en-US" b="1" dirty="0"/>
              <a:t> a;</a:t>
            </a:r>
          </a:p>
          <a:p>
            <a:pPr marL="0" indent="0" algn="l" rtl="0">
              <a:buNone/>
            </a:pPr>
            <a:r>
              <a:rPr lang="en-US" dirty="0"/>
              <a:t>a = 12;</a:t>
            </a:r>
          </a:p>
          <a:p>
            <a:pPr marL="0" indent="0" algn="l" rtl="0">
              <a:buNone/>
            </a:pPr>
            <a:r>
              <a:rPr lang="en-US" dirty="0"/>
              <a:t>a+= 2;</a:t>
            </a:r>
          </a:p>
          <a:p>
            <a:pPr marL="0" indent="0" algn="l" rtl="0">
              <a:buNone/>
            </a:pPr>
            <a:r>
              <a:rPr lang="en-US" b="1" dirty="0" err="1"/>
              <a:t>int</a:t>
            </a:r>
            <a:r>
              <a:rPr lang="en-US" b="1" dirty="0"/>
              <a:t> b;</a:t>
            </a:r>
          </a:p>
          <a:p>
            <a:pPr marL="0" indent="0" algn="l" rtl="0">
              <a:buNone/>
            </a:pPr>
            <a:r>
              <a:rPr lang="en-US" dirty="0"/>
              <a:t>b = 4;</a:t>
            </a:r>
          </a:p>
          <a:p>
            <a:pPr marL="0" indent="0" algn="l" rtl="0">
              <a:buNone/>
            </a:pPr>
            <a:r>
              <a:rPr lang="en-US" dirty="0"/>
              <a:t>b++;</a:t>
            </a:r>
          </a:p>
          <a:p>
            <a:pPr marL="0" indent="0" algn="l" rtl="0">
              <a:buNone/>
            </a:pPr>
            <a:r>
              <a:rPr lang="en-US" dirty="0"/>
              <a:t>b = a*b;</a:t>
            </a:r>
          </a:p>
          <a:p>
            <a:pPr marL="0" indent="0" algn="l" rtl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(b);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747897"/>
            <a:ext cx="12192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70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804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 2: خروجی اين قطعه برنامه چيست؟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spcBef>
                <a:spcPts val="700"/>
              </a:spcBef>
              <a:buNone/>
            </a:pPr>
            <a:r>
              <a:rPr lang="en-US" b="1" dirty="0"/>
              <a:t>double x;</a:t>
            </a:r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dirty="0"/>
              <a:t>x = 5 / 2;</a:t>
            </a:r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sz="3000" dirty="0" err="1"/>
              <a:t>System.</a:t>
            </a:r>
            <a:r>
              <a:rPr lang="en-US" sz="3000" i="1" dirty="0" err="1"/>
              <a:t>out.println</a:t>
            </a:r>
            <a:r>
              <a:rPr lang="en-US" sz="3000" i="1" dirty="0"/>
              <a:t>(x);</a:t>
            </a:r>
            <a:endParaRPr lang="en-US" i="1" dirty="0"/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dirty="0"/>
              <a:t>x = 7 + 3 * 6 / 2 - 1;</a:t>
            </a:r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sz="3000" dirty="0" err="1"/>
              <a:t>System.</a:t>
            </a:r>
            <a:r>
              <a:rPr lang="en-US" sz="3000" i="1" dirty="0" err="1"/>
              <a:t>out.println</a:t>
            </a:r>
            <a:r>
              <a:rPr lang="en-US" sz="3000" i="1" dirty="0"/>
              <a:t>(x);</a:t>
            </a:r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dirty="0"/>
              <a:t>x = 2 % 2 + 2 * 2 - 2 / 2;</a:t>
            </a:r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sz="3000" dirty="0" err="1"/>
              <a:t>System.</a:t>
            </a:r>
            <a:r>
              <a:rPr lang="en-US" sz="3000" i="1" dirty="0" err="1"/>
              <a:t>out.println</a:t>
            </a:r>
            <a:r>
              <a:rPr lang="en-US" sz="3000" i="1" dirty="0"/>
              <a:t>(x);</a:t>
            </a:r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dirty="0"/>
              <a:t>x = (3 * 9 * (3 + (9 * 3 / (3))));</a:t>
            </a:r>
          </a:p>
          <a:p>
            <a:pPr marL="0" indent="0" algn="l" rtl="0">
              <a:spcBef>
                <a:spcPts val="700"/>
              </a:spcBef>
              <a:buNone/>
            </a:pPr>
            <a:r>
              <a:rPr lang="en-US" sz="3000" dirty="0" err="1"/>
              <a:t>System.</a:t>
            </a:r>
            <a:r>
              <a:rPr lang="en-US" sz="3000" i="1" dirty="0" err="1"/>
              <a:t>out.println</a:t>
            </a:r>
            <a:r>
              <a:rPr lang="en-US" sz="3000" i="1" dirty="0"/>
              <a:t>(x);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5600" y="1747897"/>
            <a:ext cx="121920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2.0</a:t>
            </a:r>
          </a:p>
          <a:p>
            <a:r>
              <a:rPr lang="en-US" sz="3200" dirty="0"/>
              <a:t>15.0</a:t>
            </a:r>
          </a:p>
          <a:p>
            <a:r>
              <a:rPr lang="en-US" sz="3200" dirty="0"/>
              <a:t>3.0</a:t>
            </a:r>
          </a:p>
          <a:p>
            <a:r>
              <a:rPr lang="en-US" sz="3200" dirty="0"/>
              <a:t>324.0</a:t>
            </a:r>
          </a:p>
        </p:txBody>
      </p:sp>
    </p:spTree>
    <p:extLst>
      <p:ext uri="{BB962C8B-B14F-4D97-AF65-F5344CB8AC3E}">
        <p14:creationId xmlns:p14="http://schemas.microsoft.com/office/powerpoint/2010/main" val="33593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متغيرها و عملگرها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انواع متغير</a:t>
            </a:r>
          </a:p>
          <a:p>
            <a:r>
              <a:rPr lang="fa-IR" dirty="0" smtClean="0"/>
              <a:t>عملگرها</a:t>
            </a:r>
          </a:p>
          <a:p>
            <a:r>
              <a:rPr lang="fa-IR" dirty="0" smtClean="0"/>
              <a:t>رفتار تقسیم در تقسیم اعداد صحیح</a:t>
            </a:r>
          </a:p>
          <a:p>
            <a:r>
              <a:rPr lang="fa-IR" dirty="0" smtClean="0"/>
              <a:t>تفاوت عملگر افزايش (</a:t>
            </a:r>
            <a:r>
              <a:rPr lang="en-US" dirty="0" smtClean="0"/>
              <a:t>++</a:t>
            </a:r>
            <a:r>
              <a:rPr lang="fa-IR" dirty="0" smtClean="0"/>
              <a:t>) يا کاهش به صورت پیشوندی و پسوندی</a:t>
            </a:r>
            <a:endParaRPr lang="en-US" dirty="0" smtClean="0"/>
          </a:p>
          <a:p>
            <a:r>
              <a:rPr lang="fa-IR" dirty="0" smtClean="0"/>
              <a:t>آشنایی با متدهای </a:t>
            </a:r>
            <a:r>
              <a:rPr lang="en-US" dirty="0" smtClean="0"/>
              <a:t>print</a:t>
            </a:r>
            <a:r>
              <a:rPr lang="fa-IR" dirty="0" smtClean="0"/>
              <a:t> و </a:t>
            </a:r>
            <a:r>
              <a:rPr lang="en-US" dirty="0" err="1" smtClean="0"/>
              <a:t>println</a:t>
            </a:r>
            <a:r>
              <a:rPr lang="fa-IR" dirty="0"/>
              <a:t> </a:t>
            </a:r>
            <a:r>
              <a:rPr lang="fa-IR" dirty="0" smtClean="0"/>
              <a:t>برای چاپ خروجی</a:t>
            </a:r>
          </a:p>
          <a:p>
            <a:pPr algn="l" rtl="0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(a);</a:t>
            </a:r>
            <a:endParaRPr lang="en-US" i="1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کنترل جريان برنامه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امکانی بر کنترل </a:t>
            </a:r>
            <a:r>
              <a:rPr lang="fa-IR" dirty="0" err="1" smtClean="0">
                <a:solidFill>
                  <a:prstClr val="black"/>
                </a:solidFill>
              </a:rPr>
              <a:t>جريان</a:t>
            </a:r>
            <a:r>
              <a:rPr lang="fa-IR" dirty="0" smtClean="0">
                <a:solidFill>
                  <a:prstClr val="black"/>
                </a:solidFill>
              </a:rPr>
              <a:t> اجرای برنامه</a:t>
            </a:r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اگر «شرط الف» </a:t>
            </a:r>
            <a:r>
              <a:rPr lang="fa-IR" dirty="0" err="1" smtClean="0">
                <a:solidFill>
                  <a:prstClr val="black"/>
                </a:solidFill>
              </a:rPr>
              <a:t>آن‌گاه</a:t>
            </a:r>
            <a:r>
              <a:rPr lang="fa-IR" dirty="0" smtClean="0">
                <a:solidFill>
                  <a:prstClr val="black"/>
                </a:solidFill>
              </a:rPr>
              <a:t> «</a:t>
            </a:r>
            <a:r>
              <a:rPr lang="fa-IR" dirty="0" err="1" smtClean="0">
                <a:solidFill>
                  <a:prstClr val="black"/>
                </a:solidFill>
              </a:rPr>
              <a:t>اين</a:t>
            </a:r>
            <a:r>
              <a:rPr lang="fa-IR" dirty="0" smtClean="0">
                <a:solidFill>
                  <a:prstClr val="black"/>
                </a:solidFill>
              </a:rPr>
              <a:t> کارها را بکن» </a:t>
            </a:r>
            <a:r>
              <a:rPr lang="fa-IR" dirty="0" err="1" smtClean="0">
                <a:solidFill>
                  <a:prstClr val="black"/>
                </a:solidFill>
              </a:rPr>
              <a:t>وگرنه</a:t>
            </a:r>
            <a:r>
              <a:rPr lang="fa-IR" dirty="0" smtClean="0">
                <a:solidFill>
                  <a:prstClr val="black"/>
                </a:solidFill>
              </a:rPr>
              <a:t> اگر «شرط ب»، «آن کار» </a:t>
            </a:r>
            <a:r>
              <a:rPr lang="fa-IR" dirty="0" err="1" smtClean="0">
                <a:solidFill>
                  <a:prstClr val="black"/>
                </a:solidFill>
              </a:rPr>
              <a:t>وگر</a:t>
            </a:r>
            <a:r>
              <a:rPr lang="fa-IR" dirty="0" smtClean="0">
                <a:solidFill>
                  <a:prstClr val="black"/>
                </a:solidFill>
              </a:rPr>
              <a:t> نه ...</a:t>
            </a:r>
            <a:endParaRPr lang="fa-IR" dirty="0">
              <a:solidFill>
                <a:prstClr val="black"/>
              </a:solidFill>
            </a:endParaRP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(x&gt;y)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"X is greater than Y"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else 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(x==y)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"X is equal to Y"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else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"Y is greater than X"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73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a-IR" dirty="0" smtClean="0"/>
              <a:t>درباره </a:t>
            </a:r>
            <a:r>
              <a:rPr lang="fa-IR" dirty="0" err="1" smtClean="0"/>
              <a:t>محيط‌های</a:t>
            </a:r>
            <a:r>
              <a:rPr lang="fa-IR" dirty="0" smtClean="0"/>
              <a:t> توسعه </a:t>
            </a:r>
            <a:r>
              <a:rPr lang="fa-IR" dirty="0" err="1" smtClean="0"/>
              <a:t>نرم‌افزار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sz="2200" dirty="0" smtClean="0"/>
              <a:t>Integrated Development Environments </a:t>
            </a:r>
            <a:br>
              <a:rPr lang="en-US" sz="2200" dirty="0" smtClean="0"/>
            </a:br>
            <a:r>
              <a:rPr lang="en-US" sz="2000" dirty="0" smtClean="0"/>
              <a:t>(IDE)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شرط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condition = x&gt;y;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(condition)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"X is greater than Y"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else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urier New"/>
              </a:rPr>
              <a:t>“Y &gt;= X"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08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بلوک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فرض </a:t>
            </a:r>
            <a:r>
              <a:rPr lang="fa-IR" sz="2800" dirty="0" err="1" smtClean="0"/>
              <a:t>کنيد</a:t>
            </a:r>
            <a:r>
              <a:rPr lang="fa-IR" sz="2800" dirty="0" smtClean="0"/>
              <a:t> </a:t>
            </a:r>
            <a:r>
              <a:rPr lang="fa-IR" sz="2800" dirty="0" err="1" smtClean="0"/>
              <a:t>بخواهيم</a:t>
            </a:r>
            <a:r>
              <a:rPr lang="fa-IR" sz="2800" dirty="0" smtClean="0"/>
              <a:t>:</a:t>
            </a:r>
          </a:p>
          <a:p>
            <a:pPr lvl="1"/>
            <a:r>
              <a:rPr lang="fa-IR" sz="2400" dirty="0" smtClean="0"/>
              <a:t>در صورتی که </a:t>
            </a:r>
            <a:r>
              <a:rPr lang="fa-IR" sz="2400" dirty="0" err="1" smtClean="0"/>
              <a:t>يک</a:t>
            </a:r>
            <a:r>
              <a:rPr lang="fa-IR" sz="2400" dirty="0" smtClean="0"/>
              <a:t> شرط برقرار بود، چند </a:t>
            </a:r>
            <a:r>
              <a:rPr lang="fa-IR" sz="2400" dirty="0" err="1" smtClean="0"/>
              <a:t>عمليات</a:t>
            </a:r>
            <a:r>
              <a:rPr lang="fa-IR" sz="2400" dirty="0" smtClean="0"/>
              <a:t> انجام شود</a:t>
            </a:r>
          </a:p>
          <a:p>
            <a:pPr lvl="1"/>
            <a:r>
              <a:rPr lang="fa-IR" sz="2400" dirty="0" smtClean="0"/>
              <a:t>و اگر آن شرط برقرار نبود، </a:t>
            </a:r>
            <a:r>
              <a:rPr lang="fa-IR" sz="2400" dirty="0" err="1" smtClean="0"/>
              <a:t>هيچ</a:t>
            </a:r>
            <a:r>
              <a:rPr lang="fa-IR" sz="2400" dirty="0" smtClean="0"/>
              <a:t> </a:t>
            </a:r>
            <a:r>
              <a:rPr lang="fa-IR" sz="2400" dirty="0" err="1" smtClean="0"/>
              <a:t>يک</a:t>
            </a:r>
            <a:r>
              <a:rPr lang="fa-IR" sz="2400" dirty="0" smtClean="0"/>
              <a:t> انجام نشود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(x&gt;=y)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a++;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i="1" dirty="0" smtClean="0">
                <a:solidFill>
                  <a:srgbClr val="000000"/>
                </a:solidFill>
                <a:latin typeface="Courier New"/>
              </a:rPr>
              <a:t>b = x;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i="1" dirty="0" smtClean="0">
                <a:solidFill>
                  <a:srgbClr val="000000"/>
                </a:solidFill>
                <a:latin typeface="Courier New"/>
              </a:rPr>
              <a:t>c = x/y 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else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c = y/x;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	a--;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“Y </a:t>
            </a:r>
            <a:r>
              <a:rPr lang="en-US" sz="2400" i="1" dirty="0" smtClean="0">
                <a:solidFill>
                  <a:srgbClr val="2A00FF"/>
                </a:solidFill>
                <a:latin typeface="Courier New"/>
              </a:rPr>
              <a:t>&gt; </a:t>
            </a:r>
            <a:r>
              <a:rPr lang="en-US" sz="2400" i="1" dirty="0">
                <a:solidFill>
                  <a:srgbClr val="2A00FF"/>
                </a:solidFill>
                <a:latin typeface="Courier New"/>
              </a:rPr>
              <a:t>X</a:t>
            </a:r>
            <a:r>
              <a:rPr lang="en-US" sz="2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000" b="1" i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2286000"/>
            <a:ext cx="2971800" cy="1905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1000" y="4538658"/>
            <a:ext cx="6096000" cy="1785942"/>
          </a:xfrm>
          <a:prstGeom prst="roundRect">
            <a:avLst>
              <a:gd name="adj" fmla="val 4990"/>
            </a:avLst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مرحوم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برخی از </a:t>
            </a:r>
            <a:r>
              <a:rPr lang="fa-IR" dirty="0" err="1" smtClean="0"/>
              <a:t>زبان‌ها</a:t>
            </a:r>
            <a:r>
              <a:rPr lang="fa-IR" dirty="0" smtClean="0"/>
              <a:t> </a:t>
            </a:r>
            <a:r>
              <a:rPr lang="en-US" dirty="0" err="1" smtClean="0"/>
              <a:t>goto</a:t>
            </a:r>
            <a:r>
              <a:rPr lang="fa-IR" dirty="0" smtClean="0"/>
              <a:t> را ممکن </a:t>
            </a:r>
            <a:r>
              <a:rPr lang="fa-IR" dirty="0" err="1" smtClean="0"/>
              <a:t>می‌سازند</a:t>
            </a:r>
            <a:endParaRPr lang="fa-IR" dirty="0" smtClean="0"/>
          </a:p>
          <a:p>
            <a:r>
              <a:rPr lang="fa-IR" dirty="0" smtClean="0"/>
              <a:t>امکانی برای پرش </a:t>
            </a:r>
            <a:r>
              <a:rPr lang="fa-IR" dirty="0" err="1" smtClean="0"/>
              <a:t>مستقيم</a:t>
            </a:r>
            <a:r>
              <a:rPr lang="fa-IR" dirty="0" smtClean="0"/>
              <a:t> از </a:t>
            </a:r>
            <a:r>
              <a:rPr lang="fa-IR" dirty="0" err="1" smtClean="0"/>
              <a:t>يک</a:t>
            </a:r>
            <a:r>
              <a:rPr lang="fa-IR" dirty="0" smtClean="0"/>
              <a:t> خط برنامه به </a:t>
            </a:r>
            <a:r>
              <a:rPr lang="fa-IR" dirty="0" err="1" smtClean="0"/>
              <a:t>يک</a:t>
            </a:r>
            <a:r>
              <a:rPr lang="fa-IR" dirty="0" smtClean="0"/>
              <a:t> خط </a:t>
            </a:r>
            <a:r>
              <a:rPr lang="fa-IR" dirty="0" err="1" smtClean="0"/>
              <a:t>ديگر</a:t>
            </a:r>
            <a:endParaRPr lang="fa-IR" dirty="0" smtClean="0"/>
          </a:p>
          <a:p>
            <a:r>
              <a:rPr lang="fa-IR" dirty="0" smtClean="0"/>
              <a:t>روشی برای کنترل </a:t>
            </a:r>
            <a:r>
              <a:rPr lang="fa-IR" dirty="0" err="1" smtClean="0"/>
              <a:t>جريان</a:t>
            </a:r>
            <a:r>
              <a:rPr lang="fa-IR" dirty="0" smtClean="0"/>
              <a:t> اجرای برنامه</a:t>
            </a:r>
          </a:p>
          <a:p>
            <a:r>
              <a:rPr lang="fa-IR" dirty="0" smtClean="0"/>
              <a:t>توصيه نمی‌شود، زیرا برنامه پيچيده و غيرساخت‌يافته می‌شود</a:t>
            </a:r>
          </a:p>
          <a:p>
            <a:r>
              <a:rPr lang="fa-IR" dirty="0" smtClean="0"/>
              <a:t>دستور </a:t>
            </a:r>
            <a:r>
              <a:rPr lang="en-US" dirty="0" err="1" smtClean="0"/>
              <a:t>goto</a:t>
            </a:r>
            <a:r>
              <a:rPr lang="fa-IR" dirty="0" smtClean="0"/>
              <a:t> در جاوا </a:t>
            </a:r>
            <a:r>
              <a:rPr lang="fa-IR" dirty="0" err="1" smtClean="0"/>
              <a:t>يک</a:t>
            </a:r>
            <a:r>
              <a:rPr lang="fa-IR" dirty="0" smtClean="0"/>
              <a:t> کلمه رزرو شده است (</a:t>
            </a:r>
            <a:r>
              <a:rPr lang="en-US" sz="2400" dirty="0" smtClean="0"/>
              <a:t>reserved word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اما استفاده از </a:t>
            </a:r>
            <a:r>
              <a:rPr lang="fa-IR" smtClean="0"/>
              <a:t>آن ممنوع </a:t>
            </a:r>
            <a:r>
              <a:rPr lang="fa-IR" dirty="0" smtClean="0"/>
              <a:t>است!</a:t>
            </a:r>
            <a:endParaRPr lang="en-US" dirty="0"/>
          </a:p>
        </p:txBody>
      </p:sp>
      <p:pic>
        <p:nvPicPr>
          <p:cNvPr id="4104" name="Picture 8" descr="http://media.cirrusmedia.com.au/Money_Media_Library/Web_Concept_Images/2013/Banned_WE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حلقه‌ها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حلقه‌ها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امکانی برای انجام </a:t>
            </a:r>
            <a:r>
              <a:rPr lang="fa-IR" dirty="0" err="1" smtClean="0"/>
              <a:t>چندباره</a:t>
            </a:r>
            <a:r>
              <a:rPr lang="fa-IR" dirty="0" smtClean="0"/>
              <a:t> </a:t>
            </a:r>
            <a:r>
              <a:rPr lang="fa-IR" dirty="0" err="1" smtClean="0"/>
              <a:t>يک</a:t>
            </a:r>
            <a:r>
              <a:rPr lang="fa-IR" dirty="0" smtClean="0"/>
              <a:t> </a:t>
            </a:r>
            <a:r>
              <a:rPr lang="fa-IR" dirty="0" err="1" smtClean="0"/>
              <a:t>عمليات</a:t>
            </a:r>
            <a:endParaRPr lang="fa-IR" dirty="0" smtClean="0"/>
          </a:p>
          <a:p>
            <a:r>
              <a:rPr lang="fa-IR" dirty="0" smtClean="0"/>
              <a:t>تعداد مشخصی از تکرار، </a:t>
            </a:r>
            <a:r>
              <a:rPr lang="fa-IR" dirty="0" err="1" smtClean="0"/>
              <a:t>يا</a:t>
            </a:r>
            <a:r>
              <a:rPr lang="fa-IR" dirty="0" smtClean="0"/>
              <a:t> تکرار تا زمان حصول </a:t>
            </a:r>
            <a:r>
              <a:rPr lang="fa-IR" dirty="0" err="1" smtClean="0"/>
              <a:t>يک</a:t>
            </a:r>
            <a:r>
              <a:rPr lang="fa-IR" dirty="0" smtClean="0"/>
              <a:t> شرط</a:t>
            </a:r>
          </a:p>
          <a:p>
            <a:r>
              <a:rPr lang="fa-IR" dirty="0" err="1" smtClean="0"/>
              <a:t>حلقه‌های</a:t>
            </a:r>
            <a:r>
              <a:rPr lang="fa-IR" dirty="0" smtClean="0"/>
              <a:t> جاوا: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  <a:endParaRPr lang="en-US" dirty="0"/>
          </a:p>
        </p:txBody>
      </p:sp>
      <p:pic>
        <p:nvPicPr>
          <p:cNvPr id="5122" name="Picture 2" descr="https://encrypted-tbn1.gstatic.com/images?q=tbn:ANd9GcT3atB2V5_1ZKYXrtEyJA3qPK1Ch2lpmZY2ntwvoH8oc56H5DUm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869946"/>
            <a:ext cx="2895600" cy="21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1" y="228600"/>
            <a:ext cx="1905000" cy="173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حلقه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counter=1;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(counter&lt;10)</a:t>
            </a:r>
            <a:endParaRPr lang="fa-IR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(counter);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	counter++;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خروجی </a:t>
            </a:r>
            <a:r>
              <a:rPr lang="fa-IR" dirty="0" err="1" smtClean="0">
                <a:solidFill>
                  <a:prstClr val="black"/>
                </a:solidFill>
              </a:rPr>
              <a:t>اين</a:t>
            </a:r>
            <a:r>
              <a:rPr lang="fa-IR" dirty="0" smtClean="0">
                <a:solidFill>
                  <a:prstClr val="black"/>
                </a:solidFill>
              </a:rPr>
              <a:t> برنامه؟</a:t>
            </a:r>
          </a:p>
          <a:p>
            <a:pPr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چاپ اعداد 1 تا 9</a:t>
            </a:r>
            <a:endParaRPr lang="fa-IR" dirty="0">
              <a:solidFill>
                <a:prstClr val="black"/>
              </a:solidFill>
            </a:endParaRPr>
          </a:p>
          <a:p>
            <a:pPr algn="l" rtl="0"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2743200"/>
            <a:ext cx="6477000" cy="25908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2286000"/>
            <a:ext cx="3429000" cy="6096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06001" y="2362200"/>
            <a:ext cx="74411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بلوک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60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حلقه </a:t>
            </a:r>
            <a:r>
              <a:rPr lang="en-US" dirty="0" smtClean="0"/>
              <a:t>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800" dirty="0"/>
              <a:t>شرط حلقه، در انتهای </a:t>
            </a:r>
            <a:r>
              <a:rPr lang="fa-IR" sz="2800" dirty="0" err="1"/>
              <a:t>عمليات</a:t>
            </a:r>
            <a:r>
              <a:rPr lang="fa-IR" sz="2800" dirty="0"/>
              <a:t> بررسی </a:t>
            </a:r>
            <a:r>
              <a:rPr lang="fa-IR" sz="2800" dirty="0" err="1"/>
              <a:t>می‌شود</a:t>
            </a:r>
            <a:endParaRPr lang="fa-IR" sz="2800" dirty="0"/>
          </a:p>
          <a:p>
            <a:r>
              <a:rPr lang="fa-IR" sz="2800" dirty="0" err="1"/>
              <a:t>بنابراين</a:t>
            </a:r>
            <a:r>
              <a:rPr lang="fa-IR" sz="2800" dirty="0"/>
              <a:t> بدنه </a:t>
            </a:r>
            <a:r>
              <a:rPr lang="en-US" sz="2800" dirty="0"/>
              <a:t>do-while</a:t>
            </a:r>
            <a:r>
              <a:rPr lang="fa-IR" sz="2800" dirty="0"/>
              <a:t> حداقل </a:t>
            </a:r>
            <a:r>
              <a:rPr lang="fa-IR" sz="2800" dirty="0" err="1"/>
              <a:t>يک</a:t>
            </a:r>
            <a:r>
              <a:rPr lang="fa-IR" sz="2800" dirty="0"/>
              <a:t> بار اجرا </a:t>
            </a:r>
            <a:r>
              <a:rPr lang="fa-IR" sz="2800" dirty="0" err="1" smtClean="0"/>
              <a:t>می‌شود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counter=0;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counter++;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(counter);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(counter&lt;10);</a:t>
            </a:r>
            <a:endParaRPr lang="fa-IR" sz="2800" b="1" dirty="0" smtClean="0">
              <a:solidFill>
                <a:srgbClr val="000000"/>
              </a:solidFill>
              <a:latin typeface="Courier New"/>
            </a:endParaRPr>
          </a:p>
          <a:p>
            <a:pPr lvl="0">
              <a:buClr>
                <a:srgbClr val="92278F"/>
              </a:buClr>
            </a:pPr>
            <a:r>
              <a:rPr lang="fa-IR" sz="3000" dirty="0">
                <a:solidFill>
                  <a:prstClr val="black"/>
                </a:solidFill>
              </a:rPr>
              <a:t>خروجی </a:t>
            </a:r>
            <a:r>
              <a:rPr lang="fa-IR" sz="3000" dirty="0" err="1">
                <a:solidFill>
                  <a:prstClr val="black"/>
                </a:solidFill>
              </a:rPr>
              <a:t>اين</a:t>
            </a:r>
            <a:r>
              <a:rPr lang="fa-IR" sz="3000" dirty="0">
                <a:solidFill>
                  <a:prstClr val="black"/>
                </a:solidFill>
              </a:rPr>
              <a:t> برنامه؟</a:t>
            </a:r>
          </a:p>
          <a:p>
            <a:pPr lvl="0">
              <a:buClr>
                <a:srgbClr val="92278F"/>
              </a:buClr>
            </a:pPr>
            <a:r>
              <a:rPr lang="fa-IR" sz="3000" dirty="0">
                <a:solidFill>
                  <a:prstClr val="black"/>
                </a:solidFill>
              </a:rPr>
              <a:t>چاپ اعداد 1 تا </a:t>
            </a:r>
            <a:r>
              <a:rPr lang="fa-IR" sz="3000" dirty="0" smtClean="0">
                <a:solidFill>
                  <a:prstClr val="black"/>
                </a:solidFill>
              </a:rPr>
              <a:t>10</a:t>
            </a:r>
            <a:endParaRPr lang="fa-IR" sz="3000" dirty="0">
              <a:solidFill>
                <a:prstClr val="black"/>
              </a:solidFill>
            </a:endParaRPr>
          </a:p>
          <a:p>
            <a:pPr algn="l" rtl="0"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6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حلقه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2278F"/>
              </a:buClr>
            </a:pPr>
            <a:r>
              <a:rPr lang="fa-IR" sz="2800" dirty="0" err="1" smtClean="0">
                <a:solidFill>
                  <a:prstClr val="black"/>
                </a:solidFill>
              </a:rPr>
              <a:t>پراستفاده‌ترين</a:t>
            </a:r>
            <a:r>
              <a:rPr lang="fa-IR" sz="2800" dirty="0" smtClean="0">
                <a:solidFill>
                  <a:prstClr val="black"/>
                </a:solidFill>
              </a:rPr>
              <a:t> حلقه</a:t>
            </a:r>
          </a:p>
          <a:p>
            <a:pPr marL="0" lvl="0" indent="0" algn="l" rtl="0">
              <a:buClr>
                <a:srgbClr val="92278F"/>
              </a:buClr>
              <a:buNone/>
            </a:pPr>
            <a:r>
              <a:rPr lang="nn-NO" sz="28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a-IR" sz="2800" b="1" dirty="0" err="1" smtClean="0">
                <a:solidFill>
                  <a:srgbClr val="7F0055"/>
                </a:solidFill>
                <a:latin typeface="Courier New"/>
              </a:rPr>
              <a:t>يک</a:t>
            </a:r>
            <a:r>
              <a:rPr lang="fa-IR" sz="28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a-IR" sz="2800" b="1" dirty="0" err="1" smtClean="0">
                <a:solidFill>
                  <a:srgbClr val="7F0055"/>
                </a:solidFill>
                <a:latin typeface="Courier New"/>
              </a:rPr>
              <a:t>عمليات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fa-IR" sz="2800" b="1" dirty="0" err="1" smtClean="0">
                <a:solidFill>
                  <a:srgbClr val="000000"/>
                </a:solidFill>
                <a:latin typeface="Courier New"/>
              </a:rPr>
              <a:t>يک</a:t>
            </a:r>
            <a:r>
              <a:rPr lang="fa-IR" sz="2800" b="1" dirty="0" smtClean="0">
                <a:solidFill>
                  <a:srgbClr val="000000"/>
                </a:solidFill>
                <a:latin typeface="Courier New"/>
              </a:rPr>
              <a:t> شرط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fa-IR" sz="2800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يک</a:t>
            </a:r>
            <a:r>
              <a:rPr lang="fa-IR" sz="2800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</a:t>
            </a:r>
            <a:r>
              <a:rPr lang="fa-IR" sz="2800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عمليات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fa-IR" sz="2800" b="1" dirty="0" err="1" smtClean="0">
                <a:solidFill>
                  <a:srgbClr val="000000"/>
                </a:solidFill>
                <a:latin typeface="Courier New"/>
              </a:rPr>
              <a:t>يک</a:t>
            </a:r>
            <a:r>
              <a:rPr lang="fa-IR" sz="2800" b="1" dirty="0" smtClean="0">
                <a:solidFill>
                  <a:srgbClr val="000000"/>
                </a:solidFill>
                <a:latin typeface="Courier New"/>
              </a:rPr>
              <a:t> دستور</a:t>
            </a:r>
          </a:p>
          <a:p>
            <a:pPr lvl="0">
              <a:buClr>
                <a:srgbClr val="92278F"/>
              </a:buClr>
            </a:pPr>
            <a:r>
              <a:rPr lang="fa-IR" sz="2800" dirty="0" smtClean="0">
                <a:solidFill>
                  <a:prstClr val="black"/>
                </a:solidFill>
              </a:rPr>
              <a:t>مثال:</a:t>
            </a:r>
            <a:endParaRPr lang="fa-IR" sz="2800" dirty="0">
              <a:solidFill>
                <a:prstClr val="black"/>
              </a:solidFill>
            </a:endParaRPr>
          </a:p>
          <a:p>
            <a:pPr algn="l" rtl="0">
              <a:buNone/>
            </a:pP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i = 1; i &lt;= 10; i++) {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a-IR" sz="2800" b="1" dirty="0" smtClean="0">
              <a:solidFill>
                <a:srgbClr val="000000"/>
              </a:solidFill>
              <a:latin typeface="Courier New"/>
            </a:endParaRPr>
          </a:p>
          <a:p>
            <a:pPr lvl="0">
              <a:buClr>
                <a:srgbClr val="92278F"/>
              </a:buClr>
            </a:pPr>
            <a:r>
              <a:rPr lang="fa-IR" sz="2800" dirty="0">
                <a:solidFill>
                  <a:prstClr val="black"/>
                </a:solidFill>
              </a:rPr>
              <a:t>خروجی </a:t>
            </a:r>
            <a:r>
              <a:rPr lang="fa-IR" sz="2800" dirty="0" err="1">
                <a:solidFill>
                  <a:prstClr val="black"/>
                </a:solidFill>
              </a:rPr>
              <a:t>اين</a:t>
            </a:r>
            <a:r>
              <a:rPr lang="fa-IR" sz="2800" dirty="0">
                <a:solidFill>
                  <a:prstClr val="black"/>
                </a:solidFill>
              </a:rPr>
              <a:t> برنامه؟</a:t>
            </a:r>
          </a:p>
          <a:p>
            <a:pPr lvl="0">
              <a:buClr>
                <a:srgbClr val="92278F"/>
              </a:buClr>
            </a:pPr>
            <a:r>
              <a:rPr lang="fa-IR" sz="2800" dirty="0">
                <a:solidFill>
                  <a:prstClr val="black"/>
                </a:solidFill>
              </a:rPr>
              <a:t>چاپ اعداد 1 تا 10</a:t>
            </a:r>
          </a:p>
          <a:p>
            <a:pPr algn="l" rtl="0"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84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بازنويسی</a:t>
            </a:r>
            <a:r>
              <a:rPr lang="fa-IR" dirty="0" smtClean="0"/>
              <a:t> </a:t>
            </a:r>
            <a:r>
              <a:rPr lang="en-US" dirty="0" smtClean="0"/>
              <a:t>for</a:t>
            </a:r>
            <a:r>
              <a:rPr lang="fa-IR" dirty="0" smtClean="0"/>
              <a:t> با کمک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3657600" cy="4800600"/>
          </a:xfrm>
          <a:solidFill>
            <a:schemeClr val="accent1">
              <a:alpha val="16000"/>
            </a:schemeClr>
          </a:solidFill>
        </p:spPr>
        <p:txBody>
          <a:bodyPr/>
          <a:lstStyle/>
          <a:p>
            <a:pPr algn="l" rtl="0"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(X; Y; Z) {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body();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876800" y="1143000"/>
            <a:ext cx="3657600" cy="4800600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txBody>
          <a:bodyPr/>
          <a:lstStyle/>
          <a:p>
            <a:pPr algn="l" rtl="0"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X;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(Y){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body();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Z;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1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</a:t>
            </a:r>
            <a:r>
              <a:rPr lang="fa-IR" dirty="0" err="1" smtClean="0"/>
              <a:t>بازنويسی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50710"/>
          </a:xfrm>
          <a:solidFill>
            <a:schemeClr val="tx2">
              <a:alpha val="13000"/>
            </a:schemeClr>
          </a:solidFill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i = 1; i &lt;= 10; i++) {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3830948"/>
            <a:ext cx="8229600" cy="2493652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vert="horz">
            <a:norm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=1;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&lt;=10){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++;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1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محيط</a:t>
            </a:r>
            <a:r>
              <a:rPr lang="fa-IR" dirty="0" smtClean="0"/>
              <a:t> توسعه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92278F"/>
              </a:buClr>
            </a:pPr>
            <a:r>
              <a:rPr lang="fa-IR" sz="3000" dirty="0" smtClean="0">
                <a:solidFill>
                  <a:prstClr val="black"/>
                </a:solidFill>
              </a:rPr>
              <a:t>محیط توسعه </a:t>
            </a:r>
            <a:r>
              <a:rPr lang="fa-IR" sz="3000" dirty="0" err="1" smtClean="0">
                <a:solidFill>
                  <a:prstClr val="black"/>
                </a:solidFill>
              </a:rPr>
              <a:t>يکپارچه</a:t>
            </a:r>
            <a:endParaRPr lang="fa-IR" sz="3000" dirty="0" smtClean="0">
              <a:solidFill>
                <a:prstClr val="black"/>
              </a:solidFill>
            </a:endParaRPr>
          </a:p>
          <a:p>
            <a:pPr marL="0" lvl="0" indent="0" algn="l" rtl="0">
              <a:buClr>
                <a:srgbClr val="92278F"/>
              </a:buClr>
              <a:buNone/>
            </a:pPr>
            <a:r>
              <a:rPr lang="en-US" sz="2800" dirty="0" smtClean="0"/>
              <a:t>Integrated Development Environment (IDE)</a:t>
            </a:r>
            <a:endParaRPr lang="fa-IR" sz="2800" dirty="0" smtClean="0"/>
          </a:p>
          <a:p>
            <a:pPr lvl="0" algn="r">
              <a:buClr>
                <a:srgbClr val="92278F"/>
              </a:buClr>
            </a:pPr>
            <a:r>
              <a:rPr lang="fa-IR" sz="3000" dirty="0" err="1" smtClean="0">
                <a:solidFill>
                  <a:prstClr val="black"/>
                </a:solidFill>
              </a:rPr>
              <a:t>محيط‌هایی</a:t>
            </a:r>
            <a:r>
              <a:rPr lang="fa-IR" sz="3000" dirty="0" smtClean="0">
                <a:solidFill>
                  <a:prstClr val="black"/>
                </a:solidFill>
              </a:rPr>
              <a:t> که </a:t>
            </a:r>
            <a:r>
              <a:rPr lang="fa-IR" sz="3000" dirty="0" err="1" smtClean="0">
                <a:solidFill>
                  <a:prstClr val="black"/>
                </a:solidFill>
              </a:rPr>
              <a:t>مجموعه‌ای</a:t>
            </a:r>
            <a:r>
              <a:rPr lang="fa-IR" sz="3000" dirty="0" smtClean="0">
                <a:solidFill>
                  <a:prstClr val="black"/>
                </a:solidFill>
              </a:rPr>
              <a:t> از امکانات مورد </a:t>
            </a:r>
            <a:r>
              <a:rPr lang="fa-IR" sz="3000" dirty="0" err="1" smtClean="0">
                <a:solidFill>
                  <a:prstClr val="black"/>
                </a:solidFill>
              </a:rPr>
              <a:t>نياز</a:t>
            </a:r>
            <a:r>
              <a:rPr lang="fa-IR" sz="3000" dirty="0" smtClean="0">
                <a:solidFill>
                  <a:prstClr val="black"/>
                </a:solidFill>
              </a:rPr>
              <a:t> در </a:t>
            </a:r>
            <a:r>
              <a:rPr lang="fa-IR" sz="3000" dirty="0" err="1" smtClean="0">
                <a:solidFill>
                  <a:prstClr val="black"/>
                </a:solidFill>
              </a:rPr>
              <a:t>برنامه‌نويسی</a:t>
            </a:r>
            <a:r>
              <a:rPr lang="fa-IR" sz="3000" dirty="0" smtClean="0">
                <a:solidFill>
                  <a:prstClr val="black"/>
                </a:solidFill>
              </a:rPr>
              <a:t> را فراهم </a:t>
            </a:r>
            <a:r>
              <a:rPr lang="fa-IR" sz="3000" dirty="0" err="1" smtClean="0">
                <a:solidFill>
                  <a:prstClr val="black"/>
                </a:solidFill>
              </a:rPr>
              <a:t>می‌کنند</a:t>
            </a:r>
            <a:endParaRPr lang="fa-IR" sz="3000" dirty="0" smtClean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400" dirty="0">
                <a:solidFill>
                  <a:prstClr val="black"/>
                </a:solidFill>
              </a:rPr>
              <a:t>به صورت </a:t>
            </a:r>
            <a:r>
              <a:rPr lang="fa-IR" sz="2400" dirty="0" err="1" smtClean="0">
                <a:solidFill>
                  <a:prstClr val="black"/>
                </a:solidFill>
              </a:rPr>
              <a:t>يکپارچه</a:t>
            </a:r>
            <a:endParaRPr lang="fa-IR" sz="2400" dirty="0" smtClean="0">
              <a:solidFill>
                <a:prstClr val="black"/>
              </a:solidFill>
            </a:endParaRPr>
          </a:p>
          <a:p>
            <a:pPr>
              <a:buClr>
                <a:srgbClr val="92278F"/>
              </a:buClr>
            </a:pPr>
            <a:r>
              <a:rPr lang="fa-IR" sz="3000" dirty="0" smtClean="0">
                <a:solidFill>
                  <a:prstClr val="black"/>
                </a:solidFill>
              </a:rPr>
              <a:t>مثل </a:t>
            </a:r>
            <a:r>
              <a:rPr lang="fa-IR" sz="3000" dirty="0" err="1" smtClean="0">
                <a:solidFill>
                  <a:prstClr val="black"/>
                </a:solidFill>
              </a:rPr>
              <a:t>يک</a:t>
            </a:r>
            <a:r>
              <a:rPr lang="fa-IR" sz="3000" dirty="0" smtClean="0">
                <a:solidFill>
                  <a:prstClr val="black"/>
                </a:solidFill>
              </a:rPr>
              <a:t> </a:t>
            </a:r>
            <a:r>
              <a:rPr lang="fa-IR" sz="3000" dirty="0" err="1" smtClean="0">
                <a:solidFill>
                  <a:prstClr val="black"/>
                </a:solidFill>
              </a:rPr>
              <a:t>جعبه‌ابزار</a:t>
            </a:r>
            <a:r>
              <a:rPr lang="fa-IR" sz="3000" dirty="0" smtClean="0">
                <a:solidFill>
                  <a:prstClr val="black"/>
                </a:solidFill>
              </a:rPr>
              <a:t> که در دست </a:t>
            </a:r>
            <a:r>
              <a:rPr lang="fa-IR" sz="3000" dirty="0" err="1" smtClean="0">
                <a:solidFill>
                  <a:prstClr val="black"/>
                </a:solidFill>
              </a:rPr>
              <a:t>برنامه‌نويس</a:t>
            </a:r>
            <a:r>
              <a:rPr lang="fa-IR" sz="3000" dirty="0" smtClean="0">
                <a:solidFill>
                  <a:prstClr val="black"/>
                </a:solidFill>
              </a:rPr>
              <a:t> </a:t>
            </a:r>
            <a:br>
              <a:rPr lang="fa-IR" sz="3000" dirty="0" smtClean="0">
                <a:solidFill>
                  <a:prstClr val="black"/>
                </a:solidFill>
              </a:rPr>
            </a:br>
            <a:r>
              <a:rPr lang="fa-IR" sz="3000" dirty="0" smtClean="0">
                <a:solidFill>
                  <a:prstClr val="black"/>
                </a:solidFill>
              </a:rPr>
              <a:t>قرار </a:t>
            </a:r>
            <a:r>
              <a:rPr lang="fa-IR" sz="3000" dirty="0" err="1" smtClean="0">
                <a:solidFill>
                  <a:prstClr val="black"/>
                </a:solidFill>
              </a:rPr>
              <a:t>می‌گيرد</a:t>
            </a:r>
            <a:endParaRPr lang="fa-IR" sz="3000" dirty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endParaRPr lang="en-US" sz="3000" i="1" dirty="0"/>
          </a:p>
        </p:txBody>
      </p:sp>
      <p:pic>
        <p:nvPicPr>
          <p:cNvPr id="1028" name="Picture 4" descr="http://matthew-arnold.tmp.synergy-learning.com/pluginfile.php/9606/mod_resource/content/0/GCSEComputing_OCR.co.uk/WebPages/A451_CompSys/217_Programming/ProgLang/f/IDE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3124200" cy="29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اوليه با </a:t>
            </a:r>
            <a:r>
              <a:rPr lang="fa-IR" dirty="0" err="1" smtClean="0"/>
              <a:t>متدها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(</a:t>
            </a:r>
            <a:r>
              <a:rPr lang="en-US" dirty="0" smtClean="0"/>
              <a:t>Method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err="1" smtClean="0"/>
              <a:t>يک</a:t>
            </a:r>
            <a:r>
              <a:rPr lang="fa-IR" dirty="0" smtClean="0"/>
              <a:t> متد مثل </a:t>
            </a:r>
            <a:r>
              <a:rPr lang="fa-IR" dirty="0" err="1" smtClean="0"/>
              <a:t>يک</a:t>
            </a:r>
            <a:r>
              <a:rPr lang="fa-IR" dirty="0" smtClean="0"/>
              <a:t> دستگاه است</a:t>
            </a:r>
          </a:p>
          <a:p>
            <a:pPr lvl="1"/>
            <a:r>
              <a:rPr lang="fa-IR" dirty="0" smtClean="0"/>
              <a:t>تعدادی ورودی </a:t>
            </a:r>
            <a:r>
              <a:rPr lang="fa-IR" dirty="0" err="1" smtClean="0"/>
              <a:t>می‌گيرد</a:t>
            </a:r>
            <a:endParaRPr lang="fa-IR" dirty="0" smtClean="0"/>
          </a:p>
          <a:p>
            <a:pPr lvl="1"/>
            <a:r>
              <a:rPr lang="fa-IR" dirty="0" smtClean="0"/>
              <a:t>کارهایی روی </a:t>
            </a:r>
            <a:r>
              <a:rPr lang="fa-IR" dirty="0" err="1" smtClean="0"/>
              <a:t>ورودی‌ها</a:t>
            </a:r>
            <a:r>
              <a:rPr lang="fa-IR" dirty="0" smtClean="0"/>
              <a:t> انجام </a:t>
            </a:r>
            <a:r>
              <a:rPr lang="fa-IR" dirty="0" err="1" smtClean="0"/>
              <a:t>می‌دهد</a:t>
            </a:r>
            <a:endParaRPr lang="fa-IR" dirty="0" smtClean="0"/>
          </a:p>
          <a:p>
            <a:pPr lvl="1"/>
            <a:r>
              <a:rPr lang="fa-IR" dirty="0" smtClean="0"/>
              <a:t>خروجی </a:t>
            </a:r>
            <a:r>
              <a:rPr lang="fa-IR" dirty="0" err="1" smtClean="0"/>
              <a:t>توليد</a:t>
            </a:r>
            <a:r>
              <a:rPr lang="fa-IR" dirty="0" smtClean="0"/>
              <a:t>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تعداد </a:t>
            </a:r>
            <a:r>
              <a:rPr lang="fa-IR" dirty="0" err="1" smtClean="0"/>
              <a:t>ورودی‌ها</a:t>
            </a:r>
            <a:r>
              <a:rPr lang="fa-IR" dirty="0" smtClean="0"/>
              <a:t>: صفر </a:t>
            </a:r>
            <a:r>
              <a:rPr lang="fa-IR" dirty="0" err="1" smtClean="0"/>
              <a:t>يا</a:t>
            </a:r>
            <a:r>
              <a:rPr lang="fa-IR" dirty="0" smtClean="0"/>
              <a:t> </a:t>
            </a:r>
            <a:r>
              <a:rPr lang="fa-IR" dirty="0" err="1" smtClean="0"/>
              <a:t>بيشتر</a:t>
            </a:r>
            <a:endParaRPr lang="fa-IR" dirty="0" smtClean="0"/>
          </a:p>
          <a:p>
            <a:r>
              <a:rPr lang="fa-IR" dirty="0" smtClean="0"/>
              <a:t>تعداد </a:t>
            </a:r>
            <a:r>
              <a:rPr lang="fa-IR" dirty="0" err="1" smtClean="0"/>
              <a:t>خروجی‌ها</a:t>
            </a:r>
            <a:r>
              <a:rPr lang="fa-IR" dirty="0" smtClean="0"/>
              <a:t>: صفر </a:t>
            </a:r>
            <a:r>
              <a:rPr lang="fa-IR" dirty="0" err="1" smtClean="0"/>
              <a:t>يا</a:t>
            </a:r>
            <a:r>
              <a:rPr lang="fa-IR" dirty="0" smtClean="0"/>
              <a:t> </a:t>
            </a:r>
            <a:r>
              <a:rPr lang="fa-IR" dirty="0" err="1" smtClean="0"/>
              <a:t>يک</a:t>
            </a:r>
            <a:endParaRPr lang="fa-IR" dirty="0" smtClean="0"/>
          </a:p>
          <a:p>
            <a:r>
              <a:rPr lang="fa-IR" dirty="0" smtClean="0"/>
              <a:t>ورودی‌های متد: پارامتر (</a:t>
            </a:r>
            <a:r>
              <a:rPr lang="en-US" dirty="0" smtClean="0"/>
              <a:t>Parameter</a:t>
            </a:r>
            <a:r>
              <a:rPr lang="fa-IR" dirty="0" smtClean="0"/>
              <a:t>)</a:t>
            </a:r>
          </a:p>
          <a:p>
            <a:r>
              <a:rPr lang="fa-IR" dirty="0" smtClean="0"/>
              <a:t>خروجی متد: مقدار برگشتی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Return Value</a:t>
            </a:r>
            <a:r>
              <a:rPr lang="fa-IR" dirty="0" smtClean="0"/>
              <a:t>)</a:t>
            </a:r>
          </a:p>
          <a:p>
            <a:r>
              <a:rPr lang="fa-IR" dirty="0" err="1" smtClean="0"/>
              <a:t>نام‌های</a:t>
            </a:r>
            <a:r>
              <a:rPr lang="fa-IR" dirty="0" smtClean="0"/>
              <a:t> </a:t>
            </a:r>
            <a:r>
              <a:rPr lang="fa-IR" dirty="0" err="1" smtClean="0"/>
              <a:t>ديگر</a:t>
            </a:r>
            <a:endParaRPr lang="en-US" dirty="0" smtClean="0"/>
          </a:p>
          <a:p>
            <a:pPr lvl="1"/>
            <a:r>
              <a:rPr lang="fa-IR" dirty="0" smtClean="0"/>
              <a:t>تابع (</a:t>
            </a:r>
            <a:r>
              <a:rPr lang="en-US" dirty="0" smtClean="0"/>
              <a:t>Function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روال </a:t>
            </a:r>
            <a:r>
              <a:rPr lang="fa-IR" dirty="0" err="1" smtClean="0"/>
              <a:t>يا</a:t>
            </a:r>
            <a:r>
              <a:rPr lang="fa-IR" dirty="0" smtClean="0"/>
              <a:t> رويه (</a:t>
            </a:r>
            <a:r>
              <a:rPr lang="en-US" dirty="0" smtClean="0"/>
              <a:t>Procedure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5828" y="3028893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4456" y="1988237"/>
            <a:ext cx="0" cy="1040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9646" y="103413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2800" dirty="0" smtClean="0">
                <a:cs typeface="B Nazanin" panose="00000400000000000000" pitchFamily="2" charset="-78"/>
              </a:rPr>
              <a:t> (</a:t>
            </a:r>
            <a:r>
              <a:rPr lang="fa-IR" sz="2800" dirty="0" err="1" smtClean="0">
                <a:cs typeface="B Nazanin" panose="00000400000000000000" pitchFamily="2" charset="-78"/>
              </a:rPr>
              <a:t>پارامترها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12135" y="1988237"/>
            <a:ext cx="0" cy="1040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4855367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خروجی </a:t>
            </a:r>
            <a:br>
              <a:rPr lang="fa-IR" sz="2400" dirty="0" smtClean="0">
                <a:cs typeface="B Nazanin" panose="00000400000000000000" pitchFamily="2" charset="-78"/>
              </a:rPr>
            </a:br>
            <a:r>
              <a:rPr lang="fa-IR" sz="2400" dirty="0" smtClean="0">
                <a:cs typeface="B Nazanin" panose="00000400000000000000" pitchFamily="2" charset="-78"/>
              </a:rPr>
              <a:t>(مقدار برگشتی)</a:t>
            </a:r>
            <a:endParaRPr lang="en-US" sz="2400" dirty="0">
              <a:cs typeface="B Nazani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stCxn id="7" idx="2"/>
            <a:endCxn id="18" idx="0"/>
          </p:cNvCxnSpPr>
          <p:nvPr/>
        </p:nvCxnSpPr>
        <p:spPr>
          <a:xfrm>
            <a:off x="1671646" y="3814711"/>
            <a:ext cx="4754" cy="1040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add(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b){</a:t>
            </a:r>
          </a:p>
          <a:p>
            <a:pPr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	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result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a+b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result;</a:t>
            </a:r>
          </a:p>
          <a:p>
            <a:pPr algn="l" rtl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	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x = 3;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	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y = 4;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		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sum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x,y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(sum);</a:t>
            </a:r>
          </a:p>
          <a:p>
            <a:pPr algn="l" rtl="0">
              <a:buNone/>
            </a:pP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57398" y="2233618"/>
            <a:ext cx="928694" cy="642942"/>
          </a:xfrm>
          <a:prstGeom prst="round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8638" y="2233618"/>
            <a:ext cx="1357322" cy="642942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0" y="2233618"/>
            <a:ext cx="1828800" cy="64294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43084" y="1283758"/>
            <a:ext cx="1143008" cy="878422"/>
          </a:xfrm>
          <a:prstGeom prst="round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نام متد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2400" y="1371600"/>
            <a:ext cx="1233494" cy="79058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مقدار برگشتی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00472" y="1371600"/>
            <a:ext cx="2714644" cy="79058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پارامترها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81584" y="2216947"/>
            <a:ext cx="2057416" cy="64294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66800" y="3395658"/>
            <a:ext cx="1600200" cy="64294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متد ممکن است بدون پارامتر باشد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ممکن است بدون خروجی باشد</a:t>
            </a:r>
          </a:p>
          <a:p>
            <a:pPr lvl="1"/>
            <a:r>
              <a:rPr lang="fa-IR" dirty="0" smtClean="0"/>
              <a:t>نوع خروجی را </a:t>
            </a:r>
            <a:r>
              <a:rPr lang="en-US" b="1" dirty="0" smtClean="0"/>
              <a:t>void</a:t>
            </a:r>
            <a:r>
              <a:rPr lang="fa-IR" dirty="0" smtClean="0"/>
              <a:t> قرار </a:t>
            </a:r>
            <a:r>
              <a:rPr lang="fa-IR" dirty="0" err="1" smtClean="0"/>
              <a:t>می‌دهيم</a:t>
            </a:r>
            <a:endParaRPr lang="fa-IR" dirty="0" smtClean="0"/>
          </a:p>
          <a:p>
            <a:pPr lvl="1"/>
            <a:r>
              <a:rPr lang="fa-IR" dirty="0" smtClean="0"/>
              <a:t>از دستور </a:t>
            </a:r>
            <a:r>
              <a:rPr lang="en-US" dirty="0" smtClean="0"/>
              <a:t>return</a:t>
            </a:r>
            <a:r>
              <a:rPr lang="fa-IR" dirty="0" smtClean="0"/>
              <a:t> استفاده </a:t>
            </a:r>
            <a:r>
              <a:rPr lang="fa-IR" dirty="0" err="1" smtClean="0"/>
              <a:t>نمی‌کنيم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648200"/>
            <a:ext cx="693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simple() {</a:t>
            </a:r>
          </a:p>
          <a:p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":-)"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4648200"/>
            <a:ext cx="1143000" cy="64294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648200"/>
            <a:ext cx="609600" cy="64294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فراخوانی متدها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0"/>
            <a:ext cx="8763000" cy="1524000"/>
          </a:xfrm>
        </p:spPr>
        <p:txBody>
          <a:bodyPr>
            <a:normAutofit/>
          </a:bodyPr>
          <a:lstStyle/>
          <a:p>
            <a:r>
              <a:rPr lang="fa-IR" sz="2800" dirty="0" smtClean="0"/>
              <a:t>نکته: فعلاً از کلمه </a:t>
            </a:r>
            <a:r>
              <a:rPr lang="en-US" sz="2800" dirty="0" smtClean="0"/>
              <a:t>static</a:t>
            </a:r>
            <a:r>
              <a:rPr lang="fa-IR" sz="2800" dirty="0" smtClean="0"/>
              <a:t> قبل از تعريف متد استفاده کنید</a:t>
            </a:r>
          </a:p>
          <a:p>
            <a:pPr lvl="1"/>
            <a:r>
              <a:rPr lang="fa-IR" sz="2400" dirty="0" smtClean="0"/>
              <a:t>توضيح بیشتر درباره دلیل و معنی این کلمه: بعداً!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028342"/>
            <a:ext cx="7086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PrimeNumbers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=0;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&lt;20;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number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number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&lt;2)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=2;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number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number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%</a:t>
            </a:r>
            <a:r>
              <a:rPr lang="en-US" sz="20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==0)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a-IR" sz="20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2895600"/>
            <a:ext cx="5562600" cy="2438400"/>
          </a:xfrm>
          <a:prstGeom prst="roundRect">
            <a:avLst>
              <a:gd name="adj" fmla="val 5303"/>
            </a:avLst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91145" y="1981200"/>
            <a:ext cx="1981200" cy="304800"/>
          </a:xfrm>
          <a:prstGeom prst="roundRect">
            <a:avLst>
              <a:gd name="adj" fmla="val 5303"/>
            </a:avLst>
          </a:prstGeom>
          <a:solidFill>
            <a:schemeClr val="accent4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0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تمرين</a:t>
            </a:r>
            <a:r>
              <a:rPr lang="fa-IR" dirty="0" smtClean="0"/>
              <a:t>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تمرين</a:t>
            </a:r>
            <a:r>
              <a:rPr lang="fa-IR" dirty="0" smtClean="0"/>
              <a:t> عملی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متدی</a:t>
            </a:r>
            <a:r>
              <a:rPr lang="fa-IR" dirty="0"/>
              <a:t> </a:t>
            </a:r>
            <a:r>
              <a:rPr lang="fa-IR" dirty="0" smtClean="0"/>
              <a:t>نوشتیم که مشخص می‌کند پارامترش عدد اول است يا خير</a:t>
            </a:r>
          </a:p>
          <a:p>
            <a:pPr lvl="1"/>
            <a:r>
              <a:rPr lang="en-US" dirty="0" err="1" smtClean="0"/>
              <a:t>isPrime</a:t>
            </a:r>
            <a:endParaRPr lang="fa-IR" dirty="0" smtClean="0"/>
          </a:p>
          <a:p>
            <a:pPr lvl="1"/>
            <a:r>
              <a:rPr lang="fa-IR" dirty="0"/>
              <a:t>اين </a:t>
            </a:r>
            <a:r>
              <a:rPr lang="fa-IR" dirty="0" smtClean="0"/>
              <a:t>متد </a:t>
            </a:r>
            <a:r>
              <a:rPr lang="fa-IR" dirty="0"/>
              <a:t>را با </a:t>
            </a:r>
            <a:r>
              <a:rPr lang="en-US" dirty="0"/>
              <a:t>while</a:t>
            </a:r>
            <a:r>
              <a:rPr lang="fa-IR" dirty="0"/>
              <a:t> ، </a:t>
            </a:r>
            <a:r>
              <a:rPr lang="en-US" dirty="0"/>
              <a:t>do-while</a:t>
            </a:r>
            <a:r>
              <a:rPr lang="fa-IR" dirty="0"/>
              <a:t> و </a:t>
            </a:r>
            <a:r>
              <a:rPr lang="en-US" dirty="0"/>
              <a:t>for</a:t>
            </a:r>
            <a:r>
              <a:rPr lang="fa-IR" dirty="0"/>
              <a:t> </a:t>
            </a:r>
            <a:r>
              <a:rPr lang="fa-IR" dirty="0" err="1"/>
              <a:t>بازنويسی</a:t>
            </a:r>
            <a:r>
              <a:rPr lang="fa-IR" dirty="0"/>
              <a:t> </a:t>
            </a:r>
            <a:r>
              <a:rPr lang="fa-IR" dirty="0" smtClean="0"/>
              <a:t>کنید</a:t>
            </a:r>
          </a:p>
          <a:p>
            <a:r>
              <a:rPr lang="fa-IR" dirty="0" err="1" smtClean="0"/>
              <a:t>متدی</a:t>
            </a:r>
            <a:r>
              <a:rPr lang="fa-IR" dirty="0" smtClean="0"/>
              <a:t> که محیط دایره را محاسبه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pPr lvl="1"/>
            <a:r>
              <a:rPr lang="fa-IR" dirty="0" err="1" smtClean="0"/>
              <a:t>برنامه‌ای</a:t>
            </a:r>
            <a:r>
              <a:rPr lang="fa-IR" dirty="0" smtClean="0"/>
              <a:t> که شعاع (عدد صحیح) </a:t>
            </a:r>
            <a:r>
              <a:rPr lang="fa-IR" dirty="0" err="1" smtClean="0"/>
              <a:t>دایره‌هایی</a:t>
            </a:r>
            <a:r>
              <a:rPr lang="fa-IR" dirty="0" smtClean="0"/>
              <a:t> که محیطی کمتر </a:t>
            </a:r>
            <a:r>
              <a:rPr lang="fa-IR" smtClean="0"/>
              <a:t>از 50 </a:t>
            </a:r>
            <a:r>
              <a:rPr lang="fa-IR" dirty="0" smtClean="0"/>
              <a:t>دارند را چاپ کند</a:t>
            </a:r>
          </a:p>
          <a:p>
            <a:pPr lvl="1"/>
            <a:r>
              <a:rPr lang="fa-IR" dirty="0" err="1" smtClean="0"/>
              <a:t>برنامه‌هایی</a:t>
            </a:r>
            <a:r>
              <a:rPr lang="fa-IR" dirty="0" smtClean="0"/>
              <a:t> که محیط </a:t>
            </a:r>
            <a:r>
              <a:rPr lang="fa-IR" dirty="0" err="1" smtClean="0"/>
              <a:t>دایره‌هایی</a:t>
            </a:r>
            <a:r>
              <a:rPr lang="fa-IR" dirty="0" smtClean="0"/>
              <a:t> با شعاع یک تا 10 را چاپ کند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73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کار با </a:t>
            </a:r>
            <a:r>
              <a:rPr lang="fa-IR" dirty="0" err="1" smtClean="0"/>
              <a:t>محيط‌های</a:t>
            </a:r>
            <a:r>
              <a:rPr lang="fa-IR" dirty="0" smtClean="0"/>
              <a:t> توسعه</a:t>
            </a:r>
          </a:p>
          <a:p>
            <a:pPr lvl="1"/>
            <a:r>
              <a:rPr lang="en-US" dirty="0" smtClean="0"/>
              <a:t>Eclipse</a:t>
            </a:r>
            <a:endParaRPr lang="fa-IR" dirty="0" smtClean="0"/>
          </a:p>
          <a:p>
            <a:r>
              <a:rPr lang="fa-IR" dirty="0" smtClean="0"/>
              <a:t>معرفی انواع داده اولیه</a:t>
            </a:r>
            <a:endParaRPr lang="en-US" dirty="0" smtClean="0"/>
          </a:p>
          <a:p>
            <a:r>
              <a:rPr lang="fa-IR" dirty="0" err="1" smtClean="0"/>
              <a:t>متغيرها</a:t>
            </a:r>
            <a:endParaRPr lang="fa-IR" dirty="0" smtClean="0"/>
          </a:p>
          <a:p>
            <a:r>
              <a:rPr lang="fa-IR" dirty="0" smtClean="0"/>
              <a:t>آشنایی با </a:t>
            </a:r>
            <a:r>
              <a:rPr lang="fa-IR" dirty="0" err="1" smtClean="0"/>
              <a:t>عملگرها</a:t>
            </a:r>
            <a:endParaRPr lang="fa-IR" dirty="0" smtClean="0"/>
          </a:p>
          <a:p>
            <a:pPr lvl="1"/>
            <a:r>
              <a:rPr lang="fa-IR" dirty="0" err="1" smtClean="0"/>
              <a:t>اولويت</a:t>
            </a:r>
            <a:r>
              <a:rPr lang="fa-IR" dirty="0" smtClean="0"/>
              <a:t> و </a:t>
            </a:r>
            <a:r>
              <a:rPr lang="fa-IR" dirty="0" err="1" smtClean="0"/>
              <a:t>شرکت‌پذيری</a:t>
            </a:r>
            <a:endParaRPr lang="fa-IR" dirty="0" smtClean="0"/>
          </a:p>
          <a:p>
            <a:r>
              <a:rPr lang="fa-IR" dirty="0" smtClean="0"/>
              <a:t>آشنایی با </a:t>
            </a:r>
            <a:r>
              <a:rPr lang="fa-IR" dirty="0" err="1" smtClean="0"/>
              <a:t>متدها</a:t>
            </a:r>
            <a:r>
              <a:rPr lang="fa-IR" dirty="0" smtClean="0"/>
              <a:t>، شروط و </a:t>
            </a:r>
            <a:r>
              <a:rPr lang="fa-IR" dirty="0" err="1" smtClean="0"/>
              <a:t>حلقه‌ها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6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فصل‌های اول، دوم، چهارم و پنجم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فصل‌ها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53094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1- Introduction</a:t>
            </a:r>
          </a:p>
          <a:p>
            <a:r>
              <a:rPr lang="en-US" sz="2400" dirty="0"/>
              <a:t>2- Introduction to Java </a:t>
            </a:r>
            <a:r>
              <a:rPr lang="en-US" sz="2400" dirty="0" smtClean="0"/>
              <a:t>Applications</a:t>
            </a:r>
          </a:p>
          <a:p>
            <a:r>
              <a:rPr lang="en-US" sz="2400" dirty="0"/>
              <a:t>4- Control Statements: Part 1</a:t>
            </a:r>
            <a:endParaRPr lang="fa-IR" sz="2400" dirty="0"/>
          </a:p>
          <a:p>
            <a:r>
              <a:rPr lang="en-US" sz="2400" dirty="0" smtClean="0"/>
              <a:t>5- Control </a:t>
            </a:r>
            <a:r>
              <a:rPr lang="en-US" sz="2400" dirty="0"/>
              <a:t>Statements: Part </a:t>
            </a:r>
            <a:r>
              <a:rPr lang="en-US" sz="2400" dirty="0" smtClean="0"/>
              <a:t>2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0483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مزايای</a:t>
            </a:r>
            <a:r>
              <a:rPr lang="fa-IR" dirty="0" smtClean="0"/>
              <a:t> </a:t>
            </a:r>
            <a:r>
              <a:rPr lang="fa-IR" dirty="0" err="1" smtClean="0"/>
              <a:t>محیط‌های</a:t>
            </a:r>
            <a:r>
              <a:rPr lang="fa-IR" dirty="0" smtClean="0"/>
              <a:t> توسعه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تسهيل</a:t>
            </a:r>
            <a:r>
              <a:rPr lang="fa-IR" dirty="0" smtClean="0"/>
              <a:t> و </a:t>
            </a:r>
            <a:r>
              <a:rPr lang="fa-IR" dirty="0" err="1" smtClean="0"/>
              <a:t>تسريع</a:t>
            </a:r>
            <a:r>
              <a:rPr lang="fa-IR" dirty="0" smtClean="0"/>
              <a:t> </a:t>
            </a:r>
            <a:r>
              <a:rPr lang="fa-IR" dirty="0" err="1" smtClean="0"/>
              <a:t>برنامه‌نويسی</a:t>
            </a:r>
            <a:endParaRPr lang="fa-IR" dirty="0" smtClean="0"/>
          </a:p>
          <a:p>
            <a:r>
              <a:rPr lang="fa-IR" dirty="0" smtClean="0"/>
              <a:t>کم کردن خطاهای </a:t>
            </a:r>
            <a:r>
              <a:rPr lang="fa-IR" dirty="0" err="1" smtClean="0"/>
              <a:t>برنامه‌نويس</a:t>
            </a:r>
            <a:endParaRPr lang="fa-IR" dirty="0" smtClean="0"/>
          </a:p>
          <a:p>
            <a:r>
              <a:rPr lang="fa-IR" dirty="0" smtClean="0"/>
              <a:t>خودکار کردن کارهای قابل خودکارسازی</a:t>
            </a:r>
            <a:endParaRPr lang="en-US" dirty="0" smtClean="0"/>
          </a:p>
          <a:p>
            <a:r>
              <a:rPr lang="fa-IR" dirty="0" smtClean="0"/>
              <a:t>عدم استفاده از </a:t>
            </a:r>
            <a:r>
              <a:rPr lang="en-US" dirty="0" smtClean="0"/>
              <a:t>IDE</a:t>
            </a:r>
            <a:r>
              <a:rPr lang="fa-IR" dirty="0" smtClean="0"/>
              <a:t> ممکن است</a:t>
            </a:r>
          </a:p>
          <a:p>
            <a:pPr lvl="1"/>
            <a:r>
              <a:rPr lang="fa-IR" dirty="0" smtClean="0"/>
              <a:t>مثل استفاده از </a:t>
            </a:r>
            <a:r>
              <a:rPr lang="en-US" dirty="0" smtClean="0"/>
              <a:t>notepad</a:t>
            </a:r>
            <a:r>
              <a:rPr lang="fa-IR" dirty="0" smtClean="0"/>
              <a:t> و 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fa-IR" dirty="0" smtClean="0"/>
              <a:t>ولی </a:t>
            </a:r>
            <a:r>
              <a:rPr lang="fa-IR" dirty="0" err="1" smtClean="0"/>
              <a:t>برنامه‌نویسی</a:t>
            </a:r>
            <a:r>
              <a:rPr lang="fa-IR" dirty="0" smtClean="0"/>
              <a:t> را </a:t>
            </a:r>
            <a:r>
              <a:rPr lang="fa-IR" dirty="0" err="1" smtClean="0"/>
              <a:t>بسيار</a:t>
            </a:r>
            <a:r>
              <a:rPr lang="fa-IR" dirty="0" smtClean="0"/>
              <a:t> سخت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pPr lvl="1"/>
            <a:endParaRPr lang="en-US" dirty="0"/>
          </a:p>
        </p:txBody>
      </p:sp>
      <p:pic>
        <p:nvPicPr>
          <p:cNvPr id="3074" name="Picture 2" descr="http://www.mosaic-industries.com/Products/Software/indexpag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3505200"/>
            <a:ext cx="355112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</a:t>
            </a:r>
            <a:r>
              <a:rPr lang="fa-IR" dirty="0" err="1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خواندن </a:t>
            </a:r>
            <a:r>
              <a:rPr lang="fa-IR" dirty="0"/>
              <a:t>کتاب </a:t>
            </a:r>
            <a:r>
              <a:rPr lang="fa-IR" dirty="0" smtClean="0"/>
              <a:t>یا </a:t>
            </a:r>
            <a:r>
              <a:rPr lang="fa-IR" dirty="0"/>
              <a:t>ديدن اسلايد و ويديو، </a:t>
            </a:r>
            <a:r>
              <a:rPr lang="fa-IR" dirty="0" smtClean="0"/>
              <a:t>کافی نیست</a:t>
            </a:r>
            <a:endParaRPr lang="fa-IR" dirty="0"/>
          </a:p>
          <a:p>
            <a:r>
              <a:rPr lang="fa-IR" dirty="0" smtClean="0"/>
              <a:t>تمرين </a:t>
            </a:r>
            <a:r>
              <a:rPr lang="fa-IR" dirty="0"/>
              <a:t>عملی بسيار مهم </a:t>
            </a:r>
            <a:r>
              <a:rPr lang="fa-IR" dirty="0" smtClean="0"/>
              <a:t>است</a:t>
            </a:r>
          </a:p>
          <a:p>
            <a:r>
              <a:rPr lang="fa-IR" dirty="0" smtClean="0"/>
              <a:t>حتی </a:t>
            </a:r>
            <a:r>
              <a:rPr lang="fa-IR" dirty="0"/>
              <a:t>اگر فکر </a:t>
            </a:r>
            <a:r>
              <a:rPr lang="fa-IR" dirty="0" err="1"/>
              <a:t>می‌کنيد</a:t>
            </a:r>
            <a:r>
              <a:rPr lang="fa-IR" dirty="0"/>
              <a:t> همه مطالب را به خوبی </a:t>
            </a:r>
            <a:r>
              <a:rPr lang="fa-IR" dirty="0" err="1"/>
              <a:t>ياد</a:t>
            </a:r>
            <a:r>
              <a:rPr lang="fa-IR" dirty="0"/>
              <a:t> </a:t>
            </a:r>
            <a:r>
              <a:rPr lang="fa-IR" dirty="0" err="1"/>
              <a:t>گرفته‌ايد</a:t>
            </a:r>
            <a:endParaRPr lang="fa-IR" dirty="0"/>
          </a:p>
          <a:p>
            <a:r>
              <a:rPr lang="fa-IR" sz="3000" dirty="0" smtClean="0"/>
              <a:t>(البته مطالعه، دانش و مهارت شما را عمیق و ذهنتان را منظم می‌سازد)</a:t>
            </a:r>
            <a:endParaRPr lang="en-US" sz="3000" dirty="0"/>
          </a:p>
        </p:txBody>
      </p:sp>
      <p:pic>
        <p:nvPicPr>
          <p:cNvPr id="6146" name="Picture 2" descr="https://encrypted-tbn0.gstatic.com/images?q=tbn:ANd9GcQzk2ulZb06sShldPk73dseZS4LYxMwYHxAqOWeQPYQwVkLbH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57200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419600"/>
            <a:ext cx="2295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3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تمرين‌های</a:t>
            </a:r>
            <a:r>
              <a:rPr lang="fa-IR" dirty="0" smtClean="0"/>
              <a:t>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a-IR" dirty="0" err="1" smtClean="0"/>
              <a:t>برنامه‌ای</a:t>
            </a:r>
            <a:r>
              <a:rPr lang="fa-IR" dirty="0" smtClean="0"/>
              <a:t> </a:t>
            </a:r>
            <a:r>
              <a:rPr lang="fa-IR" dirty="0" err="1"/>
              <a:t>بنويسيد</a:t>
            </a:r>
            <a:r>
              <a:rPr lang="fa-IR" dirty="0"/>
              <a:t> که دنباله </a:t>
            </a:r>
            <a:r>
              <a:rPr lang="fa-IR" dirty="0" err="1"/>
              <a:t>فيبوناچی</a:t>
            </a:r>
            <a:r>
              <a:rPr lang="fa-IR" dirty="0"/>
              <a:t> را </a:t>
            </a:r>
            <a:r>
              <a:rPr lang="fa-IR" dirty="0" smtClean="0"/>
              <a:t>تا اعداد کوچکتر از 1000 چاپ کند</a:t>
            </a:r>
          </a:p>
          <a:p>
            <a:pPr lvl="1"/>
            <a:r>
              <a:rPr lang="fa-IR" dirty="0" smtClean="0"/>
              <a:t>در صورت امکان به صورت بازگشتی (</a:t>
            </a:r>
            <a:r>
              <a:rPr lang="en-US" dirty="0" smtClean="0"/>
              <a:t>recursive</a:t>
            </a:r>
            <a:r>
              <a:rPr lang="fa-IR" dirty="0" smtClean="0"/>
              <a:t>)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err="1" smtClean="0"/>
              <a:t>متدی</a:t>
            </a:r>
            <a:r>
              <a:rPr lang="fa-IR" dirty="0" smtClean="0"/>
              <a:t> </a:t>
            </a:r>
            <a:r>
              <a:rPr lang="fa-IR" dirty="0" err="1" smtClean="0"/>
              <a:t>بنويسيد</a:t>
            </a:r>
            <a:r>
              <a:rPr lang="fa-IR" dirty="0" smtClean="0"/>
              <a:t> که مشخص کند </a:t>
            </a:r>
            <a:r>
              <a:rPr lang="fa-IR" dirty="0" err="1" smtClean="0"/>
              <a:t>پارامترش</a:t>
            </a:r>
            <a:r>
              <a:rPr lang="fa-IR" dirty="0" smtClean="0"/>
              <a:t> </a:t>
            </a:r>
            <a:r>
              <a:rPr lang="fa-IR" dirty="0" err="1" smtClean="0"/>
              <a:t>يک</a:t>
            </a:r>
            <a:r>
              <a:rPr lang="fa-IR" dirty="0" smtClean="0"/>
              <a:t> عدد «از دو سر مساوی» (</a:t>
            </a:r>
            <a:r>
              <a:rPr lang="en-US" dirty="0" smtClean="0"/>
              <a:t>palindrome</a:t>
            </a:r>
            <a:r>
              <a:rPr lang="fa-IR" dirty="0" smtClean="0"/>
              <a:t>) است </a:t>
            </a:r>
            <a:r>
              <a:rPr lang="fa-IR" dirty="0" err="1" smtClean="0"/>
              <a:t>يا</a:t>
            </a:r>
            <a:r>
              <a:rPr lang="fa-IR" dirty="0" smtClean="0"/>
              <a:t> </a:t>
            </a:r>
            <a:r>
              <a:rPr lang="fa-IR" dirty="0" err="1" smtClean="0"/>
              <a:t>خير</a:t>
            </a:r>
            <a:endParaRPr lang="fa-IR" dirty="0" smtClean="0"/>
          </a:p>
          <a:p>
            <a:pPr lvl="1"/>
            <a:r>
              <a:rPr lang="fa-IR" dirty="0" err="1" smtClean="0"/>
              <a:t>يعنی</a:t>
            </a:r>
            <a:r>
              <a:rPr lang="fa-IR" dirty="0" smtClean="0"/>
              <a:t> عددی که اگر از انتها </a:t>
            </a:r>
            <a:r>
              <a:rPr lang="fa-IR" dirty="0" err="1" smtClean="0"/>
              <a:t>بخوانيمش</a:t>
            </a:r>
            <a:r>
              <a:rPr lang="fa-IR" dirty="0" smtClean="0"/>
              <a:t>، با خودش مساوی شود</a:t>
            </a:r>
          </a:p>
          <a:p>
            <a:pPr lvl="1"/>
            <a:r>
              <a:rPr lang="fa-IR" dirty="0" smtClean="0"/>
              <a:t>مثلاً </a:t>
            </a:r>
            <a:r>
              <a:rPr lang="en-US" dirty="0" smtClean="0"/>
              <a:t>palindrome(1221)</a:t>
            </a:r>
            <a:r>
              <a:rPr lang="fa-IR" dirty="0" smtClean="0"/>
              <a:t> مقدار </a:t>
            </a:r>
            <a:r>
              <a:rPr lang="en-US" dirty="0" smtClean="0"/>
              <a:t>true</a:t>
            </a:r>
            <a:r>
              <a:rPr lang="fa-IR" dirty="0" smtClean="0"/>
              <a:t> و </a:t>
            </a:r>
            <a:r>
              <a:rPr lang="en-US" dirty="0" smtClean="0"/>
              <a:t>palindrome(122)</a:t>
            </a:r>
            <a:r>
              <a:rPr lang="fa-IR" dirty="0" smtClean="0"/>
              <a:t> مقدار </a:t>
            </a:r>
            <a:r>
              <a:rPr lang="en-US" dirty="0" smtClean="0"/>
              <a:t>false</a:t>
            </a:r>
            <a:r>
              <a:rPr lang="fa-IR" dirty="0" smtClean="0"/>
              <a:t> </a:t>
            </a:r>
            <a:r>
              <a:rPr lang="fa-IR" dirty="0" err="1" smtClean="0"/>
              <a:t>برمی‌گرداند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متدی بنويسيد که مشخص کند آيا پارامترش توانی از دو است؟</a:t>
            </a:r>
          </a:p>
          <a:p>
            <a:pPr lvl="1"/>
            <a:r>
              <a:rPr lang="fa-IR" dirty="0" smtClean="0"/>
              <a:t>مثلاً 1 و 2و 8 و 64 توانی از دو هستند، ولی 3 و 6 نيستند</a:t>
            </a:r>
          </a:p>
          <a:p>
            <a:pPr lvl="1"/>
            <a:endParaRPr lang="fa-IR" dirty="0" smtClean="0"/>
          </a:p>
          <a:p>
            <a:pPr lvl="2" algn="l" rt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تمرين</a:t>
            </a:r>
            <a:r>
              <a:rPr lang="fa-IR" dirty="0" smtClean="0"/>
              <a:t>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fa-IR" dirty="0" err="1" smtClean="0"/>
              <a:t>برنامه‌ای</a:t>
            </a:r>
            <a:r>
              <a:rPr lang="fa-IR" dirty="0" smtClean="0"/>
              <a:t> </a:t>
            </a:r>
            <a:r>
              <a:rPr lang="fa-IR" dirty="0" err="1" smtClean="0"/>
              <a:t>بنويسید</a:t>
            </a:r>
            <a:r>
              <a:rPr lang="fa-IR" dirty="0" smtClean="0"/>
              <a:t> که </a:t>
            </a:r>
            <a:r>
              <a:rPr lang="fa-IR" dirty="0" err="1" smtClean="0"/>
              <a:t>کارکترهای</a:t>
            </a:r>
            <a:r>
              <a:rPr lang="fa-IR" dirty="0" smtClean="0"/>
              <a:t> </a:t>
            </a:r>
            <a:r>
              <a:rPr lang="en-US" dirty="0" smtClean="0"/>
              <a:t>‘a’</a:t>
            </a:r>
            <a:r>
              <a:rPr lang="fa-IR" dirty="0" smtClean="0"/>
              <a:t> تا </a:t>
            </a:r>
            <a:r>
              <a:rPr lang="en-US" dirty="0" smtClean="0"/>
              <a:t>‘z’</a:t>
            </a:r>
            <a:r>
              <a:rPr lang="fa-IR" dirty="0" smtClean="0"/>
              <a:t> را </a:t>
            </a:r>
            <a:r>
              <a:rPr lang="fa-IR" dirty="0" err="1" smtClean="0"/>
              <a:t>یک‌درميان</a:t>
            </a:r>
            <a:r>
              <a:rPr lang="fa-IR" dirty="0" smtClean="0"/>
              <a:t> چاپ کند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fa-IR" dirty="0" err="1" smtClean="0"/>
              <a:t>متدی</a:t>
            </a:r>
            <a:r>
              <a:rPr lang="fa-IR" dirty="0" smtClean="0"/>
              <a:t> </a:t>
            </a:r>
            <a:r>
              <a:rPr lang="fa-IR" dirty="0" err="1" smtClean="0"/>
              <a:t>بنويسيد</a:t>
            </a:r>
            <a:r>
              <a:rPr lang="fa-IR" dirty="0" smtClean="0"/>
              <a:t> که </a:t>
            </a:r>
            <a:r>
              <a:rPr lang="fa-IR" dirty="0" err="1" smtClean="0"/>
              <a:t>پارامترش</a:t>
            </a:r>
            <a:r>
              <a:rPr lang="fa-IR" dirty="0" smtClean="0"/>
              <a:t> شعاع </a:t>
            </a:r>
            <a:r>
              <a:rPr lang="fa-IR" dirty="0" err="1" smtClean="0"/>
              <a:t>دايره</a:t>
            </a:r>
            <a:r>
              <a:rPr lang="fa-IR" dirty="0" smtClean="0"/>
              <a:t> است و مقدار برگشتی آن مساحت </a:t>
            </a:r>
            <a:r>
              <a:rPr lang="fa-IR" dirty="0" err="1" smtClean="0"/>
              <a:t>دايره</a:t>
            </a:r>
            <a:r>
              <a:rPr lang="fa-IR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fa-IR" dirty="0" err="1" smtClean="0"/>
              <a:t>تابعی</a:t>
            </a:r>
            <a:r>
              <a:rPr lang="fa-IR" dirty="0" smtClean="0"/>
              <a:t> </a:t>
            </a:r>
            <a:r>
              <a:rPr lang="fa-IR" dirty="0" err="1" smtClean="0"/>
              <a:t>بنويسيد</a:t>
            </a:r>
            <a:r>
              <a:rPr lang="fa-IR" dirty="0" smtClean="0"/>
              <a:t> که با کمک کاراکتر ستاره (</a:t>
            </a:r>
            <a:r>
              <a:rPr lang="en-US" dirty="0" smtClean="0"/>
              <a:t>*</a:t>
            </a:r>
            <a:r>
              <a:rPr lang="fa-IR" dirty="0" smtClean="0"/>
              <a:t>) </a:t>
            </a:r>
            <a:r>
              <a:rPr lang="fa-IR" dirty="0" err="1" smtClean="0"/>
              <a:t>يک</a:t>
            </a:r>
            <a:r>
              <a:rPr lang="fa-IR" dirty="0" smtClean="0"/>
              <a:t> مثلث متساوی </a:t>
            </a:r>
            <a:r>
              <a:rPr lang="fa-IR" dirty="0" err="1" smtClean="0"/>
              <a:t>الساقين</a:t>
            </a:r>
            <a:r>
              <a:rPr lang="fa-IR" dirty="0" smtClean="0"/>
              <a:t> با </a:t>
            </a:r>
            <a:r>
              <a:rPr lang="fa-IR" dirty="0" err="1" smtClean="0"/>
              <a:t>قاعده‌ای</a:t>
            </a:r>
            <a:r>
              <a:rPr lang="fa-IR" dirty="0" smtClean="0"/>
              <a:t> عمودی رسم کند. </a:t>
            </a:r>
            <a:endParaRPr lang="en-US" dirty="0" smtClean="0"/>
          </a:p>
          <a:p>
            <a:pPr lvl="1"/>
            <a:r>
              <a:rPr lang="fa-IR" dirty="0" smtClean="0"/>
              <a:t>اندازه قاعده به عنوان پارامتر </a:t>
            </a:r>
            <a:r>
              <a:rPr lang="fa-IR" dirty="0" err="1" smtClean="0"/>
              <a:t>دريافت</a:t>
            </a:r>
            <a:r>
              <a:rPr lang="fa-IR" dirty="0" smtClean="0"/>
              <a:t> شود. </a:t>
            </a:r>
            <a:endParaRPr lang="en-US" dirty="0" smtClean="0"/>
          </a:p>
          <a:p>
            <a:pPr lvl="1"/>
            <a:r>
              <a:rPr lang="fa-IR" dirty="0" smtClean="0"/>
              <a:t>مثلاً با پارامتر 5،  </a:t>
            </a:r>
            <a:r>
              <a:rPr lang="fa-IR" dirty="0" err="1" smtClean="0"/>
              <a:t>اين</a:t>
            </a:r>
            <a:r>
              <a:rPr lang="fa-IR" dirty="0" smtClean="0"/>
              <a:t> ساختار را چاپ کند:</a:t>
            </a:r>
          </a:p>
          <a:p>
            <a:pPr marL="365760" lvl="1" indent="0">
              <a:buNone/>
            </a:pPr>
            <a:endParaRPr lang="fa-IR" sz="1300" dirty="0"/>
          </a:p>
          <a:p>
            <a:pPr marL="514350" indent="-514350">
              <a:buFont typeface="+mj-lt"/>
              <a:buAutoNum type="arabicPeriod" startAt="4"/>
            </a:pPr>
            <a:r>
              <a:rPr lang="fa-IR" dirty="0" err="1" smtClean="0"/>
              <a:t>متدی</a:t>
            </a:r>
            <a:r>
              <a:rPr lang="fa-IR" dirty="0" smtClean="0"/>
              <a:t> </a:t>
            </a:r>
            <a:r>
              <a:rPr lang="fa-IR" dirty="0" err="1"/>
              <a:t>بنويسيد</a:t>
            </a:r>
            <a:r>
              <a:rPr lang="fa-IR" dirty="0"/>
              <a:t> که </a:t>
            </a:r>
            <a:r>
              <a:rPr lang="fa-IR" dirty="0" err="1"/>
              <a:t>فاکتوريل</a:t>
            </a:r>
            <a:r>
              <a:rPr lang="fa-IR" dirty="0"/>
              <a:t> </a:t>
            </a:r>
            <a:r>
              <a:rPr lang="fa-IR" dirty="0" err="1"/>
              <a:t>پارامترش</a:t>
            </a:r>
            <a:r>
              <a:rPr lang="fa-IR" dirty="0"/>
              <a:t> را برگرداند</a:t>
            </a:r>
          </a:p>
          <a:p>
            <a:pPr lvl="1"/>
            <a:r>
              <a:rPr lang="fa-IR" dirty="0"/>
              <a:t>هم به صورت </a:t>
            </a:r>
            <a:r>
              <a:rPr lang="fa-IR" dirty="0" err="1"/>
              <a:t>حلقه‌ای</a:t>
            </a:r>
            <a:r>
              <a:rPr lang="fa-IR" dirty="0"/>
              <a:t> و هم به صورت بازگشتی </a:t>
            </a:r>
            <a:r>
              <a:rPr lang="fa-IR" dirty="0" err="1"/>
              <a:t>پياده‌سازی</a:t>
            </a:r>
            <a:r>
              <a:rPr lang="fa-IR" dirty="0"/>
              <a:t> </a:t>
            </a:r>
            <a:r>
              <a:rPr lang="fa-IR" dirty="0" smtClean="0"/>
              <a:t>کنید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733800"/>
            <a:ext cx="13716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a-IR" sz="3200" dirty="0"/>
              <a:t>*</a:t>
            </a:r>
          </a:p>
          <a:p>
            <a:r>
              <a:rPr lang="fa-IR" sz="3200" dirty="0"/>
              <a:t>***</a:t>
            </a:r>
          </a:p>
          <a:p>
            <a:r>
              <a:rPr lang="fa-IR" sz="3200" dirty="0"/>
              <a:t>*****</a:t>
            </a:r>
          </a:p>
          <a:p>
            <a:r>
              <a:rPr lang="fa-IR" sz="3200" dirty="0"/>
              <a:t>***</a:t>
            </a:r>
          </a:p>
          <a:p>
            <a:r>
              <a:rPr lang="fa-IR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505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/>
              <a:t>کلمات و عبارات پیشنهادی برای جستجو: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Java Bitwise Operators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IDE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Eclipse</a:t>
            </a:r>
            <a:endParaRPr lang="fa-IR" dirty="0"/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NetBeans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GOTO statement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370834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2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</a:t>
            </a:r>
            <a:r>
              <a:rPr lang="fa-IR" dirty="0" err="1" smtClean="0"/>
              <a:t>محيط‌های</a:t>
            </a:r>
            <a:r>
              <a:rPr lang="fa-IR" dirty="0" smtClean="0"/>
              <a:t> توسعه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err="1" smtClean="0"/>
              <a:t>کامپايل</a:t>
            </a:r>
            <a:endParaRPr lang="fa-IR" dirty="0" smtClean="0"/>
          </a:p>
          <a:p>
            <a:r>
              <a:rPr lang="fa-IR" dirty="0" smtClean="0"/>
              <a:t>اجرا</a:t>
            </a:r>
          </a:p>
          <a:p>
            <a:r>
              <a:rPr lang="fa-IR" dirty="0" smtClean="0"/>
              <a:t>رفع اشکال (</a:t>
            </a:r>
            <a:r>
              <a:rPr lang="en-US" dirty="0" smtClean="0"/>
              <a:t>Debug</a:t>
            </a:r>
            <a:r>
              <a:rPr lang="fa-IR" dirty="0" smtClean="0"/>
              <a:t>)</a:t>
            </a:r>
          </a:p>
          <a:p>
            <a:r>
              <a:rPr lang="fa-IR" dirty="0" err="1" smtClean="0"/>
              <a:t>نمايش</a:t>
            </a:r>
            <a:r>
              <a:rPr lang="fa-IR" dirty="0" smtClean="0"/>
              <a:t> مناسب خطاها و هشدارها</a:t>
            </a:r>
          </a:p>
          <a:p>
            <a:r>
              <a:rPr lang="fa-IR" dirty="0" smtClean="0"/>
              <a:t>کمک کردن در </a:t>
            </a:r>
            <a:r>
              <a:rPr lang="fa-IR" dirty="0" err="1" smtClean="0"/>
              <a:t>توليد</a:t>
            </a:r>
            <a:r>
              <a:rPr lang="fa-IR" dirty="0" smtClean="0"/>
              <a:t> کد</a:t>
            </a:r>
          </a:p>
          <a:p>
            <a:pPr lvl="1"/>
            <a:r>
              <a:rPr lang="fa-IR" dirty="0" smtClean="0"/>
              <a:t>به خصوص </a:t>
            </a:r>
            <a:r>
              <a:rPr lang="fa-IR" dirty="0" err="1" smtClean="0"/>
              <a:t>تکميل</a:t>
            </a:r>
            <a:r>
              <a:rPr lang="fa-IR" dirty="0" smtClean="0"/>
              <a:t> کد</a:t>
            </a:r>
          </a:p>
          <a:p>
            <a:r>
              <a:rPr lang="fa-IR" dirty="0" smtClean="0"/>
              <a:t>امکانات مناسب برای جستجو و </a:t>
            </a:r>
            <a:r>
              <a:rPr lang="fa-IR" dirty="0" err="1" smtClean="0"/>
              <a:t>تغيير</a:t>
            </a:r>
            <a:r>
              <a:rPr lang="fa-IR" dirty="0" smtClean="0"/>
              <a:t> در </a:t>
            </a:r>
            <a:r>
              <a:rPr lang="fa-IR" dirty="0" err="1" smtClean="0"/>
              <a:t>متن‌ها</a:t>
            </a:r>
            <a:r>
              <a:rPr lang="fa-IR" dirty="0" smtClean="0"/>
              <a:t>، </a:t>
            </a:r>
            <a:r>
              <a:rPr lang="fa-IR" dirty="0" err="1" smtClean="0"/>
              <a:t>کلاس‌ها</a:t>
            </a:r>
            <a:r>
              <a:rPr lang="fa-IR" dirty="0" smtClean="0"/>
              <a:t> و </a:t>
            </a:r>
            <a:r>
              <a:rPr lang="fa-IR" dirty="0" err="1" smtClean="0"/>
              <a:t>پروژه‌ها</a:t>
            </a:r>
            <a:endParaRPr lang="fa-IR" dirty="0" smtClean="0"/>
          </a:p>
          <a:p>
            <a:r>
              <a:rPr lang="fa-IR" dirty="0" smtClean="0"/>
              <a:t>امکانات </a:t>
            </a:r>
            <a:r>
              <a:rPr lang="fa-IR" dirty="0"/>
              <a:t>جانبی و </a:t>
            </a:r>
            <a:r>
              <a:rPr lang="fa-IR" dirty="0" smtClean="0"/>
              <a:t>فرعی</a:t>
            </a:r>
          </a:p>
          <a:p>
            <a:pPr lvl="1"/>
            <a:r>
              <a:rPr lang="fa-IR" dirty="0" smtClean="0"/>
              <a:t>اتصال به مخزن کد</a:t>
            </a:r>
          </a:p>
          <a:p>
            <a:pPr lvl="1"/>
            <a:r>
              <a:rPr lang="fa-IR" dirty="0" smtClean="0"/>
              <a:t>امکانات بصری (</a:t>
            </a:r>
            <a:r>
              <a:rPr lang="en-US" dirty="0" smtClean="0"/>
              <a:t>Visual</a:t>
            </a:r>
            <a:r>
              <a:rPr lang="fa-IR" dirty="0" smtClean="0"/>
              <a:t>)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محيط‌های</a:t>
            </a:r>
            <a:r>
              <a:rPr lang="fa-IR" dirty="0" smtClean="0"/>
              <a:t> توسعه در حوزه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محيط‌های</a:t>
            </a:r>
            <a:r>
              <a:rPr lang="fa-IR" dirty="0" smtClean="0"/>
              <a:t> محبوب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NetBeans</a:t>
            </a:r>
          </a:p>
          <a:p>
            <a:pPr lvl="1"/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endParaRPr lang="en-US" dirty="0"/>
          </a:p>
          <a:p>
            <a:r>
              <a:rPr lang="fa-IR" dirty="0" err="1" smtClean="0"/>
              <a:t>مقايسه</a:t>
            </a:r>
            <a:r>
              <a:rPr lang="fa-IR" dirty="0" smtClean="0"/>
              <a:t> با </a:t>
            </a:r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Visual Studio .NET</a:t>
            </a:r>
            <a:endParaRPr lang="en-US" dirty="0"/>
          </a:p>
        </p:txBody>
      </p:sp>
      <p:pic>
        <p:nvPicPr>
          <p:cNvPr id="2050" name="Picture 2" descr="http://blog.idrsolutions.com/wp-content/uploads/2013/06/Eclips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8" y="990600"/>
            <a:ext cx="23812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ebi.ru/base/files/tovar/netbeans-log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8" y="2438401"/>
            <a:ext cx="2790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kopona.net/uploads/posts/2009-05/thumbs/1242743963_intellijide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3238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torage.timheuer.com/vs2010logo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1" y="4864660"/>
            <a:ext cx="3047999" cy="11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</a:t>
            </a:r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err="1" smtClean="0"/>
              <a:t>يکی</a:t>
            </a:r>
            <a:r>
              <a:rPr lang="fa-IR" dirty="0" smtClean="0"/>
              <a:t> از </a:t>
            </a:r>
            <a:r>
              <a:rPr lang="fa-IR" dirty="0" err="1" smtClean="0"/>
              <a:t>پراستفاده‌ترين</a:t>
            </a:r>
            <a:r>
              <a:rPr lang="fa-IR" dirty="0" smtClean="0"/>
              <a:t> </a:t>
            </a:r>
            <a:r>
              <a:rPr lang="fa-IR" dirty="0" err="1" smtClean="0"/>
              <a:t>محيط‌های</a:t>
            </a:r>
            <a:r>
              <a:rPr lang="fa-IR" dirty="0" smtClean="0"/>
              <a:t> توسعه در جاوا</a:t>
            </a:r>
          </a:p>
          <a:p>
            <a:r>
              <a:rPr lang="fa-IR" dirty="0" err="1" smtClean="0"/>
              <a:t>مزايا</a:t>
            </a:r>
            <a:endParaRPr lang="fa-IR" dirty="0" smtClean="0"/>
          </a:p>
          <a:p>
            <a:pPr lvl="1"/>
            <a:r>
              <a:rPr lang="fa-IR" dirty="0" err="1" smtClean="0"/>
              <a:t>رايگان</a:t>
            </a:r>
            <a:endParaRPr lang="fa-IR" dirty="0" smtClean="0"/>
          </a:p>
          <a:p>
            <a:pPr lvl="1"/>
            <a:r>
              <a:rPr lang="fa-IR" dirty="0" err="1" smtClean="0"/>
              <a:t>متن‌باز</a:t>
            </a:r>
            <a:endParaRPr lang="fa-IR" dirty="0" smtClean="0"/>
          </a:p>
          <a:p>
            <a:pPr lvl="1"/>
            <a:r>
              <a:rPr lang="fa-IR" dirty="0" smtClean="0"/>
              <a:t>انجمن قوی</a:t>
            </a:r>
          </a:p>
          <a:p>
            <a:pPr lvl="1"/>
            <a:r>
              <a:rPr lang="fa-IR" dirty="0" err="1" smtClean="0"/>
              <a:t>افزونه‌پذيری</a:t>
            </a:r>
            <a:r>
              <a:rPr lang="fa-IR" dirty="0" smtClean="0"/>
              <a:t> و </a:t>
            </a:r>
            <a:r>
              <a:rPr lang="fa-IR" dirty="0" err="1" smtClean="0"/>
              <a:t>افزونه‌های</a:t>
            </a:r>
            <a:r>
              <a:rPr lang="fa-IR" dirty="0" smtClean="0"/>
              <a:t> مختلف (</a:t>
            </a:r>
            <a:r>
              <a:rPr lang="en-US" dirty="0" smtClean="0"/>
              <a:t>Plugins</a:t>
            </a:r>
            <a:r>
              <a:rPr lang="fa-IR" dirty="0" smtClean="0"/>
              <a:t>)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fa-IR" dirty="0" smtClean="0"/>
              <a:t>البته </a:t>
            </a:r>
            <a:r>
              <a:rPr lang="en-US" dirty="0" smtClean="0"/>
              <a:t>NetBeans</a:t>
            </a:r>
            <a:r>
              <a:rPr lang="fa-IR" dirty="0" smtClean="0"/>
              <a:t> و </a:t>
            </a:r>
            <a:r>
              <a:rPr lang="en-US" dirty="0" smtClean="0"/>
              <a:t>IDEA</a:t>
            </a:r>
            <a:r>
              <a:rPr lang="fa-IR" dirty="0" smtClean="0"/>
              <a:t> هم </a:t>
            </a:r>
            <a:r>
              <a:rPr lang="fa-IR" dirty="0" err="1" smtClean="0"/>
              <a:t>محیط‌های</a:t>
            </a:r>
            <a:r>
              <a:rPr lang="fa-IR" dirty="0" smtClean="0"/>
              <a:t> </a:t>
            </a:r>
            <a:r>
              <a:rPr lang="fa-IR" dirty="0" err="1" smtClean="0"/>
              <a:t>بسيار</a:t>
            </a:r>
            <a:r>
              <a:rPr lang="fa-IR" dirty="0" smtClean="0"/>
              <a:t> خوبی هستند</a:t>
            </a:r>
          </a:p>
        </p:txBody>
      </p:sp>
      <p:pic>
        <p:nvPicPr>
          <p:cNvPr id="4098" name="Picture 2" descr="Eclipse.org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69367"/>
            <a:ext cx="2895600" cy="6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7" y="2019300"/>
            <a:ext cx="6735536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4835</TotalTime>
  <Words>2298</Words>
  <Application>Microsoft Office PowerPoint</Application>
  <PresentationFormat>On-screen Show (4:3)</PresentationFormat>
  <Paragraphs>531</Paragraphs>
  <Slides>64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B Nazanin</vt:lpstr>
      <vt:lpstr>B Traffic</vt:lpstr>
      <vt:lpstr>Courier New</vt:lpstr>
      <vt:lpstr>Times New Roman</vt:lpstr>
      <vt:lpstr>Wingdings</vt:lpstr>
      <vt:lpstr>Century Schoolbook</vt:lpstr>
      <vt:lpstr>Calibri</vt:lpstr>
      <vt:lpstr>Consolas</vt:lpstr>
      <vt:lpstr>Arial</vt:lpstr>
      <vt:lpstr>B Titr</vt:lpstr>
      <vt:lpstr>Wingdings 2</vt:lpstr>
      <vt:lpstr>IranNastaliq</vt:lpstr>
      <vt:lpstr>Oriel</vt:lpstr>
      <vt:lpstr>مفاهیم اولیه زبان جاوا Java Basic Concepts</vt:lpstr>
      <vt:lpstr>حقوق مؤلف</vt:lpstr>
      <vt:lpstr>سرفصل مطالب</vt:lpstr>
      <vt:lpstr>درباره محيط‌های توسعه نرم‌افزار Integrated Development Environments  (IDE)</vt:lpstr>
      <vt:lpstr>محيط توسعه</vt:lpstr>
      <vt:lpstr>مزايای محیط‌های توسعه</vt:lpstr>
      <vt:lpstr>امکانات محيط‌های توسعه</vt:lpstr>
      <vt:lpstr>محيط‌های توسعه در حوزه جاوا</vt:lpstr>
      <vt:lpstr>درباره Eclipse</vt:lpstr>
      <vt:lpstr>نصب Eclipse</vt:lpstr>
      <vt:lpstr>تمرين عملی</vt:lpstr>
      <vt:lpstr>کار با Eclipse</vt:lpstr>
      <vt:lpstr>متغيرها  و انواع داده اوليه</vt:lpstr>
      <vt:lpstr>متغير (Variable)</vt:lpstr>
      <vt:lpstr>انواع اوليه متغيرها (Primitive Data Types)</vt:lpstr>
      <vt:lpstr>انواع داده اولیه (Primitive Data Types)</vt:lpstr>
      <vt:lpstr>انواع داده اوليه</vt:lpstr>
      <vt:lpstr>مقادیر ثابت (Literals)</vt:lpstr>
      <vt:lpstr>عملگرها (Operators)</vt:lpstr>
      <vt:lpstr>عملگرهای رياضی</vt:lpstr>
      <vt:lpstr>نکته</vt:lpstr>
      <vt:lpstr>اولويت عملگرها (Operator Precedence)</vt:lpstr>
      <vt:lpstr>مثال (اولويت عملگرها)</vt:lpstr>
      <vt:lpstr>عملگرهای مقايسه‌ای</vt:lpstr>
      <vt:lpstr>شرکت‌پذيری عملگرها (Associativity)</vt:lpstr>
      <vt:lpstr>عملگرهای تک‌عملوندی (unary Operators)</vt:lpstr>
      <vt:lpstr>عملگرهای منطقی (Logical Operators)</vt:lpstr>
      <vt:lpstr>عملگرهای ترکیبی</vt:lpstr>
      <vt:lpstr>عملگر سه‌عملوندی شرطی</vt:lpstr>
      <vt:lpstr>خلاصه عملگرها</vt:lpstr>
      <vt:lpstr>PowerPoint Presentation</vt:lpstr>
      <vt:lpstr>چاپ خروجی</vt:lpstr>
      <vt:lpstr>کوييز</vt:lpstr>
      <vt:lpstr>کوييز 1: خروجی اين برنامه چيست؟</vt:lpstr>
      <vt:lpstr>کوييز 2: خروجی اين قطعه برنامه چيست؟</vt:lpstr>
      <vt:lpstr>تمرين عملی</vt:lpstr>
      <vt:lpstr>تمرين متغيرها و عملگرها</vt:lpstr>
      <vt:lpstr>کنترل جريان برنامه</vt:lpstr>
      <vt:lpstr>شرط</vt:lpstr>
      <vt:lpstr>شرط (2)</vt:lpstr>
      <vt:lpstr>مفهوم بلوک</vt:lpstr>
      <vt:lpstr>مرحوم goto</vt:lpstr>
      <vt:lpstr>حلقه‌ها</vt:lpstr>
      <vt:lpstr>حلقه‌ها</vt:lpstr>
      <vt:lpstr>حلقه while</vt:lpstr>
      <vt:lpstr>حلقه do-while</vt:lpstr>
      <vt:lpstr>حلقه for</vt:lpstr>
      <vt:lpstr>بازنويسی for با کمک while</vt:lpstr>
      <vt:lpstr>مثال بازنويسی</vt:lpstr>
      <vt:lpstr>آشنایی اوليه با متدها</vt:lpstr>
      <vt:lpstr>متد (Method)</vt:lpstr>
      <vt:lpstr>مثال</vt:lpstr>
      <vt:lpstr>نکته</vt:lpstr>
      <vt:lpstr>فراخوانی متدها</vt:lpstr>
      <vt:lpstr>تمرين عملی</vt:lpstr>
      <vt:lpstr>تمرين عملی</vt:lpstr>
      <vt:lpstr>جمع‌بندی</vt:lpstr>
      <vt:lpstr>جمع‌بندی</vt:lpstr>
      <vt:lpstr>مطالعه کنيد</vt:lpstr>
      <vt:lpstr>درباره تمرين</vt:lpstr>
      <vt:lpstr>تمرين‌های عملی</vt:lpstr>
      <vt:lpstr>تمرين (ادامه)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1021</cp:revision>
  <dcterms:created xsi:type="dcterms:W3CDTF">2006-08-16T00:00:00Z</dcterms:created>
  <dcterms:modified xsi:type="dcterms:W3CDTF">2018-09-23T12:50:36Z</dcterms:modified>
</cp:coreProperties>
</file>